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omments/modernComment_104_119F08DC.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C_D66C00E2.xml" ContentType="application/vnd.ms-powerpoint.comments+xml"/>
  <Override PartName="/ppt/notesSlides/notesSlide5.xml" ContentType="application/vnd.openxmlformats-officedocument.presentationml.notesSlide+xml"/>
  <Override PartName="/ppt/comments/modernComment_C5F_A0A3F63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modernComment_122_FDB0C73D.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25_633432B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omments/modernComment_16B_922548A8.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42_13C0314E.xml" ContentType="application/vnd.ms-powerpoint.comments+xml"/>
  <Override PartName="/ppt/notesSlides/notesSlide29.xml" ContentType="application/vnd.openxmlformats-officedocument.presentationml.notesSlide+xml"/>
  <Override PartName="/ppt/comments/modernComment_145_2889959B.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6D_A872376B.xml" ContentType="application/vnd.ms-powerpoint.comments+xml"/>
  <Override PartName="/ppt/notesSlides/notesSlide32.xml" ContentType="application/vnd.openxmlformats-officedocument.presentationml.notesSlide+xml"/>
  <Override PartName="/ppt/comments/modernComment_147_10A0742B.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comments/modernComment_14B_D14D40FC.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17_CCAB9695.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50_60FB32DC.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56_C9A6A8CB.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15E_B228CAF.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65" r:id="rId6"/>
    <p:sldMasterId id="2147483678" r:id="rId7"/>
    <p:sldMasterId id="2147483704" r:id="rId8"/>
  </p:sldMasterIdLst>
  <p:notesMasterIdLst>
    <p:notesMasterId r:id="rId72"/>
  </p:notesMasterIdLst>
  <p:handoutMasterIdLst>
    <p:handoutMasterId r:id="rId73"/>
  </p:handoutMasterIdLst>
  <p:sldIdLst>
    <p:sldId id="260" r:id="rId9"/>
    <p:sldId id="261" r:id="rId10"/>
    <p:sldId id="262" r:id="rId11"/>
    <p:sldId id="360" r:id="rId12"/>
    <p:sldId id="3163" r:id="rId13"/>
    <p:sldId id="3165" r:id="rId14"/>
    <p:sldId id="3164" r:id="rId15"/>
    <p:sldId id="389" r:id="rId16"/>
    <p:sldId id="284" r:id="rId17"/>
    <p:sldId id="3167" r:id="rId18"/>
    <p:sldId id="290" r:id="rId19"/>
    <p:sldId id="3171" r:id="rId20"/>
    <p:sldId id="302" r:id="rId21"/>
    <p:sldId id="3182" r:id="rId22"/>
    <p:sldId id="3169" r:id="rId23"/>
    <p:sldId id="3168" r:id="rId24"/>
    <p:sldId id="294" r:id="rId25"/>
    <p:sldId id="293" r:id="rId26"/>
    <p:sldId id="3170" r:id="rId27"/>
    <p:sldId id="298" r:id="rId28"/>
    <p:sldId id="363" r:id="rId29"/>
    <p:sldId id="3176" r:id="rId30"/>
    <p:sldId id="303" r:id="rId31"/>
    <p:sldId id="3173" r:id="rId32"/>
    <p:sldId id="304" r:id="rId33"/>
    <p:sldId id="364" r:id="rId34"/>
    <p:sldId id="306" r:id="rId35"/>
    <p:sldId id="2856" r:id="rId36"/>
    <p:sldId id="314" r:id="rId37"/>
    <p:sldId id="320" r:id="rId38"/>
    <p:sldId id="318" r:id="rId39"/>
    <p:sldId id="316" r:id="rId40"/>
    <p:sldId id="322" r:id="rId41"/>
    <p:sldId id="325" r:id="rId42"/>
    <p:sldId id="358" r:id="rId43"/>
    <p:sldId id="365" r:id="rId44"/>
    <p:sldId id="315" r:id="rId45"/>
    <p:sldId id="327" r:id="rId46"/>
    <p:sldId id="331" r:id="rId47"/>
    <p:sldId id="332" r:id="rId48"/>
    <p:sldId id="279" r:id="rId49"/>
    <p:sldId id="276" r:id="rId50"/>
    <p:sldId id="277" r:id="rId51"/>
    <p:sldId id="3178" r:id="rId52"/>
    <p:sldId id="336" r:id="rId53"/>
    <p:sldId id="3179" r:id="rId54"/>
    <p:sldId id="3180" r:id="rId55"/>
    <p:sldId id="3174" r:id="rId56"/>
    <p:sldId id="342" r:id="rId57"/>
    <p:sldId id="343" r:id="rId58"/>
    <p:sldId id="344" r:id="rId59"/>
    <p:sldId id="345" r:id="rId60"/>
    <p:sldId id="346" r:id="rId61"/>
    <p:sldId id="347" r:id="rId62"/>
    <p:sldId id="349" r:id="rId63"/>
    <p:sldId id="350" r:id="rId64"/>
    <p:sldId id="351" r:id="rId65"/>
    <p:sldId id="271" r:id="rId66"/>
    <p:sldId id="355" r:id="rId67"/>
    <p:sldId id="353" r:id="rId68"/>
    <p:sldId id="354" r:id="rId69"/>
    <p:sldId id="3181" r:id="rId70"/>
    <p:sldId id="35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25B044-9A5D-B15D-C6C0-A91C9C27D972}" name="Kathy Wellik" initials="KW" userId="S::kwellik@agilefleet.com::b5a0e373-bc1d-4087-8431-040080fc8956" providerId="AD"/>
  <p188:author id="{F5185BD1-3CA4-CE05-886B-F5A5291BFC08}" name="Joe Poznick" initials="JP" userId="S::jpoznick@agilefleet.com::73fb2f56-b1f8-4dd3-9496-9464c702257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EDEBEB"/>
    <a:srgbClr val="3A74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FEFC4-C309-3B9F-1062-4AC17A3A1579}" v="31" dt="2023-09-25T17:35:30.365"/>
    <p1510:client id="{06011434-00CF-B46B-1FFA-1B2E251C9328}" v="20" dt="2023-09-27T01:29:55.900"/>
    <p1510:client id="{818E378D-A264-4056-82A2-0161916249CD}" v="190" dt="2023-09-22T16:01:44.982"/>
    <p1510:client id="{AEFE6E52-137E-4B03-82DA-9AFF10576D22}" v="2" dt="2023-09-22T22:50:28.608"/>
    <p1510:client id="{BB651254-F479-D200-B6F6-C8787B1A1CFC}" v="79" dt="2023-09-22T12:56:54.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thyWellik\Downloads\MotorPoolUtilizationReport%20(37).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47_10A0742B.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'MotorPoolUtilizationReport (37)'!$NI$4:$NL$4</c:f>
              <c:numCache>
                <c:formatCode>General</c:formatCode>
                <c:ptCount val="4"/>
                <c:pt idx="0">
                  <c:v>2020</c:v>
                </c:pt>
                <c:pt idx="1">
                  <c:v>2021</c:v>
                </c:pt>
                <c:pt idx="2">
                  <c:v>2022</c:v>
                </c:pt>
                <c:pt idx="3">
                  <c:v>2023</c:v>
                </c:pt>
              </c:numCache>
            </c:numRef>
          </c:cat>
          <c:val>
            <c:numRef>
              <c:f>'MotorPoolUtilizationReport (37)'!$NI$5:$NL$5</c:f>
              <c:numCache>
                <c:formatCode>General</c:formatCode>
                <c:ptCount val="4"/>
                <c:pt idx="0">
                  <c:v>74.739999999999995</c:v>
                </c:pt>
                <c:pt idx="1">
                  <c:v>93.01</c:v>
                </c:pt>
                <c:pt idx="2">
                  <c:v>93.81</c:v>
                </c:pt>
                <c:pt idx="3">
                  <c:v>93.38</c:v>
                </c:pt>
              </c:numCache>
            </c:numRef>
          </c:val>
          <c:extLst>
            <c:ext xmlns:c16="http://schemas.microsoft.com/office/drawing/2014/chart" uri="{C3380CC4-5D6E-409C-BE32-E72D297353CC}">
              <c16:uniqueId val="{00000000-F31E-4E83-8DD5-4A622DD810DC}"/>
            </c:ext>
          </c:extLst>
        </c:ser>
        <c:dLbls>
          <c:dLblPos val="outEnd"/>
          <c:showLegendKey val="0"/>
          <c:showVal val="1"/>
          <c:showCatName val="0"/>
          <c:showSerName val="0"/>
          <c:showPercent val="0"/>
          <c:showBubbleSize val="0"/>
        </c:dLbls>
        <c:gapWidth val="219"/>
        <c:overlap val="-27"/>
        <c:axId val="1237536928"/>
        <c:axId val="1238703904"/>
      </c:barChart>
      <c:catAx>
        <c:axId val="123753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8703904"/>
        <c:crosses val="autoZero"/>
        <c:auto val="1"/>
        <c:lblAlgn val="ctr"/>
        <c:lblOffset val="100"/>
        <c:noMultiLvlLbl val="0"/>
      </c:catAx>
      <c:valAx>
        <c:axId val="123870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7536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'[MPUByAssetTypeReport (8).xlsx]MPUByAssetTypeReport (8)'!$A$6</c:f>
              <c:strCache>
                <c:ptCount val="1"/>
                <c:pt idx="0">
                  <c:v>Sedan</c:v>
                </c:pt>
              </c:strCache>
            </c:strRef>
          </c:tx>
          <c:spPr>
            <a:solidFill>
              <a:schemeClr val="accent1"/>
            </a:solidFill>
            <a:ln>
              <a:noFill/>
            </a:ln>
            <a:effectLst/>
          </c:spPr>
          <c:invertIfNegative val="0"/>
          <c:cat>
            <c:strRef>
              <c:f>'[MPUByAssetTypeReport (8).xlsx]MPUByAssetTypeReport (8)'!$B$5:$AS$5</c:f>
              <c:strCache>
                <c:ptCount val="13"/>
                <c:pt idx="0">
                  <c:v>Jan</c:v>
                </c:pt>
                <c:pt idx="1">
                  <c:v>Feb</c:v>
                </c:pt>
                <c:pt idx="2">
                  <c:v>Mar</c:v>
                </c:pt>
                <c:pt idx="3">
                  <c:v>Apr</c:v>
                </c:pt>
                <c:pt idx="4">
                  <c:v>May</c:v>
                </c:pt>
                <c:pt idx="5">
                  <c:v>Jun</c:v>
                </c:pt>
                <c:pt idx="6">
                  <c:v>Jul</c:v>
                </c:pt>
                <c:pt idx="7">
                  <c:v>Aug</c:v>
                </c:pt>
                <c:pt idx="8">
                  <c:v>Sept</c:v>
                </c:pt>
                <c:pt idx="9">
                  <c:v>Oct </c:v>
                </c:pt>
                <c:pt idx="10">
                  <c:v>Nov</c:v>
                </c:pt>
                <c:pt idx="11">
                  <c:v>Dec</c:v>
                </c:pt>
                <c:pt idx="12">
                  <c:v>Avg</c:v>
                </c:pt>
              </c:strCache>
            </c:strRef>
          </c:cat>
          <c:val>
            <c:numRef>
              <c:f>'[MPUByAssetTypeReport (8).xlsx]MPUByAssetTypeReport (8)'!$B$6:$AS$6</c:f>
              <c:numCache>
                <c:formatCode>General</c:formatCode>
                <c:ptCount val="13"/>
                <c:pt idx="0">
                  <c:v>65.38</c:v>
                </c:pt>
                <c:pt idx="1">
                  <c:v>65.33</c:v>
                </c:pt>
                <c:pt idx="2">
                  <c:v>65.33</c:v>
                </c:pt>
                <c:pt idx="3">
                  <c:v>62.99</c:v>
                </c:pt>
                <c:pt idx="4">
                  <c:v>97.8</c:v>
                </c:pt>
                <c:pt idx="5">
                  <c:v>97.84</c:v>
                </c:pt>
                <c:pt idx="6">
                  <c:v>97.41</c:v>
                </c:pt>
                <c:pt idx="7">
                  <c:v>96.91</c:v>
                </c:pt>
                <c:pt idx="8">
                  <c:v>98.66</c:v>
                </c:pt>
                <c:pt idx="9">
                  <c:v>98.98</c:v>
                </c:pt>
                <c:pt idx="10">
                  <c:v>98.95</c:v>
                </c:pt>
                <c:pt idx="11">
                  <c:v>99.23</c:v>
                </c:pt>
                <c:pt idx="12" formatCode="0.00">
                  <c:v>87.067499999999995</c:v>
                </c:pt>
              </c:numCache>
            </c:numRef>
          </c:val>
          <c:extLst>
            <c:ext xmlns:c16="http://schemas.microsoft.com/office/drawing/2014/chart" uri="{C3380CC4-5D6E-409C-BE32-E72D297353CC}">
              <c16:uniqueId val="{00000000-1B01-4FF1-99A7-984BFA58EFF0}"/>
            </c:ext>
          </c:extLst>
        </c:ser>
        <c:ser>
          <c:idx val="1"/>
          <c:order val="1"/>
          <c:tx>
            <c:strRef>
              <c:f>'[MPUByAssetTypeReport (8).xlsx]MPUByAssetTypeReport (8)'!$A$7</c:f>
              <c:strCache>
                <c:ptCount val="1"/>
                <c:pt idx="0">
                  <c:v>SUV</c:v>
                </c:pt>
              </c:strCache>
            </c:strRef>
          </c:tx>
          <c:spPr>
            <a:solidFill>
              <a:schemeClr val="accent2"/>
            </a:solidFill>
            <a:ln>
              <a:noFill/>
            </a:ln>
            <a:effectLst/>
          </c:spPr>
          <c:invertIfNegative val="0"/>
          <c:cat>
            <c:strRef>
              <c:f>'[MPUByAssetTypeReport (8).xlsx]MPUByAssetTypeReport (8)'!$B$5:$AS$5</c:f>
              <c:strCache>
                <c:ptCount val="13"/>
                <c:pt idx="0">
                  <c:v>Jan</c:v>
                </c:pt>
                <c:pt idx="1">
                  <c:v>Feb</c:v>
                </c:pt>
                <c:pt idx="2">
                  <c:v>Mar</c:v>
                </c:pt>
                <c:pt idx="3">
                  <c:v>Apr</c:v>
                </c:pt>
                <c:pt idx="4">
                  <c:v>May</c:v>
                </c:pt>
                <c:pt idx="5">
                  <c:v>Jun</c:v>
                </c:pt>
                <c:pt idx="6">
                  <c:v>Jul</c:v>
                </c:pt>
                <c:pt idx="7">
                  <c:v>Aug</c:v>
                </c:pt>
                <c:pt idx="8">
                  <c:v>Sept</c:v>
                </c:pt>
                <c:pt idx="9">
                  <c:v>Oct </c:v>
                </c:pt>
                <c:pt idx="10">
                  <c:v>Nov</c:v>
                </c:pt>
                <c:pt idx="11">
                  <c:v>Dec</c:v>
                </c:pt>
                <c:pt idx="12">
                  <c:v>Avg</c:v>
                </c:pt>
              </c:strCache>
            </c:strRef>
          </c:cat>
          <c:val>
            <c:numRef>
              <c:f>'[MPUByAssetTypeReport (8).xlsx]MPUByAssetTypeReport (8)'!$B$7:$AS$7</c:f>
              <c:numCache>
                <c:formatCode>General</c:formatCode>
                <c:ptCount val="13"/>
                <c:pt idx="0">
                  <c:v>46.7</c:v>
                </c:pt>
                <c:pt idx="1">
                  <c:v>47.85</c:v>
                </c:pt>
                <c:pt idx="2">
                  <c:v>47.93</c:v>
                </c:pt>
                <c:pt idx="3">
                  <c:v>46.67</c:v>
                </c:pt>
                <c:pt idx="4">
                  <c:v>87.92</c:v>
                </c:pt>
                <c:pt idx="5">
                  <c:v>89.85</c:v>
                </c:pt>
                <c:pt idx="6">
                  <c:v>90.18</c:v>
                </c:pt>
                <c:pt idx="7">
                  <c:v>93.44</c:v>
                </c:pt>
                <c:pt idx="8">
                  <c:v>92.7</c:v>
                </c:pt>
                <c:pt idx="9">
                  <c:v>92.34</c:v>
                </c:pt>
                <c:pt idx="10">
                  <c:v>92.58</c:v>
                </c:pt>
                <c:pt idx="11">
                  <c:v>92.31</c:v>
                </c:pt>
                <c:pt idx="12" formatCode="0.00">
                  <c:v>76.705833333333359</c:v>
                </c:pt>
              </c:numCache>
            </c:numRef>
          </c:val>
          <c:extLst>
            <c:ext xmlns:c16="http://schemas.microsoft.com/office/drawing/2014/chart" uri="{C3380CC4-5D6E-409C-BE32-E72D297353CC}">
              <c16:uniqueId val="{00000001-1B01-4FF1-99A7-984BFA58EFF0}"/>
            </c:ext>
          </c:extLst>
        </c:ser>
        <c:ser>
          <c:idx val="2"/>
          <c:order val="2"/>
          <c:tx>
            <c:strRef>
              <c:f>'[MPUByAssetTypeReport (8).xlsx]MPUByAssetTypeReport (8)'!$A$8</c:f>
              <c:strCache>
                <c:ptCount val="1"/>
                <c:pt idx="0">
                  <c:v>Van, Small (7 pass)</c:v>
                </c:pt>
              </c:strCache>
            </c:strRef>
          </c:tx>
          <c:spPr>
            <a:solidFill>
              <a:schemeClr val="accent3"/>
            </a:solidFill>
            <a:ln>
              <a:noFill/>
            </a:ln>
            <a:effectLst/>
          </c:spPr>
          <c:invertIfNegative val="0"/>
          <c:cat>
            <c:strRef>
              <c:f>'[MPUByAssetTypeReport (8).xlsx]MPUByAssetTypeReport (8)'!$B$5:$AS$5</c:f>
              <c:strCache>
                <c:ptCount val="13"/>
                <c:pt idx="0">
                  <c:v>Jan</c:v>
                </c:pt>
                <c:pt idx="1">
                  <c:v>Feb</c:v>
                </c:pt>
                <c:pt idx="2">
                  <c:v>Mar</c:v>
                </c:pt>
                <c:pt idx="3">
                  <c:v>Apr</c:v>
                </c:pt>
                <c:pt idx="4">
                  <c:v>May</c:v>
                </c:pt>
                <c:pt idx="5">
                  <c:v>Jun</c:v>
                </c:pt>
                <c:pt idx="6">
                  <c:v>Jul</c:v>
                </c:pt>
                <c:pt idx="7">
                  <c:v>Aug</c:v>
                </c:pt>
                <c:pt idx="8">
                  <c:v>Sept</c:v>
                </c:pt>
                <c:pt idx="9">
                  <c:v>Oct </c:v>
                </c:pt>
                <c:pt idx="10">
                  <c:v>Nov</c:v>
                </c:pt>
                <c:pt idx="11">
                  <c:v>Dec</c:v>
                </c:pt>
                <c:pt idx="12">
                  <c:v>Avg</c:v>
                </c:pt>
              </c:strCache>
            </c:strRef>
          </c:cat>
          <c:val>
            <c:numRef>
              <c:f>'[MPUByAssetTypeReport (8).xlsx]MPUByAssetTypeReport (8)'!$B$8:$AS$8</c:f>
              <c:numCache>
                <c:formatCode>General</c:formatCode>
                <c:ptCount val="13"/>
                <c:pt idx="0">
                  <c:v>42.43</c:v>
                </c:pt>
                <c:pt idx="1">
                  <c:v>43.4</c:v>
                </c:pt>
                <c:pt idx="2">
                  <c:v>44.55</c:v>
                </c:pt>
                <c:pt idx="3">
                  <c:v>44.09</c:v>
                </c:pt>
                <c:pt idx="4">
                  <c:v>87.41</c:v>
                </c:pt>
                <c:pt idx="5">
                  <c:v>87.23</c:v>
                </c:pt>
                <c:pt idx="6">
                  <c:v>88.47</c:v>
                </c:pt>
                <c:pt idx="7">
                  <c:v>91.08</c:v>
                </c:pt>
                <c:pt idx="8">
                  <c:v>93.07</c:v>
                </c:pt>
                <c:pt idx="9">
                  <c:v>95.85</c:v>
                </c:pt>
                <c:pt idx="10">
                  <c:v>95.13</c:v>
                </c:pt>
                <c:pt idx="11">
                  <c:v>93.58</c:v>
                </c:pt>
                <c:pt idx="12" formatCode="0.00">
                  <c:v>75.524166666666673</c:v>
                </c:pt>
              </c:numCache>
            </c:numRef>
          </c:val>
          <c:extLst>
            <c:ext xmlns:c16="http://schemas.microsoft.com/office/drawing/2014/chart" uri="{C3380CC4-5D6E-409C-BE32-E72D297353CC}">
              <c16:uniqueId val="{00000002-1B01-4FF1-99A7-984BFA58EFF0}"/>
            </c:ext>
          </c:extLst>
        </c:ser>
        <c:ser>
          <c:idx val="3"/>
          <c:order val="3"/>
          <c:tx>
            <c:strRef>
              <c:f>'[MPUByAssetTypeReport (8).xlsx]MPUByAssetTypeReport (8)'!$A$9</c:f>
              <c:strCache>
                <c:ptCount val="1"/>
                <c:pt idx="0">
                  <c:v>Average</c:v>
                </c:pt>
              </c:strCache>
            </c:strRef>
          </c:tx>
          <c:spPr>
            <a:solidFill>
              <a:schemeClr val="accent4"/>
            </a:solidFill>
            <a:ln>
              <a:noFill/>
            </a:ln>
            <a:effectLst/>
          </c:spPr>
          <c:invertIfNegative val="0"/>
          <c:cat>
            <c:strRef>
              <c:f>'[MPUByAssetTypeReport (8).xlsx]MPUByAssetTypeReport (8)'!$B$5:$AS$5</c:f>
              <c:strCache>
                <c:ptCount val="13"/>
                <c:pt idx="0">
                  <c:v>Jan</c:v>
                </c:pt>
                <c:pt idx="1">
                  <c:v>Feb</c:v>
                </c:pt>
                <c:pt idx="2">
                  <c:v>Mar</c:v>
                </c:pt>
                <c:pt idx="3">
                  <c:v>Apr</c:v>
                </c:pt>
                <c:pt idx="4">
                  <c:v>May</c:v>
                </c:pt>
                <c:pt idx="5">
                  <c:v>Jun</c:v>
                </c:pt>
                <c:pt idx="6">
                  <c:v>Jul</c:v>
                </c:pt>
                <c:pt idx="7">
                  <c:v>Aug</c:v>
                </c:pt>
                <c:pt idx="8">
                  <c:v>Sept</c:v>
                </c:pt>
                <c:pt idx="9">
                  <c:v>Oct </c:v>
                </c:pt>
                <c:pt idx="10">
                  <c:v>Nov</c:v>
                </c:pt>
                <c:pt idx="11">
                  <c:v>Dec</c:v>
                </c:pt>
                <c:pt idx="12">
                  <c:v>Avg</c:v>
                </c:pt>
              </c:strCache>
            </c:strRef>
          </c:cat>
          <c:val>
            <c:numRef>
              <c:f>'[MPUByAssetTypeReport (8).xlsx]MPUByAssetTypeReport (8)'!$B$9:$AS$9</c:f>
              <c:numCache>
                <c:formatCode>General</c:formatCode>
                <c:ptCount val="13"/>
                <c:pt idx="0">
                  <c:v>24.58</c:v>
                </c:pt>
                <c:pt idx="1">
                  <c:v>24.76</c:v>
                </c:pt>
                <c:pt idx="2">
                  <c:v>24.91</c:v>
                </c:pt>
                <c:pt idx="3">
                  <c:v>24.57</c:v>
                </c:pt>
                <c:pt idx="4">
                  <c:v>87.7</c:v>
                </c:pt>
                <c:pt idx="5">
                  <c:v>87.8</c:v>
                </c:pt>
                <c:pt idx="6">
                  <c:v>89.15</c:v>
                </c:pt>
                <c:pt idx="7">
                  <c:v>90.41</c:v>
                </c:pt>
                <c:pt idx="8">
                  <c:v>90.56</c:v>
                </c:pt>
                <c:pt idx="9">
                  <c:v>90.65</c:v>
                </c:pt>
                <c:pt idx="10">
                  <c:v>94.01</c:v>
                </c:pt>
                <c:pt idx="11">
                  <c:v>93.85</c:v>
                </c:pt>
                <c:pt idx="12" formatCode="0.00">
                  <c:v>68.579166666666666</c:v>
                </c:pt>
              </c:numCache>
            </c:numRef>
          </c:val>
          <c:extLst>
            <c:ext xmlns:c16="http://schemas.microsoft.com/office/drawing/2014/chart" uri="{C3380CC4-5D6E-409C-BE32-E72D297353CC}">
              <c16:uniqueId val="{00000003-1B01-4FF1-99A7-984BFA58EFF0}"/>
            </c:ext>
          </c:extLst>
        </c:ser>
        <c:dLbls>
          <c:showLegendKey val="0"/>
          <c:showVal val="0"/>
          <c:showCatName val="0"/>
          <c:showSerName val="0"/>
          <c:showPercent val="0"/>
          <c:showBubbleSize val="0"/>
        </c:dLbls>
        <c:gapWidth val="219"/>
        <c:overlap val="-27"/>
        <c:axId val="1520698895"/>
        <c:axId val="1325771951"/>
      </c:barChart>
      <c:catAx>
        <c:axId val="1520698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5771951"/>
        <c:crosses val="autoZero"/>
        <c:auto val="1"/>
        <c:lblAlgn val="ctr"/>
        <c:lblOffset val="100"/>
        <c:noMultiLvlLbl val="0"/>
      </c:catAx>
      <c:valAx>
        <c:axId val="1325771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0698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77396961502327E-2"/>
          <c:y val="0.13610022543472064"/>
          <c:w val="0.89839022239713906"/>
          <c:h val="0.7227483718235973"/>
        </c:manualLayout>
      </c:layout>
      <c:barChart>
        <c:barDir val="col"/>
        <c:grouping val="clustered"/>
        <c:varyColors val="0"/>
        <c:ser>
          <c:idx val="0"/>
          <c:order val="0"/>
          <c:tx>
            <c:strRef>
              <c:f>'technicianhoursreport (11)'!$AP$12</c:f>
              <c:strCache>
                <c:ptCount val="1"/>
                <c:pt idx="0">
                  <c:v>Technician 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'technicianhoursreport (11)'!$AQ$11:$AS$11</c:f>
              <c:numCache>
                <c:formatCode>mmm\-yy</c:formatCode>
                <c:ptCount val="3"/>
                <c:pt idx="0">
                  <c:v>44927</c:v>
                </c:pt>
                <c:pt idx="1">
                  <c:v>44958</c:v>
                </c:pt>
                <c:pt idx="2">
                  <c:v>44986</c:v>
                </c:pt>
              </c:numCache>
            </c:numRef>
          </c:cat>
          <c:val>
            <c:numRef>
              <c:f>'technicianhoursreport (11)'!$AQ$12:$AS$12</c:f>
              <c:numCache>
                <c:formatCode>0.00%</c:formatCode>
                <c:ptCount val="3"/>
                <c:pt idx="0">
                  <c:v>0.72678571428571437</c:v>
                </c:pt>
                <c:pt idx="1">
                  <c:v>0.70489130434782599</c:v>
                </c:pt>
                <c:pt idx="2">
                  <c:v>0.79483695652173914</c:v>
                </c:pt>
              </c:numCache>
            </c:numRef>
          </c:val>
          <c:extLst>
            <c:ext xmlns:c16="http://schemas.microsoft.com/office/drawing/2014/chart" uri="{C3380CC4-5D6E-409C-BE32-E72D297353CC}">
              <c16:uniqueId val="{00000000-EB30-4471-9222-848C366AB127}"/>
            </c:ext>
          </c:extLst>
        </c:ser>
        <c:ser>
          <c:idx val="1"/>
          <c:order val="1"/>
          <c:tx>
            <c:strRef>
              <c:f>'technicianhoursreport (11)'!$AP$13</c:f>
              <c:strCache>
                <c:ptCount val="1"/>
                <c:pt idx="0">
                  <c:v>Technician B</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'technicianhoursreport (11)'!$AQ$11:$AS$11</c:f>
              <c:numCache>
                <c:formatCode>mmm\-yy</c:formatCode>
                <c:ptCount val="3"/>
                <c:pt idx="0">
                  <c:v>44927</c:v>
                </c:pt>
                <c:pt idx="1">
                  <c:v>44958</c:v>
                </c:pt>
                <c:pt idx="2">
                  <c:v>44986</c:v>
                </c:pt>
              </c:numCache>
            </c:numRef>
          </c:cat>
          <c:val>
            <c:numRef>
              <c:f>'technicianhoursreport (11)'!$AQ$13:$AS$13</c:f>
              <c:numCache>
                <c:formatCode>0.00%</c:formatCode>
                <c:ptCount val="3"/>
                <c:pt idx="0">
                  <c:v>0.45744047619047618</c:v>
                </c:pt>
                <c:pt idx="1">
                  <c:v>0.46304347826086956</c:v>
                </c:pt>
                <c:pt idx="2">
                  <c:v>0.7152173913043478</c:v>
                </c:pt>
              </c:numCache>
            </c:numRef>
          </c:val>
          <c:extLst>
            <c:ext xmlns:c16="http://schemas.microsoft.com/office/drawing/2014/chart" uri="{C3380CC4-5D6E-409C-BE32-E72D297353CC}">
              <c16:uniqueId val="{00000001-EB30-4471-9222-848C366AB127}"/>
            </c:ext>
          </c:extLst>
        </c:ser>
        <c:dLbls>
          <c:dLblPos val="outEnd"/>
          <c:showLegendKey val="0"/>
          <c:showVal val="1"/>
          <c:showCatName val="0"/>
          <c:showSerName val="0"/>
          <c:showPercent val="0"/>
          <c:showBubbleSize val="0"/>
        </c:dLbls>
        <c:gapWidth val="219"/>
        <c:overlap val="-27"/>
        <c:axId val="1534991167"/>
        <c:axId val="1524029727"/>
      </c:barChart>
      <c:dateAx>
        <c:axId val="1534991167"/>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4029727"/>
        <c:crosses val="autoZero"/>
        <c:auto val="1"/>
        <c:lblOffset val="100"/>
        <c:baseTimeUnit val="months"/>
      </c:dateAx>
      <c:valAx>
        <c:axId val="1524029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4991167"/>
        <c:crosses val="autoZero"/>
        <c:crossBetween val="between"/>
      </c:valAx>
      <c:spPr>
        <a:noFill/>
        <a:ln>
          <a:noFill/>
        </a:ln>
        <a:effectLst/>
      </c:spPr>
    </c:plotArea>
    <c:legend>
      <c:legendPos val="b"/>
      <c:layout>
        <c:manualLayout>
          <c:xMode val="edge"/>
          <c:yMode val="edge"/>
          <c:x val="0.23402430134448707"/>
          <c:y val="0.9079528256875441"/>
          <c:w val="0.53195139731102581"/>
          <c:h val="9.204717431245586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4_119F08DC.xml><?xml version="1.0" encoding="utf-8"?>
<p188:cmLst xmlns:a="http://schemas.openxmlformats.org/drawingml/2006/main" xmlns:r="http://schemas.openxmlformats.org/officeDocument/2006/relationships" xmlns:p188="http://schemas.microsoft.com/office/powerpoint/2018/8/main">
  <p188:cm id="{F82FC78C-C3B5-4144-9297-959120D4510B}" authorId="{F5185BD1-3CA4-CE05-886B-F5A5291BFC08}" status="resolved" created="2023-09-19T12:13:41.733" complete="100000">
    <pc:sldMkLst xmlns:pc="http://schemas.microsoft.com/office/powerpoint/2013/main/command">
      <pc:docMk/>
      <pc:sldMk cId="295635164" sldId="260"/>
    </pc:sldMkLst>
    <p188:replyLst>
      <p188:reply id="{E8C5347A-823A-4CCA-9AF7-FAD262116387}" authorId="{6A25B044-9A5D-B15D-C6C0-A91C9C27D972}" created="2023-09-19T20:53:48.464">
        <p188:txBody>
          <a:bodyPr/>
          <a:lstStyle/>
          <a:p>
            <a:r>
              <a:rPr lang="en-US"/>
              <a:t>I have changed it a bit and still working on it. I will not leave the computer till it is done. I did also look at your other presentation. Thank you for those ideas. I think the agenda and objectives flow better now but I didn't have the conclusion done when you reviewed the slides. </a:t>
            </a:r>
          </a:p>
        </p188:txBody>
      </p188:reply>
      <p188:reply id="{95ABF60A-62F6-44DA-B06A-F2FE014424D9}" authorId="{6A25B044-9A5D-B15D-C6C0-A91C9C27D972}" created="2023-09-19T20:55:44.871">
        <p188:txBody>
          <a:bodyPr/>
          <a:lstStyle/>
          <a:p>
            <a:r>
              <a:rPr lang="en-US"/>
              <a:t>[@Joe Poznick] Please see comments above if you can't see it let me know as I forgot to mark your name with it. I wasn't done with the slides and they were not all in order. When I am done it will make much more sense. </a:t>
            </a:r>
          </a:p>
        </p188:txBody>
      </p188:reply>
    </p188:replyLst>
    <p188:txBody>
      <a:bodyPr/>
      <a:lstStyle/>
      <a:p>
        <a:r>
          <a:rPr lang="en-US"/>
          <a:t>[@Kathy Wellik] yoiu're trying to cover a lot of gound in this deck, and looking at the title and slides, some have no conclusion, you jump around from reporting to configuration, but I'm left with what story are we tying to tell here? Ultimately, your story should be about supporting the objectives of the fleet,  I sent an example of one created last year, it was never really finished, but maybe there are some nuggets in it. One last comment, maybe a way to attack this is to pick a specific area, i.e. cost and then work the KPI's that support lowest cost, i.e., utilization, TCO, etc?</a:t>
        </a:r>
      </a:p>
    </p188:txBody>
  </p188:cm>
</p188:cmLst>
</file>

<file path=ppt/comments/modernComment_117_CCAB9695.xml><?xml version="1.0" encoding="utf-8"?>
<p188:cmLst xmlns:a="http://schemas.openxmlformats.org/drawingml/2006/main" xmlns:r="http://schemas.openxmlformats.org/officeDocument/2006/relationships" xmlns:p188="http://schemas.microsoft.com/office/powerpoint/2018/8/main">
  <p188:cm id="{98DDD803-1099-4790-81E0-255010E45F70}" authorId="{F5185BD1-3CA4-CE05-886B-F5A5291BFC08}" status="resolved" created="2023-09-22T15:45:15.784" complete="100000">
    <ac:deMkLst xmlns:ac="http://schemas.microsoft.com/office/drawing/2013/main/command">
      <pc:docMk xmlns:pc="http://schemas.microsoft.com/office/powerpoint/2013/main/command"/>
      <pc:sldMk xmlns:pc="http://schemas.microsoft.com/office/powerpoint/2013/main/command" cId="3433797269" sldId="279"/>
      <ac:grpSpMk id="10" creationId="{B18E6725-8FA7-9C42-EC90-3609BA3DB0E2}"/>
    </ac:deMkLst>
    <p188:txBody>
      <a:bodyPr/>
      <a:lstStyle/>
      <a:p>
        <a:r>
          <a:rPr lang="en-US"/>
          <a:t>[@Kathy Wellik] this is a good CSAT example, you may want to focus on the scores &lt;4 as you should be reaching out. If the goal is 90%, maybe walk them trough translating the score from 4.49 to 89.8.?</a:t>
        </a:r>
      </a:p>
    </p188:txBody>
  </p188:cm>
</p188:cmLst>
</file>

<file path=ppt/comments/modernComment_11C_D66C00E2.xml><?xml version="1.0" encoding="utf-8"?>
<p188:cmLst xmlns:a="http://schemas.openxmlformats.org/drawingml/2006/main" xmlns:r="http://schemas.openxmlformats.org/officeDocument/2006/relationships" xmlns:p188="http://schemas.microsoft.com/office/powerpoint/2018/8/main">
  <p188:cm id="{910D281D-44C1-4FFB-91BB-12E793D2F97F}" authorId="{F5185BD1-3CA4-CE05-886B-F5A5291BFC08}" status="resolved" created="2023-09-19T11:50:14.900" complete="100000">
    <pc:sldMkLst xmlns:pc="http://schemas.microsoft.com/office/powerpoint/2013/main/command">
      <pc:docMk/>
      <pc:sldMk cId="3597402338" sldId="284"/>
    </pc:sldMkLst>
    <p188:replyLst>
      <p188:reply id="{0FE32514-A66E-4BC6-B617-D09F016AEB4A}" authorId="{6A25B044-9A5D-B15D-C6C0-A91C9C27D972}" created="2023-09-19T21:23:06.339">
        <p188:txBody>
          <a:bodyPr/>
          <a:lstStyle/>
          <a:p>
            <a:r>
              <a:rPr lang="en-US"/>
              <a:t>[@Joe Poznick]  done</a:t>
            </a:r>
          </a:p>
        </p188:txBody>
      </p188:reply>
    </p188:replyLst>
    <p188:txBody>
      <a:bodyPr/>
      <a:lstStyle/>
      <a:p>
        <a:r>
          <a:rPr lang="en-US"/>
          <a:t>I [@Kathy Wellik] I think you should change the title of this slide, if the context is storytelling, how do KPIS support that?</a:t>
        </a:r>
      </a:p>
    </p188:txBody>
  </p188:cm>
</p188:cmLst>
</file>

<file path=ppt/comments/modernComment_122_FDB0C73D.xml><?xml version="1.0" encoding="utf-8"?>
<p188:cmLst xmlns:a="http://schemas.openxmlformats.org/drawingml/2006/main" xmlns:r="http://schemas.openxmlformats.org/officeDocument/2006/relationships" xmlns:p188="http://schemas.microsoft.com/office/powerpoint/2018/8/main">
  <p188:cm id="{EB24CC07-EC0D-4968-9A11-442BDCDBFB8D}" authorId="{F5185BD1-3CA4-CE05-886B-F5A5291BFC08}" status="resolved" created="2023-09-19T11:51:05.557" complete="100000">
    <pc:sldMkLst xmlns:pc="http://schemas.microsoft.com/office/powerpoint/2013/main/command">
      <pc:docMk/>
      <pc:sldMk cId="4256220989" sldId="290"/>
    </pc:sldMkLst>
    <p188:replyLst>
      <p188:reply id="{295A9C41-72A7-44B9-A3A5-05941A34930D}" authorId="{6A25B044-9A5D-B15D-C6C0-A91C9C27D972}" created="2023-09-19T21:31:29.070">
        <p188:txBody>
          <a:bodyPr/>
          <a:lstStyle/>
          <a:p>
            <a:r>
              <a:rPr lang="en-US"/>
              <a:t>[@Joe Poznick] I think I am resolving this </a:t>
            </a:r>
          </a:p>
        </p188:txBody>
      </p188:reply>
      <p188:reply id="{B08659C5-E673-46DD-BCC2-AB968120C3A8}" authorId="{F5185BD1-3CA4-CE05-886B-F5A5291BFC08}" created="2023-09-22T15:20:01.385">
        <p188:txBody>
          <a:bodyPr/>
          <a:lstStyle/>
          <a:p>
            <a:r>
              <a:rPr lang="en-US"/>
              <a:t>[@Kathy Wellik] I added a couple of lines on maintenance</a:t>
            </a:r>
          </a:p>
        </p188:txBody>
      </p188:reply>
    </p188:replyLst>
    <p188:txBody>
      <a:bodyPr/>
      <a:lstStyle/>
      <a:p>
        <a:r>
          <a:rPr lang="en-US"/>
          <a:t>[@Kathy Wellik] The KPI's you select should help you tell your story, so maybe reframe this so its not a KPI copnversation</a:t>
        </a:r>
      </a:p>
    </p188:txBody>
  </p188:cm>
</p188:cmLst>
</file>

<file path=ppt/comments/modernComment_125_633432B0.xml><?xml version="1.0" encoding="utf-8"?>
<p188:cmLst xmlns:a="http://schemas.openxmlformats.org/drawingml/2006/main" xmlns:r="http://schemas.openxmlformats.org/officeDocument/2006/relationships" xmlns:p188="http://schemas.microsoft.com/office/powerpoint/2018/8/main">
  <p188:cm id="{EFA2B4B5-4E44-4E99-8EF1-BC0FB43F6152}" authorId="{F5185BD1-3CA4-CE05-886B-F5A5291BFC08}" status="resolved" created="2023-09-22T15:22:48.436" complete="100000">
    <pc:sldMkLst xmlns:pc="http://schemas.microsoft.com/office/powerpoint/2013/main/command">
      <pc:docMk/>
      <pc:sldMk cId="1664365232" sldId="293"/>
    </pc:sldMkLst>
    <p188:txBody>
      <a:bodyPr/>
      <a:lstStyle/>
      <a:p>
        <a:r>
          <a:rPr lang="en-US"/>
          <a:t>[@Kathy Wellik] slides 18 and 19 are the same, maybe pick one?</a:t>
        </a:r>
      </a:p>
    </p188:txBody>
  </p188:cm>
</p188:cmLst>
</file>

<file path=ppt/comments/modernComment_142_13C0314E.xml><?xml version="1.0" encoding="utf-8"?>
<p188:cmLst xmlns:a="http://schemas.openxmlformats.org/drawingml/2006/main" xmlns:r="http://schemas.openxmlformats.org/officeDocument/2006/relationships" xmlns:p188="http://schemas.microsoft.com/office/powerpoint/2018/8/main">
  <p188:cm id="{B977C330-3D93-4F12-98AB-FBA458C73777}" authorId="{F5185BD1-3CA4-CE05-886B-F5A5291BFC08}" status="resolved" created="2023-09-22T15:34:18.423" complete="100000">
    <ac:deMkLst xmlns:ac="http://schemas.microsoft.com/office/drawing/2013/main/command">
      <pc:docMk xmlns:pc="http://schemas.microsoft.com/office/powerpoint/2013/main/command"/>
      <pc:sldMk xmlns:pc="http://schemas.microsoft.com/office/powerpoint/2013/main/command" cId="331362638" sldId="322"/>
      <ac:picMk id="9" creationId="{2E52705A-8AA4-75D0-0251-A39B4ACFA4AB}"/>
    </ac:deMkLst>
    <p188:txBody>
      <a:bodyPr/>
      <a:lstStyle/>
      <a:p>
        <a:r>
          <a:rPr lang="en-US"/>
          <a:t>[@Kathy Wellik] maybe add a chart showing 100% on time? Tables of numbers don;t show that effectively</a:t>
        </a:r>
      </a:p>
    </p188:txBody>
  </p188:cm>
</p188:cmLst>
</file>

<file path=ppt/comments/modernComment_145_2889959B.xml><?xml version="1.0" encoding="utf-8"?>
<p188:cmLst xmlns:a="http://schemas.openxmlformats.org/drawingml/2006/main" xmlns:r="http://schemas.openxmlformats.org/officeDocument/2006/relationships" xmlns:p188="http://schemas.microsoft.com/office/powerpoint/2018/8/main">
  <p188:cm id="{C528037C-8D0E-44FA-B393-0205E3F2CD33}" authorId="{F5185BD1-3CA4-CE05-886B-F5A5291BFC08}" status="resolved" created="2023-09-22T15:36:52.083" complete="100000">
    <pc:sldMkLst xmlns:pc="http://schemas.microsoft.com/office/powerpoint/2013/main/command">
      <pc:docMk/>
      <pc:sldMk cId="680105371" sldId="325"/>
    </pc:sldMkLst>
    <p188:txBody>
      <a:bodyPr/>
      <a:lstStyle/>
      <a:p>
        <a:r>
          <a:rPr lang="en-US"/>
          <a:t>[@Kathy Wellik] Here's the question Id ask . I'f I'm a client, the dashboard does not show PM compliance, it should, so how to they get there, I also think since you are saying 80/20 PM to RM and the chart shows more RM to PM what are strategies to change this? and get the KPI under control? Your recap slide shows within 14 days and not 10%. So lets say you operate M-F that's 261 days, so if I use 10% thats 26 days swing, not 14.  I'd suggest you use 14 days, and drop 10%</a:t>
        </a:r>
      </a:p>
    </p188:txBody>
  </p188:cm>
</p188:cmLst>
</file>

<file path=ppt/comments/modernComment_147_10A0742B.xml><?xml version="1.0" encoding="utf-8"?>
<p188:cmLst xmlns:a="http://schemas.openxmlformats.org/drawingml/2006/main" xmlns:r="http://schemas.openxmlformats.org/officeDocument/2006/relationships" xmlns:p188="http://schemas.microsoft.com/office/powerpoint/2018/8/main">
  <p188:cm id="{A4DFF138-CED4-4B6C-ABEC-502D04D1FF9C}" authorId="{F5185BD1-3CA4-CE05-886B-F5A5291BFC08}" status="resolved" created="2023-09-22T15:41:49.841" complete="100000">
    <pc:sldMkLst xmlns:pc="http://schemas.microsoft.com/office/powerpoint/2013/main/command">
      <pc:docMk/>
      <pc:sldMk cId="278950955" sldId="327"/>
    </pc:sldMkLst>
    <p188:txBody>
      <a:bodyPr/>
      <a:lstStyle/>
      <a:p>
        <a:r>
          <a:rPr lang="en-US"/>
          <a:t>[@Kathy Wellik] since you are saying 75 to 80 and this chart doesn;t dispay that, do you think you should have a few key bullets? OR maybe shw the impact of direct vs indiirect time  between A and B.  For example, lets say A is a full time tech and B is a Tech but manages the parts room too, maybe the a little chart on the side, or a stacked bar showing the various items.</a:t>
        </a:r>
      </a:p>
    </p188:txBody>
  </p188:cm>
</p188:cmLst>
</file>

<file path=ppt/comments/modernComment_14B_D14D40FC.xml><?xml version="1.0" encoding="utf-8"?>
<p188:cmLst xmlns:a="http://schemas.openxmlformats.org/drawingml/2006/main" xmlns:r="http://schemas.openxmlformats.org/officeDocument/2006/relationships" xmlns:p188="http://schemas.microsoft.com/office/powerpoint/2018/8/main">
  <p188:cm id="{A3015A0F-7BC0-4EDD-B034-79C356D6BB09}" authorId="{F5185BD1-3CA4-CE05-886B-F5A5291BFC08}" status="resolved" created="2023-09-22T15:43:24.765" complete="100000">
    <ac:deMkLst xmlns:ac="http://schemas.microsoft.com/office/drawing/2013/main/command">
      <pc:docMk xmlns:pc="http://schemas.microsoft.com/office/powerpoint/2013/main/command"/>
      <pc:sldMk xmlns:pc="http://schemas.microsoft.com/office/powerpoint/2013/main/command" cId="3511501052" sldId="331"/>
      <ac:spMk id="3" creationId="{8B2A9771-C4DB-5A38-7A8C-440D436C878C}"/>
    </ac:deMkLst>
    <p188:txBody>
      <a:bodyPr/>
      <a:lstStyle/>
      <a:p>
        <a:r>
          <a:rPr lang="en-US"/>
          <a:t>[@Kathy Wellik] made a few minor edits, your recap slide says 70 to 80%</a:t>
        </a:r>
      </a:p>
    </p188:txBody>
  </p188:cm>
</p188:cmLst>
</file>

<file path=ppt/comments/modernComment_150_60FB32DC.xml><?xml version="1.0" encoding="utf-8"?>
<p188:cmLst xmlns:a="http://schemas.openxmlformats.org/drawingml/2006/main" xmlns:r="http://schemas.openxmlformats.org/officeDocument/2006/relationships" xmlns:p188="http://schemas.microsoft.com/office/powerpoint/2018/8/main">
  <p188:cm id="{7F9FE019-45BF-47D1-9594-728EE0379B1A}" authorId="{F5185BD1-3CA4-CE05-886B-F5A5291BFC08}" status="resolved" created="2023-09-22T15:50:08.542" complete="100000">
    <ac:deMkLst xmlns:ac="http://schemas.microsoft.com/office/drawing/2013/main/command">
      <pc:docMk xmlns:pc="http://schemas.microsoft.com/office/powerpoint/2013/main/command"/>
      <pc:sldMk xmlns:pc="http://schemas.microsoft.com/office/powerpoint/2013/main/command" cId="1627075292" sldId="336"/>
      <ac:spMk id="8" creationId="{8E79072D-1D79-12F9-D2E7-EAA781F6320C}"/>
    </ac:deMkLst>
    <p188:txBody>
      <a:bodyPr/>
      <a:lstStyle/>
      <a:p>
        <a:r>
          <a:rPr lang="en-US"/>
          <a:t>[@Kathy Wellik] Key point here is that their KPI's should ALWAYS support the goals of the business, and it can be made up of a variety of items., and made a few edits on CPM and TCO lines and CSAT changed to &gt;</a:t>
        </a:r>
      </a:p>
    </p188:txBody>
  </p188:cm>
</p188:cmLst>
</file>

<file path=ppt/comments/modernComment_156_C9A6A8CB.xml><?xml version="1.0" encoding="utf-8"?>
<p188:cmLst xmlns:a="http://schemas.openxmlformats.org/drawingml/2006/main" xmlns:r="http://schemas.openxmlformats.org/officeDocument/2006/relationships" xmlns:p188="http://schemas.microsoft.com/office/powerpoint/2018/8/main">
  <p188:cm id="{8A0CA6C5-7A2E-4B06-9731-76143EE12D24}" authorId="{F5185BD1-3CA4-CE05-886B-F5A5291BFC08}" status="resolved" created="2023-09-22T15:59:45.494" complete="100000">
    <pc:sldMkLst xmlns:pc="http://schemas.microsoft.com/office/powerpoint/2013/main/command">
      <pc:docMk/>
      <pc:sldMk cId="3383142603" sldId="342"/>
    </pc:sldMkLst>
    <p188:txBody>
      <a:bodyPr/>
      <a:lstStyle/>
      <a:p>
        <a:r>
          <a:rPr lang="en-US"/>
          <a:t>[@Kathy Wellik] add a comment about the policy date as well and update the policy annually</a:t>
        </a:r>
      </a:p>
    </p188:txBody>
  </p188:cm>
</p188:cmLst>
</file>

<file path=ppt/comments/modernComment_15E_B228CAF.xml><?xml version="1.0" encoding="utf-8"?>
<p188:cmLst xmlns:a="http://schemas.openxmlformats.org/drawingml/2006/main" xmlns:r="http://schemas.openxmlformats.org/officeDocument/2006/relationships" xmlns:p188="http://schemas.microsoft.com/office/powerpoint/2018/8/main">
  <p188:cm id="{3367FD84-6DD0-4902-965E-36C0B342FE9D}" authorId="{F5185BD1-3CA4-CE05-886B-F5A5291BFC08}" status="resolved" created="2023-09-22T16:01:23.919" complete="100000">
    <pc:sldMkLst xmlns:pc="http://schemas.microsoft.com/office/powerpoint/2013/main/command">
      <pc:docMk/>
      <pc:sldMk cId="186813615" sldId="350"/>
    </pc:sldMkLst>
    <p188:txBody>
      <a:bodyPr/>
      <a:lstStyle/>
      <a:p>
        <a:r>
          <a:rPr lang="en-US"/>
          <a:t>[@Kathy Wellik] You might frame this as one place source for information</a:t>
        </a:r>
      </a:p>
    </p188:txBody>
  </p188:cm>
</p188:cmLst>
</file>

<file path=ppt/comments/modernComment_16B_922548A8.xml><?xml version="1.0" encoding="utf-8"?>
<p188:cmLst xmlns:a="http://schemas.openxmlformats.org/drawingml/2006/main" xmlns:r="http://schemas.openxmlformats.org/officeDocument/2006/relationships" xmlns:p188="http://schemas.microsoft.com/office/powerpoint/2018/8/main">
  <p188:cm id="{A89C2790-36CA-47FE-BAEA-95A7D7275A7F}" authorId="{F5185BD1-3CA4-CE05-886B-F5A5291BFC08}" status="resolved" created="2023-09-22T15:24:15.626" complete="100000">
    <ac:deMkLst xmlns:ac="http://schemas.microsoft.com/office/drawing/2013/main/command">
      <pc:docMk xmlns:pc="http://schemas.microsoft.com/office/powerpoint/2013/main/command"/>
      <pc:sldMk xmlns:pc="http://schemas.microsoft.com/office/powerpoint/2013/main/command" cId="2451916968" sldId="363"/>
      <ac:picMk id="8" creationId="{DF247F42-075D-40B5-2A15-7ED5C81547EA}"/>
    </ac:deMkLst>
    <p188:txBody>
      <a:bodyPr/>
      <a:lstStyle/>
      <a:p>
        <a:r>
          <a:rPr lang="en-US"/>
          <a:t>[@Kathy Wellik] I still think this is a busy slide, iisn;t the opportunity the underutilized?</a:t>
        </a:r>
      </a:p>
    </p188:txBody>
  </p188:cm>
</p188:cmLst>
</file>

<file path=ppt/comments/modernComment_16D_A872376B.xml><?xml version="1.0" encoding="utf-8"?>
<p188:cmLst xmlns:a="http://schemas.openxmlformats.org/drawingml/2006/main" xmlns:r="http://schemas.openxmlformats.org/officeDocument/2006/relationships" xmlns:p188="http://schemas.microsoft.com/office/powerpoint/2018/8/main">
  <p188:cm id="{742FC59E-F872-43B3-9498-BD8EF8E8997D}" authorId="{F5185BD1-3CA4-CE05-886B-F5A5291BFC08}" status="resolved" created="2023-09-22T15:38:19.851" complete="100000">
    <pc:sldMkLst xmlns:pc="http://schemas.microsoft.com/office/powerpoint/2013/main/command">
      <pc:docMk/>
      <pc:sldMk cId="2826057579" sldId="365"/>
    </pc:sldMkLst>
    <p188:txBody>
      <a:bodyPr/>
      <a:lstStyle/>
      <a:p>
        <a:r>
          <a:rPr lang="en-US"/>
          <a:t>[@Kathy Wellik] what;s the take away on this slide? </a:t>
        </a:r>
      </a:p>
    </p188:txBody>
  </p188:cm>
</p188:cmLst>
</file>

<file path=ppt/comments/modernComment_C5F_A0A3F630.xml><?xml version="1.0" encoding="utf-8"?>
<p188:cmLst xmlns:a="http://schemas.openxmlformats.org/drawingml/2006/main" xmlns:r="http://schemas.openxmlformats.org/officeDocument/2006/relationships" xmlns:p188="http://schemas.microsoft.com/office/powerpoint/2018/8/main">
  <p188:cm id="{9037E8DB-23C6-4A94-A62B-3FA335A41E51}" authorId="{F5185BD1-3CA4-CE05-886B-F5A5291BFC08}" status="resolved" created="2023-09-19T11:52:17.263" complete="100000">
    <pc:sldMkLst xmlns:pc="http://schemas.microsoft.com/office/powerpoint/2013/main/command">
      <pc:docMk/>
      <pc:sldMk cId="2695099952" sldId="3167"/>
    </pc:sldMkLst>
    <p188:replyLst>
      <p188:reply id="{94C00DC0-4748-4E13-A5E4-39A0B6055950}" authorId="{6A25B044-9A5D-B15D-C6C0-A91C9C27D972}" created="2023-09-19T21:27:12.034">
        <p188:txBody>
          <a:bodyPr/>
          <a:lstStyle/>
          <a:p>
            <a:r>
              <a:rPr lang="en-US"/>
              <a:t>[@Joe Poznick] done
</a:t>
            </a:r>
          </a:p>
        </p188:txBody>
      </p188:reply>
    </p188:replyLst>
    <p188:txBody>
      <a:bodyPr/>
      <a:lstStyle/>
      <a:p>
        <a:r>
          <a:rPr lang="en-US"/>
          <a:t>[@Kathy Wellik] This seems to be at odds with the goal of storytelling, the slide really discusses performance, so maybe reframe this so its how KPIS support they story</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1CFC0-4BCF-44F7-BC2D-7203BDC3A374}"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1204C95E-CBB2-4A8D-840B-18F1CB2CA8BE}">
      <dgm:prSet custT="1"/>
      <dgm:spPr/>
      <dgm:t>
        <a:bodyPr/>
        <a:lstStyle/>
        <a:p>
          <a:pPr>
            <a:lnSpc>
              <a:spcPct val="100000"/>
            </a:lnSpc>
          </a:pPr>
          <a:r>
            <a:rPr lang="en-US" sz="2000" b="0"/>
            <a:t>Provides values to strive for to ensure peak performance</a:t>
          </a:r>
          <a:r>
            <a:rPr lang="en-US" sz="2000" b="0">
              <a:latin typeface="Roboto Bold"/>
            </a:rPr>
            <a:t> </a:t>
          </a:r>
          <a:endParaRPr lang="en-US" sz="2000" b="0"/>
        </a:p>
      </dgm:t>
    </dgm:pt>
    <dgm:pt modelId="{110A92A0-38F0-40AE-97FF-2AE9686FFF7B}" type="parTrans" cxnId="{05B9D5C3-BF4D-435D-9A73-9713768F4456}">
      <dgm:prSet/>
      <dgm:spPr/>
      <dgm:t>
        <a:bodyPr/>
        <a:lstStyle/>
        <a:p>
          <a:endParaRPr lang="en-US"/>
        </a:p>
      </dgm:t>
    </dgm:pt>
    <dgm:pt modelId="{E669BEC7-000C-4418-8E3A-DA213EB8C607}" type="sibTrans" cxnId="{05B9D5C3-BF4D-435D-9A73-9713768F4456}">
      <dgm:prSet/>
      <dgm:spPr/>
      <dgm:t>
        <a:bodyPr/>
        <a:lstStyle/>
        <a:p>
          <a:endParaRPr lang="en-US"/>
        </a:p>
      </dgm:t>
    </dgm:pt>
    <dgm:pt modelId="{D20984F9-3D02-4594-85B7-0E4FA764BAA3}">
      <dgm:prSet custT="1"/>
      <dgm:spPr/>
      <dgm:t>
        <a:bodyPr/>
        <a:lstStyle/>
        <a:p>
          <a:pPr>
            <a:lnSpc>
              <a:spcPct val="100000"/>
            </a:lnSpc>
          </a:pPr>
          <a:r>
            <a:rPr lang="en-US" sz="2000"/>
            <a:t>Serves as a visual indicator of whether you are meeting your goals or not</a:t>
          </a:r>
        </a:p>
      </dgm:t>
    </dgm:pt>
    <dgm:pt modelId="{26D93188-85F6-4D1B-866F-5C20D9B19D40}" type="parTrans" cxnId="{7F56CB05-363E-46EE-BDB1-BA3CDA716C9A}">
      <dgm:prSet/>
      <dgm:spPr/>
      <dgm:t>
        <a:bodyPr/>
        <a:lstStyle/>
        <a:p>
          <a:endParaRPr lang="en-US"/>
        </a:p>
      </dgm:t>
    </dgm:pt>
    <dgm:pt modelId="{10455674-307B-4F9D-9333-C7EFA9605724}" type="sibTrans" cxnId="{7F56CB05-363E-46EE-BDB1-BA3CDA716C9A}">
      <dgm:prSet/>
      <dgm:spPr/>
      <dgm:t>
        <a:bodyPr/>
        <a:lstStyle/>
        <a:p>
          <a:endParaRPr lang="en-US"/>
        </a:p>
      </dgm:t>
    </dgm:pt>
    <dgm:pt modelId="{136803B3-1B0E-40C3-9CD7-889C0DB0D690}">
      <dgm:prSet custT="1"/>
      <dgm:spPr/>
      <dgm:t>
        <a:bodyPr/>
        <a:lstStyle/>
        <a:p>
          <a:pPr>
            <a:lnSpc>
              <a:spcPct val="100000"/>
            </a:lnSpc>
          </a:pPr>
          <a:r>
            <a:rPr lang="en-US" sz="2000"/>
            <a:t>Measures progress</a:t>
          </a:r>
        </a:p>
      </dgm:t>
    </dgm:pt>
    <dgm:pt modelId="{18A50A04-86D7-4DEC-B1F3-11AE42D6F471}" type="parTrans" cxnId="{93B188E0-CA8A-4001-A4BA-5145E69E0833}">
      <dgm:prSet/>
      <dgm:spPr/>
      <dgm:t>
        <a:bodyPr/>
        <a:lstStyle/>
        <a:p>
          <a:endParaRPr lang="en-US"/>
        </a:p>
      </dgm:t>
    </dgm:pt>
    <dgm:pt modelId="{D268EE1C-BC9C-4E1D-B6FE-62FDDE454A4A}" type="sibTrans" cxnId="{93B188E0-CA8A-4001-A4BA-5145E69E0833}">
      <dgm:prSet/>
      <dgm:spPr/>
      <dgm:t>
        <a:bodyPr/>
        <a:lstStyle/>
        <a:p>
          <a:endParaRPr lang="en-US"/>
        </a:p>
      </dgm:t>
    </dgm:pt>
    <dgm:pt modelId="{16249D13-7E5E-4DEA-9523-FDD679A63DEC}">
      <dgm:prSet custT="1"/>
      <dgm:spPr/>
      <dgm:t>
        <a:bodyPr/>
        <a:lstStyle/>
        <a:p>
          <a:pPr>
            <a:lnSpc>
              <a:spcPct val="100000"/>
            </a:lnSpc>
          </a:pPr>
          <a:r>
            <a:rPr lang="en-US" sz="2000"/>
            <a:t>Organizes your data for meaningful feedback</a:t>
          </a:r>
        </a:p>
      </dgm:t>
    </dgm:pt>
    <dgm:pt modelId="{21EB8A49-E262-4BFF-AB01-C30DFCA51FCA}" type="parTrans" cxnId="{F428FD97-6821-4C66-A997-671525BAF99D}">
      <dgm:prSet/>
      <dgm:spPr/>
      <dgm:t>
        <a:bodyPr/>
        <a:lstStyle/>
        <a:p>
          <a:endParaRPr lang="en-US"/>
        </a:p>
      </dgm:t>
    </dgm:pt>
    <dgm:pt modelId="{C786B184-4992-41B0-8F8A-A7BCF2940661}" type="sibTrans" cxnId="{F428FD97-6821-4C66-A997-671525BAF99D}">
      <dgm:prSet/>
      <dgm:spPr/>
      <dgm:t>
        <a:bodyPr/>
        <a:lstStyle/>
        <a:p>
          <a:endParaRPr lang="en-US"/>
        </a:p>
      </dgm:t>
    </dgm:pt>
    <dgm:pt modelId="{4F8736F4-83A2-4EF0-AFEC-18C3D19D5680}" type="pres">
      <dgm:prSet presAssocID="{9B81CFC0-4BCF-44F7-BC2D-7203BDC3A374}" presName="root" presStyleCnt="0">
        <dgm:presLayoutVars>
          <dgm:dir/>
          <dgm:resizeHandles val="exact"/>
        </dgm:presLayoutVars>
      </dgm:prSet>
      <dgm:spPr/>
    </dgm:pt>
    <dgm:pt modelId="{29164A45-201D-4FA1-9208-E4B3BC26AC48}" type="pres">
      <dgm:prSet presAssocID="{1204C95E-CBB2-4A8D-840B-18F1CB2CA8BE}" presName="compNode" presStyleCnt="0"/>
      <dgm:spPr/>
    </dgm:pt>
    <dgm:pt modelId="{CA9FF3B4-BB3C-4178-AA7E-4E8BE596E6A7}" type="pres">
      <dgm:prSet presAssocID="{1204C95E-CBB2-4A8D-840B-18F1CB2CA8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41240042-6AB1-41C0-8631-EFB3447A4973}" type="pres">
      <dgm:prSet presAssocID="{1204C95E-CBB2-4A8D-840B-18F1CB2CA8BE}" presName="spaceRect" presStyleCnt="0"/>
      <dgm:spPr/>
    </dgm:pt>
    <dgm:pt modelId="{99EAF638-1B12-423C-B7B2-E1BFFEFCA169}" type="pres">
      <dgm:prSet presAssocID="{1204C95E-CBB2-4A8D-840B-18F1CB2CA8BE}" presName="textRect" presStyleLbl="revTx" presStyleIdx="0" presStyleCnt="4">
        <dgm:presLayoutVars>
          <dgm:chMax val="1"/>
          <dgm:chPref val="1"/>
        </dgm:presLayoutVars>
      </dgm:prSet>
      <dgm:spPr/>
    </dgm:pt>
    <dgm:pt modelId="{BBA8A6AE-3D46-4684-A2DB-C042AB0E942E}" type="pres">
      <dgm:prSet presAssocID="{E669BEC7-000C-4418-8E3A-DA213EB8C607}" presName="sibTrans" presStyleCnt="0"/>
      <dgm:spPr/>
    </dgm:pt>
    <dgm:pt modelId="{A42127FC-29DA-43A0-A6CE-40B11D197175}" type="pres">
      <dgm:prSet presAssocID="{D20984F9-3D02-4594-85B7-0E4FA764BAA3}" presName="compNode" presStyleCnt="0"/>
      <dgm:spPr/>
    </dgm:pt>
    <dgm:pt modelId="{A6907D31-41D6-4BFD-B4E3-8A15F5CA66CD}" type="pres">
      <dgm:prSet presAssocID="{D20984F9-3D02-4594-85B7-0E4FA764BAA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3FC08979-7A62-458F-BCD3-8B7B3CFE68D4}" type="pres">
      <dgm:prSet presAssocID="{D20984F9-3D02-4594-85B7-0E4FA764BAA3}" presName="spaceRect" presStyleCnt="0"/>
      <dgm:spPr/>
    </dgm:pt>
    <dgm:pt modelId="{702DEE19-B968-469B-887A-9546B6B8D032}" type="pres">
      <dgm:prSet presAssocID="{D20984F9-3D02-4594-85B7-0E4FA764BAA3}" presName="textRect" presStyleLbl="revTx" presStyleIdx="1" presStyleCnt="4" custScaleX="113054">
        <dgm:presLayoutVars>
          <dgm:chMax val="1"/>
          <dgm:chPref val="1"/>
        </dgm:presLayoutVars>
      </dgm:prSet>
      <dgm:spPr/>
    </dgm:pt>
    <dgm:pt modelId="{A57229E2-126B-4CA4-A04A-147FD1515FAF}" type="pres">
      <dgm:prSet presAssocID="{10455674-307B-4F9D-9333-C7EFA9605724}" presName="sibTrans" presStyleCnt="0"/>
      <dgm:spPr/>
    </dgm:pt>
    <dgm:pt modelId="{10342E7A-D8DC-43D1-BC61-313F8A17363E}" type="pres">
      <dgm:prSet presAssocID="{136803B3-1B0E-40C3-9CD7-889C0DB0D690}" presName="compNode" presStyleCnt="0"/>
      <dgm:spPr/>
    </dgm:pt>
    <dgm:pt modelId="{73A535C2-8D90-46FA-9FAA-6F1A013F9877}" type="pres">
      <dgm:prSet presAssocID="{136803B3-1B0E-40C3-9CD7-889C0DB0D69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72742C58-F1F4-430A-81D5-E2F1391F46E6}" type="pres">
      <dgm:prSet presAssocID="{136803B3-1B0E-40C3-9CD7-889C0DB0D690}" presName="spaceRect" presStyleCnt="0"/>
      <dgm:spPr/>
    </dgm:pt>
    <dgm:pt modelId="{7F009EEF-8B15-4860-9F67-08FB8AB5BB5E}" type="pres">
      <dgm:prSet presAssocID="{136803B3-1B0E-40C3-9CD7-889C0DB0D690}" presName="textRect" presStyleLbl="revTx" presStyleIdx="2" presStyleCnt="4">
        <dgm:presLayoutVars>
          <dgm:chMax val="1"/>
          <dgm:chPref val="1"/>
        </dgm:presLayoutVars>
      </dgm:prSet>
      <dgm:spPr/>
    </dgm:pt>
    <dgm:pt modelId="{DB903BC6-AC6C-47EB-99D4-1A47C0F17B6F}" type="pres">
      <dgm:prSet presAssocID="{D268EE1C-BC9C-4E1D-B6FE-62FDDE454A4A}" presName="sibTrans" presStyleCnt="0"/>
      <dgm:spPr/>
    </dgm:pt>
    <dgm:pt modelId="{DEA53305-4355-40D7-86B2-B78423D7D1B2}" type="pres">
      <dgm:prSet presAssocID="{16249D13-7E5E-4DEA-9523-FDD679A63DEC}" presName="compNode" presStyleCnt="0"/>
      <dgm:spPr/>
    </dgm:pt>
    <dgm:pt modelId="{885703A9-2AF1-4162-9B44-EF27976C6944}" type="pres">
      <dgm:prSet presAssocID="{16249D13-7E5E-4DEA-9523-FDD679A63DE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81494629-0ED1-4257-AED7-A0F3DB4F20B8}" type="pres">
      <dgm:prSet presAssocID="{16249D13-7E5E-4DEA-9523-FDD679A63DEC}" presName="spaceRect" presStyleCnt="0"/>
      <dgm:spPr/>
    </dgm:pt>
    <dgm:pt modelId="{BFA483A9-0D3C-4AFA-BE51-9CDB753635A3}" type="pres">
      <dgm:prSet presAssocID="{16249D13-7E5E-4DEA-9523-FDD679A63DEC}" presName="textRect" presStyleLbl="revTx" presStyleIdx="3" presStyleCnt="4">
        <dgm:presLayoutVars>
          <dgm:chMax val="1"/>
          <dgm:chPref val="1"/>
        </dgm:presLayoutVars>
      </dgm:prSet>
      <dgm:spPr/>
    </dgm:pt>
  </dgm:ptLst>
  <dgm:cxnLst>
    <dgm:cxn modelId="{7F56CB05-363E-46EE-BDB1-BA3CDA716C9A}" srcId="{9B81CFC0-4BCF-44F7-BC2D-7203BDC3A374}" destId="{D20984F9-3D02-4594-85B7-0E4FA764BAA3}" srcOrd="1" destOrd="0" parTransId="{26D93188-85F6-4D1B-866F-5C20D9B19D40}" sibTransId="{10455674-307B-4F9D-9333-C7EFA9605724}"/>
    <dgm:cxn modelId="{3575E61F-B358-4741-B8E8-B0EC700C238D}" type="presOf" srcId="{16249D13-7E5E-4DEA-9523-FDD679A63DEC}" destId="{BFA483A9-0D3C-4AFA-BE51-9CDB753635A3}" srcOrd="0" destOrd="0" presId="urn:microsoft.com/office/officeart/2018/2/layout/IconLabelList"/>
    <dgm:cxn modelId="{FD520B7C-1810-4313-9455-D7361C0F8B7B}" type="presOf" srcId="{9B81CFC0-4BCF-44F7-BC2D-7203BDC3A374}" destId="{4F8736F4-83A2-4EF0-AFEC-18C3D19D5680}" srcOrd="0" destOrd="0" presId="urn:microsoft.com/office/officeart/2018/2/layout/IconLabelList"/>
    <dgm:cxn modelId="{F428FD97-6821-4C66-A997-671525BAF99D}" srcId="{9B81CFC0-4BCF-44F7-BC2D-7203BDC3A374}" destId="{16249D13-7E5E-4DEA-9523-FDD679A63DEC}" srcOrd="3" destOrd="0" parTransId="{21EB8A49-E262-4BFF-AB01-C30DFCA51FCA}" sibTransId="{C786B184-4992-41B0-8F8A-A7BCF2940661}"/>
    <dgm:cxn modelId="{05B9D5C3-BF4D-435D-9A73-9713768F4456}" srcId="{9B81CFC0-4BCF-44F7-BC2D-7203BDC3A374}" destId="{1204C95E-CBB2-4A8D-840B-18F1CB2CA8BE}" srcOrd="0" destOrd="0" parTransId="{110A92A0-38F0-40AE-97FF-2AE9686FFF7B}" sibTransId="{E669BEC7-000C-4418-8E3A-DA213EB8C607}"/>
    <dgm:cxn modelId="{24ACB8D6-A0BE-4487-8FA2-92240E62D386}" type="presOf" srcId="{1204C95E-CBB2-4A8D-840B-18F1CB2CA8BE}" destId="{99EAF638-1B12-423C-B7B2-E1BFFEFCA169}" srcOrd="0" destOrd="0" presId="urn:microsoft.com/office/officeart/2018/2/layout/IconLabelList"/>
    <dgm:cxn modelId="{93B188E0-CA8A-4001-A4BA-5145E69E0833}" srcId="{9B81CFC0-4BCF-44F7-BC2D-7203BDC3A374}" destId="{136803B3-1B0E-40C3-9CD7-889C0DB0D690}" srcOrd="2" destOrd="0" parTransId="{18A50A04-86D7-4DEC-B1F3-11AE42D6F471}" sibTransId="{D268EE1C-BC9C-4E1D-B6FE-62FDDE454A4A}"/>
    <dgm:cxn modelId="{6C57E3E6-A4E7-4B6D-9738-9E08D2850A15}" type="presOf" srcId="{D20984F9-3D02-4594-85B7-0E4FA764BAA3}" destId="{702DEE19-B968-469B-887A-9546B6B8D032}" srcOrd="0" destOrd="0" presId="urn:microsoft.com/office/officeart/2018/2/layout/IconLabelList"/>
    <dgm:cxn modelId="{9DA151FD-1B7D-468A-A882-5518F59284E6}" type="presOf" srcId="{136803B3-1B0E-40C3-9CD7-889C0DB0D690}" destId="{7F009EEF-8B15-4860-9F67-08FB8AB5BB5E}" srcOrd="0" destOrd="0" presId="urn:microsoft.com/office/officeart/2018/2/layout/IconLabelList"/>
    <dgm:cxn modelId="{59DBB84B-6B65-4411-B134-117624207304}" type="presParOf" srcId="{4F8736F4-83A2-4EF0-AFEC-18C3D19D5680}" destId="{29164A45-201D-4FA1-9208-E4B3BC26AC48}" srcOrd="0" destOrd="0" presId="urn:microsoft.com/office/officeart/2018/2/layout/IconLabelList"/>
    <dgm:cxn modelId="{D2AA13FE-A89E-4571-A3AF-75A72D15815E}" type="presParOf" srcId="{29164A45-201D-4FA1-9208-E4B3BC26AC48}" destId="{CA9FF3B4-BB3C-4178-AA7E-4E8BE596E6A7}" srcOrd="0" destOrd="0" presId="urn:microsoft.com/office/officeart/2018/2/layout/IconLabelList"/>
    <dgm:cxn modelId="{5D3DB3EE-0184-49AD-A65F-916C827992BD}" type="presParOf" srcId="{29164A45-201D-4FA1-9208-E4B3BC26AC48}" destId="{41240042-6AB1-41C0-8631-EFB3447A4973}" srcOrd="1" destOrd="0" presId="urn:microsoft.com/office/officeart/2018/2/layout/IconLabelList"/>
    <dgm:cxn modelId="{BB94442B-72E2-413D-99DD-3F8D79E8B4D5}" type="presParOf" srcId="{29164A45-201D-4FA1-9208-E4B3BC26AC48}" destId="{99EAF638-1B12-423C-B7B2-E1BFFEFCA169}" srcOrd="2" destOrd="0" presId="urn:microsoft.com/office/officeart/2018/2/layout/IconLabelList"/>
    <dgm:cxn modelId="{B67A5FCC-C2B5-4151-B04E-12739A16F2F8}" type="presParOf" srcId="{4F8736F4-83A2-4EF0-AFEC-18C3D19D5680}" destId="{BBA8A6AE-3D46-4684-A2DB-C042AB0E942E}" srcOrd="1" destOrd="0" presId="urn:microsoft.com/office/officeart/2018/2/layout/IconLabelList"/>
    <dgm:cxn modelId="{90573EA4-E2AC-4DDF-92E2-2169C65D532F}" type="presParOf" srcId="{4F8736F4-83A2-4EF0-AFEC-18C3D19D5680}" destId="{A42127FC-29DA-43A0-A6CE-40B11D197175}" srcOrd="2" destOrd="0" presId="urn:microsoft.com/office/officeart/2018/2/layout/IconLabelList"/>
    <dgm:cxn modelId="{CD395073-FA35-4902-B839-A1B806E6DA4C}" type="presParOf" srcId="{A42127FC-29DA-43A0-A6CE-40B11D197175}" destId="{A6907D31-41D6-4BFD-B4E3-8A15F5CA66CD}" srcOrd="0" destOrd="0" presId="urn:microsoft.com/office/officeart/2018/2/layout/IconLabelList"/>
    <dgm:cxn modelId="{A3A8D978-C394-4538-AE48-02B902FCE6AF}" type="presParOf" srcId="{A42127FC-29DA-43A0-A6CE-40B11D197175}" destId="{3FC08979-7A62-458F-BCD3-8B7B3CFE68D4}" srcOrd="1" destOrd="0" presId="urn:microsoft.com/office/officeart/2018/2/layout/IconLabelList"/>
    <dgm:cxn modelId="{A697278C-7F80-42CC-9BAA-89C10516515A}" type="presParOf" srcId="{A42127FC-29DA-43A0-A6CE-40B11D197175}" destId="{702DEE19-B968-469B-887A-9546B6B8D032}" srcOrd="2" destOrd="0" presId="urn:microsoft.com/office/officeart/2018/2/layout/IconLabelList"/>
    <dgm:cxn modelId="{66149187-D6E9-4B1C-9938-E0762DA7A032}" type="presParOf" srcId="{4F8736F4-83A2-4EF0-AFEC-18C3D19D5680}" destId="{A57229E2-126B-4CA4-A04A-147FD1515FAF}" srcOrd="3" destOrd="0" presId="urn:microsoft.com/office/officeart/2018/2/layout/IconLabelList"/>
    <dgm:cxn modelId="{74F1A949-0DFE-40FA-88C3-52490B7CB53D}" type="presParOf" srcId="{4F8736F4-83A2-4EF0-AFEC-18C3D19D5680}" destId="{10342E7A-D8DC-43D1-BC61-313F8A17363E}" srcOrd="4" destOrd="0" presId="urn:microsoft.com/office/officeart/2018/2/layout/IconLabelList"/>
    <dgm:cxn modelId="{498BFF60-7C74-4F7A-A15F-B39A8FACA82A}" type="presParOf" srcId="{10342E7A-D8DC-43D1-BC61-313F8A17363E}" destId="{73A535C2-8D90-46FA-9FAA-6F1A013F9877}" srcOrd="0" destOrd="0" presId="urn:microsoft.com/office/officeart/2018/2/layout/IconLabelList"/>
    <dgm:cxn modelId="{66A4B071-2058-4C41-A0BA-FCACDF7F5A37}" type="presParOf" srcId="{10342E7A-D8DC-43D1-BC61-313F8A17363E}" destId="{72742C58-F1F4-430A-81D5-E2F1391F46E6}" srcOrd="1" destOrd="0" presId="urn:microsoft.com/office/officeart/2018/2/layout/IconLabelList"/>
    <dgm:cxn modelId="{0F82E356-9204-421A-8BC6-A67627D93E1C}" type="presParOf" srcId="{10342E7A-D8DC-43D1-BC61-313F8A17363E}" destId="{7F009EEF-8B15-4860-9F67-08FB8AB5BB5E}" srcOrd="2" destOrd="0" presId="urn:microsoft.com/office/officeart/2018/2/layout/IconLabelList"/>
    <dgm:cxn modelId="{A0A737DF-185B-4BA4-98C8-12FEDC89682C}" type="presParOf" srcId="{4F8736F4-83A2-4EF0-AFEC-18C3D19D5680}" destId="{DB903BC6-AC6C-47EB-99D4-1A47C0F17B6F}" srcOrd="5" destOrd="0" presId="urn:microsoft.com/office/officeart/2018/2/layout/IconLabelList"/>
    <dgm:cxn modelId="{5DE8EBAF-8C9D-4795-A63C-AAC40742271D}" type="presParOf" srcId="{4F8736F4-83A2-4EF0-AFEC-18C3D19D5680}" destId="{DEA53305-4355-40D7-86B2-B78423D7D1B2}" srcOrd="6" destOrd="0" presId="urn:microsoft.com/office/officeart/2018/2/layout/IconLabelList"/>
    <dgm:cxn modelId="{8EBB6043-83A8-41C9-90DE-C4859B561040}" type="presParOf" srcId="{DEA53305-4355-40D7-86B2-B78423D7D1B2}" destId="{885703A9-2AF1-4162-9B44-EF27976C6944}" srcOrd="0" destOrd="0" presId="urn:microsoft.com/office/officeart/2018/2/layout/IconLabelList"/>
    <dgm:cxn modelId="{397441C3-6DD9-4E8F-A712-72272759CE59}" type="presParOf" srcId="{DEA53305-4355-40D7-86B2-B78423D7D1B2}" destId="{81494629-0ED1-4257-AED7-A0F3DB4F20B8}" srcOrd="1" destOrd="0" presId="urn:microsoft.com/office/officeart/2018/2/layout/IconLabelList"/>
    <dgm:cxn modelId="{C4D54710-C0F8-4B59-AF33-B2ABAC5A34F8}" type="presParOf" srcId="{DEA53305-4355-40D7-86B2-B78423D7D1B2}" destId="{BFA483A9-0D3C-4AFA-BE51-9CDB753635A3}"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97EC1-7321-4D68-BAE9-027D7932C7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C83022A-DDB6-4543-8882-5045A3D53E3C}">
      <dgm:prSet/>
      <dgm:spPr/>
      <dgm:t>
        <a:bodyPr/>
        <a:lstStyle/>
        <a:p>
          <a:r>
            <a:rPr lang="en-US">
              <a:latin typeface="Roboto Condensed Bold"/>
              <a:ea typeface="Roboto Condensed Bold"/>
              <a:cs typeface="Roboto Condensed Bold"/>
            </a:rPr>
            <a:t>Utilization</a:t>
          </a:r>
        </a:p>
      </dgm:t>
    </dgm:pt>
    <dgm:pt modelId="{3C5B8704-53D2-4A14-ABDB-A9656ED4CA4D}" type="parTrans" cxnId="{2D7231A9-1C6D-4CEB-A75E-BE337F32020A}">
      <dgm:prSet/>
      <dgm:spPr/>
      <dgm:t>
        <a:bodyPr/>
        <a:lstStyle/>
        <a:p>
          <a:endParaRPr lang="en-US"/>
        </a:p>
      </dgm:t>
    </dgm:pt>
    <dgm:pt modelId="{B7035C39-6081-4DCA-B7DB-B4B548AE6DE8}" type="sibTrans" cxnId="{2D7231A9-1C6D-4CEB-A75E-BE337F32020A}">
      <dgm:prSet/>
      <dgm:spPr/>
      <dgm:t>
        <a:bodyPr/>
        <a:lstStyle/>
        <a:p>
          <a:endParaRPr lang="en-US"/>
        </a:p>
      </dgm:t>
    </dgm:pt>
    <dgm:pt modelId="{ED07BFB2-C5DB-4E50-9BDB-84AA6E138F3D}">
      <dgm:prSet/>
      <dgm:spPr/>
      <dgm:t>
        <a:bodyPr/>
        <a:lstStyle/>
        <a:p>
          <a:r>
            <a:rPr lang="en-US">
              <a:latin typeface="Roboto Condensed Bold"/>
              <a:ea typeface="Roboto Condensed Bold"/>
              <a:cs typeface="Roboto Condensed Bold"/>
            </a:rPr>
            <a:t>Completed reservations</a:t>
          </a:r>
        </a:p>
      </dgm:t>
    </dgm:pt>
    <dgm:pt modelId="{20EE4986-5E84-4BA3-968F-7E2C96B08684}" type="parTrans" cxnId="{90030F87-D76C-4E14-B2C1-BAFCBD47226E}">
      <dgm:prSet/>
      <dgm:spPr/>
      <dgm:t>
        <a:bodyPr/>
        <a:lstStyle/>
        <a:p>
          <a:endParaRPr lang="en-US"/>
        </a:p>
      </dgm:t>
    </dgm:pt>
    <dgm:pt modelId="{E5AB5AD6-7D6E-4544-88CC-8EC42188670A}" type="sibTrans" cxnId="{90030F87-D76C-4E14-B2C1-BAFCBD47226E}">
      <dgm:prSet/>
      <dgm:spPr/>
      <dgm:t>
        <a:bodyPr/>
        <a:lstStyle/>
        <a:p>
          <a:endParaRPr lang="en-US"/>
        </a:p>
      </dgm:t>
    </dgm:pt>
    <dgm:pt modelId="{11B7F7D3-19E8-4304-A1D1-F399B330DB62}">
      <dgm:prSet/>
      <dgm:spPr/>
      <dgm:t>
        <a:bodyPr/>
        <a:lstStyle/>
        <a:p>
          <a:r>
            <a:rPr lang="en-US">
              <a:latin typeface="Roboto Condensed Bold"/>
              <a:ea typeface="Roboto Condensed Bold"/>
              <a:cs typeface="Roboto Condensed Bold"/>
            </a:rPr>
            <a:t>Total cost of ownership</a:t>
          </a:r>
        </a:p>
      </dgm:t>
    </dgm:pt>
    <dgm:pt modelId="{40BD3E58-4CF4-4874-8CDB-72951F88396D}" type="parTrans" cxnId="{8463FDEE-F990-4489-B3FC-81E6853087A7}">
      <dgm:prSet/>
      <dgm:spPr/>
      <dgm:t>
        <a:bodyPr/>
        <a:lstStyle/>
        <a:p>
          <a:endParaRPr lang="en-US"/>
        </a:p>
      </dgm:t>
    </dgm:pt>
    <dgm:pt modelId="{913A832B-8C12-474E-91AF-8D119343A652}" type="sibTrans" cxnId="{8463FDEE-F990-4489-B3FC-81E6853087A7}">
      <dgm:prSet/>
      <dgm:spPr/>
      <dgm:t>
        <a:bodyPr/>
        <a:lstStyle/>
        <a:p>
          <a:endParaRPr lang="en-US"/>
        </a:p>
      </dgm:t>
    </dgm:pt>
    <dgm:pt modelId="{93FF7A05-14BB-4716-B63B-A11E0E136D71}">
      <dgm:prSet/>
      <dgm:spPr/>
      <dgm:t>
        <a:bodyPr/>
        <a:lstStyle/>
        <a:p>
          <a:pPr rtl="0"/>
          <a:r>
            <a:rPr lang="en-US">
              <a:latin typeface="Roboto Condensed Bold"/>
              <a:ea typeface="Roboto Condensed Bold"/>
              <a:cs typeface="Roboto Condensed Bold"/>
            </a:rPr>
            <a:t>Cost per mile </a:t>
          </a:r>
        </a:p>
      </dgm:t>
    </dgm:pt>
    <dgm:pt modelId="{4EDC508A-7A7B-488A-9D56-64DC7C54FA81}" type="parTrans" cxnId="{B82F2F83-D82E-4761-954D-1F8C1A818EA2}">
      <dgm:prSet/>
      <dgm:spPr/>
      <dgm:t>
        <a:bodyPr/>
        <a:lstStyle/>
        <a:p>
          <a:endParaRPr lang="en-US"/>
        </a:p>
      </dgm:t>
    </dgm:pt>
    <dgm:pt modelId="{9BEE06EB-8768-4EDA-A773-1EC00D527BE0}" type="sibTrans" cxnId="{B82F2F83-D82E-4761-954D-1F8C1A818EA2}">
      <dgm:prSet/>
      <dgm:spPr/>
      <dgm:t>
        <a:bodyPr/>
        <a:lstStyle/>
        <a:p>
          <a:endParaRPr lang="en-US"/>
        </a:p>
      </dgm:t>
    </dgm:pt>
    <dgm:pt modelId="{AB8D9CF6-6CAE-42A0-ADBC-3B48443883C8}">
      <dgm:prSet/>
      <dgm:spPr/>
      <dgm:t>
        <a:bodyPr/>
        <a:lstStyle/>
        <a:p>
          <a:r>
            <a:rPr lang="en-US">
              <a:latin typeface="Roboto Condensed Bold"/>
              <a:ea typeface="Roboto Condensed Bold"/>
              <a:cs typeface="Roboto Condensed Bold"/>
            </a:rPr>
            <a:t>Preventative maintenance on time percentage</a:t>
          </a:r>
        </a:p>
      </dgm:t>
    </dgm:pt>
    <dgm:pt modelId="{7B52FB2E-6580-44FA-89EE-BB24B5F0F2D8}" type="parTrans" cxnId="{9F11D9D8-AC03-4155-A798-01E610123728}">
      <dgm:prSet/>
      <dgm:spPr/>
      <dgm:t>
        <a:bodyPr/>
        <a:lstStyle/>
        <a:p>
          <a:endParaRPr lang="en-US"/>
        </a:p>
      </dgm:t>
    </dgm:pt>
    <dgm:pt modelId="{EF37E5BD-F26B-4F02-8168-070C772AC1AA}" type="sibTrans" cxnId="{9F11D9D8-AC03-4155-A798-01E610123728}">
      <dgm:prSet/>
      <dgm:spPr/>
      <dgm:t>
        <a:bodyPr/>
        <a:lstStyle/>
        <a:p>
          <a:endParaRPr lang="en-US"/>
        </a:p>
      </dgm:t>
    </dgm:pt>
    <dgm:pt modelId="{0B0A2B81-682D-4D28-BD25-D83888E79EB6}">
      <dgm:prSet/>
      <dgm:spPr/>
      <dgm:t>
        <a:bodyPr/>
        <a:lstStyle/>
        <a:p>
          <a:pPr rtl="0"/>
          <a:r>
            <a:rPr lang="en-US">
              <a:latin typeface="Roboto Condensed Bold"/>
              <a:ea typeface="Roboto Condensed Bold"/>
              <a:cs typeface="Roboto Condensed Bold"/>
            </a:rPr>
            <a:t>Technician productivity </a:t>
          </a:r>
          <a:endParaRPr lang="en-US" b="0" i="0" baseline="0">
            <a:latin typeface="Roboto Condensed Bold"/>
            <a:ea typeface="Roboto Condensed Bold"/>
            <a:cs typeface="Roboto Condensed Bold"/>
          </a:endParaRPr>
        </a:p>
      </dgm:t>
    </dgm:pt>
    <dgm:pt modelId="{345141B6-A987-456E-8D0A-9A26E7B4753E}" type="parTrans" cxnId="{7D17CC22-A937-46EA-ABCC-CCA3D6F97190}">
      <dgm:prSet/>
      <dgm:spPr/>
      <dgm:t>
        <a:bodyPr/>
        <a:lstStyle/>
        <a:p>
          <a:endParaRPr lang="en-US"/>
        </a:p>
      </dgm:t>
    </dgm:pt>
    <dgm:pt modelId="{7DF9D40C-67A3-4E9F-894E-5C81BBCF228D}" type="sibTrans" cxnId="{7D17CC22-A937-46EA-ABCC-CCA3D6F97190}">
      <dgm:prSet/>
      <dgm:spPr/>
      <dgm:t>
        <a:bodyPr/>
        <a:lstStyle/>
        <a:p>
          <a:endParaRPr lang="en-US"/>
        </a:p>
      </dgm:t>
    </dgm:pt>
    <dgm:pt modelId="{69391EC3-3DD5-4015-B59A-C1D45EE04896}">
      <dgm:prSet phldr="0"/>
      <dgm:spPr/>
      <dgm:t>
        <a:bodyPr/>
        <a:lstStyle/>
        <a:p>
          <a:r>
            <a:rPr lang="en-US" b="0" i="0" baseline="0">
              <a:latin typeface="Roboto Condensed Bold"/>
              <a:ea typeface="Roboto Condensed Bold"/>
              <a:cs typeface="Roboto Condensed Bold"/>
            </a:rPr>
            <a:t>Customer feedback</a:t>
          </a:r>
          <a:endParaRPr lang="en-US">
            <a:latin typeface="Roboto Condensed Bold"/>
            <a:ea typeface="Roboto Condensed Bold"/>
            <a:cs typeface="Roboto Condensed Bold"/>
          </a:endParaRPr>
        </a:p>
      </dgm:t>
    </dgm:pt>
    <dgm:pt modelId="{15663E84-149E-4954-ABD2-2B045A2CF512}" type="parTrans" cxnId="{5241C0FC-52A4-40E8-99E5-34B5A33F3137}">
      <dgm:prSet/>
      <dgm:spPr/>
    </dgm:pt>
    <dgm:pt modelId="{69A4ADA1-6FC2-4AB8-AE0F-EF38973A3011}" type="sibTrans" cxnId="{5241C0FC-52A4-40E8-99E5-34B5A33F3137}">
      <dgm:prSet/>
      <dgm:spPr/>
    </dgm:pt>
    <dgm:pt modelId="{D25A6BB8-7788-4015-B155-674860253B93}">
      <dgm:prSet phldr="0"/>
      <dgm:spPr/>
      <dgm:t>
        <a:bodyPr/>
        <a:lstStyle/>
        <a:p>
          <a:pPr rtl="0"/>
          <a:r>
            <a:rPr lang="en-US">
              <a:latin typeface="Roboto Condensed Bold"/>
              <a:ea typeface="Roboto Condensed Bold"/>
              <a:cs typeface="Roboto Condensed Bold"/>
            </a:rPr>
            <a:t>Number of work orders completed </a:t>
          </a:r>
        </a:p>
      </dgm:t>
    </dgm:pt>
    <dgm:pt modelId="{B1ECA573-3753-41AC-A194-410951C2DCF5}" type="parTrans" cxnId="{AB2F8EE1-8602-494B-B29D-53247F61838F}">
      <dgm:prSet/>
      <dgm:spPr/>
    </dgm:pt>
    <dgm:pt modelId="{D3A09EE1-9638-4212-92AF-071455672310}" type="sibTrans" cxnId="{AB2F8EE1-8602-494B-B29D-53247F61838F}">
      <dgm:prSet/>
      <dgm:spPr/>
    </dgm:pt>
    <dgm:pt modelId="{1AA1772F-3C0B-4678-976A-C70ABA8F6D60}">
      <dgm:prSet phldr="0"/>
      <dgm:spPr/>
      <dgm:t>
        <a:bodyPr/>
        <a:lstStyle/>
        <a:p>
          <a:pPr rtl="0"/>
          <a:r>
            <a:rPr lang="en-US">
              <a:latin typeface="Roboto Condensed Bold"/>
              <a:ea typeface="Roboto Condensed Bold"/>
              <a:cs typeface="Roboto Condensed Bold"/>
            </a:rPr>
            <a:t>Scheduled versus unscheduled maintenance</a:t>
          </a:r>
        </a:p>
      </dgm:t>
    </dgm:pt>
    <dgm:pt modelId="{302D273E-0DA7-464A-BFBF-C30E02C3120F}" type="parTrans" cxnId="{732FC426-EB99-4466-B77B-8D5D116D4C08}">
      <dgm:prSet/>
      <dgm:spPr/>
    </dgm:pt>
    <dgm:pt modelId="{DDD357F3-7634-4204-9DB3-4B5B96B349DF}" type="sibTrans" cxnId="{732FC426-EB99-4466-B77B-8D5D116D4C08}">
      <dgm:prSet/>
      <dgm:spPr/>
    </dgm:pt>
    <dgm:pt modelId="{40C8A206-2A11-4E3A-A5BA-56287CE53951}" type="pres">
      <dgm:prSet presAssocID="{1F197EC1-7321-4D68-BAE9-027D7932C7A0}" presName="linear" presStyleCnt="0">
        <dgm:presLayoutVars>
          <dgm:animLvl val="lvl"/>
          <dgm:resizeHandles val="exact"/>
        </dgm:presLayoutVars>
      </dgm:prSet>
      <dgm:spPr/>
    </dgm:pt>
    <dgm:pt modelId="{D245B3D7-97E4-4BFB-89F8-76CF970DE416}" type="pres">
      <dgm:prSet presAssocID="{CC83022A-DDB6-4543-8882-5045A3D53E3C}" presName="parentText" presStyleLbl="node1" presStyleIdx="0" presStyleCnt="9">
        <dgm:presLayoutVars>
          <dgm:chMax val="0"/>
          <dgm:bulletEnabled val="1"/>
        </dgm:presLayoutVars>
      </dgm:prSet>
      <dgm:spPr/>
    </dgm:pt>
    <dgm:pt modelId="{E1A6705E-5E6E-4744-9341-0EA4C434BBF6}" type="pres">
      <dgm:prSet presAssocID="{B7035C39-6081-4DCA-B7DB-B4B548AE6DE8}" presName="spacer" presStyleCnt="0"/>
      <dgm:spPr/>
    </dgm:pt>
    <dgm:pt modelId="{5FB8ADBC-49C9-40CE-8477-A6E90271E2FE}" type="pres">
      <dgm:prSet presAssocID="{ED07BFB2-C5DB-4E50-9BDB-84AA6E138F3D}" presName="parentText" presStyleLbl="node1" presStyleIdx="1" presStyleCnt="9">
        <dgm:presLayoutVars>
          <dgm:chMax val="0"/>
          <dgm:bulletEnabled val="1"/>
        </dgm:presLayoutVars>
      </dgm:prSet>
      <dgm:spPr/>
    </dgm:pt>
    <dgm:pt modelId="{9A66C3E4-4C5D-4908-ABE4-E696C2AB933B}" type="pres">
      <dgm:prSet presAssocID="{E5AB5AD6-7D6E-4544-88CC-8EC42188670A}" presName="spacer" presStyleCnt="0"/>
      <dgm:spPr/>
    </dgm:pt>
    <dgm:pt modelId="{3677B73E-9B29-40D8-96EC-86B826EFEF63}" type="pres">
      <dgm:prSet presAssocID="{11B7F7D3-19E8-4304-A1D1-F399B330DB62}" presName="parentText" presStyleLbl="node1" presStyleIdx="2" presStyleCnt="9">
        <dgm:presLayoutVars>
          <dgm:chMax val="0"/>
          <dgm:bulletEnabled val="1"/>
        </dgm:presLayoutVars>
      </dgm:prSet>
      <dgm:spPr/>
    </dgm:pt>
    <dgm:pt modelId="{627590B7-D6C8-4E09-8612-CADAD6C53457}" type="pres">
      <dgm:prSet presAssocID="{913A832B-8C12-474E-91AF-8D119343A652}" presName="spacer" presStyleCnt="0"/>
      <dgm:spPr/>
    </dgm:pt>
    <dgm:pt modelId="{526DD38C-8D11-435C-968D-389FC66B803A}" type="pres">
      <dgm:prSet presAssocID="{93FF7A05-14BB-4716-B63B-A11E0E136D71}" presName="parentText" presStyleLbl="node1" presStyleIdx="3" presStyleCnt="9">
        <dgm:presLayoutVars>
          <dgm:chMax val="0"/>
          <dgm:bulletEnabled val="1"/>
        </dgm:presLayoutVars>
      </dgm:prSet>
      <dgm:spPr/>
    </dgm:pt>
    <dgm:pt modelId="{2A741D88-434C-4B2F-9601-D067B6B86B94}" type="pres">
      <dgm:prSet presAssocID="{9BEE06EB-8768-4EDA-A773-1EC00D527BE0}" presName="spacer" presStyleCnt="0"/>
      <dgm:spPr/>
    </dgm:pt>
    <dgm:pt modelId="{60A806B6-21AF-4ED7-BCE5-352E3DB2722B}" type="pres">
      <dgm:prSet presAssocID="{AB8D9CF6-6CAE-42A0-ADBC-3B48443883C8}" presName="parentText" presStyleLbl="node1" presStyleIdx="4" presStyleCnt="9">
        <dgm:presLayoutVars>
          <dgm:chMax val="0"/>
          <dgm:bulletEnabled val="1"/>
        </dgm:presLayoutVars>
      </dgm:prSet>
      <dgm:spPr/>
    </dgm:pt>
    <dgm:pt modelId="{547FC010-9839-4242-9A8A-40E96810ABD5}" type="pres">
      <dgm:prSet presAssocID="{EF37E5BD-F26B-4F02-8168-070C772AC1AA}" presName="spacer" presStyleCnt="0"/>
      <dgm:spPr/>
    </dgm:pt>
    <dgm:pt modelId="{FE15E238-C608-4BDC-BA65-6C00418EEA21}" type="pres">
      <dgm:prSet presAssocID="{D25A6BB8-7788-4015-B155-674860253B93}" presName="parentText" presStyleLbl="node1" presStyleIdx="5" presStyleCnt="9">
        <dgm:presLayoutVars>
          <dgm:chMax val="0"/>
          <dgm:bulletEnabled val="1"/>
        </dgm:presLayoutVars>
      </dgm:prSet>
      <dgm:spPr/>
    </dgm:pt>
    <dgm:pt modelId="{F46DEDB9-0F68-489A-BB1F-EC4487EAF01C}" type="pres">
      <dgm:prSet presAssocID="{D3A09EE1-9638-4212-92AF-071455672310}" presName="spacer" presStyleCnt="0"/>
      <dgm:spPr/>
    </dgm:pt>
    <dgm:pt modelId="{A37B8DCC-18BE-47AF-A741-496B7F67BAB5}" type="pres">
      <dgm:prSet presAssocID="{1AA1772F-3C0B-4678-976A-C70ABA8F6D60}" presName="parentText" presStyleLbl="node1" presStyleIdx="6" presStyleCnt="9">
        <dgm:presLayoutVars>
          <dgm:chMax val="0"/>
          <dgm:bulletEnabled val="1"/>
        </dgm:presLayoutVars>
      </dgm:prSet>
      <dgm:spPr/>
    </dgm:pt>
    <dgm:pt modelId="{ACF6838E-35C0-4774-A0A0-1B058EEE2C21}" type="pres">
      <dgm:prSet presAssocID="{DDD357F3-7634-4204-9DB3-4B5B96B349DF}" presName="spacer" presStyleCnt="0"/>
      <dgm:spPr/>
    </dgm:pt>
    <dgm:pt modelId="{32253EE4-9FF5-4709-93DA-342B29EF03FF}" type="pres">
      <dgm:prSet presAssocID="{0B0A2B81-682D-4D28-BD25-D83888E79EB6}" presName="parentText" presStyleLbl="node1" presStyleIdx="7" presStyleCnt="9">
        <dgm:presLayoutVars>
          <dgm:chMax val="0"/>
          <dgm:bulletEnabled val="1"/>
        </dgm:presLayoutVars>
      </dgm:prSet>
      <dgm:spPr/>
    </dgm:pt>
    <dgm:pt modelId="{73B814F0-68A6-4D3D-82D3-EC915778772C}" type="pres">
      <dgm:prSet presAssocID="{7DF9D40C-67A3-4E9F-894E-5C81BBCF228D}" presName="spacer" presStyleCnt="0"/>
      <dgm:spPr/>
    </dgm:pt>
    <dgm:pt modelId="{AC674DEF-19B1-4F34-9AD3-C409AA32D852}" type="pres">
      <dgm:prSet presAssocID="{69391EC3-3DD5-4015-B59A-C1D45EE04896}" presName="parentText" presStyleLbl="node1" presStyleIdx="8" presStyleCnt="9">
        <dgm:presLayoutVars>
          <dgm:chMax val="0"/>
          <dgm:bulletEnabled val="1"/>
        </dgm:presLayoutVars>
      </dgm:prSet>
      <dgm:spPr/>
    </dgm:pt>
  </dgm:ptLst>
  <dgm:cxnLst>
    <dgm:cxn modelId="{DE685D16-12B0-4BD1-AB38-3E28531447E0}" type="presOf" srcId="{11B7F7D3-19E8-4304-A1D1-F399B330DB62}" destId="{3677B73E-9B29-40D8-96EC-86B826EFEF63}" srcOrd="0" destOrd="0" presId="urn:microsoft.com/office/officeart/2005/8/layout/vList2"/>
    <dgm:cxn modelId="{7D17CC22-A937-46EA-ABCC-CCA3D6F97190}" srcId="{1F197EC1-7321-4D68-BAE9-027D7932C7A0}" destId="{0B0A2B81-682D-4D28-BD25-D83888E79EB6}" srcOrd="7" destOrd="0" parTransId="{345141B6-A987-456E-8D0A-9A26E7B4753E}" sibTransId="{7DF9D40C-67A3-4E9F-894E-5C81BBCF228D}"/>
    <dgm:cxn modelId="{732FC426-EB99-4466-B77B-8D5D116D4C08}" srcId="{1F197EC1-7321-4D68-BAE9-027D7932C7A0}" destId="{1AA1772F-3C0B-4678-976A-C70ABA8F6D60}" srcOrd="6" destOrd="0" parTransId="{302D273E-0DA7-464A-BFBF-C30E02C3120F}" sibTransId="{DDD357F3-7634-4204-9DB3-4B5B96B349DF}"/>
    <dgm:cxn modelId="{2B7D2E39-7DFF-4523-8B5C-E692401C06F7}" type="presOf" srcId="{D25A6BB8-7788-4015-B155-674860253B93}" destId="{FE15E238-C608-4BDC-BA65-6C00418EEA21}" srcOrd="0" destOrd="0" presId="urn:microsoft.com/office/officeart/2005/8/layout/vList2"/>
    <dgm:cxn modelId="{F897CD4D-24FA-4A4E-8242-F6A677A01008}" type="presOf" srcId="{69391EC3-3DD5-4015-B59A-C1D45EE04896}" destId="{AC674DEF-19B1-4F34-9AD3-C409AA32D852}" srcOrd="0" destOrd="0" presId="urn:microsoft.com/office/officeart/2005/8/layout/vList2"/>
    <dgm:cxn modelId="{75385472-D0ED-4112-9D35-91644E440BE0}" type="presOf" srcId="{93FF7A05-14BB-4716-B63B-A11E0E136D71}" destId="{526DD38C-8D11-435C-968D-389FC66B803A}" srcOrd="0" destOrd="0" presId="urn:microsoft.com/office/officeart/2005/8/layout/vList2"/>
    <dgm:cxn modelId="{EEC29053-BFDF-4607-BDC9-B63F10CB301F}" type="presOf" srcId="{0B0A2B81-682D-4D28-BD25-D83888E79EB6}" destId="{32253EE4-9FF5-4709-93DA-342B29EF03FF}" srcOrd="0" destOrd="0" presId="urn:microsoft.com/office/officeart/2005/8/layout/vList2"/>
    <dgm:cxn modelId="{E3023C7C-DA9E-46DE-A950-227EAC3D5F26}" type="presOf" srcId="{1F197EC1-7321-4D68-BAE9-027D7932C7A0}" destId="{40C8A206-2A11-4E3A-A5BA-56287CE53951}" srcOrd="0" destOrd="0" presId="urn:microsoft.com/office/officeart/2005/8/layout/vList2"/>
    <dgm:cxn modelId="{B82F2F83-D82E-4761-954D-1F8C1A818EA2}" srcId="{1F197EC1-7321-4D68-BAE9-027D7932C7A0}" destId="{93FF7A05-14BB-4716-B63B-A11E0E136D71}" srcOrd="3" destOrd="0" parTransId="{4EDC508A-7A7B-488A-9D56-64DC7C54FA81}" sibTransId="{9BEE06EB-8768-4EDA-A773-1EC00D527BE0}"/>
    <dgm:cxn modelId="{90030F87-D76C-4E14-B2C1-BAFCBD47226E}" srcId="{1F197EC1-7321-4D68-BAE9-027D7932C7A0}" destId="{ED07BFB2-C5DB-4E50-9BDB-84AA6E138F3D}" srcOrd="1" destOrd="0" parTransId="{20EE4986-5E84-4BA3-968F-7E2C96B08684}" sibTransId="{E5AB5AD6-7D6E-4544-88CC-8EC42188670A}"/>
    <dgm:cxn modelId="{B0A82AA0-6792-40CD-BB3A-7D35C7580A43}" type="presOf" srcId="{ED07BFB2-C5DB-4E50-9BDB-84AA6E138F3D}" destId="{5FB8ADBC-49C9-40CE-8477-A6E90271E2FE}" srcOrd="0" destOrd="0" presId="urn:microsoft.com/office/officeart/2005/8/layout/vList2"/>
    <dgm:cxn modelId="{D37AA1A3-14C8-46CA-AA1E-0EC04091037B}" type="presOf" srcId="{AB8D9CF6-6CAE-42A0-ADBC-3B48443883C8}" destId="{60A806B6-21AF-4ED7-BCE5-352E3DB2722B}" srcOrd="0" destOrd="0" presId="urn:microsoft.com/office/officeart/2005/8/layout/vList2"/>
    <dgm:cxn modelId="{2D7231A9-1C6D-4CEB-A75E-BE337F32020A}" srcId="{1F197EC1-7321-4D68-BAE9-027D7932C7A0}" destId="{CC83022A-DDB6-4543-8882-5045A3D53E3C}" srcOrd="0" destOrd="0" parTransId="{3C5B8704-53D2-4A14-ABDB-A9656ED4CA4D}" sibTransId="{B7035C39-6081-4DCA-B7DB-B4B548AE6DE8}"/>
    <dgm:cxn modelId="{018961B7-A5B1-4617-BAB0-B71EBB983D19}" type="presOf" srcId="{CC83022A-DDB6-4543-8882-5045A3D53E3C}" destId="{D245B3D7-97E4-4BFB-89F8-76CF970DE416}" srcOrd="0" destOrd="0" presId="urn:microsoft.com/office/officeart/2005/8/layout/vList2"/>
    <dgm:cxn modelId="{FBAB4BB7-CD24-4EBA-A09E-B64C3DE3D818}" type="presOf" srcId="{1AA1772F-3C0B-4678-976A-C70ABA8F6D60}" destId="{A37B8DCC-18BE-47AF-A741-496B7F67BAB5}" srcOrd="0" destOrd="0" presId="urn:microsoft.com/office/officeart/2005/8/layout/vList2"/>
    <dgm:cxn modelId="{9F11D9D8-AC03-4155-A798-01E610123728}" srcId="{1F197EC1-7321-4D68-BAE9-027D7932C7A0}" destId="{AB8D9CF6-6CAE-42A0-ADBC-3B48443883C8}" srcOrd="4" destOrd="0" parTransId="{7B52FB2E-6580-44FA-89EE-BB24B5F0F2D8}" sibTransId="{EF37E5BD-F26B-4F02-8168-070C772AC1AA}"/>
    <dgm:cxn modelId="{AB2F8EE1-8602-494B-B29D-53247F61838F}" srcId="{1F197EC1-7321-4D68-BAE9-027D7932C7A0}" destId="{D25A6BB8-7788-4015-B155-674860253B93}" srcOrd="5" destOrd="0" parTransId="{B1ECA573-3753-41AC-A194-410951C2DCF5}" sibTransId="{D3A09EE1-9638-4212-92AF-071455672310}"/>
    <dgm:cxn modelId="{8463FDEE-F990-4489-B3FC-81E6853087A7}" srcId="{1F197EC1-7321-4D68-BAE9-027D7932C7A0}" destId="{11B7F7D3-19E8-4304-A1D1-F399B330DB62}" srcOrd="2" destOrd="0" parTransId="{40BD3E58-4CF4-4874-8CDB-72951F88396D}" sibTransId="{913A832B-8C12-474E-91AF-8D119343A652}"/>
    <dgm:cxn modelId="{5241C0FC-52A4-40E8-99E5-34B5A33F3137}" srcId="{1F197EC1-7321-4D68-BAE9-027D7932C7A0}" destId="{69391EC3-3DD5-4015-B59A-C1D45EE04896}" srcOrd="8" destOrd="0" parTransId="{15663E84-149E-4954-ABD2-2B045A2CF512}" sibTransId="{69A4ADA1-6FC2-4AB8-AE0F-EF38973A3011}"/>
    <dgm:cxn modelId="{A40CA934-30E2-4878-8605-5B6AD13523BC}" type="presParOf" srcId="{40C8A206-2A11-4E3A-A5BA-56287CE53951}" destId="{D245B3D7-97E4-4BFB-89F8-76CF970DE416}" srcOrd="0" destOrd="0" presId="urn:microsoft.com/office/officeart/2005/8/layout/vList2"/>
    <dgm:cxn modelId="{1C15AE27-87F2-4B5C-8ADD-3B79ABE65400}" type="presParOf" srcId="{40C8A206-2A11-4E3A-A5BA-56287CE53951}" destId="{E1A6705E-5E6E-4744-9341-0EA4C434BBF6}" srcOrd="1" destOrd="0" presId="urn:microsoft.com/office/officeart/2005/8/layout/vList2"/>
    <dgm:cxn modelId="{9267A4CD-9662-409B-8E55-82EF7E29E6EA}" type="presParOf" srcId="{40C8A206-2A11-4E3A-A5BA-56287CE53951}" destId="{5FB8ADBC-49C9-40CE-8477-A6E90271E2FE}" srcOrd="2" destOrd="0" presId="urn:microsoft.com/office/officeart/2005/8/layout/vList2"/>
    <dgm:cxn modelId="{85E906E7-0077-449B-ACFC-7584F38E3E9A}" type="presParOf" srcId="{40C8A206-2A11-4E3A-A5BA-56287CE53951}" destId="{9A66C3E4-4C5D-4908-ABE4-E696C2AB933B}" srcOrd="3" destOrd="0" presId="urn:microsoft.com/office/officeart/2005/8/layout/vList2"/>
    <dgm:cxn modelId="{3C354902-F029-4DC4-A575-DBABC6A7E12B}" type="presParOf" srcId="{40C8A206-2A11-4E3A-A5BA-56287CE53951}" destId="{3677B73E-9B29-40D8-96EC-86B826EFEF63}" srcOrd="4" destOrd="0" presId="urn:microsoft.com/office/officeart/2005/8/layout/vList2"/>
    <dgm:cxn modelId="{F314EF11-5697-4981-A204-5454958E78F0}" type="presParOf" srcId="{40C8A206-2A11-4E3A-A5BA-56287CE53951}" destId="{627590B7-D6C8-4E09-8612-CADAD6C53457}" srcOrd="5" destOrd="0" presId="urn:microsoft.com/office/officeart/2005/8/layout/vList2"/>
    <dgm:cxn modelId="{8F610E6A-B7BF-4C8D-9A32-D9AB8601670E}" type="presParOf" srcId="{40C8A206-2A11-4E3A-A5BA-56287CE53951}" destId="{526DD38C-8D11-435C-968D-389FC66B803A}" srcOrd="6" destOrd="0" presId="urn:microsoft.com/office/officeart/2005/8/layout/vList2"/>
    <dgm:cxn modelId="{6BFDA3A0-ECF0-4042-9711-C9CBB2D53E9E}" type="presParOf" srcId="{40C8A206-2A11-4E3A-A5BA-56287CE53951}" destId="{2A741D88-434C-4B2F-9601-D067B6B86B94}" srcOrd="7" destOrd="0" presId="urn:microsoft.com/office/officeart/2005/8/layout/vList2"/>
    <dgm:cxn modelId="{5A29221A-2629-4DF0-815A-DE5AA62459EF}" type="presParOf" srcId="{40C8A206-2A11-4E3A-A5BA-56287CE53951}" destId="{60A806B6-21AF-4ED7-BCE5-352E3DB2722B}" srcOrd="8" destOrd="0" presId="urn:microsoft.com/office/officeart/2005/8/layout/vList2"/>
    <dgm:cxn modelId="{B93650E2-3E8A-4304-B3D0-415A8D3D25AC}" type="presParOf" srcId="{40C8A206-2A11-4E3A-A5BA-56287CE53951}" destId="{547FC010-9839-4242-9A8A-40E96810ABD5}" srcOrd="9" destOrd="0" presId="urn:microsoft.com/office/officeart/2005/8/layout/vList2"/>
    <dgm:cxn modelId="{124AA769-A950-4F84-AD17-819C365F0696}" type="presParOf" srcId="{40C8A206-2A11-4E3A-A5BA-56287CE53951}" destId="{FE15E238-C608-4BDC-BA65-6C00418EEA21}" srcOrd="10" destOrd="0" presId="urn:microsoft.com/office/officeart/2005/8/layout/vList2"/>
    <dgm:cxn modelId="{BC803271-3CC4-4E15-9BC2-6356748EFD1F}" type="presParOf" srcId="{40C8A206-2A11-4E3A-A5BA-56287CE53951}" destId="{F46DEDB9-0F68-489A-BB1F-EC4487EAF01C}" srcOrd="11" destOrd="0" presId="urn:microsoft.com/office/officeart/2005/8/layout/vList2"/>
    <dgm:cxn modelId="{E6DEF3D7-51CF-45BB-A94E-C1D62618E31E}" type="presParOf" srcId="{40C8A206-2A11-4E3A-A5BA-56287CE53951}" destId="{A37B8DCC-18BE-47AF-A741-496B7F67BAB5}" srcOrd="12" destOrd="0" presId="urn:microsoft.com/office/officeart/2005/8/layout/vList2"/>
    <dgm:cxn modelId="{26088C86-A042-4C53-A878-0DD624D29380}" type="presParOf" srcId="{40C8A206-2A11-4E3A-A5BA-56287CE53951}" destId="{ACF6838E-35C0-4774-A0A0-1B058EEE2C21}" srcOrd="13" destOrd="0" presId="urn:microsoft.com/office/officeart/2005/8/layout/vList2"/>
    <dgm:cxn modelId="{6AB91DCA-A1DC-4C95-BB2A-2488C89E62BA}" type="presParOf" srcId="{40C8A206-2A11-4E3A-A5BA-56287CE53951}" destId="{32253EE4-9FF5-4709-93DA-342B29EF03FF}" srcOrd="14" destOrd="0" presId="urn:microsoft.com/office/officeart/2005/8/layout/vList2"/>
    <dgm:cxn modelId="{01703464-7E71-46A4-A458-0C975264DB4B}" type="presParOf" srcId="{40C8A206-2A11-4E3A-A5BA-56287CE53951}" destId="{73B814F0-68A6-4D3D-82D3-EC915778772C}" srcOrd="15" destOrd="0" presId="urn:microsoft.com/office/officeart/2005/8/layout/vList2"/>
    <dgm:cxn modelId="{DEE0F01A-77B4-46DE-B7C5-DF87E04E71F6}" type="presParOf" srcId="{40C8A206-2A11-4E3A-A5BA-56287CE53951}" destId="{AC674DEF-19B1-4F34-9AD3-C409AA32D852}"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718AB0-CEA2-4890-A0BC-4E53E751BC2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7EB01BF-45BC-4AA9-9063-1F84EAABEC4C}">
      <dgm:prSet/>
      <dgm:spPr>
        <a:ln>
          <a:noFill/>
        </a:ln>
      </dgm:spPr>
      <dgm:t>
        <a:bodyPr/>
        <a:lstStyle/>
        <a:p>
          <a:r>
            <a:rPr lang="en-US"/>
            <a:t>Increased Cost</a:t>
          </a:r>
        </a:p>
      </dgm:t>
    </dgm:pt>
    <dgm:pt modelId="{E6225626-732D-4F0C-A977-542806C2A393}" type="parTrans" cxnId="{F7756885-E672-4F95-B6FD-D4CAC6DA87FC}">
      <dgm:prSet/>
      <dgm:spPr/>
      <dgm:t>
        <a:bodyPr/>
        <a:lstStyle/>
        <a:p>
          <a:endParaRPr lang="en-US"/>
        </a:p>
      </dgm:t>
    </dgm:pt>
    <dgm:pt modelId="{AB6B095D-7CEE-4719-AA54-8EBFDFB382F2}" type="sibTrans" cxnId="{F7756885-E672-4F95-B6FD-D4CAC6DA87FC}">
      <dgm:prSet/>
      <dgm:spPr/>
      <dgm:t>
        <a:bodyPr/>
        <a:lstStyle/>
        <a:p>
          <a:endParaRPr lang="en-US"/>
        </a:p>
      </dgm:t>
    </dgm:pt>
    <dgm:pt modelId="{DD826ADA-CA18-4430-89B4-5B82AE4443A8}">
      <dgm:prSet/>
      <dgm:spPr>
        <a:ln>
          <a:noFill/>
        </a:ln>
      </dgm:spPr>
      <dgm:t>
        <a:bodyPr/>
        <a:lstStyle/>
        <a:p>
          <a:r>
            <a:rPr lang="en-US"/>
            <a:t>Decreased Efficiency</a:t>
          </a:r>
        </a:p>
      </dgm:t>
    </dgm:pt>
    <dgm:pt modelId="{759D35EB-7995-47F0-BD76-6F28468CE77D}" type="parTrans" cxnId="{4F186921-73F4-4924-8176-7F3FF19A8F66}">
      <dgm:prSet/>
      <dgm:spPr/>
      <dgm:t>
        <a:bodyPr/>
        <a:lstStyle/>
        <a:p>
          <a:endParaRPr lang="en-US"/>
        </a:p>
      </dgm:t>
    </dgm:pt>
    <dgm:pt modelId="{F880ED2E-E95E-4519-B996-1649F6F15A52}" type="sibTrans" cxnId="{4F186921-73F4-4924-8176-7F3FF19A8F66}">
      <dgm:prSet/>
      <dgm:spPr/>
      <dgm:t>
        <a:bodyPr/>
        <a:lstStyle/>
        <a:p>
          <a:endParaRPr lang="en-US"/>
        </a:p>
      </dgm:t>
    </dgm:pt>
    <dgm:pt modelId="{30030765-3EEF-418F-8ADF-541E0BCF6311}">
      <dgm:prSet/>
      <dgm:spPr>
        <a:ln>
          <a:noFill/>
        </a:ln>
      </dgm:spPr>
      <dgm:t>
        <a:bodyPr/>
        <a:lstStyle/>
        <a:p>
          <a:r>
            <a:rPr lang="en-US"/>
            <a:t>Wasted Resources</a:t>
          </a:r>
        </a:p>
      </dgm:t>
    </dgm:pt>
    <dgm:pt modelId="{29DE29F6-0288-4A15-9224-ACA7A3C89A76}" type="parTrans" cxnId="{A573BCB4-9E4B-4A5A-ABCB-87DE6FF3E3C4}">
      <dgm:prSet/>
      <dgm:spPr/>
      <dgm:t>
        <a:bodyPr/>
        <a:lstStyle/>
        <a:p>
          <a:endParaRPr lang="en-US"/>
        </a:p>
      </dgm:t>
    </dgm:pt>
    <dgm:pt modelId="{9ACB0203-8D28-4923-BACA-6ACD1B5E9EC3}" type="sibTrans" cxnId="{A573BCB4-9E4B-4A5A-ABCB-87DE6FF3E3C4}">
      <dgm:prSet/>
      <dgm:spPr/>
      <dgm:t>
        <a:bodyPr/>
        <a:lstStyle/>
        <a:p>
          <a:endParaRPr lang="en-US"/>
        </a:p>
      </dgm:t>
    </dgm:pt>
    <dgm:pt modelId="{B8F58BD3-2866-4436-A850-72439F16588D}">
      <dgm:prSet/>
      <dgm:spPr>
        <a:ln>
          <a:noFill/>
        </a:ln>
      </dgm:spPr>
      <dgm:t>
        <a:bodyPr/>
        <a:lstStyle/>
        <a:p>
          <a:r>
            <a:rPr lang="en-US"/>
            <a:t>Reduced Customer Satisfaction</a:t>
          </a:r>
        </a:p>
      </dgm:t>
    </dgm:pt>
    <dgm:pt modelId="{B229B3E8-185E-4F83-BB00-5082F5843A0E}" type="parTrans" cxnId="{36269526-7F21-417E-A9BE-7481DF06750A}">
      <dgm:prSet/>
      <dgm:spPr/>
      <dgm:t>
        <a:bodyPr/>
        <a:lstStyle/>
        <a:p>
          <a:endParaRPr lang="en-US"/>
        </a:p>
      </dgm:t>
    </dgm:pt>
    <dgm:pt modelId="{AF2BA6CE-D69E-4C10-BE60-0B711E65ADE9}" type="sibTrans" cxnId="{36269526-7F21-417E-A9BE-7481DF06750A}">
      <dgm:prSet/>
      <dgm:spPr/>
      <dgm:t>
        <a:bodyPr/>
        <a:lstStyle/>
        <a:p>
          <a:endParaRPr lang="en-US"/>
        </a:p>
      </dgm:t>
    </dgm:pt>
    <dgm:pt modelId="{15824225-1BC1-4238-8202-085C03D3A497}">
      <dgm:prSet/>
      <dgm:spPr>
        <a:ln>
          <a:noFill/>
        </a:ln>
      </dgm:spPr>
      <dgm:t>
        <a:bodyPr/>
        <a:lstStyle/>
        <a:p>
          <a:r>
            <a:rPr lang="en-US"/>
            <a:t>Missed Opportunities</a:t>
          </a:r>
        </a:p>
      </dgm:t>
    </dgm:pt>
    <dgm:pt modelId="{3B9712CC-9E2F-408B-99C5-1B97D9A95FDB}" type="parTrans" cxnId="{44A6779A-E7DF-4AD4-8C84-2CAB1CC69216}">
      <dgm:prSet/>
      <dgm:spPr/>
      <dgm:t>
        <a:bodyPr/>
        <a:lstStyle/>
        <a:p>
          <a:endParaRPr lang="en-US"/>
        </a:p>
      </dgm:t>
    </dgm:pt>
    <dgm:pt modelId="{278F5C05-1508-486D-8A75-0573A8CA9535}" type="sibTrans" cxnId="{44A6779A-E7DF-4AD4-8C84-2CAB1CC69216}">
      <dgm:prSet/>
      <dgm:spPr/>
      <dgm:t>
        <a:bodyPr/>
        <a:lstStyle/>
        <a:p>
          <a:endParaRPr lang="en-US"/>
        </a:p>
      </dgm:t>
    </dgm:pt>
    <dgm:pt modelId="{6055AFB3-3716-478B-9B75-410A01004B94}" type="pres">
      <dgm:prSet presAssocID="{44718AB0-CEA2-4890-A0BC-4E53E751BC28}" presName="diagram" presStyleCnt="0">
        <dgm:presLayoutVars>
          <dgm:dir/>
          <dgm:resizeHandles val="exact"/>
        </dgm:presLayoutVars>
      </dgm:prSet>
      <dgm:spPr/>
    </dgm:pt>
    <dgm:pt modelId="{692FD62F-1CBA-476C-8558-EDE5A43F4DA7}" type="pres">
      <dgm:prSet presAssocID="{27EB01BF-45BC-4AA9-9063-1F84EAABEC4C}" presName="node" presStyleLbl="node1" presStyleIdx="0" presStyleCnt="5">
        <dgm:presLayoutVars>
          <dgm:bulletEnabled val="1"/>
        </dgm:presLayoutVars>
      </dgm:prSet>
      <dgm:spPr/>
    </dgm:pt>
    <dgm:pt modelId="{90F50DF4-A558-4E09-909C-0814C7C039A9}" type="pres">
      <dgm:prSet presAssocID="{AB6B095D-7CEE-4719-AA54-8EBFDFB382F2}" presName="sibTrans" presStyleCnt="0"/>
      <dgm:spPr/>
    </dgm:pt>
    <dgm:pt modelId="{6FA7AD03-0D1E-4EA7-9DA5-59B05F13AF34}" type="pres">
      <dgm:prSet presAssocID="{DD826ADA-CA18-4430-89B4-5B82AE4443A8}" presName="node" presStyleLbl="node1" presStyleIdx="1" presStyleCnt="5">
        <dgm:presLayoutVars>
          <dgm:bulletEnabled val="1"/>
        </dgm:presLayoutVars>
      </dgm:prSet>
      <dgm:spPr/>
    </dgm:pt>
    <dgm:pt modelId="{B0029B38-F398-42E3-9AAF-64D9F96FF398}" type="pres">
      <dgm:prSet presAssocID="{F880ED2E-E95E-4519-B996-1649F6F15A52}" presName="sibTrans" presStyleCnt="0"/>
      <dgm:spPr/>
    </dgm:pt>
    <dgm:pt modelId="{E01E20E2-904C-4419-9E57-4012FD791A38}" type="pres">
      <dgm:prSet presAssocID="{30030765-3EEF-418F-8ADF-541E0BCF6311}" presName="node" presStyleLbl="node1" presStyleIdx="2" presStyleCnt="5">
        <dgm:presLayoutVars>
          <dgm:bulletEnabled val="1"/>
        </dgm:presLayoutVars>
      </dgm:prSet>
      <dgm:spPr/>
    </dgm:pt>
    <dgm:pt modelId="{0B7274A0-230B-4ED6-990D-4D08256CE1B4}" type="pres">
      <dgm:prSet presAssocID="{9ACB0203-8D28-4923-BACA-6ACD1B5E9EC3}" presName="sibTrans" presStyleCnt="0"/>
      <dgm:spPr/>
    </dgm:pt>
    <dgm:pt modelId="{B249C474-E41B-4DB2-B1CB-82E7A6A2B2D2}" type="pres">
      <dgm:prSet presAssocID="{B8F58BD3-2866-4436-A850-72439F16588D}" presName="node" presStyleLbl="node1" presStyleIdx="3" presStyleCnt="5">
        <dgm:presLayoutVars>
          <dgm:bulletEnabled val="1"/>
        </dgm:presLayoutVars>
      </dgm:prSet>
      <dgm:spPr/>
    </dgm:pt>
    <dgm:pt modelId="{3A6A4E94-ED28-4B2A-A222-589C1297B71F}" type="pres">
      <dgm:prSet presAssocID="{AF2BA6CE-D69E-4C10-BE60-0B711E65ADE9}" presName="sibTrans" presStyleCnt="0"/>
      <dgm:spPr/>
    </dgm:pt>
    <dgm:pt modelId="{2D6032AD-2BF6-41E1-912F-99B648958422}" type="pres">
      <dgm:prSet presAssocID="{15824225-1BC1-4238-8202-085C03D3A497}" presName="node" presStyleLbl="node1" presStyleIdx="4" presStyleCnt="5">
        <dgm:presLayoutVars>
          <dgm:bulletEnabled val="1"/>
        </dgm:presLayoutVars>
      </dgm:prSet>
      <dgm:spPr/>
    </dgm:pt>
  </dgm:ptLst>
  <dgm:cxnLst>
    <dgm:cxn modelId="{4F186921-73F4-4924-8176-7F3FF19A8F66}" srcId="{44718AB0-CEA2-4890-A0BC-4E53E751BC28}" destId="{DD826ADA-CA18-4430-89B4-5B82AE4443A8}" srcOrd="1" destOrd="0" parTransId="{759D35EB-7995-47F0-BD76-6F28468CE77D}" sibTransId="{F880ED2E-E95E-4519-B996-1649F6F15A52}"/>
    <dgm:cxn modelId="{36269526-7F21-417E-A9BE-7481DF06750A}" srcId="{44718AB0-CEA2-4890-A0BC-4E53E751BC28}" destId="{B8F58BD3-2866-4436-A850-72439F16588D}" srcOrd="3" destOrd="0" parTransId="{B229B3E8-185E-4F83-BB00-5082F5843A0E}" sibTransId="{AF2BA6CE-D69E-4C10-BE60-0B711E65ADE9}"/>
    <dgm:cxn modelId="{DA9A8D29-52D8-48E6-85F4-87CAE59DDBF4}" type="presOf" srcId="{DD826ADA-CA18-4430-89B4-5B82AE4443A8}" destId="{6FA7AD03-0D1E-4EA7-9DA5-59B05F13AF34}" srcOrd="0" destOrd="0" presId="urn:microsoft.com/office/officeart/2005/8/layout/default"/>
    <dgm:cxn modelId="{FA53A13F-224C-4DD5-A57A-A99395320BC0}" type="presOf" srcId="{27EB01BF-45BC-4AA9-9063-1F84EAABEC4C}" destId="{692FD62F-1CBA-476C-8558-EDE5A43F4DA7}" srcOrd="0" destOrd="0" presId="urn:microsoft.com/office/officeart/2005/8/layout/default"/>
    <dgm:cxn modelId="{D009544A-CD7D-41D1-B288-7C8EE2B3229D}" type="presOf" srcId="{15824225-1BC1-4238-8202-085C03D3A497}" destId="{2D6032AD-2BF6-41E1-912F-99B648958422}" srcOrd="0" destOrd="0" presId="urn:microsoft.com/office/officeart/2005/8/layout/default"/>
    <dgm:cxn modelId="{232A4C54-3E7A-4DC2-A76E-8C6505B2884A}" type="presOf" srcId="{30030765-3EEF-418F-8ADF-541E0BCF6311}" destId="{E01E20E2-904C-4419-9E57-4012FD791A38}" srcOrd="0" destOrd="0" presId="urn:microsoft.com/office/officeart/2005/8/layout/default"/>
    <dgm:cxn modelId="{F7756885-E672-4F95-B6FD-D4CAC6DA87FC}" srcId="{44718AB0-CEA2-4890-A0BC-4E53E751BC28}" destId="{27EB01BF-45BC-4AA9-9063-1F84EAABEC4C}" srcOrd="0" destOrd="0" parTransId="{E6225626-732D-4F0C-A977-542806C2A393}" sibTransId="{AB6B095D-7CEE-4719-AA54-8EBFDFB382F2}"/>
    <dgm:cxn modelId="{44A6779A-E7DF-4AD4-8C84-2CAB1CC69216}" srcId="{44718AB0-CEA2-4890-A0BC-4E53E751BC28}" destId="{15824225-1BC1-4238-8202-085C03D3A497}" srcOrd="4" destOrd="0" parTransId="{3B9712CC-9E2F-408B-99C5-1B97D9A95FDB}" sibTransId="{278F5C05-1508-486D-8A75-0573A8CA9535}"/>
    <dgm:cxn modelId="{A573BCB4-9E4B-4A5A-ABCB-87DE6FF3E3C4}" srcId="{44718AB0-CEA2-4890-A0BC-4E53E751BC28}" destId="{30030765-3EEF-418F-8ADF-541E0BCF6311}" srcOrd="2" destOrd="0" parTransId="{29DE29F6-0288-4A15-9224-ACA7A3C89A76}" sibTransId="{9ACB0203-8D28-4923-BACA-6ACD1B5E9EC3}"/>
    <dgm:cxn modelId="{05D708CE-A3BF-4046-9B1A-0CD0427FE438}" type="presOf" srcId="{B8F58BD3-2866-4436-A850-72439F16588D}" destId="{B249C474-E41B-4DB2-B1CB-82E7A6A2B2D2}" srcOrd="0" destOrd="0" presId="urn:microsoft.com/office/officeart/2005/8/layout/default"/>
    <dgm:cxn modelId="{F36CFEEE-C904-4304-A11B-2772F13E3D54}" type="presOf" srcId="{44718AB0-CEA2-4890-A0BC-4E53E751BC28}" destId="{6055AFB3-3716-478B-9B75-410A01004B94}" srcOrd="0" destOrd="0" presId="urn:microsoft.com/office/officeart/2005/8/layout/default"/>
    <dgm:cxn modelId="{155EC358-6E69-4C21-A56D-12578D990C1D}" type="presParOf" srcId="{6055AFB3-3716-478B-9B75-410A01004B94}" destId="{692FD62F-1CBA-476C-8558-EDE5A43F4DA7}" srcOrd="0" destOrd="0" presId="urn:microsoft.com/office/officeart/2005/8/layout/default"/>
    <dgm:cxn modelId="{70924172-0BDB-477A-9D0B-90309F34AFDE}" type="presParOf" srcId="{6055AFB3-3716-478B-9B75-410A01004B94}" destId="{90F50DF4-A558-4E09-909C-0814C7C039A9}" srcOrd="1" destOrd="0" presId="urn:microsoft.com/office/officeart/2005/8/layout/default"/>
    <dgm:cxn modelId="{9CF771C2-3C14-4708-B4E0-26E383B676BA}" type="presParOf" srcId="{6055AFB3-3716-478B-9B75-410A01004B94}" destId="{6FA7AD03-0D1E-4EA7-9DA5-59B05F13AF34}" srcOrd="2" destOrd="0" presId="urn:microsoft.com/office/officeart/2005/8/layout/default"/>
    <dgm:cxn modelId="{8E1AC9F4-97F3-431E-9597-D2D955518D04}" type="presParOf" srcId="{6055AFB3-3716-478B-9B75-410A01004B94}" destId="{B0029B38-F398-42E3-9AAF-64D9F96FF398}" srcOrd="3" destOrd="0" presId="urn:microsoft.com/office/officeart/2005/8/layout/default"/>
    <dgm:cxn modelId="{58743C67-E017-4A7D-9801-5CC368A90466}" type="presParOf" srcId="{6055AFB3-3716-478B-9B75-410A01004B94}" destId="{E01E20E2-904C-4419-9E57-4012FD791A38}" srcOrd="4" destOrd="0" presId="urn:microsoft.com/office/officeart/2005/8/layout/default"/>
    <dgm:cxn modelId="{C6361ABF-7CEB-446C-8E2C-AC980AAA2DE8}" type="presParOf" srcId="{6055AFB3-3716-478B-9B75-410A01004B94}" destId="{0B7274A0-230B-4ED6-990D-4D08256CE1B4}" srcOrd="5" destOrd="0" presId="urn:microsoft.com/office/officeart/2005/8/layout/default"/>
    <dgm:cxn modelId="{4CE8A4A1-CD0C-4572-B55D-AAD0E60EE71E}" type="presParOf" srcId="{6055AFB3-3716-478B-9B75-410A01004B94}" destId="{B249C474-E41B-4DB2-B1CB-82E7A6A2B2D2}" srcOrd="6" destOrd="0" presId="urn:microsoft.com/office/officeart/2005/8/layout/default"/>
    <dgm:cxn modelId="{AD4BF424-0D04-4272-BB16-7DFA3594F260}" type="presParOf" srcId="{6055AFB3-3716-478B-9B75-410A01004B94}" destId="{3A6A4E94-ED28-4B2A-A222-589C1297B71F}" srcOrd="7" destOrd="0" presId="urn:microsoft.com/office/officeart/2005/8/layout/default"/>
    <dgm:cxn modelId="{1714615C-2E70-434B-ABE2-FD7C32C6CBF6}" type="presParOf" srcId="{6055AFB3-3716-478B-9B75-410A01004B94}" destId="{2D6032AD-2BF6-41E1-912F-99B64895842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3E7AD0-3FF5-4EA2-8043-C1E4F01A522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759874E2-594E-4706-BADA-C2725EF3FFFF}">
      <dgm:prSet phldrT="[Text]" custT="1"/>
      <dgm:spPr>
        <a:solidFill>
          <a:srgbClr val="FFC000"/>
        </a:solidFill>
      </dgm:spPr>
      <dgm:t>
        <a:bodyPr/>
        <a:lstStyle/>
        <a:p>
          <a:r>
            <a:rPr lang="en-US" sz="1600" b="1"/>
            <a:t>Fixed Operating Cost </a:t>
          </a:r>
        </a:p>
      </dgm:t>
    </dgm:pt>
    <dgm:pt modelId="{B3FED58D-F22D-4BD2-AE5F-990B5CABD9B6}" type="parTrans" cxnId="{42DDA0F4-A5F6-48A1-8462-2FD583DF6231}">
      <dgm:prSet/>
      <dgm:spPr/>
      <dgm:t>
        <a:bodyPr/>
        <a:lstStyle/>
        <a:p>
          <a:endParaRPr lang="en-US"/>
        </a:p>
      </dgm:t>
    </dgm:pt>
    <dgm:pt modelId="{324ADEF1-3990-4EDB-8BEA-8CC8E5677111}" type="sibTrans" cxnId="{42DDA0F4-A5F6-48A1-8462-2FD583DF6231}">
      <dgm:prSet/>
      <dgm:spPr/>
      <dgm:t>
        <a:bodyPr/>
        <a:lstStyle/>
        <a:p>
          <a:endParaRPr lang="en-US"/>
        </a:p>
      </dgm:t>
    </dgm:pt>
    <dgm:pt modelId="{C795D5E8-8DF5-4638-90A1-867EBB331E0B}">
      <dgm:prSet phldrT="[Text]" custT="1"/>
      <dgm:spPr>
        <a:solidFill>
          <a:srgbClr val="FFFF00"/>
        </a:solidFill>
      </dgm:spPr>
      <dgm:t>
        <a:bodyPr/>
        <a:lstStyle/>
        <a:p>
          <a:r>
            <a:rPr lang="en-US" sz="1500" b="1">
              <a:solidFill>
                <a:schemeClr val="tx1"/>
              </a:solidFill>
            </a:rPr>
            <a:t>Variable </a:t>
          </a:r>
        </a:p>
        <a:p>
          <a:r>
            <a:rPr lang="en-US" sz="1500" b="1">
              <a:solidFill>
                <a:schemeClr val="tx1"/>
              </a:solidFill>
            </a:rPr>
            <a:t>Operating Cost </a:t>
          </a:r>
        </a:p>
      </dgm:t>
    </dgm:pt>
    <dgm:pt modelId="{8A6EC234-EE5E-4525-8B95-4AA50FFC77BD}" type="parTrans" cxnId="{072C44B2-DEB8-44A9-AE11-F0D108B2BFEA}">
      <dgm:prSet/>
      <dgm:spPr/>
      <dgm:t>
        <a:bodyPr/>
        <a:lstStyle/>
        <a:p>
          <a:endParaRPr lang="en-US"/>
        </a:p>
      </dgm:t>
    </dgm:pt>
    <dgm:pt modelId="{1AFF8B3D-860B-4C3B-ACCD-866242CABC77}" type="sibTrans" cxnId="{072C44B2-DEB8-44A9-AE11-F0D108B2BFEA}">
      <dgm:prSet/>
      <dgm:spPr/>
      <dgm:t>
        <a:bodyPr/>
        <a:lstStyle/>
        <a:p>
          <a:endParaRPr lang="en-US"/>
        </a:p>
      </dgm:t>
    </dgm:pt>
    <dgm:pt modelId="{6A2B6E67-8AE2-4168-A564-1F578E0F2A52}">
      <dgm:prSet phldrT="[Text]" custT="1"/>
      <dgm:spPr>
        <a:solidFill>
          <a:srgbClr val="0070C0"/>
        </a:solidFill>
      </dgm:spPr>
      <dgm:t>
        <a:bodyPr/>
        <a:lstStyle/>
        <a:p>
          <a:r>
            <a:rPr lang="en-US" sz="1400" b="1"/>
            <a:t>Disposal/</a:t>
          </a:r>
        </a:p>
        <a:p>
          <a:r>
            <a:rPr lang="en-US" sz="1400" b="1"/>
            <a:t>Salvage </a:t>
          </a:r>
        </a:p>
        <a:p>
          <a:r>
            <a:rPr lang="en-US" sz="1400" b="1"/>
            <a:t>Value</a:t>
          </a:r>
        </a:p>
      </dgm:t>
    </dgm:pt>
    <dgm:pt modelId="{4B3D689E-56D8-4502-8511-4035D2DB899B}" type="parTrans" cxnId="{4D005916-F972-4E0D-A635-0592A5E9767F}">
      <dgm:prSet/>
      <dgm:spPr/>
      <dgm:t>
        <a:bodyPr/>
        <a:lstStyle/>
        <a:p>
          <a:endParaRPr lang="en-US"/>
        </a:p>
      </dgm:t>
    </dgm:pt>
    <dgm:pt modelId="{D3F1F76F-4317-4264-8DBA-2292C0F6B9FA}" type="sibTrans" cxnId="{4D005916-F972-4E0D-A635-0592A5E9767F}">
      <dgm:prSet/>
      <dgm:spPr/>
      <dgm:t>
        <a:bodyPr/>
        <a:lstStyle/>
        <a:p>
          <a:endParaRPr lang="en-US"/>
        </a:p>
      </dgm:t>
    </dgm:pt>
    <dgm:pt modelId="{C9401171-C5E2-4C99-802A-C4CB2D652D31}">
      <dgm:prSet phldrT="[Text]" custT="1"/>
      <dgm:spPr>
        <a:solidFill>
          <a:srgbClr val="00B0F0"/>
        </a:solidFill>
      </dgm:spPr>
      <dgm:t>
        <a:bodyPr/>
        <a:lstStyle/>
        <a:p>
          <a:r>
            <a:rPr lang="en-US" sz="1500" b="1"/>
            <a:t>Incidental Costs</a:t>
          </a:r>
        </a:p>
      </dgm:t>
    </dgm:pt>
    <dgm:pt modelId="{C5724272-06C5-4033-AE49-5A34C843CCC1}" type="parTrans" cxnId="{7043A2D6-CDD2-4216-A93A-94869E5EC0C4}">
      <dgm:prSet/>
      <dgm:spPr/>
      <dgm:t>
        <a:bodyPr/>
        <a:lstStyle/>
        <a:p>
          <a:endParaRPr lang="en-US"/>
        </a:p>
      </dgm:t>
    </dgm:pt>
    <dgm:pt modelId="{70FC9993-B5FB-4F27-8833-B4CF45F7D1C6}" type="sibTrans" cxnId="{7043A2D6-CDD2-4216-A93A-94869E5EC0C4}">
      <dgm:prSet/>
      <dgm:spPr/>
      <dgm:t>
        <a:bodyPr/>
        <a:lstStyle/>
        <a:p>
          <a:endParaRPr lang="en-US"/>
        </a:p>
      </dgm:t>
    </dgm:pt>
    <dgm:pt modelId="{103167DB-17A1-419B-A23B-49274442F13F}">
      <dgm:prSet phldrT="[Text]" custT="1"/>
      <dgm:spPr>
        <a:solidFill>
          <a:srgbClr val="92D050"/>
        </a:solidFill>
      </dgm:spPr>
      <dgm:t>
        <a:bodyPr/>
        <a:lstStyle/>
        <a:p>
          <a:r>
            <a:rPr lang="en-US" sz="1600" b="1"/>
            <a:t>Acquisition </a:t>
          </a:r>
        </a:p>
        <a:p>
          <a:r>
            <a:rPr lang="en-US" sz="1600" b="1"/>
            <a:t>Cost </a:t>
          </a:r>
        </a:p>
      </dgm:t>
    </dgm:pt>
    <dgm:pt modelId="{142EC8AB-BA49-404E-B715-22883C9F442F}" type="parTrans" cxnId="{AD561ED4-0060-4565-9B68-F7AD22BBEB40}">
      <dgm:prSet/>
      <dgm:spPr/>
      <dgm:t>
        <a:bodyPr/>
        <a:lstStyle/>
        <a:p>
          <a:endParaRPr lang="en-US"/>
        </a:p>
      </dgm:t>
    </dgm:pt>
    <dgm:pt modelId="{25FCCA52-6F9B-4D4F-9100-73EBC8203714}" type="sibTrans" cxnId="{AD561ED4-0060-4565-9B68-F7AD22BBEB40}">
      <dgm:prSet/>
      <dgm:spPr/>
      <dgm:t>
        <a:bodyPr/>
        <a:lstStyle/>
        <a:p>
          <a:endParaRPr lang="en-US"/>
        </a:p>
      </dgm:t>
    </dgm:pt>
    <dgm:pt modelId="{3DE4060B-A65A-47DD-A416-C432C15771B3}">
      <dgm:prSet phldrT="[Text]"/>
      <dgm:spPr/>
      <dgm:t>
        <a:bodyPr/>
        <a:lstStyle/>
        <a:p>
          <a:r>
            <a:rPr lang="en-US"/>
            <a:t>Asset</a:t>
          </a:r>
        </a:p>
      </dgm:t>
    </dgm:pt>
    <dgm:pt modelId="{B5355065-988C-4D4A-904E-645B4524722C}" type="sibTrans" cxnId="{6DECF441-DAE6-4B37-AB3F-83535B5BBCEE}">
      <dgm:prSet/>
      <dgm:spPr/>
      <dgm:t>
        <a:bodyPr/>
        <a:lstStyle/>
        <a:p>
          <a:endParaRPr lang="en-US"/>
        </a:p>
      </dgm:t>
    </dgm:pt>
    <dgm:pt modelId="{AFACECF2-0243-4C1F-B3F8-821317E15CBB}" type="parTrans" cxnId="{6DECF441-DAE6-4B37-AB3F-83535B5BBCEE}">
      <dgm:prSet/>
      <dgm:spPr/>
      <dgm:t>
        <a:bodyPr/>
        <a:lstStyle/>
        <a:p>
          <a:endParaRPr lang="en-US"/>
        </a:p>
      </dgm:t>
    </dgm:pt>
    <dgm:pt modelId="{13FB65E5-EF40-483B-85D2-FD29BE7B2AC3}" type="pres">
      <dgm:prSet presAssocID="{053E7AD0-3FF5-4EA2-8043-C1E4F01A5229}" presName="Name0" presStyleCnt="0">
        <dgm:presLayoutVars>
          <dgm:chMax val="1"/>
          <dgm:chPref val="1"/>
          <dgm:dir/>
          <dgm:animOne val="branch"/>
          <dgm:animLvl val="lvl"/>
        </dgm:presLayoutVars>
      </dgm:prSet>
      <dgm:spPr/>
    </dgm:pt>
    <dgm:pt modelId="{F91FF62A-2E19-4627-84B2-4AB809201C76}" type="pres">
      <dgm:prSet presAssocID="{3DE4060B-A65A-47DD-A416-C432C15771B3}" presName="Parent" presStyleLbl="node0" presStyleIdx="0" presStyleCnt="1">
        <dgm:presLayoutVars>
          <dgm:chMax val="6"/>
          <dgm:chPref val="6"/>
        </dgm:presLayoutVars>
      </dgm:prSet>
      <dgm:spPr/>
    </dgm:pt>
    <dgm:pt modelId="{88743975-C7A5-48BE-BE8B-FC476688D39E}" type="pres">
      <dgm:prSet presAssocID="{759874E2-594E-4706-BADA-C2725EF3FFFF}" presName="Accent1" presStyleCnt="0"/>
      <dgm:spPr/>
    </dgm:pt>
    <dgm:pt modelId="{916F4C72-643C-4790-A9B9-C6ABB77771DC}" type="pres">
      <dgm:prSet presAssocID="{759874E2-594E-4706-BADA-C2725EF3FFFF}" presName="Accent" presStyleLbl="bgShp" presStyleIdx="0" presStyleCnt="5"/>
      <dgm:spPr/>
    </dgm:pt>
    <dgm:pt modelId="{B0405AB2-97F3-447B-99DF-A3FA9E104171}" type="pres">
      <dgm:prSet presAssocID="{759874E2-594E-4706-BADA-C2725EF3FFFF}" presName="Child1" presStyleLbl="node1" presStyleIdx="0" presStyleCnt="5">
        <dgm:presLayoutVars>
          <dgm:chMax val="0"/>
          <dgm:chPref val="0"/>
          <dgm:bulletEnabled val="1"/>
        </dgm:presLayoutVars>
      </dgm:prSet>
      <dgm:spPr/>
    </dgm:pt>
    <dgm:pt modelId="{EDECA4A0-07EA-48EC-96D9-F2EBC677A637}" type="pres">
      <dgm:prSet presAssocID="{C795D5E8-8DF5-4638-90A1-867EBB331E0B}" presName="Accent2" presStyleCnt="0"/>
      <dgm:spPr/>
    </dgm:pt>
    <dgm:pt modelId="{92E00B40-63D8-4194-BA96-1289C3C170AC}" type="pres">
      <dgm:prSet presAssocID="{C795D5E8-8DF5-4638-90A1-867EBB331E0B}" presName="Accent" presStyleLbl="bgShp" presStyleIdx="1" presStyleCnt="5"/>
      <dgm:spPr>
        <a:noFill/>
      </dgm:spPr>
    </dgm:pt>
    <dgm:pt modelId="{5251FDF9-3E32-4379-B956-6D9E6E0FABD2}" type="pres">
      <dgm:prSet presAssocID="{C795D5E8-8DF5-4638-90A1-867EBB331E0B}" presName="Child2" presStyleLbl="node1" presStyleIdx="1" presStyleCnt="5" custLinFactNeighborX="21528" custLinFactNeighborY="29156">
        <dgm:presLayoutVars>
          <dgm:chMax val="0"/>
          <dgm:chPref val="0"/>
          <dgm:bulletEnabled val="1"/>
        </dgm:presLayoutVars>
      </dgm:prSet>
      <dgm:spPr/>
    </dgm:pt>
    <dgm:pt modelId="{9EAF9D48-A585-4801-AEEB-24C7C8FBD6EE}" type="pres">
      <dgm:prSet presAssocID="{6A2B6E67-8AE2-4168-A564-1F578E0F2A52}" presName="Accent3" presStyleCnt="0"/>
      <dgm:spPr/>
    </dgm:pt>
    <dgm:pt modelId="{739D4170-EE8E-4086-B264-01173014ECAA}" type="pres">
      <dgm:prSet presAssocID="{6A2B6E67-8AE2-4168-A564-1F578E0F2A52}" presName="Accent" presStyleLbl="bgShp" presStyleIdx="2" presStyleCnt="5"/>
      <dgm:spPr>
        <a:noFill/>
      </dgm:spPr>
    </dgm:pt>
    <dgm:pt modelId="{30079CF6-A46A-4064-A4E1-988AC3FCB1A4}" type="pres">
      <dgm:prSet presAssocID="{6A2B6E67-8AE2-4168-A564-1F578E0F2A52}" presName="Child3" presStyleLbl="node1" presStyleIdx="2" presStyleCnt="5" custLinFactNeighborX="-23123" custLinFactNeighborY="53456">
        <dgm:presLayoutVars>
          <dgm:chMax val="0"/>
          <dgm:chPref val="0"/>
          <dgm:bulletEnabled val="1"/>
        </dgm:presLayoutVars>
      </dgm:prSet>
      <dgm:spPr/>
    </dgm:pt>
    <dgm:pt modelId="{DCA50A90-832A-428E-8AAD-6013EBEB2880}" type="pres">
      <dgm:prSet presAssocID="{C9401171-C5E2-4C99-802A-C4CB2D652D31}" presName="Accent4" presStyleCnt="0"/>
      <dgm:spPr/>
    </dgm:pt>
    <dgm:pt modelId="{DB40CB51-D821-4BAD-80AA-FB0B50A191AD}" type="pres">
      <dgm:prSet presAssocID="{C9401171-C5E2-4C99-802A-C4CB2D652D31}" presName="Accent" presStyleLbl="bgShp" presStyleIdx="3" presStyleCnt="5"/>
      <dgm:spPr/>
    </dgm:pt>
    <dgm:pt modelId="{79AB735B-F6A1-49CA-BFB4-92B2687C038B}" type="pres">
      <dgm:prSet presAssocID="{C9401171-C5E2-4C99-802A-C4CB2D652D31}" presName="Child4" presStyleLbl="node1" presStyleIdx="3" presStyleCnt="5" custLinFactNeighborX="-62193" custLinFactNeighborY="-6452">
        <dgm:presLayoutVars>
          <dgm:chMax val="0"/>
          <dgm:chPref val="0"/>
          <dgm:bulletEnabled val="1"/>
        </dgm:presLayoutVars>
      </dgm:prSet>
      <dgm:spPr/>
    </dgm:pt>
    <dgm:pt modelId="{B9AEA4D9-8BC2-497C-8358-1ECB736C4402}" type="pres">
      <dgm:prSet presAssocID="{103167DB-17A1-419B-A23B-49274442F13F}" presName="Accent5" presStyleCnt="0"/>
      <dgm:spPr/>
    </dgm:pt>
    <dgm:pt modelId="{CE77C3BC-C85C-4A5C-956C-FD26807D4E8C}" type="pres">
      <dgm:prSet presAssocID="{103167DB-17A1-419B-A23B-49274442F13F}" presName="Accent" presStyleLbl="bgShp" presStyleIdx="4" presStyleCnt="5"/>
      <dgm:spPr>
        <a:noFill/>
      </dgm:spPr>
    </dgm:pt>
    <dgm:pt modelId="{821D924F-48BE-4B6E-AB3C-917AB7E50075}" type="pres">
      <dgm:prSet presAssocID="{103167DB-17A1-419B-A23B-49274442F13F}" presName="Child5" presStyleLbl="node1" presStyleIdx="4" presStyleCnt="5" custLinFactNeighborX="-17542" custLinFactNeighborY="-92750">
        <dgm:presLayoutVars>
          <dgm:chMax val="0"/>
          <dgm:chPref val="0"/>
          <dgm:bulletEnabled val="1"/>
        </dgm:presLayoutVars>
      </dgm:prSet>
      <dgm:spPr/>
    </dgm:pt>
  </dgm:ptLst>
  <dgm:cxnLst>
    <dgm:cxn modelId="{4D005916-F972-4E0D-A635-0592A5E9767F}" srcId="{3DE4060B-A65A-47DD-A416-C432C15771B3}" destId="{6A2B6E67-8AE2-4168-A564-1F578E0F2A52}" srcOrd="2" destOrd="0" parTransId="{4B3D689E-56D8-4502-8511-4035D2DB899B}" sibTransId="{D3F1F76F-4317-4264-8DBA-2292C0F6B9FA}"/>
    <dgm:cxn modelId="{FE3B9D30-0794-47FB-B2F6-732BB8A28645}" type="presOf" srcId="{759874E2-594E-4706-BADA-C2725EF3FFFF}" destId="{B0405AB2-97F3-447B-99DF-A3FA9E104171}" srcOrd="0" destOrd="0" presId="urn:microsoft.com/office/officeart/2011/layout/HexagonRadial"/>
    <dgm:cxn modelId="{AB0E0534-DFD4-4702-95AB-D605A762F918}" type="presOf" srcId="{053E7AD0-3FF5-4EA2-8043-C1E4F01A5229}" destId="{13FB65E5-EF40-483B-85D2-FD29BE7B2AC3}" srcOrd="0" destOrd="0" presId="urn:microsoft.com/office/officeart/2011/layout/HexagonRadial"/>
    <dgm:cxn modelId="{C4680A3A-0957-45B4-AF20-39B28F2582F2}" type="presOf" srcId="{6A2B6E67-8AE2-4168-A564-1F578E0F2A52}" destId="{30079CF6-A46A-4064-A4E1-988AC3FCB1A4}" srcOrd="0" destOrd="0" presId="urn:microsoft.com/office/officeart/2011/layout/HexagonRadial"/>
    <dgm:cxn modelId="{6DECF441-DAE6-4B37-AB3F-83535B5BBCEE}" srcId="{053E7AD0-3FF5-4EA2-8043-C1E4F01A5229}" destId="{3DE4060B-A65A-47DD-A416-C432C15771B3}" srcOrd="0" destOrd="0" parTransId="{AFACECF2-0243-4C1F-B3F8-821317E15CBB}" sibTransId="{B5355065-988C-4D4A-904E-645B4524722C}"/>
    <dgm:cxn modelId="{0D4CCD54-22CE-4B1C-A983-009D66A51E57}" type="presOf" srcId="{3DE4060B-A65A-47DD-A416-C432C15771B3}" destId="{F91FF62A-2E19-4627-84B2-4AB809201C76}" srcOrd="0" destOrd="0" presId="urn:microsoft.com/office/officeart/2011/layout/HexagonRadial"/>
    <dgm:cxn modelId="{8B41EE86-B416-447D-9CD3-F454A0A0C7DB}" type="presOf" srcId="{C9401171-C5E2-4C99-802A-C4CB2D652D31}" destId="{79AB735B-F6A1-49CA-BFB4-92B2687C038B}" srcOrd="0" destOrd="0" presId="urn:microsoft.com/office/officeart/2011/layout/HexagonRadial"/>
    <dgm:cxn modelId="{BB84C0B0-101F-4303-B24C-0A5E75192B78}" type="presOf" srcId="{103167DB-17A1-419B-A23B-49274442F13F}" destId="{821D924F-48BE-4B6E-AB3C-917AB7E50075}" srcOrd="0" destOrd="0" presId="urn:microsoft.com/office/officeart/2011/layout/HexagonRadial"/>
    <dgm:cxn modelId="{072C44B2-DEB8-44A9-AE11-F0D108B2BFEA}" srcId="{3DE4060B-A65A-47DD-A416-C432C15771B3}" destId="{C795D5E8-8DF5-4638-90A1-867EBB331E0B}" srcOrd="1" destOrd="0" parTransId="{8A6EC234-EE5E-4525-8B95-4AA50FFC77BD}" sibTransId="{1AFF8B3D-860B-4C3B-ACCD-866242CABC77}"/>
    <dgm:cxn modelId="{BAAE70B5-1773-47CF-9485-A3C941625CF2}" type="presOf" srcId="{C795D5E8-8DF5-4638-90A1-867EBB331E0B}" destId="{5251FDF9-3E32-4379-B956-6D9E6E0FABD2}" srcOrd="0" destOrd="0" presId="urn:microsoft.com/office/officeart/2011/layout/HexagonRadial"/>
    <dgm:cxn modelId="{AD561ED4-0060-4565-9B68-F7AD22BBEB40}" srcId="{3DE4060B-A65A-47DD-A416-C432C15771B3}" destId="{103167DB-17A1-419B-A23B-49274442F13F}" srcOrd="4" destOrd="0" parTransId="{142EC8AB-BA49-404E-B715-22883C9F442F}" sibTransId="{25FCCA52-6F9B-4D4F-9100-73EBC8203714}"/>
    <dgm:cxn modelId="{7043A2D6-CDD2-4216-A93A-94869E5EC0C4}" srcId="{3DE4060B-A65A-47DD-A416-C432C15771B3}" destId="{C9401171-C5E2-4C99-802A-C4CB2D652D31}" srcOrd="3" destOrd="0" parTransId="{C5724272-06C5-4033-AE49-5A34C843CCC1}" sibTransId="{70FC9993-B5FB-4F27-8833-B4CF45F7D1C6}"/>
    <dgm:cxn modelId="{42DDA0F4-A5F6-48A1-8462-2FD583DF6231}" srcId="{3DE4060B-A65A-47DD-A416-C432C15771B3}" destId="{759874E2-594E-4706-BADA-C2725EF3FFFF}" srcOrd="0" destOrd="0" parTransId="{B3FED58D-F22D-4BD2-AE5F-990B5CABD9B6}" sibTransId="{324ADEF1-3990-4EDB-8BEA-8CC8E5677111}"/>
    <dgm:cxn modelId="{8D4B8871-B2C2-4726-BF7B-E81344F3C818}" type="presParOf" srcId="{13FB65E5-EF40-483B-85D2-FD29BE7B2AC3}" destId="{F91FF62A-2E19-4627-84B2-4AB809201C76}" srcOrd="0" destOrd="0" presId="urn:microsoft.com/office/officeart/2011/layout/HexagonRadial"/>
    <dgm:cxn modelId="{2B65F8AA-2FC2-4523-B370-25E6CE564D86}" type="presParOf" srcId="{13FB65E5-EF40-483B-85D2-FD29BE7B2AC3}" destId="{88743975-C7A5-48BE-BE8B-FC476688D39E}" srcOrd="1" destOrd="0" presId="urn:microsoft.com/office/officeart/2011/layout/HexagonRadial"/>
    <dgm:cxn modelId="{260370D3-B350-420D-8E94-E188EA9C41EC}" type="presParOf" srcId="{88743975-C7A5-48BE-BE8B-FC476688D39E}" destId="{916F4C72-643C-4790-A9B9-C6ABB77771DC}" srcOrd="0" destOrd="0" presId="urn:microsoft.com/office/officeart/2011/layout/HexagonRadial"/>
    <dgm:cxn modelId="{301F71DA-E079-4302-9A96-E3E1CF4DC25E}" type="presParOf" srcId="{13FB65E5-EF40-483B-85D2-FD29BE7B2AC3}" destId="{B0405AB2-97F3-447B-99DF-A3FA9E104171}" srcOrd="2" destOrd="0" presId="urn:microsoft.com/office/officeart/2011/layout/HexagonRadial"/>
    <dgm:cxn modelId="{94F0FA11-2757-47FE-8C35-B511CD38E719}" type="presParOf" srcId="{13FB65E5-EF40-483B-85D2-FD29BE7B2AC3}" destId="{EDECA4A0-07EA-48EC-96D9-F2EBC677A637}" srcOrd="3" destOrd="0" presId="urn:microsoft.com/office/officeart/2011/layout/HexagonRadial"/>
    <dgm:cxn modelId="{1FE5D3CB-CAC1-423C-8647-A52B59965061}" type="presParOf" srcId="{EDECA4A0-07EA-48EC-96D9-F2EBC677A637}" destId="{92E00B40-63D8-4194-BA96-1289C3C170AC}" srcOrd="0" destOrd="0" presId="urn:microsoft.com/office/officeart/2011/layout/HexagonRadial"/>
    <dgm:cxn modelId="{29268882-6D4C-456E-ABB3-9CCC4FA96300}" type="presParOf" srcId="{13FB65E5-EF40-483B-85D2-FD29BE7B2AC3}" destId="{5251FDF9-3E32-4379-B956-6D9E6E0FABD2}" srcOrd="4" destOrd="0" presId="urn:microsoft.com/office/officeart/2011/layout/HexagonRadial"/>
    <dgm:cxn modelId="{FFC9FF6E-B9B1-4105-BD8F-D22290638B96}" type="presParOf" srcId="{13FB65E5-EF40-483B-85D2-FD29BE7B2AC3}" destId="{9EAF9D48-A585-4801-AEEB-24C7C8FBD6EE}" srcOrd="5" destOrd="0" presId="urn:microsoft.com/office/officeart/2011/layout/HexagonRadial"/>
    <dgm:cxn modelId="{2FA5E288-E3EA-47FB-AA87-ED73651144B4}" type="presParOf" srcId="{9EAF9D48-A585-4801-AEEB-24C7C8FBD6EE}" destId="{739D4170-EE8E-4086-B264-01173014ECAA}" srcOrd="0" destOrd="0" presId="urn:microsoft.com/office/officeart/2011/layout/HexagonRadial"/>
    <dgm:cxn modelId="{BEB1B829-38CC-45C2-A988-A1E8509D9043}" type="presParOf" srcId="{13FB65E5-EF40-483B-85D2-FD29BE7B2AC3}" destId="{30079CF6-A46A-4064-A4E1-988AC3FCB1A4}" srcOrd="6" destOrd="0" presId="urn:microsoft.com/office/officeart/2011/layout/HexagonRadial"/>
    <dgm:cxn modelId="{9A7BBAF9-CE15-4C7C-9366-3636F60D831F}" type="presParOf" srcId="{13FB65E5-EF40-483B-85D2-FD29BE7B2AC3}" destId="{DCA50A90-832A-428E-8AAD-6013EBEB2880}" srcOrd="7" destOrd="0" presId="urn:microsoft.com/office/officeart/2011/layout/HexagonRadial"/>
    <dgm:cxn modelId="{06FB0DE6-D7DA-4035-B243-E168BD4CE684}" type="presParOf" srcId="{DCA50A90-832A-428E-8AAD-6013EBEB2880}" destId="{DB40CB51-D821-4BAD-80AA-FB0B50A191AD}" srcOrd="0" destOrd="0" presId="urn:microsoft.com/office/officeart/2011/layout/HexagonRadial"/>
    <dgm:cxn modelId="{EBD092F2-07D7-443D-9BF9-E87D15E8ACD9}" type="presParOf" srcId="{13FB65E5-EF40-483B-85D2-FD29BE7B2AC3}" destId="{79AB735B-F6A1-49CA-BFB4-92B2687C038B}" srcOrd="8" destOrd="0" presId="urn:microsoft.com/office/officeart/2011/layout/HexagonRadial"/>
    <dgm:cxn modelId="{7376F193-3564-4BBF-AC2E-DE9403642842}" type="presParOf" srcId="{13FB65E5-EF40-483B-85D2-FD29BE7B2AC3}" destId="{B9AEA4D9-8BC2-497C-8358-1ECB736C4402}" srcOrd="9" destOrd="0" presId="urn:microsoft.com/office/officeart/2011/layout/HexagonRadial"/>
    <dgm:cxn modelId="{A1A063AF-8F42-4F69-A809-2734750F5CEE}" type="presParOf" srcId="{B9AEA4D9-8BC2-497C-8358-1ECB736C4402}" destId="{CE77C3BC-C85C-4A5C-956C-FD26807D4E8C}" srcOrd="0" destOrd="0" presId="urn:microsoft.com/office/officeart/2011/layout/HexagonRadial"/>
    <dgm:cxn modelId="{48897176-9A3C-49C2-BBCC-DF4E70CC739A}" type="presParOf" srcId="{13FB65E5-EF40-483B-85D2-FD29BE7B2AC3}" destId="{821D924F-48BE-4B6E-AB3C-917AB7E50075}" srcOrd="1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FF3B4-BB3C-4178-AA7E-4E8BE596E6A7}">
      <dsp:nvSpPr>
        <dsp:cNvPr id="0" name=""/>
        <dsp:cNvSpPr/>
      </dsp:nvSpPr>
      <dsp:spPr>
        <a:xfrm>
          <a:off x="846744" y="1030687"/>
          <a:ext cx="1085553" cy="10855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EAF638-1B12-423C-B7B2-E1BFFEFCA169}">
      <dsp:nvSpPr>
        <dsp:cNvPr id="0" name=""/>
        <dsp:cNvSpPr/>
      </dsp:nvSpPr>
      <dsp:spPr>
        <a:xfrm>
          <a:off x="183351" y="2523574"/>
          <a:ext cx="2412340" cy="1220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kern="1200"/>
            <a:t>Provides values to strive for to ensure peak performance</a:t>
          </a:r>
          <a:r>
            <a:rPr lang="en-US" sz="2000" b="0" kern="1200">
              <a:latin typeface="Roboto Bold"/>
            </a:rPr>
            <a:t> </a:t>
          </a:r>
          <a:endParaRPr lang="en-US" sz="2000" b="0" kern="1200"/>
        </a:p>
      </dsp:txBody>
      <dsp:txXfrm>
        <a:off x="183351" y="2523574"/>
        <a:ext cx="2412340" cy="1220409"/>
      </dsp:txXfrm>
    </dsp:sp>
    <dsp:sp modelId="{A6907D31-41D6-4BFD-B4E3-8A15F5CA66CD}">
      <dsp:nvSpPr>
        <dsp:cNvPr id="0" name=""/>
        <dsp:cNvSpPr/>
      </dsp:nvSpPr>
      <dsp:spPr>
        <a:xfrm>
          <a:off x="3838698" y="1030687"/>
          <a:ext cx="1085553" cy="10855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2DEE19-B968-469B-887A-9546B6B8D032}">
      <dsp:nvSpPr>
        <dsp:cNvPr id="0" name=""/>
        <dsp:cNvSpPr/>
      </dsp:nvSpPr>
      <dsp:spPr>
        <a:xfrm>
          <a:off x="3017851" y="2523574"/>
          <a:ext cx="2727247" cy="1220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Serves as a visual indicator of whether you are meeting your goals or not</a:t>
          </a:r>
        </a:p>
      </dsp:txBody>
      <dsp:txXfrm>
        <a:off x="3017851" y="2523574"/>
        <a:ext cx="2727247" cy="1220409"/>
      </dsp:txXfrm>
    </dsp:sp>
    <dsp:sp modelId="{73A535C2-8D90-46FA-9FAA-6F1A013F9877}">
      <dsp:nvSpPr>
        <dsp:cNvPr id="0" name=""/>
        <dsp:cNvSpPr/>
      </dsp:nvSpPr>
      <dsp:spPr>
        <a:xfrm>
          <a:off x="6830652" y="1030687"/>
          <a:ext cx="1085553" cy="10855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009EEF-8B15-4860-9F67-08FB8AB5BB5E}">
      <dsp:nvSpPr>
        <dsp:cNvPr id="0" name=""/>
        <dsp:cNvSpPr/>
      </dsp:nvSpPr>
      <dsp:spPr>
        <a:xfrm>
          <a:off x="6167258" y="2523574"/>
          <a:ext cx="2412340" cy="1220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Measures progress</a:t>
          </a:r>
        </a:p>
      </dsp:txBody>
      <dsp:txXfrm>
        <a:off x="6167258" y="2523574"/>
        <a:ext cx="2412340" cy="1220409"/>
      </dsp:txXfrm>
    </dsp:sp>
    <dsp:sp modelId="{885703A9-2AF1-4162-9B44-EF27976C6944}">
      <dsp:nvSpPr>
        <dsp:cNvPr id="0" name=""/>
        <dsp:cNvSpPr/>
      </dsp:nvSpPr>
      <dsp:spPr>
        <a:xfrm>
          <a:off x="9665152" y="1030687"/>
          <a:ext cx="1085553" cy="10855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A483A9-0D3C-4AFA-BE51-9CDB753635A3}">
      <dsp:nvSpPr>
        <dsp:cNvPr id="0" name=""/>
        <dsp:cNvSpPr/>
      </dsp:nvSpPr>
      <dsp:spPr>
        <a:xfrm>
          <a:off x="9001759" y="2523574"/>
          <a:ext cx="2412340" cy="1220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Organizes your data for meaningful feedback</a:t>
          </a:r>
        </a:p>
      </dsp:txBody>
      <dsp:txXfrm>
        <a:off x="9001759" y="2523574"/>
        <a:ext cx="2412340" cy="1220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5B3D7-97E4-4BFB-89F8-76CF970DE416}">
      <dsp:nvSpPr>
        <dsp:cNvPr id="0" name=""/>
        <dsp:cNvSpPr/>
      </dsp:nvSpPr>
      <dsp:spPr>
        <a:xfrm>
          <a:off x="0" y="25523"/>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Condensed Bold"/>
              <a:ea typeface="Roboto Condensed Bold"/>
              <a:cs typeface="Roboto Condensed Bold"/>
            </a:rPr>
            <a:t>Utilization</a:t>
          </a:r>
        </a:p>
      </dsp:txBody>
      <dsp:txXfrm>
        <a:off x="21075" y="46598"/>
        <a:ext cx="5526908" cy="389580"/>
      </dsp:txXfrm>
    </dsp:sp>
    <dsp:sp modelId="{5FB8ADBC-49C9-40CE-8477-A6E90271E2FE}">
      <dsp:nvSpPr>
        <dsp:cNvPr id="0" name=""/>
        <dsp:cNvSpPr/>
      </dsp:nvSpPr>
      <dsp:spPr>
        <a:xfrm>
          <a:off x="0" y="509093"/>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Condensed Bold"/>
              <a:ea typeface="Roboto Condensed Bold"/>
              <a:cs typeface="Roboto Condensed Bold"/>
            </a:rPr>
            <a:t>Completed reservations</a:t>
          </a:r>
        </a:p>
      </dsp:txBody>
      <dsp:txXfrm>
        <a:off x="21075" y="530168"/>
        <a:ext cx="5526908" cy="389580"/>
      </dsp:txXfrm>
    </dsp:sp>
    <dsp:sp modelId="{3677B73E-9B29-40D8-96EC-86B826EFEF63}">
      <dsp:nvSpPr>
        <dsp:cNvPr id="0" name=""/>
        <dsp:cNvSpPr/>
      </dsp:nvSpPr>
      <dsp:spPr>
        <a:xfrm>
          <a:off x="0" y="992664"/>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Condensed Bold"/>
              <a:ea typeface="Roboto Condensed Bold"/>
              <a:cs typeface="Roboto Condensed Bold"/>
            </a:rPr>
            <a:t>Total cost of ownership</a:t>
          </a:r>
        </a:p>
      </dsp:txBody>
      <dsp:txXfrm>
        <a:off x="21075" y="1013739"/>
        <a:ext cx="5526908" cy="389580"/>
      </dsp:txXfrm>
    </dsp:sp>
    <dsp:sp modelId="{526DD38C-8D11-435C-968D-389FC66B803A}">
      <dsp:nvSpPr>
        <dsp:cNvPr id="0" name=""/>
        <dsp:cNvSpPr/>
      </dsp:nvSpPr>
      <dsp:spPr>
        <a:xfrm>
          <a:off x="0" y="1476233"/>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Roboto Condensed Bold"/>
              <a:ea typeface="Roboto Condensed Bold"/>
              <a:cs typeface="Roboto Condensed Bold"/>
            </a:rPr>
            <a:t>Cost per mile </a:t>
          </a:r>
        </a:p>
      </dsp:txBody>
      <dsp:txXfrm>
        <a:off x="21075" y="1497308"/>
        <a:ext cx="5526908" cy="389580"/>
      </dsp:txXfrm>
    </dsp:sp>
    <dsp:sp modelId="{60A806B6-21AF-4ED7-BCE5-352E3DB2722B}">
      <dsp:nvSpPr>
        <dsp:cNvPr id="0" name=""/>
        <dsp:cNvSpPr/>
      </dsp:nvSpPr>
      <dsp:spPr>
        <a:xfrm>
          <a:off x="0" y="1959803"/>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Condensed Bold"/>
              <a:ea typeface="Roboto Condensed Bold"/>
              <a:cs typeface="Roboto Condensed Bold"/>
            </a:rPr>
            <a:t>Preventative maintenance on time percentage</a:t>
          </a:r>
        </a:p>
      </dsp:txBody>
      <dsp:txXfrm>
        <a:off x="21075" y="1980878"/>
        <a:ext cx="5526908" cy="389580"/>
      </dsp:txXfrm>
    </dsp:sp>
    <dsp:sp modelId="{FE15E238-C608-4BDC-BA65-6C00418EEA21}">
      <dsp:nvSpPr>
        <dsp:cNvPr id="0" name=""/>
        <dsp:cNvSpPr/>
      </dsp:nvSpPr>
      <dsp:spPr>
        <a:xfrm>
          <a:off x="0" y="2443374"/>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Roboto Condensed Bold"/>
              <a:ea typeface="Roboto Condensed Bold"/>
              <a:cs typeface="Roboto Condensed Bold"/>
            </a:rPr>
            <a:t>Number of work orders completed </a:t>
          </a:r>
        </a:p>
      </dsp:txBody>
      <dsp:txXfrm>
        <a:off x="21075" y="2464449"/>
        <a:ext cx="5526908" cy="389580"/>
      </dsp:txXfrm>
    </dsp:sp>
    <dsp:sp modelId="{A37B8DCC-18BE-47AF-A741-496B7F67BAB5}">
      <dsp:nvSpPr>
        <dsp:cNvPr id="0" name=""/>
        <dsp:cNvSpPr/>
      </dsp:nvSpPr>
      <dsp:spPr>
        <a:xfrm>
          <a:off x="0" y="2926944"/>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Roboto Condensed Bold"/>
              <a:ea typeface="Roboto Condensed Bold"/>
              <a:cs typeface="Roboto Condensed Bold"/>
            </a:rPr>
            <a:t>Scheduled versus unscheduled maintenance</a:t>
          </a:r>
        </a:p>
      </dsp:txBody>
      <dsp:txXfrm>
        <a:off x="21075" y="2948019"/>
        <a:ext cx="5526908" cy="389580"/>
      </dsp:txXfrm>
    </dsp:sp>
    <dsp:sp modelId="{32253EE4-9FF5-4709-93DA-342B29EF03FF}">
      <dsp:nvSpPr>
        <dsp:cNvPr id="0" name=""/>
        <dsp:cNvSpPr/>
      </dsp:nvSpPr>
      <dsp:spPr>
        <a:xfrm>
          <a:off x="0" y="3410514"/>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Roboto Condensed Bold"/>
              <a:ea typeface="Roboto Condensed Bold"/>
              <a:cs typeface="Roboto Condensed Bold"/>
            </a:rPr>
            <a:t>Technician productivity </a:t>
          </a:r>
          <a:endParaRPr lang="en-US" sz="1800" b="0" i="0" kern="1200" baseline="0">
            <a:latin typeface="Roboto Condensed Bold"/>
            <a:ea typeface="Roboto Condensed Bold"/>
            <a:cs typeface="Roboto Condensed Bold"/>
          </a:endParaRPr>
        </a:p>
      </dsp:txBody>
      <dsp:txXfrm>
        <a:off x="21075" y="3431589"/>
        <a:ext cx="5526908" cy="389580"/>
      </dsp:txXfrm>
    </dsp:sp>
    <dsp:sp modelId="{AC674DEF-19B1-4F34-9AD3-C409AA32D852}">
      <dsp:nvSpPr>
        <dsp:cNvPr id="0" name=""/>
        <dsp:cNvSpPr/>
      </dsp:nvSpPr>
      <dsp:spPr>
        <a:xfrm>
          <a:off x="0" y="3894084"/>
          <a:ext cx="5569058"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Roboto Condensed Bold"/>
              <a:ea typeface="Roboto Condensed Bold"/>
              <a:cs typeface="Roboto Condensed Bold"/>
            </a:rPr>
            <a:t>Customer feedback</a:t>
          </a:r>
          <a:endParaRPr lang="en-US" sz="1800" kern="1200">
            <a:latin typeface="Roboto Condensed Bold"/>
            <a:ea typeface="Roboto Condensed Bold"/>
            <a:cs typeface="Roboto Condensed Bold"/>
          </a:endParaRPr>
        </a:p>
      </dsp:txBody>
      <dsp:txXfrm>
        <a:off x="21075" y="3915159"/>
        <a:ext cx="5526908" cy="389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FD62F-1CBA-476C-8558-EDE5A43F4DA7}">
      <dsp:nvSpPr>
        <dsp:cNvPr id="0" name=""/>
        <dsp:cNvSpPr/>
      </dsp:nvSpPr>
      <dsp:spPr>
        <a:xfrm>
          <a:off x="442376" y="398"/>
          <a:ext cx="2175270" cy="130516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Increased Cost</a:t>
          </a:r>
        </a:p>
      </dsp:txBody>
      <dsp:txXfrm>
        <a:off x="442376" y="398"/>
        <a:ext cx="2175270" cy="1305162"/>
      </dsp:txXfrm>
    </dsp:sp>
    <dsp:sp modelId="{6FA7AD03-0D1E-4EA7-9DA5-59B05F13AF34}">
      <dsp:nvSpPr>
        <dsp:cNvPr id="0" name=""/>
        <dsp:cNvSpPr/>
      </dsp:nvSpPr>
      <dsp:spPr>
        <a:xfrm>
          <a:off x="2835174" y="398"/>
          <a:ext cx="2175270" cy="130516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Decreased Efficiency</a:t>
          </a:r>
        </a:p>
      </dsp:txBody>
      <dsp:txXfrm>
        <a:off x="2835174" y="398"/>
        <a:ext cx="2175270" cy="1305162"/>
      </dsp:txXfrm>
    </dsp:sp>
    <dsp:sp modelId="{E01E20E2-904C-4419-9E57-4012FD791A38}">
      <dsp:nvSpPr>
        <dsp:cNvPr id="0" name=""/>
        <dsp:cNvSpPr/>
      </dsp:nvSpPr>
      <dsp:spPr>
        <a:xfrm>
          <a:off x="442376" y="1523087"/>
          <a:ext cx="2175270" cy="130516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Wasted Resources</a:t>
          </a:r>
        </a:p>
      </dsp:txBody>
      <dsp:txXfrm>
        <a:off x="442376" y="1523087"/>
        <a:ext cx="2175270" cy="1305162"/>
      </dsp:txXfrm>
    </dsp:sp>
    <dsp:sp modelId="{B249C474-E41B-4DB2-B1CB-82E7A6A2B2D2}">
      <dsp:nvSpPr>
        <dsp:cNvPr id="0" name=""/>
        <dsp:cNvSpPr/>
      </dsp:nvSpPr>
      <dsp:spPr>
        <a:xfrm>
          <a:off x="2835174" y="1523087"/>
          <a:ext cx="2175270" cy="130516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Reduced Customer Satisfaction</a:t>
          </a:r>
        </a:p>
      </dsp:txBody>
      <dsp:txXfrm>
        <a:off x="2835174" y="1523087"/>
        <a:ext cx="2175270" cy="1305162"/>
      </dsp:txXfrm>
    </dsp:sp>
    <dsp:sp modelId="{2D6032AD-2BF6-41E1-912F-99B648958422}">
      <dsp:nvSpPr>
        <dsp:cNvPr id="0" name=""/>
        <dsp:cNvSpPr/>
      </dsp:nvSpPr>
      <dsp:spPr>
        <a:xfrm>
          <a:off x="1638775" y="3045777"/>
          <a:ext cx="2175270" cy="130516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Missed Opportunities</a:t>
          </a:r>
        </a:p>
      </dsp:txBody>
      <dsp:txXfrm>
        <a:off x="1638775" y="3045777"/>
        <a:ext cx="2175270" cy="13051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FF62A-2E19-4627-84B2-4AB809201C76}">
      <dsp:nvSpPr>
        <dsp:cNvPr id="0" name=""/>
        <dsp:cNvSpPr/>
      </dsp:nvSpPr>
      <dsp:spPr>
        <a:xfrm>
          <a:off x="2506976" y="1541307"/>
          <a:ext cx="1959069" cy="169467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a:t>Asset</a:t>
          </a:r>
        </a:p>
      </dsp:txBody>
      <dsp:txXfrm>
        <a:off x="2831621" y="1822138"/>
        <a:ext cx="1309779" cy="1133012"/>
      </dsp:txXfrm>
    </dsp:sp>
    <dsp:sp modelId="{92E00B40-63D8-4194-BA96-1289C3C170AC}">
      <dsp:nvSpPr>
        <dsp:cNvPr id="0" name=""/>
        <dsp:cNvSpPr/>
      </dsp:nvSpPr>
      <dsp:spPr>
        <a:xfrm>
          <a:off x="3733730" y="730520"/>
          <a:ext cx="739151" cy="63687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B0405AB2-97F3-447B-99DF-A3FA9E104171}">
      <dsp:nvSpPr>
        <dsp:cNvPr id="0" name=""/>
        <dsp:cNvSpPr/>
      </dsp:nvSpPr>
      <dsp:spPr>
        <a:xfrm>
          <a:off x="2687435" y="0"/>
          <a:ext cx="1605443" cy="1388897"/>
        </a:xfrm>
        <a:prstGeom prst="hexagon">
          <a:avLst>
            <a:gd name="adj" fmla="val 2857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Fixed Operating Cost </a:t>
          </a:r>
        </a:p>
      </dsp:txBody>
      <dsp:txXfrm>
        <a:off x="2953491" y="230170"/>
        <a:ext cx="1073331" cy="928557"/>
      </dsp:txXfrm>
    </dsp:sp>
    <dsp:sp modelId="{739D4170-EE8E-4086-B264-01173014ECAA}">
      <dsp:nvSpPr>
        <dsp:cNvPr id="0" name=""/>
        <dsp:cNvSpPr/>
      </dsp:nvSpPr>
      <dsp:spPr>
        <a:xfrm>
          <a:off x="4596377" y="1921140"/>
          <a:ext cx="739151" cy="63687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5251FDF9-3E32-4379-B956-6D9E6E0FABD2}">
      <dsp:nvSpPr>
        <dsp:cNvPr id="0" name=""/>
        <dsp:cNvSpPr/>
      </dsp:nvSpPr>
      <dsp:spPr>
        <a:xfrm>
          <a:off x="4505433" y="1259211"/>
          <a:ext cx="1605443" cy="1388897"/>
        </a:xfrm>
        <a:prstGeom prst="hexagon">
          <a:avLst>
            <a:gd name="adj" fmla="val 28570"/>
            <a:gd name="vf" fmla="val 11547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Variable </a:t>
          </a:r>
        </a:p>
        <a:p>
          <a:pPr marL="0" lvl="0" indent="0" algn="ctr" defTabSz="666750">
            <a:lnSpc>
              <a:spcPct val="90000"/>
            </a:lnSpc>
            <a:spcBef>
              <a:spcPct val="0"/>
            </a:spcBef>
            <a:spcAft>
              <a:spcPct val="35000"/>
            </a:spcAft>
            <a:buNone/>
          </a:pPr>
          <a:r>
            <a:rPr lang="en-US" sz="1500" b="1" kern="1200">
              <a:solidFill>
                <a:schemeClr val="tx1"/>
              </a:solidFill>
            </a:rPr>
            <a:t>Operating Cost </a:t>
          </a:r>
        </a:p>
      </dsp:txBody>
      <dsp:txXfrm>
        <a:off x="4771489" y="1489381"/>
        <a:ext cx="1073331" cy="928557"/>
      </dsp:txXfrm>
    </dsp:sp>
    <dsp:sp modelId="{DB40CB51-D821-4BAD-80AA-FB0B50A191AD}">
      <dsp:nvSpPr>
        <dsp:cNvPr id="0" name=""/>
        <dsp:cNvSpPr/>
      </dsp:nvSpPr>
      <dsp:spPr>
        <a:xfrm>
          <a:off x="3997127" y="3265126"/>
          <a:ext cx="739151" cy="63687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79CF6-A46A-4064-A4E1-988AC3FCB1A4}">
      <dsp:nvSpPr>
        <dsp:cNvPr id="0" name=""/>
        <dsp:cNvSpPr/>
      </dsp:nvSpPr>
      <dsp:spPr>
        <a:xfrm>
          <a:off x="3788586" y="3276099"/>
          <a:ext cx="1605443" cy="1388897"/>
        </a:xfrm>
        <a:prstGeom prst="hexagon">
          <a:avLst>
            <a:gd name="adj" fmla="val 2857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Disposal/</a:t>
          </a:r>
        </a:p>
        <a:p>
          <a:pPr marL="0" lvl="0" indent="0" algn="ctr" defTabSz="622300">
            <a:lnSpc>
              <a:spcPct val="90000"/>
            </a:lnSpc>
            <a:spcBef>
              <a:spcPct val="0"/>
            </a:spcBef>
            <a:spcAft>
              <a:spcPct val="35000"/>
            </a:spcAft>
            <a:buNone/>
          </a:pPr>
          <a:r>
            <a:rPr lang="en-US" sz="1400" b="1" kern="1200"/>
            <a:t>Salvage </a:t>
          </a:r>
        </a:p>
        <a:p>
          <a:pPr marL="0" lvl="0" indent="0" algn="ctr" defTabSz="622300">
            <a:lnSpc>
              <a:spcPct val="90000"/>
            </a:lnSpc>
            <a:spcBef>
              <a:spcPct val="0"/>
            </a:spcBef>
            <a:spcAft>
              <a:spcPct val="35000"/>
            </a:spcAft>
            <a:buNone/>
          </a:pPr>
          <a:r>
            <a:rPr lang="en-US" sz="1400" b="1" kern="1200"/>
            <a:t>Value</a:t>
          </a:r>
        </a:p>
      </dsp:txBody>
      <dsp:txXfrm>
        <a:off x="4054642" y="3506269"/>
        <a:ext cx="1073331" cy="928557"/>
      </dsp:txXfrm>
    </dsp:sp>
    <dsp:sp modelId="{CE77C3BC-C85C-4A5C-956C-FD26807D4E8C}">
      <dsp:nvSpPr>
        <dsp:cNvPr id="0" name=""/>
        <dsp:cNvSpPr/>
      </dsp:nvSpPr>
      <dsp:spPr>
        <a:xfrm>
          <a:off x="2510622" y="3404637"/>
          <a:ext cx="739151" cy="63687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79AB735B-F6A1-49CA-BFB4-92B2687C038B}">
      <dsp:nvSpPr>
        <dsp:cNvPr id="0" name=""/>
        <dsp:cNvSpPr/>
      </dsp:nvSpPr>
      <dsp:spPr>
        <a:xfrm>
          <a:off x="1688962" y="3299259"/>
          <a:ext cx="1605443" cy="1388897"/>
        </a:xfrm>
        <a:prstGeom prst="hexagon">
          <a:avLst>
            <a:gd name="adj" fmla="val 2857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Incidental Costs</a:t>
          </a:r>
        </a:p>
      </dsp:txBody>
      <dsp:txXfrm>
        <a:off x="1955018" y="3529429"/>
        <a:ext cx="1073331" cy="928557"/>
      </dsp:txXfrm>
    </dsp:sp>
    <dsp:sp modelId="{821D924F-48BE-4B6E-AB3C-917AB7E50075}">
      <dsp:nvSpPr>
        <dsp:cNvPr id="0" name=""/>
        <dsp:cNvSpPr/>
      </dsp:nvSpPr>
      <dsp:spPr>
        <a:xfrm>
          <a:off x="926595" y="1246403"/>
          <a:ext cx="1605443" cy="1388897"/>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Acquisition </a:t>
          </a:r>
        </a:p>
        <a:p>
          <a:pPr marL="0" lvl="0" indent="0" algn="ctr" defTabSz="711200">
            <a:lnSpc>
              <a:spcPct val="90000"/>
            </a:lnSpc>
            <a:spcBef>
              <a:spcPct val="0"/>
            </a:spcBef>
            <a:spcAft>
              <a:spcPct val="35000"/>
            </a:spcAft>
            <a:buNone/>
          </a:pPr>
          <a:r>
            <a:rPr lang="en-US" sz="1600" b="1" kern="1200"/>
            <a:t>Cost </a:t>
          </a:r>
        </a:p>
      </dsp:txBody>
      <dsp:txXfrm>
        <a:off x="1192651" y="1476573"/>
        <a:ext cx="1073331" cy="92855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90843D-E45E-A98C-5900-7DF7D46AAD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25743F-5383-9DBF-3BD0-4C9CB4C5D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CFC419-E1EA-4A6A-9960-FEF3FBCF2D48}" type="datetimeFigureOut">
              <a:rPr lang="en-US" smtClean="0"/>
              <a:t>10/2/2023</a:t>
            </a:fld>
            <a:endParaRPr lang="en-US"/>
          </a:p>
        </p:txBody>
      </p:sp>
      <p:sp>
        <p:nvSpPr>
          <p:cNvPr id="4" name="Footer Placeholder 3">
            <a:extLst>
              <a:ext uri="{FF2B5EF4-FFF2-40B4-BE49-F238E27FC236}">
                <a16:creationId xmlns:a16="http://schemas.microsoft.com/office/drawing/2014/main" id="{2B822858-46E4-1221-5741-2033E8DE56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799FDA-A62A-58DF-413F-2195D772E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4B65B2-6D2C-4F10-B508-5685CB454315}" type="slidenum">
              <a:rPr lang="en-US" smtClean="0"/>
              <a:t>‹#›</a:t>
            </a:fld>
            <a:endParaRPr lang="en-US"/>
          </a:p>
        </p:txBody>
      </p:sp>
    </p:spTree>
    <p:extLst>
      <p:ext uri="{BB962C8B-B14F-4D97-AF65-F5344CB8AC3E}">
        <p14:creationId xmlns:p14="http://schemas.microsoft.com/office/powerpoint/2010/main" val="677361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7235F-647F-4495-9C2A-2E93865C7C57}"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8B1DC-1A1B-4C39-ACA7-A5F5B8AC1C90}" type="slidenum">
              <a:rPr lang="en-US" smtClean="0"/>
              <a:t>‹#›</a:t>
            </a:fld>
            <a:endParaRPr lang="en-US"/>
          </a:p>
        </p:txBody>
      </p:sp>
    </p:spTree>
    <p:extLst>
      <p:ext uri="{BB962C8B-B14F-4D97-AF65-F5344CB8AC3E}">
        <p14:creationId xmlns:p14="http://schemas.microsoft.com/office/powerpoint/2010/main" val="264324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are going to focus on telling your fleet story. To start off I would like to do a quick exercise with all of you in the room. So in this particular example I am going to be a bit personal with all of you because as most of you know. I am a pretty wide open book, meaning I love to help people and I always have a story. I will very quickly get to how this relates to fleet but I want you to think outside the box for the next 90 minutes. </a:t>
            </a:r>
          </a:p>
          <a:p>
            <a:endParaRPr lang="en-US"/>
          </a:p>
          <a:p>
            <a:r>
              <a:rPr lang="en-US"/>
              <a:t>I am going to ask for a little audience participation here. When you look at this picture what is the story you see? </a:t>
            </a:r>
          </a:p>
          <a:p>
            <a:endParaRPr lang="en-US"/>
          </a:p>
          <a:p>
            <a:r>
              <a:rPr lang="en-US"/>
              <a:t>I will take a few answers and I will respond accordingly. </a:t>
            </a:r>
          </a:p>
          <a:p>
            <a:endParaRPr lang="en-US"/>
          </a:p>
          <a:p>
            <a:r>
              <a:rPr lang="en-US"/>
              <a:t>Okay so this is a picture of my daughters wedding reception. It was in June and we were blessed to have so many friends and relatives with us. A couple of interesting points of this picture regarding fleet is the following: Jim Ervin, who is in the audience from Iowa State University, he is right there in the middle of the picture. Jim was an employee who has gotten to learn about Agile Fleet Commander but he is also heavily involved in the contracts of the fleet software. Then I will point to the bride and she worked with Tricia Pugh, who is in today’s audience at the University of Northern Iowa Fleet as a dispatcher. Now UNI was not part of the Agile Fleet Family at that time but they are now and Kaylee the bride learned fleet from the dispatcher perspective.  Then there is Rita who is a fleet customer at ISU and wants to know how she can lease a vehicle from the fleet for the lowest cost possible because she is the director of her department and wants to minimize expenses and maximize profits.  </a:t>
            </a:r>
          </a:p>
        </p:txBody>
      </p:sp>
      <p:sp>
        <p:nvSpPr>
          <p:cNvPr id="4" name="Slide Number Placeholder 3"/>
          <p:cNvSpPr>
            <a:spLocks noGrp="1"/>
          </p:cNvSpPr>
          <p:nvPr>
            <p:ph type="sldNum" sz="quarter" idx="5"/>
          </p:nvPr>
        </p:nvSpPr>
        <p:spPr/>
        <p:txBody>
          <a:bodyPr/>
          <a:lstStyle/>
          <a:p>
            <a:fld id="{ECB8B1DC-1A1B-4C39-ACA7-A5F5B8AC1C90}" type="slidenum">
              <a:rPr lang="en-US" smtClean="0"/>
              <a:t>5</a:t>
            </a:fld>
            <a:endParaRPr lang="en-US"/>
          </a:p>
        </p:txBody>
      </p:sp>
    </p:spTree>
    <p:extLst>
      <p:ext uri="{BB962C8B-B14F-4D97-AF65-F5344CB8AC3E}">
        <p14:creationId xmlns:p14="http://schemas.microsoft.com/office/powerpoint/2010/main" val="2946872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calculate utilization? Here is a quick example. There are 10 vehicles in your fleet and only 5 vehicles are used. Your utilization is then at 50% because you are only using half of your vehicles. </a:t>
            </a:r>
          </a:p>
        </p:txBody>
      </p:sp>
      <p:sp>
        <p:nvSpPr>
          <p:cNvPr id="4" name="Slide Number Placeholder 3"/>
          <p:cNvSpPr>
            <a:spLocks noGrp="1"/>
          </p:cNvSpPr>
          <p:nvPr>
            <p:ph type="sldNum" sz="quarter" idx="5"/>
          </p:nvPr>
        </p:nvSpPr>
        <p:spPr/>
        <p:txBody>
          <a:bodyPr/>
          <a:lstStyle/>
          <a:p>
            <a:fld id="{ECB8B1DC-1A1B-4C39-ACA7-A5F5B8AC1C90}" type="slidenum">
              <a:rPr lang="en-US" smtClean="0"/>
              <a:t>15</a:t>
            </a:fld>
            <a:endParaRPr lang="en-US"/>
          </a:p>
        </p:txBody>
      </p:sp>
    </p:spTree>
    <p:extLst>
      <p:ext uri="{BB962C8B-B14F-4D97-AF65-F5344CB8AC3E}">
        <p14:creationId xmlns:p14="http://schemas.microsoft.com/office/powerpoint/2010/main" val="418738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to track utilization because underutilized vehicles have an increased cost to the fleet, decreased efficiencies, wasted resources, reduced customer satisfaction and missed opportunities for drivers. </a:t>
            </a:r>
          </a:p>
        </p:txBody>
      </p:sp>
      <p:sp>
        <p:nvSpPr>
          <p:cNvPr id="4" name="Slide Number Placeholder 3"/>
          <p:cNvSpPr>
            <a:spLocks noGrp="1"/>
          </p:cNvSpPr>
          <p:nvPr>
            <p:ph type="sldNum" sz="quarter" idx="5"/>
          </p:nvPr>
        </p:nvSpPr>
        <p:spPr/>
        <p:txBody>
          <a:bodyPr/>
          <a:lstStyle/>
          <a:p>
            <a:fld id="{ECB8B1DC-1A1B-4C39-ACA7-A5F5B8AC1C90}" type="slidenum">
              <a:rPr lang="en-US" smtClean="0"/>
              <a:t>16</a:t>
            </a:fld>
            <a:endParaRPr lang="en-US"/>
          </a:p>
        </p:txBody>
      </p:sp>
    </p:spTree>
    <p:extLst>
      <p:ext uri="{BB962C8B-B14F-4D97-AF65-F5344CB8AC3E}">
        <p14:creationId xmlns:p14="http://schemas.microsoft.com/office/powerpoint/2010/main" val="834257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 am not going to spend much time on but there are a couple of Utilization reports that you can run in Fleet Commander and the important thing to remember is that you run these reports consistently month after month so you are comparing apples to apples and not apples to oranges. </a:t>
            </a:r>
          </a:p>
        </p:txBody>
      </p:sp>
      <p:sp>
        <p:nvSpPr>
          <p:cNvPr id="4" name="Slide Number Placeholder 3"/>
          <p:cNvSpPr>
            <a:spLocks noGrp="1"/>
          </p:cNvSpPr>
          <p:nvPr>
            <p:ph type="sldNum" sz="quarter" idx="5"/>
          </p:nvPr>
        </p:nvSpPr>
        <p:spPr/>
        <p:txBody>
          <a:bodyPr/>
          <a:lstStyle/>
          <a:p>
            <a:fld id="{ECB8B1DC-1A1B-4C39-ACA7-A5F5B8AC1C90}" type="slidenum">
              <a:rPr lang="en-US" smtClean="0"/>
              <a:t>17</a:t>
            </a:fld>
            <a:endParaRPr lang="en-US"/>
          </a:p>
        </p:txBody>
      </p:sp>
    </p:spTree>
    <p:extLst>
      <p:ext uri="{BB962C8B-B14F-4D97-AF65-F5344CB8AC3E}">
        <p14:creationId xmlns:p14="http://schemas.microsoft.com/office/powerpoint/2010/main" val="3795680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great goal or KPI is to have utilization at 80 % or higher. When you look at your fleet you will want to break it down in different areas potentially and I also want you to remember that you can graph KPIs many different ways. Over the next few screens you will see different ways to graph the numbers. Some you will like more than others but it is personal preference and remembering the audience you are speaking to when deciding how to visually show your KPI numbers. This is the traditional bar graph</a:t>
            </a:r>
          </a:p>
        </p:txBody>
      </p:sp>
      <p:sp>
        <p:nvSpPr>
          <p:cNvPr id="4" name="Slide Number Placeholder 3"/>
          <p:cNvSpPr>
            <a:spLocks noGrp="1"/>
          </p:cNvSpPr>
          <p:nvPr>
            <p:ph type="sldNum" sz="quarter" idx="5"/>
          </p:nvPr>
        </p:nvSpPr>
        <p:spPr/>
        <p:txBody>
          <a:bodyPr/>
          <a:lstStyle/>
          <a:p>
            <a:fld id="{ECB8B1DC-1A1B-4C39-ACA7-A5F5B8AC1C90}" type="slidenum">
              <a:rPr lang="en-US" smtClean="0"/>
              <a:t>18</a:t>
            </a:fld>
            <a:endParaRPr lang="en-US"/>
          </a:p>
        </p:txBody>
      </p:sp>
    </p:spTree>
    <p:extLst>
      <p:ext uri="{BB962C8B-B14F-4D97-AF65-F5344CB8AC3E}">
        <p14:creationId xmlns:p14="http://schemas.microsoft.com/office/powerpoint/2010/main" val="276687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information but on a line graph. Again just a different visual depending on how you like to see things. </a:t>
            </a:r>
          </a:p>
        </p:txBody>
      </p:sp>
      <p:sp>
        <p:nvSpPr>
          <p:cNvPr id="4" name="Slide Number Placeholder 3"/>
          <p:cNvSpPr>
            <a:spLocks noGrp="1"/>
          </p:cNvSpPr>
          <p:nvPr>
            <p:ph type="sldNum" sz="quarter" idx="5"/>
          </p:nvPr>
        </p:nvSpPr>
        <p:spPr/>
        <p:txBody>
          <a:bodyPr/>
          <a:lstStyle/>
          <a:p>
            <a:fld id="{ECB8B1DC-1A1B-4C39-ACA7-A5F5B8AC1C90}" type="slidenum">
              <a:rPr lang="en-US" smtClean="0"/>
              <a:t>19</a:t>
            </a:fld>
            <a:endParaRPr lang="en-US"/>
          </a:p>
        </p:txBody>
      </p:sp>
    </p:spTree>
    <p:extLst>
      <p:ext uri="{BB962C8B-B14F-4D97-AF65-F5344CB8AC3E}">
        <p14:creationId xmlns:p14="http://schemas.microsoft.com/office/powerpoint/2010/main" val="391134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another bar graph, but it is comparing the different types of vehicles utilization monthly as well as the average. It is when you get down to the granular detail and peel back the onion that it starts to really show what you can do with your fleet to maximize savings. </a:t>
            </a:r>
          </a:p>
        </p:txBody>
      </p:sp>
      <p:sp>
        <p:nvSpPr>
          <p:cNvPr id="4" name="Slide Number Placeholder 3"/>
          <p:cNvSpPr>
            <a:spLocks noGrp="1"/>
          </p:cNvSpPr>
          <p:nvPr>
            <p:ph type="sldNum" sz="quarter" idx="5"/>
          </p:nvPr>
        </p:nvSpPr>
        <p:spPr/>
        <p:txBody>
          <a:bodyPr/>
          <a:lstStyle/>
          <a:p>
            <a:fld id="{ECB8B1DC-1A1B-4C39-ACA7-A5F5B8AC1C90}" type="slidenum">
              <a:rPr lang="en-US" smtClean="0"/>
              <a:t>20</a:t>
            </a:fld>
            <a:endParaRPr lang="en-US"/>
          </a:p>
        </p:txBody>
      </p:sp>
    </p:spTree>
    <p:extLst>
      <p:ext uri="{BB962C8B-B14F-4D97-AF65-F5344CB8AC3E}">
        <p14:creationId xmlns:p14="http://schemas.microsoft.com/office/powerpoint/2010/main" val="2794142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 know that this graph is somewhat hard to see but I want you to focus on a couple of things. This graph is showing utilization by type for a group of vehicles in 2022 and in 2023. There are two sets of vehicles in the first graph that catch my eye as a fleet manager. The gray line which is the compact SUVs and the Yellow Line which is Compact Trucks. </a:t>
            </a:r>
          </a:p>
          <a:p>
            <a:endParaRPr lang="en-US"/>
          </a:p>
          <a:p>
            <a:r>
              <a:rPr lang="en-US"/>
              <a:t>In this story the gray line shows no utilization until April but that is when they purchased the Compact SUVs. Then the utilization starts to pick up slowly but then in November and December is maxed out. This type of vehicle was new and once the fleet had these vehicles in and educated their drivers about these vehicles the demand went through the roof and as you can see in the 2023 graph those vehicles have been highly used ever since. </a:t>
            </a:r>
          </a:p>
          <a:p>
            <a:endParaRPr lang="en-US"/>
          </a:p>
          <a:p>
            <a:r>
              <a:rPr lang="en-US"/>
              <a:t>The yellow line is a different story. The 10 compact pickups are not being used barely at all in 2022 or 2023. If the fleet manager would sell those 10 vehicles the fleet would </a:t>
            </a:r>
            <a:r>
              <a:rPr lang="en-US" b="1"/>
              <a:t>save over $200,000 in Capital Expenditures and $35,000 a year in Operating Expenditures. </a:t>
            </a:r>
          </a:p>
        </p:txBody>
      </p:sp>
      <p:sp>
        <p:nvSpPr>
          <p:cNvPr id="4" name="Slide Number Placeholder 3"/>
          <p:cNvSpPr>
            <a:spLocks noGrp="1"/>
          </p:cNvSpPr>
          <p:nvPr>
            <p:ph type="sldNum" sz="quarter" idx="5"/>
          </p:nvPr>
        </p:nvSpPr>
        <p:spPr/>
        <p:txBody>
          <a:bodyPr/>
          <a:lstStyle/>
          <a:p>
            <a:fld id="{ECB8B1DC-1A1B-4C39-ACA7-A5F5B8AC1C90}" type="slidenum">
              <a:rPr lang="en-US" smtClean="0"/>
              <a:t>21</a:t>
            </a:fld>
            <a:endParaRPr lang="en-US"/>
          </a:p>
        </p:txBody>
      </p:sp>
    </p:spTree>
    <p:extLst>
      <p:ext uri="{BB962C8B-B14F-4D97-AF65-F5344CB8AC3E}">
        <p14:creationId xmlns:p14="http://schemas.microsoft.com/office/powerpoint/2010/main" val="211578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Now that is a headline and a story. “ABC Fleet saved $200,000 in Capital Expenditures by Right-Sizing their Fleet.” Where could you share that story if that is the savings you found in your fleet? Your website, a local </a:t>
            </a:r>
            <a:r>
              <a:rPr lang="en-US" b="0" err="1"/>
              <a:t>newpaper</a:t>
            </a:r>
            <a:r>
              <a:rPr lang="en-US" b="0"/>
              <a:t> or newsletter. If you can tell your boss how to increase efficiencies and save money don’t you think you should do that. But so many of us don’t have time to stop and think about just how much you are saving. So hopefully these examples will help you create your story and again at the end we will put them all together. </a:t>
            </a:r>
            <a:endParaRPr lang="en-US"/>
          </a:p>
        </p:txBody>
      </p:sp>
      <p:sp>
        <p:nvSpPr>
          <p:cNvPr id="4" name="Slide Number Placeholder 3"/>
          <p:cNvSpPr>
            <a:spLocks noGrp="1"/>
          </p:cNvSpPr>
          <p:nvPr>
            <p:ph type="sldNum" sz="quarter" idx="5"/>
          </p:nvPr>
        </p:nvSpPr>
        <p:spPr/>
        <p:txBody>
          <a:bodyPr/>
          <a:lstStyle/>
          <a:p>
            <a:fld id="{ECB8B1DC-1A1B-4C39-ACA7-A5F5B8AC1C90}" type="slidenum">
              <a:rPr lang="en-US" smtClean="0"/>
              <a:t>22</a:t>
            </a:fld>
            <a:endParaRPr lang="en-US"/>
          </a:p>
        </p:txBody>
      </p:sp>
    </p:spTree>
    <p:extLst>
      <p:ext uri="{BB962C8B-B14F-4D97-AF65-F5344CB8AC3E}">
        <p14:creationId xmlns:p14="http://schemas.microsoft.com/office/powerpoint/2010/main" val="1762784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Completed Reservations is a KPI I always tracked but I know some people do not track it because they do not find it necessary. Here is why I like to track the completed reservations.</a:t>
            </a:r>
          </a:p>
        </p:txBody>
      </p:sp>
      <p:sp>
        <p:nvSpPr>
          <p:cNvPr id="4" name="Slide Number Placeholder 3"/>
          <p:cNvSpPr>
            <a:spLocks noGrp="1"/>
          </p:cNvSpPr>
          <p:nvPr>
            <p:ph type="sldNum" sz="quarter" idx="5"/>
          </p:nvPr>
        </p:nvSpPr>
        <p:spPr/>
        <p:txBody>
          <a:bodyPr/>
          <a:lstStyle/>
          <a:p>
            <a:fld id="{ECB8B1DC-1A1B-4C39-ACA7-A5F5B8AC1C90}" type="slidenum">
              <a:rPr lang="en-US" smtClean="0"/>
              <a:t>23</a:t>
            </a:fld>
            <a:endParaRPr lang="en-US"/>
          </a:p>
        </p:txBody>
      </p:sp>
    </p:spTree>
    <p:extLst>
      <p:ext uri="{BB962C8B-B14F-4D97-AF65-F5344CB8AC3E}">
        <p14:creationId xmlns:p14="http://schemas.microsoft.com/office/powerpoint/2010/main" val="2780309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Completed reservations shows increases or decreases in the number of reservations over a given period of time. This information also provides trend lines for business decisions for budgets and is a fantastic report to run when you want to calculate staff savings! Again, where you go to run the report in Fleet Commander is listed under the source at the bottom of the screen. </a:t>
            </a:r>
          </a:p>
          <a:p>
            <a:endParaRPr lang="en-US"/>
          </a:p>
          <a:p>
            <a:r>
              <a:rPr lang="en-US"/>
              <a:t>So what does this little graph from year 2020 to 2023 tell us?</a:t>
            </a:r>
            <a:endParaRPr lang="en-US">
              <a:ea typeface="Calibri"/>
              <a:cs typeface="Calibri"/>
            </a:endParaRPr>
          </a:p>
        </p:txBody>
      </p:sp>
      <p:sp>
        <p:nvSpPr>
          <p:cNvPr id="4" name="Slide Number Placeholder 3"/>
          <p:cNvSpPr>
            <a:spLocks noGrp="1"/>
          </p:cNvSpPr>
          <p:nvPr>
            <p:ph type="sldNum" sz="quarter" idx="5"/>
          </p:nvPr>
        </p:nvSpPr>
        <p:spPr/>
        <p:txBody>
          <a:bodyPr/>
          <a:lstStyle/>
          <a:p>
            <a:fld id="{ECB8B1DC-1A1B-4C39-ACA7-A5F5B8AC1C90}" type="slidenum">
              <a:rPr lang="en-US" smtClean="0"/>
              <a:t>24</a:t>
            </a:fld>
            <a:endParaRPr lang="en-US"/>
          </a:p>
        </p:txBody>
      </p:sp>
    </p:spTree>
    <p:extLst>
      <p:ext uri="{BB962C8B-B14F-4D97-AF65-F5344CB8AC3E}">
        <p14:creationId xmlns:p14="http://schemas.microsoft.com/office/powerpoint/2010/main" val="99381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I would like audience participation one more time. When you see this picture what do you think of. </a:t>
            </a:r>
          </a:p>
          <a:p>
            <a:endParaRPr lang="en-US"/>
          </a:p>
          <a:p>
            <a:r>
              <a:rPr lang="en-US"/>
              <a:t>I will respond to some answers. </a:t>
            </a:r>
          </a:p>
          <a:p>
            <a:endParaRPr lang="en-US"/>
          </a:p>
          <a:p>
            <a:r>
              <a:rPr lang="en-US"/>
              <a:t>For me, as I had the chance to work my way from the dispatcher up to the director in fleet I can see many things. </a:t>
            </a:r>
          </a:p>
          <a:p>
            <a:endParaRPr lang="en-US"/>
          </a:p>
          <a:p>
            <a:pPr marL="171450" indent="-171450">
              <a:buFont typeface="Arial" panose="020B0604020202020204" pitchFamily="34" charset="0"/>
              <a:buChar char="•"/>
            </a:pPr>
            <a:r>
              <a:rPr lang="en-US"/>
              <a:t>My user/driver hat says – wow a convenient and time saving way to get my keys after hours and not have to make two trips to fleet for my car that I need to use on the weekend. </a:t>
            </a:r>
            <a:r>
              <a:rPr lang="en-US" b="1"/>
              <a:t>Time savings and Convenience</a:t>
            </a:r>
            <a:endParaRPr lang="en-US"/>
          </a:p>
          <a:p>
            <a:pPr marL="171450" indent="-171450">
              <a:buFont typeface="Arial" panose="020B0604020202020204" pitchFamily="34" charset="0"/>
              <a:buChar char="•"/>
            </a:pPr>
            <a:r>
              <a:rPr lang="en-US"/>
              <a:t>My dispatcher hat says – This is great, the client can dispatch in and out their keys so I have more time to work on my other duties such as fuel, pending requests etc. </a:t>
            </a:r>
            <a:r>
              <a:rPr lang="en-US" b="1"/>
              <a:t>Efficiencies</a:t>
            </a:r>
          </a:p>
          <a:p>
            <a:pPr marL="171450" indent="-171450">
              <a:buFont typeface="Arial" panose="020B0604020202020204" pitchFamily="34" charset="0"/>
              <a:buChar char="•"/>
            </a:pPr>
            <a:r>
              <a:rPr lang="en-US"/>
              <a:t>My director hat says – Having a key box and kiosk with allow for users to share vehicles thus increasing utilization and reducing costs. The automation also provides accountability for users and an accurate records.  </a:t>
            </a:r>
            <a:r>
              <a:rPr lang="en-US" b="1"/>
              <a:t>Increase Utilization and Reduced Costs &amp; Accountability &amp; Automation &amp; Accurate Records</a:t>
            </a:r>
          </a:p>
          <a:p>
            <a:pPr marL="171450" indent="-171450">
              <a:buFont typeface="Arial" panose="020B0604020202020204" pitchFamily="34" charset="0"/>
              <a:buChar char="•"/>
            </a:pPr>
            <a:r>
              <a:rPr lang="en-US" b="0"/>
              <a:t>My Vice President hat says – This system will allow for a potential reduction in staffing which helps since it is so difficult to find employees these days. It also will allow for fantastic customer service with the cost saving initiatives.  </a:t>
            </a:r>
            <a:r>
              <a:rPr lang="en-US" b="1"/>
              <a:t>Reduced Staffing &amp; Excellent Customer Service &amp; Cost Savings</a:t>
            </a:r>
            <a:endParaRPr lang="en-US" b="0"/>
          </a:p>
        </p:txBody>
      </p:sp>
      <p:sp>
        <p:nvSpPr>
          <p:cNvPr id="4" name="Slide Number Placeholder 3"/>
          <p:cNvSpPr>
            <a:spLocks noGrp="1"/>
          </p:cNvSpPr>
          <p:nvPr>
            <p:ph type="sldNum" sz="quarter" idx="5"/>
          </p:nvPr>
        </p:nvSpPr>
        <p:spPr/>
        <p:txBody>
          <a:bodyPr/>
          <a:lstStyle/>
          <a:p>
            <a:fld id="{ECB8B1DC-1A1B-4C39-ACA7-A5F5B8AC1C90}" type="slidenum">
              <a:rPr lang="en-US" smtClean="0"/>
              <a:t>6</a:t>
            </a:fld>
            <a:endParaRPr lang="en-US"/>
          </a:p>
        </p:txBody>
      </p:sp>
    </p:spTree>
    <p:extLst>
      <p:ext uri="{BB962C8B-B14F-4D97-AF65-F5344CB8AC3E}">
        <p14:creationId xmlns:p14="http://schemas.microsoft.com/office/powerpoint/2010/main" val="3182873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in this example the number of completed reservations can show many different things so you will want to make sure you use this in conjunction with other KPIs like utilization that we just looked at. </a:t>
            </a:r>
          </a:p>
          <a:p>
            <a:endParaRPr lang="en-US">
              <a:cs typeface="Calibri"/>
            </a:endParaRPr>
          </a:p>
          <a:p>
            <a:r>
              <a:rPr lang="en-US">
                <a:cs typeface="Calibri"/>
              </a:rPr>
              <a:t>I personally liked to know how many reservations we had at our location every year. But the reason I also needed to watch utilization was to make sure that the increased reservations didn’t add more cars. Car sharing is where you get your real bang for your buck in fleets. Lots of drivers think they want to have their own vehicle but  should they really. When people share vehicles, the vehicles get replaced sooner and the fleet ends up with newer vehicles with more safety features.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4DF2C-C449-4B21-9ED5-0F0693F70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918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for the next chapter in your fleet savings story can be staff savings. If you use the reservations completed report you can graph the staff savings from using automation and a key control unit. Before automating with Fleet Commander most of our customers were still using paper intramural or request forms for reservations, the driver would have to fill out the request, get the form signed by their boss, and then send it via interoffice mail, email or snail mail to the fleet department. The fleet department would then need to create the reservations, email the customers, manually check in and out the vehicle keys, and on and on…… All of that takes staff </a:t>
            </a:r>
            <a:r>
              <a:rPr lang="en-US" err="1"/>
              <a:t>staff</a:t>
            </a:r>
            <a:r>
              <a:rPr lang="en-US"/>
              <a:t> and conservatively you can save approximately 30 minutes per reservation by automating these steps. This is true cost savings let alone the convenience and ease of use factors. If you do the simple math on these reservation savings, the fleet has another $124K in staff savings. It is huge. </a:t>
            </a:r>
          </a:p>
          <a:p>
            <a:endParaRPr lang="en-US"/>
          </a:p>
        </p:txBody>
      </p:sp>
      <p:sp>
        <p:nvSpPr>
          <p:cNvPr id="4" name="Slide Number Placeholder 3"/>
          <p:cNvSpPr>
            <a:spLocks noGrp="1"/>
          </p:cNvSpPr>
          <p:nvPr>
            <p:ph type="sldNum" sz="quarter" idx="5"/>
          </p:nvPr>
        </p:nvSpPr>
        <p:spPr/>
        <p:txBody>
          <a:bodyPr/>
          <a:lstStyle/>
          <a:p>
            <a:fld id="{ECB8B1DC-1A1B-4C39-ACA7-A5F5B8AC1C90}" type="slidenum">
              <a:rPr lang="en-US" smtClean="0"/>
              <a:t>26</a:t>
            </a:fld>
            <a:endParaRPr lang="en-US"/>
          </a:p>
        </p:txBody>
      </p:sp>
    </p:spTree>
    <p:extLst>
      <p:ext uri="{BB962C8B-B14F-4D97-AF65-F5344CB8AC3E}">
        <p14:creationId xmlns:p14="http://schemas.microsoft.com/office/powerpoint/2010/main" val="769304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Cost of Ownership is very important and you can track your total costs of ownership in the Fleet Commander System. This isn’t a KPI that you are necessary going to say the Total Cost of Ownership needs to be X but you need to monitor the total cost of ownership and watch for trends. </a:t>
            </a:r>
          </a:p>
        </p:txBody>
      </p:sp>
      <p:sp>
        <p:nvSpPr>
          <p:cNvPr id="4" name="Slide Number Placeholder 3"/>
          <p:cNvSpPr>
            <a:spLocks noGrp="1"/>
          </p:cNvSpPr>
          <p:nvPr>
            <p:ph type="sldNum" sz="quarter" idx="5"/>
          </p:nvPr>
        </p:nvSpPr>
        <p:spPr/>
        <p:txBody>
          <a:bodyPr/>
          <a:lstStyle/>
          <a:p>
            <a:fld id="{ECB8B1DC-1A1B-4C39-ACA7-A5F5B8AC1C90}" type="slidenum">
              <a:rPr lang="en-US" smtClean="0"/>
              <a:t>27</a:t>
            </a:fld>
            <a:endParaRPr lang="en-US"/>
          </a:p>
        </p:txBody>
      </p:sp>
    </p:spTree>
    <p:extLst>
      <p:ext uri="{BB962C8B-B14F-4D97-AF65-F5344CB8AC3E}">
        <p14:creationId xmlns:p14="http://schemas.microsoft.com/office/powerpoint/2010/main" val="4077147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75" marR="0" indent="0" algn="l">
              <a:lnSpc>
                <a:spcPct val="107000"/>
              </a:lnSpc>
              <a:spcBef>
                <a:spcPts val="0"/>
              </a:spcBef>
              <a:spcAft>
                <a:spcPts val="850"/>
              </a:spcAft>
              <a:buFont typeface="Arial" panose="020B0604020202020204" pitchFamily="34" charset="0"/>
              <a:buNone/>
            </a:pPr>
            <a:r>
              <a:rPr lang="en-US" sz="1200" b="0">
                <a:uFill>
                  <a:solidFill>
                    <a:srgbClr val="000000"/>
                  </a:solidFill>
                </a:uFill>
                <a:latin typeface="Arial Nova" panose="020B0504020202020204" pitchFamily="34" charset="0"/>
                <a:ea typeface="Calibri" panose="020F0502020204030204" pitchFamily="34" charset="0"/>
                <a:cs typeface="Calibri" panose="020F0502020204030204" pitchFamily="34" charset="0"/>
              </a:rPr>
              <a:t>So lets take a look at understanding total cost of ownership or TCO as we call it for short. </a:t>
            </a:r>
          </a:p>
          <a:p>
            <a:pPr marL="288925" marR="0" indent="-285750" algn="l">
              <a:lnSpc>
                <a:spcPct val="107000"/>
              </a:lnSpc>
              <a:spcBef>
                <a:spcPts val="0"/>
              </a:spcBef>
              <a:spcAft>
                <a:spcPts val="850"/>
              </a:spcAft>
              <a:buFont typeface="Arial" panose="020B0604020202020204" pitchFamily="34" charset="0"/>
              <a:buChar char="•"/>
            </a:pPr>
            <a:r>
              <a:rPr lang="en-US" sz="1200" b="0">
                <a:uFill>
                  <a:solidFill>
                    <a:srgbClr val="000000"/>
                  </a:solidFill>
                </a:uFill>
                <a:latin typeface="Arial Nova" panose="020B0504020202020204" pitchFamily="34" charset="0"/>
                <a:ea typeface="Calibri" panose="020F0502020204030204" pitchFamily="34" charset="0"/>
                <a:cs typeface="Calibri" panose="020F0502020204030204" pitchFamily="34" charset="0"/>
              </a:rPr>
              <a:t>It’s a standard framework that can be used on any asset type. Including vehicles, and equipment, in addition to other asset classes to compare overall performance</a:t>
            </a:r>
          </a:p>
          <a:p>
            <a:pPr marL="288925" indent="-285750" algn="l">
              <a:lnSpc>
                <a:spcPct val="107000"/>
              </a:lnSpc>
              <a:spcAft>
                <a:spcPts val="850"/>
              </a:spcAft>
              <a:buFont typeface="Arial" panose="020B0604020202020204" pitchFamily="34" charset="0"/>
              <a:buChar char="•"/>
            </a:pPr>
            <a:r>
              <a:rPr lang="en-US" sz="1200" b="0">
                <a:uFill>
                  <a:solidFill>
                    <a:srgbClr val="000000"/>
                  </a:solidFill>
                </a:uFill>
                <a:latin typeface="Arial Nova"/>
                <a:ea typeface="Calibri" panose="020F0502020204030204" pitchFamily="34" charset="0"/>
                <a:cs typeface="Calibri"/>
              </a:rPr>
              <a:t>By understanding TCO you can identify all costs, direct and indirect costs, and special that are associated with a purchase</a:t>
            </a:r>
          </a:p>
          <a:p>
            <a:pPr marL="288925" marR="0" indent="-285750" algn="l">
              <a:lnSpc>
                <a:spcPct val="107000"/>
              </a:lnSpc>
              <a:spcBef>
                <a:spcPts val="0"/>
              </a:spcBef>
              <a:spcAft>
                <a:spcPts val="850"/>
              </a:spcAft>
              <a:buFont typeface="Arial" panose="020B0604020202020204" pitchFamily="34" charset="0"/>
              <a:buChar char="•"/>
            </a:pPr>
            <a:r>
              <a:rPr lang="en-US" sz="1200" b="0">
                <a:uFill>
                  <a:solidFill>
                    <a:srgbClr val="000000"/>
                  </a:solidFill>
                </a:uFill>
                <a:latin typeface="Arial Nova" panose="020B0504020202020204" pitchFamily="34" charset="0"/>
                <a:ea typeface="Calibri" panose="020F0502020204030204" pitchFamily="34" charset="0"/>
                <a:cs typeface="Calibri" panose="020F0502020204030204" pitchFamily="34" charset="0"/>
              </a:rPr>
              <a:t>It levels the playing field allowing for the direct comparison of similar assets</a:t>
            </a:r>
          </a:p>
          <a:p>
            <a:pPr marL="288925" marR="0" indent="-285750" algn="l">
              <a:lnSpc>
                <a:spcPct val="107000"/>
              </a:lnSpc>
              <a:spcBef>
                <a:spcPts val="0"/>
              </a:spcBef>
              <a:spcAft>
                <a:spcPts val="850"/>
              </a:spcAft>
              <a:buFont typeface="Arial" panose="020B0604020202020204" pitchFamily="34" charset="0"/>
              <a:buChar char="•"/>
            </a:pPr>
            <a:r>
              <a:rPr lang="en-US" sz="1200" b="0">
                <a:uFill>
                  <a:solidFill>
                    <a:srgbClr val="000000"/>
                  </a:solidFill>
                </a:uFill>
                <a:latin typeface="Arial Nova" panose="020B0504020202020204" pitchFamily="34" charset="0"/>
                <a:ea typeface="Calibri" panose="020F0502020204030204" pitchFamily="34" charset="0"/>
                <a:cs typeface="Calibri" panose="020F0502020204030204" pitchFamily="34" charset="0"/>
              </a:rPr>
              <a:t>TCO is the sum of net acquisition costs, direct or indirect operating costs, incidental costs, and disposal /salvage necessary to support the vehicle or asset</a:t>
            </a:r>
          </a:p>
          <a:p>
            <a:pPr marL="288925" marR="0" indent="-285750" algn="l">
              <a:lnSpc>
                <a:spcPct val="107000"/>
              </a:lnSpc>
              <a:spcBef>
                <a:spcPts val="0"/>
              </a:spcBef>
              <a:spcAft>
                <a:spcPts val="850"/>
              </a:spcAft>
              <a:buFont typeface="Arial" panose="020B0604020202020204" pitchFamily="34" charset="0"/>
              <a:buChar char="•"/>
            </a:pPr>
            <a:r>
              <a:rPr lang="en-US" sz="1200" b="0">
                <a:uFill>
                  <a:solidFill>
                    <a:srgbClr val="000000"/>
                  </a:solidFill>
                </a:uFill>
                <a:latin typeface="Arial Nova" panose="020B0504020202020204" pitchFamily="34" charset="0"/>
                <a:ea typeface="Calibri" panose="020F0502020204030204" pitchFamily="34" charset="0"/>
                <a:cs typeface="Calibri" panose="020F0502020204030204" pitchFamily="34" charset="0"/>
              </a:rPr>
              <a:t>It helps you operate your fleet in the most efficient way possible based on requirements</a:t>
            </a:r>
          </a:p>
          <a:p>
            <a:pPr marL="288925" marR="0" indent="-285750" algn="l">
              <a:lnSpc>
                <a:spcPct val="107000"/>
              </a:lnSpc>
              <a:spcBef>
                <a:spcPts val="0"/>
              </a:spcBef>
              <a:spcAft>
                <a:spcPts val="850"/>
              </a:spcAft>
              <a:buFont typeface="Arial" panose="020B0604020202020204" pitchFamily="34" charset="0"/>
              <a:buChar char="•"/>
            </a:pPr>
            <a:r>
              <a:rPr lang="en-US" sz="1200" b="0">
                <a:uFill>
                  <a:solidFill>
                    <a:srgbClr val="000000"/>
                  </a:solidFill>
                </a:uFill>
                <a:latin typeface="Arial Nova" panose="020B0504020202020204" pitchFamily="34" charset="0"/>
                <a:ea typeface="Calibri" panose="020F0502020204030204" pitchFamily="34" charset="0"/>
                <a:cs typeface="Calibri" panose="020F0502020204030204" pitchFamily="34" charset="0"/>
              </a:rPr>
              <a:t>It helps you understand the real costs of operating your assets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4DF2C-C449-4B21-9ED5-0F0693F70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989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Operating Cost Per Mile is another KPI that you need to watch for trends.</a:t>
            </a:r>
          </a:p>
        </p:txBody>
      </p:sp>
      <p:sp>
        <p:nvSpPr>
          <p:cNvPr id="4" name="Slide Number Placeholder 3"/>
          <p:cNvSpPr>
            <a:spLocks noGrp="1"/>
          </p:cNvSpPr>
          <p:nvPr>
            <p:ph type="sldNum" sz="quarter" idx="5"/>
          </p:nvPr>
        </p:nvSpPr>
        <p:spPr/>
        <p:txBody>
          <a:bodyPr/>
          <a:lstStyle/>
          <a:p>
            <a:fld id="{ECB8B1DC-1A1B-4C39-ACA7-A5F5B8AC1C90}" type="slidenum">
              <a:rPr lang="en-US" smtClean="0"/>
              <a:t>29</a:t>
            </a:fld>
            <a:endParaRPr lang="en-US"/>
          </a:p>
        </p:txBody>
      </p:sp>
    </p:spTree>
    <p:extLst>
      <p:ext uri="{BB962C8B-B14F-4D97-AF65-F5344CB8AC3E}">
        <p14:creationId xmlns:p14="http://schemas.microsoft.com/office/powerpoint/2010/main" val="3873164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Watching the costs per mile offers multiple benefits including but not limited to</a:t>
            </a:r>
          </a:p>
          <a:p>
            <a:pPr marL="171450" indent="-171450">
              <a:buFont typeface="Arial" panose="020B0604020202020204" pitchFamily="34" charset="0"/>
              <a:buChar char="•"/>
            </a:pPr>
            <a:r>
              <a:rPr lang="en-US"/>
              <a:t>Identifying trends</a:t>
            </a:r>
          </a:p>
          <a:p>
            <a:pPr marL="171450" indent="-171450">
              <a:buFont typeface="Arial" panose="020B0604020202020204" pitchFamily="34" charset="0"/>
              <a:buChar char="•"/>
            </a:pPr>
            <a:r>
              <a:rPr lang="en-US"/>
              <a:t>Identifying the optimal time for vehicle replacement</a:t>
            </a:r>
          </a:p>
          <a:p>
            <a:pPr marL="171450" indent="-171450">
              <a:buFont typeface="Arial" panose="020B0604020202020204" pitchFamily="34" charset="0"/>
              <a:buChar char="•"/>
            </a:pPr>
            <a:r>
              <a:rPr lang="en-US"/>
              <a:t>And provides detail for proper rate setting which can make or break a fleet. </a:t>
            </a:r>
          </a:p>
        </p:txBody>
      </p:sp>
      <p:sp>
        <p:nvSpPr>
          <p:cNvPr id="4" name="Slide Number Placeholder 3"/>
          <p:cNvSpPr>
            <a:spLocks noGrp="1"/>
          </p:cNvSpPr>
          <p:nvPr>
            <p:ph type="sldNum" sz="quarter" idx="5"/>
          </p:nvPr>
        </p:nvSpPr>
        <p:spPr/>
        <p:txBody>
          <a:bodyPr/>
          <a:lstStyle/>
          <a:p>
            <a:fld id="{ECB8B1DC-1A1B-4C39-ACA7-A5F5B8AC1C90}" type="slidenum">
              <a:rPr lang="en-US" smtClean="0"/>
              <a:t>30</a:t>
            </a:fld>
            <a:endParaRPr lang="en-US"/>
          </a:p>
        </p:txBody>
      </p:sp>
    </p:spTree>
    <p:extLst>
      <p:ext uri="{BB962C8B-B14F-4D97-AF65-F5344CB8AC3E}">
        <p14:creationId xmlns:p14="http://schemas.microsoft.com/office/powerpoint/2010/main" val="393441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particular example, again I know it is hard to see but the Cost per mile goes from .11 to .10 these are things that need to be investigated. You can get averages from certain vehicle classes, you can identify outliers that you may need to remove from the average (i.e. we had a couple of Turbos that went out on 2 diesel pickups one year) Those were outliers that were not normal. They were still true costs but helped us in identifying outliers and getting warranty $$$ for failure of the same engine. </a:t>
            </a:r>
          </a:p>
          <a:p>
            <a:endParaRPr lang="en-US"/>
          </a:p>
          <a:p>
            <a:endParaRPr lang="en-US"/>
          </a:p>
        </p:txBody>
      </p:sp>
      <p:sp>
        <p:nvSpPr>
          <p:cNvPr id="4" name="Slide Number Placeholder 3"/>
          <p:cNvSpPr>
            <a:spLocks noGrp="1"/>
          </p:cNvSpPr>
          <p:nvPr>
            <p:ph type="sldNum" sz="quarter" idx="5"/>
          </p:nvPr>
        </p:nvSpPr>
        <p:spPr/>
        <p:txBody>
          <a:bodyPr/>
          <a:lstStyle/>
          <a:p>
            <a:fld id="{ECB8B1DC-1A1B-4C39-ACA7-A5F5B8AC1C90}" type="slidenum">
              <a:rPr lang="en-US" smtClean="0"/>
              <a:t>31</a:t>
            </a:fld>
            <a:endParaRPr lang="en-US"/>
          </a:p>
        </p:txBody>
      </p:sp>
    </p:spTree>
    <p:extLst>
      <p:ext uri="{BB962C8B-B14F-4D97-AF65-F5344CB8AC3E}">
        <p14:creationId xmlns:p14="http://schemas.microsoft.com/office/powerpoint/2010/main" val="774097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On-time preventative maintenance is important for many reasons and should be the top priority of any fleet. </a:t>
            </a:r>
          </a:p>
        </p:txBody>
      </p:sp>
      <p:sp>
        <p:nvSpPr>
          <p:cNvPr id="4" name="Slide Number Placeholder 3"/>
          <p:cNvSpPr>
            <a:spLocks noGrp="1"/>
          </p:cNvSpPr>
          <p:nvPr>
            <p:ph type="sldNum" sz="quarter" idx="5"/>
          </p:nvPr>
        </p:nvSpPr>
        <p:spPr/>
        <p:txBody>
          <a:bodyPr/>
          <a:lstStyle/>
          <a:p>
            <a:fld id="{ECB8B1DC-1A1B-4C39-ACA7-A5F5B8AC1C90}" type="slidenum">
              <a:rPr lang="en-US" smtClean="0"/>
              <a:t>32</a:t>
            </a:fld>
            <a:endParaRPr lang="en-US"/>
          </a:p>
        </p:txBody>
      </p:sp>
    </p:spTree>
    <p:extLst>
      <p:ext uri="{BB962C8B-B14F-4D97-AF65-F5344CB8AC3E}">
        <p14:creationId xmlns:p14="http://schemas.microsoft.com/office/powerpoint/2010/main" val="3252042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your preventative maintenance done on time. </a:t>
            </a:r>
          </a:p>
          <a:p>
            <a:pPr marL="171450" indent="-171450">
              <a:buFont typeface="Arial" panose="020B0604020202020204" pitchFamily="34" charset="0"/>
              <a:buChar char="•"/>
            </a:pPr>
            <a:r>
              <a:rPr lang="en-US"/>
              <a:t>Reduces costs</a:t>
            </a:r>
          </a:p>
          <a:p>
            <a:pPr marL="171450" indent="-171450">
              <a:buFont typeface="Arial" panose="020B0604020202020204" pitchFamily="34" charset="0"/>
              <a:buChar char="•"/>
            </a:pPr>
            <a:r>
              <a:rPr lang="en-US"/>
              <a:t>Reduces Breakdowns</a:t>
            </a:r>
          </a:p>
          <a:p>
            <a:pPr marL="171450" indent="-171450">
              <a:buFont typeface="Arial" panose="020B0604020202020204" pitchFamily="34" charset="0"/>
              <a:buChar char="•"/>
            </a:pPr>
            <a:r>
              <a:rPr lang="en-US"/>
              <a:t>Increases Safety</a:t>
            </a:r>
          </a:p>
          <a:p>
            <a:pPr marL="171450" indent="-171450">
              <a:buFont typeface="Arial" panose="020B0604020202020204" pitchFamily="34" charset="0"/>
              <a:buChar char="•"/>
            </a:pPr>
            <a:r>
              <a:rPr lang="en-US"/>
              <a:t>And Reduces fleet downtime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You should be able to identify what percentage of your PMs are done on time and show trends such as reduction in past due PMs over time.</a:t>
            </a:r>
          </a:p>
        </p:txBody>
      </p:sp>
      <p:sp>
        <p:nvSpPr>
          <p:cNvPr id="4" name="Slide Number Placeholder 3"/>
          <p:cNvSpPr>
            <a:spLocks noGrp="1"/>
          </p:cNvSpPr>
          <p:nvPr>
            <p:ph type="sldNum" sz="quarter" idx="5"/>
          </p:nvPr>
        </p:nvSpPr>
        <p:spPr/>
        <p:txBody>
          <a:bodyPr/>
          <a:lstStyle/>
          <a:p>
            <a:fld id="{ECB8B1DC-1A1B-4C39-ACA7-A5F5B8AC1C90}" type="slidenum">
              <a:rPr lang="en-US" smtClean="0"/>
              <a:t>33</a:t>
            </a:fld>
            <a:endParaRPr lang="en-US"/>
          </a:p>
        </p:txBody>
      </p:sp>
    </p:spTree>
    <p:extLst>
      <p:ext uri="{BB962C8B-B14F-4D97-AF65-F5344CB8AC3E}">
        <p14:creationId xmlns:p14="http://schemas.microsoft.com/office/powerpoint/2010/main" val="106494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Making sure that the PMs are complete should also help make sure that at least 80% of your work orders are PMs and 20% or less are RMs these are real numbers that you can report on that make a significant difference in your fleet. In this example, the work orders are showing the opposite so what can we do to get the proper 80/20 mix? Use the tools to send emails to clients to bring their vehicles in for service. Use the maintenance due summary report. Use your dashboard to make good solid business decisions. </a:t>
            </a:r>
          </a:p>
        </p:txBody>
      </p:sp>
      <p:sp>
        <p:nvSpPr>
          <p:cNvPr id="4" name="Slide Number Placeholder 3"/>
          <p:cNvSpPr>
            <a:spLocks noGrp="1"/>
          </p:cNvSpPr>
          <p:nvPr>
            <p:ph type="sldNum" sz="quarter" idx="5"/>
          </p:nvPr>
        </p:nvSpPr>
        <p:spPr/>
        <p:txBody>
          <a:bodyPr/>
          <a:lstStyle/>
          <a:p>
            <a:fld id="{ECB8B1DC-1A1B-4C39-ACA7-A5F5B8AC1C90}" type="slidenum">
              <a:rPr lang="en-US" smtClean="0"/>
              <a:t>34</a:t>
            </a:fld>
            <a:endParaRPr lang="en-US"/>
          </a:p>
        </p:txBody>
      </p:sp>
    </p:spTree>
    <p:extLst>
      <p:ext uri="{BB962C8B-B14F-4D97-AF65-F5344CB8AC3E}">
        <p14:creationId xmlns:p14="http://schemas.microsoft.com/office/powerpoint/2010/main" val="131597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as you tell your fleet story remember that it may not be just one big story but several smaller stories depending on the audience and the story. In fleet you have many people such as those you see on the screen:</a:t>
            </a:r>
          </a:p>
          <a:p>
            <a:r>
              <a:rPr lang="en-US"/>
              <a:t>Drivers</a:t>
            </a:r>
          </a:p>
          <a:p>
            <a:r>
              <a:rPr lang="en-US"/>
              <a:t>Requestors</a:t>
            </a:r>
          </a:p>
          <a:p>
            <a:r>
              <a:rPr lang="en-US"/>
              <a:t>Fleet Administrators</a:t>
            </a:r>
          </a:p>
          <a:p>
            <a:r>
              <a:rPr lang="en-US"/>
              <a:t>Motor Pool Dispatchers</a:t>
            </a:r>
          </a:p>
          <a:p>
            <a:r>
              <a:rPr lang="en-US"/>
              <a:t>Maintenance Staff</a:t>
            </a:r>
          </a:p>
          <a:p>
            <a:r>
              <a:rPr lang="en-US"/>
              <a:t>Inspectors and Prep</a:t>
            </a:r>
          </a:p>
          <a:p>
            <a:r>
              <a:rPr lang="en-US"/>
              <a:t>Risk Managers</a:t>
            </a:r>
          </a:p>
          <a:p>
            <a:r>
              <a:rPr lang="en-US"/>
              <a:t>HR Administrators</a:t>
            </a:r>
          </a:p>
        </p:txBody>
      </p:sp>
      <p:sp>
        <p:nvSpPr>
          <p:cNvPr id="4" name="Slide Number Placeholder 3"/>
          <p:cNvSpPr>
            <a:spLocks noGrp="1"/>
          </p:cNvSpPr>
          <p:nvPr>
            <p:ph type="sldNum" sz="quarter" idx="5"/>
          </p:nvPr>
        </p:nvSpPr>
        <p:spPr/>
        <p:txBody>
          <a:bodyPr/>
          <a:lstStyle/>
          <a:p>
            <a:fld id="{ECB8B1DC-1A1B-4C39-ACA7-A5F5B8AC1C90}" type="slidenum">
              <a:rPr lang="en-US" smtClean="0"/>
              <a:t>7</a:t>
            </a:fld>
            <a:endParaRPr lang="en-US"/>
          </a:p>
        </p:txBody>
      </p:sp>
    </p:spTree>
    <p:extLst>
      <p:ext uri="{BB962C8B-B14F-4D97-AF65-F5344CB8AC3E}">
        <p14:creationId xmlns:p14="http://schemas.microsoft.com/office/powerpoint/2010/main" val="2621845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Fuel is a major expense to most fleets and it is important that you monitor fuel consumption. You want to be able to report that vehicles are running efficiently and identify if there are any outliers that may indicate fuel fraud.</a:t>
            </a:r>
          </a:p>
        </p:txBody>
      </p:sp>
      <p:sp>
        <p:nvSpPr>
          <p:cNvPr id="4" name="Slide Number Placeholder 3"/>
          <p:cNvSpPr>
            <a:spLocks noGrp="1"/>
          </p:cNvSpPr>
          <p:nvPr>
            <p:ph type="sldNum" sz="quarter" idx="5"/>
          </p:nvPr>
        </p:nvSpPr>
        <p:spPr/>
        <p:txBody>
          <a:bodyPr/>
          <a:lstStyle/>
          <a:p>
            <a:fld id="{ECB8B1DC-1A1B-4C39-ACA7-A5F5B8AC1C90}" type="slidenum">
              <a:rPr lang="en-US" smtClean="0"/>
              <a:t>35</a:t>
            </a:fld>
            <a:endParaRPr lang="en-US"/>
          </a:p>
        </p:txBody>
      </p:sp>
    </p:spTree>
    <p:extLst>
      <p:ext uri="{BB962C8B-B14F-4D97-AF65-F5344CB8AC3E}">
        <p14:creationId xmlns:p14="http://schemas.microsoft.com/office/powerpoint/2010/main" val="980721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Exceptions to the fuel. How many fuel transactions have exceptions wrong grade, too much, where did they buy it, odometer accuracy, idling telematics summary avg mpg. Fuel is an important resource and you can report many different things. Fuel is part of the total cost of ownership and you need to make sure that you watch for trends and patterns that could skew your numbers. </a:t>
            </a:r>
          </a:p>
          <a:p>
            <a:endParaRPr lang="en-US"/>
          </a:p>
        </p:txBody>
      </p:sp>
      <p:sp>
        <p:nvSpPr>
          <p:cNvPr id="4" name="Slide Number Placeholder 3"/>
          <p:cNvSpPr>
            <a:spLocks noGrp="1"/>
          </p:cNvSpPr>
          <p:nvPr>
            <p:ph type="sldNum" sz="quarter" idx="5"/>
          </p:nvPr>
        </p:nvSpPr>
        <p:spPr/>
        <p:txBody>
          <a:bodyPr/>
          <a:lstStyle/>
          <a:p>
            <a:fld id="{ECB8B1DC-1A1B-4C39-ACA7-A5F5B8AC1C90}" type="slidenum">
              <a:rPr lang="en-US" smtClean="0"/>
              <a:t>36</a:t>
            </a:fld>
            <a:endParaRPr lang="en-US"/>
          </a:p>
        </p:txBody>
      </p:sp>
    </p:spTree>
    <p:extLst>
      <p:ext uri="{BB962C8B-B14F-4D97-AF65-F5344CB8AC3E}">
        <p14:creationId xmlns:p14="http://schemas.microsoft.com/office/powerpoint/2010/main" val="1244927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Technician Productivity is important to your bottom line. If your technicians aren’t turning wrenches, then they aren’t making money. It is important for budgeting and rate setting that you have technician productivity information. According to the 100 Best Fleets Benchmarking Metrics for 2023 The average goal for Technician productivity was 79.29% The actual average reported in 2023 was 80.82% Now if you take the median of the last three years data the goal would average 76.54% and the actual average was 78.86%. </a:t>
            </a:r>
          </a:p>
          <a:p>
            <a:endParaRPr lang="en-US"/>
          </a:p>
          <a:p>
            <a:r>
              <a:rPr lang="en-US"/>
              <a:t>In this example Technician B is not nearly as productive as Technician A. Why is that and what is this telling us. Is it telling us that we are overstaffed in the Shop and we do not need to have two technicians? Or does it tell us that we have a new technician that is learning and therefor spending more time training than turning wrenches. It also could show trends that Technician B is missing a lot of work and therefore you may need a third technician. You will have to provide the narrative for your shop based on the information you are tracking and the knowledge you have about your fleet.</a:t>
            </a:r>
          </a:p>
        </p:txBody>
      </p:sp>
      <p:sp>
        <p:nvSpPr>
          <p:cNvPr id="4" name="Slide Number Placeholder 3"/>
          <p:cNvSpPr>
            <a:spLocks noGrp="1"/>
          </p:cNvSpPr>
          <p:nvPr>
            <p:ph type="sldNum" sz="quarter" idx="5"/>
          </p:nvPr>
        </p:nvSpPr>
        <p:spPr/>
        <p:txBody>
          <a:bodyPr/>
          <a:lstStyle/>
          <a:p>
            <a:fld id="{ECB8B1DC-1A1B-4C39-ACA7-A5F5B8AC1C90}" type="slidenum">
              <a:rPr lang="en-US" smtClean="0"/>
              <a:t>38</a:t>
            </a:fld>
            <a:endParaRPr lang="en-US"/>
          </a:p>
        </p:txBody>
      </p:sp>
    </p:spTree>
    <p:extLst>
      <p:ext uri="{BB962C8B-B14F-4D97-AF65-F5344CB8AC3E}">
        <p14:creationId xmlns:p14="http://schemas.microsoft.com/office/powerpoint/2010/main" val="1128223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good rule of thumb is 75% which would equal 1,560 hours for a technician who works a normal 40 hour week which equals 2080 work hours a year. When you set your technician rate per hour you need to know their productivity. </a:t>
            </a:r>
          </a:p>
        </p:txBody>
      </p:sp>
      <p:sp>
        <p:nvSpPr>
          <p:cNvPr id="4" name="Slide Number Placeholder 3"/>
          <p:cNvSpPr>
            <a:spLocks noGrp="1"/>
          </p:cNvSpPr>
          <p:nvPr>
            <p:ph type="sldNum" sz="quarter" idx="5"/>
          </p:nvPr>
        </p:nvSpPr>
        <p:spPr/>
        <p:txBody>
          <a:bodyPr/>
          <a:lstStyle/>
          <a:p>
            <a:fld id="{ECB8B1DC-1A1B-4C39-ACA7-A5F5B8AC1C90}" type="slidenum">
              <a:rPr lang="en-US" smtClean="0"/>
              <a:t>39</a:t>
            </a:fld>
            <a:endParaRPr lang="en-US"/>
          </a:p>
        </p:txBody>
      </p:sp>
    </p:spTree>
    <p:extLst>
      <p:ext uri="{BB962C8B-B14F-4D97-AF65-F5344CB8AC3E}">
        <p14:creationId xmlns:p14="http://schemas.microsoft.com/office/powerpoint/2010/main" val="2673900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feedback is sometimes something that people don’t track but it is so important to track. Without customers your job isn’t needed.</a:t>
            </a:r>
          </a:p>
        </p:txBody>
      </p:sp>
      <p:sp>
        <p:nvSpPr>
          <p:cNvPr id="4" name="Slide Number Placeholder 3"/>
          <p:cNvSpPr>
            <a:spLocks noGrp="1"/>
          </p:cNvSpPr>
          <p:nvPr>
            <p:ph type="sldNum" sz="quarter" idx="5"/>
          </p:nvPr>
        </p:nvSpPr>
        <p:spPr/>
        <p:txBody>
          <a:bodyPr/>
          <a:lstStyle/>
          <a:p>
            <a:fld id="{ECB8B1DC-1A1B-4C39-ACA7-A5F5B8AC1C90}" type="slidenum">
              <a:rPr lang="en-US" smtClean="0"/>
              <a:t>40</a:t>
            </a:fld>
            <a:endParaRPr lang="en-US"/>
          </a:p>
        </p:txBody>
      </p:sp>
    </p:spTree>
    <p:extLst>
      <p:ext uri="{BB962C8B-B14F-4D97-AF65-F5344CB8AC3E}">
        <p14:creationId xmlns:p14="http://schemas.microsoft.com/office/powerpoint/2010/main" val="532088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people fill out the survey the information feeds into the Customer Satisfaction area on the dashboard and if you click on the Customer Satisfaction link . So in this case the average of 4.49 = 89.8%. You take 4.49/5 to get your percentage. </a:t>
            </a:r>
          </a:p>
        </p:txBody>
      </p:sp>
      <p:sp>
        <p:nvSpPr>
          <p:cNvPr id="4" name="Slide Number Placeholder 3"/>
          <p:cNvSpPr>
            <a:spLocks noGrp="1"/>
          </p:cNvSpPr>
          <p:nvPr>
            <p:ph type="sldNum" sz="quarter" idx="5"/>
          </p:nvPr>
        </p:nvSpPr>
        <p:spPr/>
        <p:txBody>
          <a:bodyPr/>
          <a:lstStyle/>
          <a:p>
            <a:fld id="{ECB8B1DC-1A1B-4C39-ACA7-A5F5B8AC1C90}" type="slidenum">
              <a:rPr lang="en-US" smtClean="0"/>
              <a:t>41</a:t>
            </a:fld>
            <a:endParaRPr lang="en-US"/>
          </a:p>
        </p:txBody>
      </p:sp>
    </p:spTree>
    <p:extLst>
      <p:ext uri="{BB962C8B-B14F-4D97-AF65-F5344CB8AC3E}">
        <p14:creationId xmlns:p14="http://schemas.microsoft.com/office/powerpoint/2010/main" val="1922660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feedback provides feedback regarding the system, the vehicles, and the staff. The system will average the scores of the forms filled out and provide your fleet with a running percentage of happiness. It also provides great information for your staff, </a:t>
            </a:r>
            <a:r>
              <a:rPr lang="en-US" b="1"/>
              <a:t>Testimonials</a:t>
            </a:r>
            <a:r>
              <a:rPr lang="en-US"/>
              <a:t> from clients and overall awareness of the fleet. </a:t>
            </a:r>
          </a:p>
        </p:txBody>
      </p:sp>
      <p:sp>
        <p:nvSpPr>
          <p:cNvPr id="4" name="Slide Number Placeholder 3"/>
          <p:cNvSpPr>
            <a:spLocks noGrp="1"/>
          </p:cNvSpPr>
          <p:nvPr>
            <p:ph type="sldNum" sz="quarter" idx="5"/>
          </p:nvPr>
        </p:nvSpPr>
        <p:spPr/>
        <p:txBody>
          <a:bodyPr/>
          <a:lstStyle/>
          <a:p>
            <a:fld id="{ECB8B1DC-1A1B-4C39-ACA7-A5F5B8AC1C90}" type="slidenum">
              <a:rPr lang="en-US" smtClean="0"/>
              <a:t>42</a:t>
            </a:fld>
            <a:endParaRPr lang="en-US"/>
          </a:p>
        </p:txBody>
      </p:sp>
    </p:spTree>
    <p:extLst>
      <p:ext uri="{BB962C8B-B14F-4D97-AF65-F5344CB8AC3E}">
        <p14:creationId xmlns:p14="http://schemas.microsoft.com/office/powerpoint/2010/main" val="2936717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customer feedback survey is easy to send out and is such a helpful tool to make sure your story is a positive one. Clients send this out at different intervals so you can send it out when it is best for your fleet. Examples include monthly, quarterly, or annually. Customers can also do the survey at the time of vehicle return if you so choose to have that link in your kiosk screen. The advantages to sending it out more often is that if there is an issue that needs addressed it can be addressed sooner rather than later. </a:t>
            </a:r>
          </a:p>
        </p:txBody>
      </p:sp>
      <p:sp>
        <p:nvSpPr>
          <p:cNvPr id="4" name="Slide Number Placeholder 3"/>
          <p:cNvSpPr>
            <a:spLocks noGrp="1"/>
          </p:cNvSpPr>
          <p:nvPr>
            <p:ph type="sldNum" sz="quarter" idx="5"/>
          </p:nvPr>
        </p:nvSpPr>
        <p:spPr/>
        <p:txBody>
          <a:bodyPr/>
          <a:lstStyle/>
          <a:p>
            <a:fld id="{ECB8B1DC-1A1B-4C39-ACA7-A5F5B8AC1C90}" type="slidenum">
              <a:rPr lang="en-US" smtClean="0"/>
              <a:t>43</a:t>
            </a:fld>
            <a:endParaRPr lang="en-US"/>
          </a:p>
        </p:txBody>
      </p:sp>
    </p:spTree>
    <p:extLst>
      <p:ext uri="{BB962C8B-B14F-4D97-AF65-F5344CB8AC3E}">
        <p14:creationId xmlns:p14="http://schemas.microsoft.com/office/powerpoint/2010/main" val="994614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recap the story telling and where to find your story remember this list of KPIs may be good for your fleet but it may also be different because each fleet is different. But it is a starting point. KPI's should ALWAYS support the goals of the business and can be made up of a variety of items. If there is a certain calculation that you want to figure out or a number that you need ask us and we can help you find that information in the system. </a:t>
            </a:r>
          </a:p>
        </p:txBody>
      </p:sp>
      <p:sp>
        <p:nvSpPr>
          <p:cNvPr id="4" name="Slide Number Placeholder 3"/>
          <p:cNvSpPr>
            <a:spLocks noGrp="1"/>
          </p:cNvSpPr>
          <p:nvPr>
            <p:ph type="sldNum" sz="quarter" idx="5"/>
          </p:nvPr>
        </p:nvSpPr>
        <p:spPr/>
        <p:txBody>
          <a:bodyPr/>
          <a:lstStyle/>
          <a:p>
            <a:fld id="{ECB8B1DC-1A1B-4C39-ACA7-A5F5B8AC1C90}" type="slidenum">
              <a:rPr lang="en-US" smtClean="0"/>
              <a:t>45</a:t>
            </a:fld>
            <a:endParaRPr lang="en-US"/>
          </a:p>
        </p:txBody>
      </p:sp>
    </p:spTree>
    <p:extLst>
      <p:ext uri="{BB962C8B-B14F-4D97-AF65-F5344CB8AC3E}">
        <p14:creationId xmlns:p14="http://schemas.microsoft.com/office/powerpoint/2010/main" val="2232272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the stories are different but no matter how little or big of a story your story deserves to be told. These are just a few examples of stories. </a:t>
            </a:r>
          </a:p>
        </p:txBody>
      </p:sp>
      <p:sp>
        <p:nvSpPr>
          <p:cNvPr id="4" name="Slide Number Placeholder 3"/>
          <p:cNvSpPr>
            <a:spLocks noGrp="1"/>
          </p:cNvSpPr>
          <p:nvPr>
            <p:ph type="sldNum" sz="quarter" idx="5"/>
          </p:nvPr>
        </p:nvSpPr>
        <p:spPr/>
        <p:txBody>
          <a:bodyPr/>
          <a:lstStyle/>
          <a:p>
            <a:fld id="{ECB8B1DC-1A1B-4C39-ACA7-A5F5B8AC1C90}" type="slidenum">
              <a:rPr lang="en-US" smtClean="0"/>
              <a:t>46</a:t>
            </a:fld>
            <a:endParaRPr lang="en-US"/>
          </a:p>
        </p:txBody>
      </p:sp>
    </p:spTree>
    <p:extLst>
      <p:ext uri="{BB962C8B-B14F-4D97-AF65-F5344CB8AC3E}">
        <p14:creationId xmlns:p14="http://schemas.microsoft.com/office/powerpoint/2010/main" val="671772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also many places and ways to tell your fleet story and your Agile Fleet Staff are here to assist you with sharing your successes and stories.  You can share through many different story telling artforms such as books, online videos, trade publications, webinars, presentations, broadcasts, peer to Peer and Bulletin Boards. If you need help with a report or how to show savings etc. just reach out to us and let us help. I know the marketing department is also very happy to write white papers or articles about your fleet story. </a:t>
            </a:r>
          </a:p>
        </p:txBody>
      </p:sp>
      <p:sp>
        <p:nvSpPr>
          <p:cNvPr id="4" name="Slide Number Placeholder 3"/>
          <p:cNvSpPr>
            <a:spLocks noGrp="1"/>
          </p:cNvSpPr>
          <p:nvPr>
            <p:ph type="sldNum" sz="quarter" idx="5"/>
          </p:nvPr>
        </p:nvSpPr>
        <p:spPr/>
        <p:txBody>
          <a:bodyPr/>
          <a:lstStyle/>
          <a:p>
            <a:fld id="{ECB8B1DC-1A1B-4C39-ACA7-A5F5B8AC1C90}" type="slidenum">
              <a:rPr lang="en-US" smtClean="0"/>
              <a:t>8</a:t>
            </a:fld>
            <a:endParaRPr lang="en-US"/>
          </a:p>
        </p:txBody>
      </p:sp>
    </p:spTree>
    <p:extLst>
      <p:ext uri="{BB962C8B-B14F-4D97-AF65-F5344CB8AC3E}">
        <p14:creationId xmlns:p14="http://schemas.microsoft.com/office/powerpoint/2010/main" val="171700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 listening to this presentation I am sure that you started thinking about some things about your fleet. What you are doing well and what you could maybe improve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we are back at audience participation now. It looks like this gentleman is celebrating something. We all have something to celebrate. I want to know what is the Headline of a story you could tell about your fleet in the last 24 months. Ask for audience participation. Call on a few people if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My job is to get your wheels turning because I know you are all doing great things.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sharing for all of you that did. I appreciate it and if you want help developing the charts or taglines you let the staff know and we are here to help.</a:t>
            </a:r>
          </a:p>
          <a:p>
            <a:endParaRPr lang="en-US"/>
          </a:p>
        </p:txBody>
      </p:sp>
      <p:sp>
        <p:nvSpPr>
          <p:cNvPr id="4" name="Slide Number Placeholder 3"/>
          <p:cNvSpPr>
            <a:spLocks noGrp="1"/>
          </p:cNvSpPr>
          <p:nvPr>
            <p:ph type="sldNum" sz="quarter" idx="5"/>
          </p:nvPr>
        </p:nvSpPr>
        <p:spPr/>
        <p:txBody>
          <a:bodyPr/>
          <a:lstStyle/>
          <a:p>
            <a:fld id="{ECB8B1DC-1A1B-4C39-ACA7-A5F5B8AC1C90}" type="slidenum">
              <a:rPr lang="en-US" smtClean="0"/>
              <a:t>47</a:t>
            </a:fld>
            <a:endParaRPr lang="en-US"/>
          </a:p>
        </p:txBody>
      </p:sp>
    </p:spTree>
    <p:extLst>
      <p:ext uri="{BB962C8B-B14F-4D97-AF65-F5344CB8AC3E}">
        <p14:creationId xmlns:p14="http://schemas.microsoft.com/office/powerpoint/2010/main" val="1426546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I know that was a long group of slides and we are going to move onto the next topic but first I want everyone in the room to stand up. I want you to first just stretch a bit but then I want you to look at the person next to you and tell them something positive about them. It may be their hair looks great or you like their watch. Just spread that kindness for just a few seconds then I want you to go ahead and take your seats again. Now this isn’t permission to leave the room it is just a minute stretch break because you are doing so well.</a:t>
            </a:r>
          </a:p>
          <a:p>
            <a:endParaRPr lang="en-US"/>
          </a:p>
          <a:p>
            <a:r>
              <a:rPr lang="en-US"/>
              <a:t>Now we are going to move on to our next topic which is near and dear to my heart because prior to my fleet life I was a manager for Norwest/Wells Fargo Banks and I always said that you better be able to prove every move you make to the auditors. In other words be honest and follow the rules. That is true in fleet as well. </a:t>
            </a:r>
          </a:p>
          <a:p>
            <a:endParaRPr lang="en-US"/>
          </a:p>
          <a:p>
            <a:r>
              <a:rPr lang="en-US"/>
              <a:t>The great news about Audit Compliance is the Fleet Commander System has many automations that you can activate to make sure your fleet is following policy and best practices. The last headline any fleet wants is that thousands of dollars were embezzled in parts from ABC Fleet. So lets take a look at these automations and I challenge you to look at the set up in your system and make sure you have all of the proper settings set up properly.</a:t>
            </a:r>
          </a:p>
        </p:txBody>
      </p:sp>
      <p:sp>
        <p:nvSpPr>
          <p:cNvPr id="4" name="Slide Number Placeholder 3"/>
          <p:cNvSpPr>
            <a:spLocks noGrp="1"/>
          </p:cNvSpPr>
          <p:nvPr>
            <p:ph type="sldNum" sz="quarter" idx="5"/>
          </p:nvPr>
        </p:nvSpPr>
        <p:spPr/>
        <p:txBody>
          <a:bodyPr/>
          <a:lstStyle/>
          <a:p>
            <a:fld id="{ECB8B1DC-1A1B-4C39-ACA7-A5F5B8AC1C90}" type="slidenum">
              <a:rPr lang="en-US" smtClean="0"/>
              <a:t>48</a:t>
            </a:fld>
            <a:endParaRPr lang="en-US"/>
          </a:p>
        </p:txBody>
      </p:sp>
    </p:spTree>
    <p:extLst>
      <p:ext uri="{BB962C8B-B14F-4D97-AF65-F5344CB8AC3E}">
        <p14:creationId xmlns:p14="http://schemas.microsoft.com/office/powerpoint/2010/main" val="2733871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vital that you have a good strong fleet safety policy and that policy needs to be acknowledged by the drivers/users of the system. Making sure that they have to electronically acknowledge the policy prior to using it and then at a set incremental time frame afterwards is important. This will time date stamp when an employee excepted the policy and acknowledged that they read the policy. If in accident should occur or the driver breaks a rule this is so important to have in your line of defense.</a:t>
            </a:r>
          </a:p>
        </p:txBody>
      </p:sp>
      <p:sp>
        <p:nvSpPr>
          <p:cNvPr id="4" name="Slide Number Placeholder 3"/>
          <p:cNvSpPr>
            <a:spLocks noGrp="1"/>
          </p:cNvSpPr>
          <p:nvPr>
            <p:ph type="sldNum" sz="quarter" idx="5"/>
          </p:nvPr>
        </p:nvSpPr>
        <p:spPr/>
        <p:txBody>
          <a:bodyPr/>
          <a:lstStyle/>
          <a:p>
            <a:fld id="{ECB8B1DC-1A1B-4C39-ACA7-A5F5B8AC1C90}" type="slidenum">
              <a:rPr lang="en-US" smtClean="0"/>
              <a:t>49</a:t>
            </a:fld>
            <a:endParaRPr lang="en-US"/>
          </a:p>
        </p:txBody>
      </p:sp>
    </p:spTree>
    <p:extLst>
      <p:ext uri="{BB962C8B-B14F-4D97-AF65-F5344CB8AC3E}">
        <p14:creationId xmlns:p14="http://schemas.microsoft.com/office/powerpoint/2010/main" val="495418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Tracking certifications are also important if certain training requirements are needed to drive certain vehicles. I know that the worst accident we had while I was a fleet manager required me to prove all kinds of information and Fleet Commander allows you to track the training and also keep copies of the certifications via user. </a:t>
            </a:r>
          </a:p>
        </p:txBody>
      </p:sp>
      <p:sp>
        <p:nvSpPr>
          <p:cNvPr id="4" name="Slide Number Placeholder 3"/>
          <p:cNvSpPr>
            <a:spLocks noGrp="1"/>
          </p:cNvSpPr>
          <p:nvPr>
            <p:ph type="sldNum" sz="quarter" idx="5"/>
          </p:nvPr>
        </p:nvSpPr>
        <p:spPr/>
        <p:txBody>
          <a:bodyPr/>
          <a:lstStyle/>
          <a:p>
            <a:fld id="{ECB8B1DC-1A1B-4C39-ACA7-A5F5B8AC1C90}" type="slidenum">
              <a:rPr lang="en-US" smtClean="0"/>
              <a:t>50</a:t>
            </a:fld>
            <a:endParaRPr lang="en-US"/>
          </a:p>
        </p:txBody>
      </p:sp>
    </p:spTree>
    <p:extLst>
      <p:ext uri="{BB962C8B-B14F-4D97-AF65-F5344CB8AC3E}">
        <p14:creationId xmlns:p14="http://schemas.microsoft.com/office/powerpoint/2010/main" val="2752351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Fleet Commander also allows administrators to assign users appropriate access groups based on individual access groups created specifically for your fleet. In this example the driver can have access to standard vehicles and vehicles that require Live training but the driver can not have access to 15 Passenger vans because they do not have the training.</a:t>
            </a:r>
          </a:p>
        </p:txBody>
      </p:sp>
      <p:sp>
        <p:nvSpPr>
          <p:cNvPr id="4" name="Slide Number Placeholder 3"/>
          <p:cNvSpPr>
            <a:spLocks noGrp="1"/>
          </p:cNvSpPr>
          <p:nvPr>
            <p:ph type="sldNum" sz="quarter" idx="5"/>
          </p:nvPr>
        </p:nvSpPr>
        <p:spPr/>
        <p:txBody>
          <a:bodyPr/>
          <a:lstStyle/>
          <a:p>
            <a:fld id="{ECB8B1DC-1A1B-4C39-ACA7-A5F5B8AC1C90}" type="slidenum">
              <a:rPr lang="en-US" smtClean="0"/>
              <a:t>51</a:t>
            </a:fld>
            <a:endParaRPr lang="en-US"/>
          </a:p>
        </p:txBody>
      </p:sp>
    </p:spTree>
    <p:extLst>
      <p:ext uri="{BB962C8B-B14F-4D97-AF65-F5344CB8AC3E}">
        <p14:creationId xmlns:p14="http://schemas.microsoft.com/office/powerpoint/2010/main" val="2582775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one of the sections of the system that I think fleet managers and fleet staff need to really think about. So this has to do with what emails get sent to the supervisor of a driver. </a:t>
            </a:r>
          </a:p>
          <a:p>
            <a:endParaRPr lang="en-US"/>
          </a:p>
          <a:p>
            <a:r>
              <a:rPr lang="en-US"/>
              <a:t>When my fleet had purchased the system this is how we satisfied Audit’s need for an intramural purchase order. Remember that piece of paper that we talked about when we discussed the time savings. To the director or person responding to audit it is important that these boxes are checked so if this person is not to have a vehicle the supervisor will get an email and they can tell fleet that that particular employee should no longer be allowed to take the car. Think about this. If the dispatcher doesn’t know the purpose of these check boxes and has a customer come up to them and say hey my boss is tired of getting emails about my reservations can you please not send those and the dispatcher unchecks the box then the supervisor is no longer going to get those emails. Before the dispatcher should uncheck that box, I would require an email from the supervisor stating they are requesting to not get the emails and why so if an issue comes up you are protected from audit. The president’s office staff is about the only one I can think of that I shut it off for but I also had them send me an email. </a:t>
            </a:r>
          </a:p>
          <a:p>
            <a:endParaRPr lang="en-US"/>
          </a:p>
          <a:p>
            <a:r>
              <a:rPr lang="en-US"/>
              <a:t>It is the little things that we don’t always think of the repercussions. That is why it is important that staff have an understanding of the system and that you openly communicate about these settings etc. </a:t>
            </a:r>
          </a:p>
        </p:txBody>
      </p:sp>
      <p:sp>
        <p:nvSpPr>
          <p:cNvPr id="4" name="Slide Number Placeholder 3"/>
          <p:cNvSpPr>
            <a:spLocks noGrp="1"/>
          </p:cNvSpPr>
          <p:nvPr>
            <p:ph type="sldNum" sz="quarter" idx="5"/>
          </p:nvPr>
        </p:nvSpPr>
        <p:spPr/>
        <p:txBody>
          <a:bodyPr/>
          <a:lstStyle/>
          <a:p>
            <a:fld id="{ECB8B1DC-1A1B-4C39-ACA7-A5F5B8AC1C90}" type="slidenum">
              <a:rPr lang="en-US" smtClean="0"/>
              <a:t>52</a:t>
            </a:fld>
            <a:endParaRPr lang="en-US"/>
          </a:p>
        </p:txBody>
      </p:sp>
    </p:spTree>
    <p:extLst>
      <p:ext uri="{BB962C8B-B14F-4D97-AF65-F5344CB8AC3E}">
        <p14:creationId xmlns:p14="http://schemas.microsoft.com/office/powerpoint/2010/main" val="238594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also can set specific sites up for certain emails. Again just think about the process from the beginning to the end. What is the purpose of you checking or unchecking the box. Why is your system set up like it is. </a:t>
            </a:r>
          </a:p>
        </p:txBody>
      </p:sp>
      <p:sp>
        <p:nvSpPr>
          <p:cNvPr id="4" name="Slide Number Placeholder 3"/>
          <p:cNvSpPr>
            <a:spLocks noGrp="1"/>
          </p:cNvSpPr>
          <p:nvPr>
            <p:ph type="sldNum" sz="quarter" idx="5"/>
          </p:nvPr>
        </p:nvSpPr>
        <p:spPr/>
        <p:txBody>
          <a:bodyPr/>
          <a:lstStyle/>
          <a:p>
            <a:fld id="{ECB8B1DC-1A1B-4C39-ACA7-A5F5B8AC1C90}" type="slidenum">
              <a:rPr lang="en-US" smtClean="0"/>
              <a:t>53</a:t>
            </a:fld>
            <a:endParaRPr lang="en-US"/>
          </a:p>
        </p:txBody>
      </p:sp>
    </p:spTree>
    <p:extLst>
      <p:ext uri="{BB962C8B-B14F-4D97-AF65-F5344CB8AC3E}">
        <p14:creationId xmlns:p14="http://schemas.microsoft.com/office/powerpoint/2010/main" val="1227645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Automation on site settings can really create efficiencies in your fleet. Enabling emails for late pick ups and returns. Setting up automatic cancellation of reservations for no shows. These automations save time and money that goes directly to your bottom line. </a:t>
            </a:r>
          </a:p>
        </p:txBody>
      </p:sp>
      <p:sp>
        <p:nvSpPr>
          <p:cNvPr id="4" name="Slide Number Placeholder 3"/>
          <p:cNvSpPr>
            <a:spLocks noGrp="1"/>
          </p:cNvSpPr>
          <p:nvPr>
            <p:ph type="sldNum" sz="quarter" idx="5"/>
          </p:nvPr>
        </p:nvSpPr>
        <p:spPr/>
        <p:txBody>
          <a:bodyPr/>
          <a:lstStyle/>
          <a:p>
            <a:fld id="{ECB8B1DC-1A1B-4C39-ACA7-A5F5B8AC1C90}" type="slidenum">
              <a:rPr lang="en-US" smtClean="0"/>
              <a:t>54</a:t>
            </a:fld>
            <a:endParaRPr lang="en-US"/>
          </a:p>
        </p:txBody>
      </p:sp>
    </p:spTree>
    <p:extLst>
      <p:ext uri="{BB962C8B-B14F-4D97-AF65-F5344CB8AC3E}">
        <p14:creationId xmlns:p14="http://schemas.microsoft.com/office/powerpoint/2010/main" val="1774680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Settings around License checks and license expirations etc. Know how to set up your system. What is the end goal and ask before you just change a setting in case you do not know the impacts. </a:t>
            </a:r>
          </a:p>
        </p:txBody>
      </p:sp>
      <p:sp>
        <p:nvSpPr>
          <p:cNvPr id="4" name="Slide Number Placeholder 3"/>
          <p:cNvSpPr>
            <a:spLocks noGrp="1"/>
          </p:cNvSpPr>
          <p:nvPr>
            <p:ph type="sldNum" sz="quarter" idx="5"/>
          </p:nvPr>
        </p:nvSpPr>
        <p:spPr/>
        <p:txBody>
          <a:bodyPr/>
          <a:lstStyle/>
          <a:p>
            <a:fld id="{ECB8B1DC-1A1B-4C39-ACA7-A5F5B8AC1C90}" type="slidenum">
              <a:rPr lang="en-US" smtClean="0"/>
              <a:t>55</a:t>
            </a:fld>
            <a:endParaRPr lang="en-US"/>
          </a:p>
        </p:txBody>
      </p:sp>
    </p:spTree>
    <p:extLst>
      <p:ext uri="{BB962C8B-B14F-4D97-AF65-F5344CB8AC3E}">
        <p14:creationId xmlns:p14="http://schemas.microsoft.com/office/powerpoint/2010/main" val="1845530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add files and attachments to reservations, vehicles, or users as needed. You can never have too much information. </a:t>
            </a:r>
          </a:p>
          <a:p>
            <a:endParaRPr lang="en-US"/>
          </a:p>
          <a:p>
            <a:r>
              <a:rPr lang="en-US"/>
              <a:t>Do you store training certificates under the user?</a:t>
            </a:r>
          </a:p>
          <a:p>
            <a:r>
              <a:rPr lang="en-US"/>
              <a:t>Do you store a copy of the title and registration under the Vehicles?</a:t>
            </a:r>
          </a:p>
          <a:p>
            <a:r>
              <a:rPr lang="en-US"/>
              <a:t>Do you store a copy of accident reports and pictures of the vehicles under the vehicle tab?</a:t>
            </a:r>
          </a:p>
          <a:p>
            <a:endParaRPr lang="en-US"/>
          </a:p>
          <a:p>
            <a:r>
              <a:rPr lang="en-US"/>
              <a:t>Do you store copies of the traffic ticket or toll bill under the reservation tab to bill back to whomever didn’t pay a toll during their trip?</a:t>
            </a:r>
          </a:p>
          <a:p>
            <a:endParaRPr lang="en-US"/>
          </a:p>
        </p:txBody>
      </p:sp>
      <p:sp>
        <p:nvSpPr>
          <p:cNvPr id="4" name="Slide Number Placeholder 3"/>
          <p:cNvSpPr>
            <a:spLocks noGrp="1"/>
          </p:cNvSpPr>
          <p:nvPr>
            <p:ph type="sldNum" sz="quarter" idx="5"/>
          </p:nvPr>
        </p:nvSpPr>
        <p:spPr/>
        <p:txBody>
          <a:bodyPr/>
          <a:lstStyle/>
          <a:p>
            <a:fld id="{ECB8B1DC-1A1B-4C39-ACA7-A5F5B8AC1C90}" type="slidenum">
              <a:rPr lang="en-US" smtClean="0"/>
              <a:t>56</a:t>
            </a:fld>
            <a:endParaRPr lang="en-US"/>
          </a:p>
        </p:txBody>
      </p:sp>
    </p:spTree>
    <p:extLst>
      <p:ext uri="{BB962C8B-B14F-4D97-AF65-F5344CB8AC3E}">
        <p14:creationId xmlns:p14="http://schemas.microsoft.com/office/powerpoint/2010/main" val="698294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tell a story in business you want the story to be non-fiction or true so it is important that you are able to have back up to support your story. So what do I mean by back up? Key performance indicators or KPIs are important to tract. KPIs are similar to goals and they provide values to strive for to ensure peak performance that you can then discuss. You then track the values for the proof of the performance.</a:t>
            </a:r>
          </a:p>
          <a:p>
            <a:endParaRPr lang="en-US"/>
          </a:p>
          <a:p>
            <a:r>
              <a:rPr lang="en-US"/>
              <a:t>KPIS are also provide visual indicators of if you are meeting your goals or not.</a:t>
            </a:r>
          </a:p>
          <a:p>
            <a:r>
              <a:rPr lang="en-US"/>
              <a:t>They measure progress and they organize your data for meaningful feedback. </a:t>
            </a:r>
          </a:p>
        </p:txBody>
      </p:sp>
      <p:sp>
        <p:nvSpPr>
          <p:cNvPr id="4" name="Slide Number Placeholder 3"/>
          <p:cNvSpPr>
            <a:spLocks noGrp="1"/>
          </p:cNvSpPr>
          <p:nvPr>
            <p:ph type="sldNum" sz="quarter" idx="5"/>
          </p:nvPr>
        </p:nvSpPr>
        <p:spPr/>
        <p:txBody>
          <a:bodyPr/>
          <a:lstStyle/>
          <a:p>
            <a:fld id="{ECB8B1DC-1A1B-4C39-ACA7-A5F5B8AC1C90}" type="slidenum">
              <a:rPr lang="en-US" smtClean="0"/>
              <a:t>10</a:t>
            </a:fld>
            <a:endParaRPr lang="en-US"/>
          </a:p>
        </p:txBody>
      </p:sp>
    </p:spTree>
    <p:extLst>
      <p:ext uri="{BB962C8B-B14F-4D97-AF65-F5344CB8AC3E}">
        <p14:creationId xmlns:p14="http://schemas.microsoft.com/office/powerpoint/2010/main" val="3989131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more examples of files you can save. Also, please note we do not recommend saving drivers licenses numbers or personal information in the system for privacy purposes.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Does anyone have any unique things they keep copies of in the file sections of the system? </a:t>
            </a:r>
          </a:p>
          <a:p>
            <a:endParaRPr lang="en-US"/>
          </a:p>
        </p:txBody>
      </p:sp>
      <p:sp>
        <p:nvSpPr>
          <p:cNvPr id="4" name="Slide Number Placeholder 3"/>
          <p:cNvSpPr>
            <a:spLocks noGrp="1"/>
          </p:cNvSpPr>
          <p:nvPr>
            <p:ph type="sldNum" sz="quarter" idx="5"/>
          </p:nvPr>
        </p:nvSpPr>
        <p:spPr/>
        <p:txBody>
          <a:bodyPr/>
          <a:lstStyle/>
          <a:p>
            <a:fld id="{ECB8B1DC-1A1B-4C39-ACA7-A5F5B8AC1C90}" type="slidenum">
              <a:rPr lang="en-US" smtClean="0"/>
              <a:t>57</a:t>
            </a:fld>
            <a:endParaRPr lang="en-US"/>
          </a:p>
        </p:txBody>
      </p:sp>
    </p:spTree>
    <p:extLst>
      <p:ext uri="{BB962C8B-B14F-4D97-AF65-F5344CB8AC3E}">
        <p14:creationId xmlns:p14="http://schemas.microsoft.com/office/powerpoint/2010/main" val="245195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when you look at a picture or think of a situation in fleet, I hope you can look at the situation more than one way. Put yourself in your audience’s shoes so you know what story to tell.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8B1DC-1A1B-4C39-ACA7-A5F5B8AC1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650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celebrate success in any way. Here are some ideas.</a:t>
            </a:r>
          </a:p>
          <a:p>
            <a:r>
              <a:rPr lang="en-US"/>
              <a:t>Watch trends and celebrate milestones such as the 50,000 reservation! Give the customer a prize</a:t>
            </a:r>
          </a:p>
          <a:p>
            <a:r>
              <a:rPr lang="en-US"/>
              <a:t>Celebrate high utilization reports and the money you are saving to your operation managers</a:t>
            </a:r>
          </a:p>
          <a:p>
            <a:r>
              <a:rPr lang="en-US"/>
              <a:t>Celebrate high customer satisfaction scores or comments customers have left with a prize for your staff members</a:t>
            </a:r>
          </a:p>
          <a:p>
            <a:r>
              <a:rPr lang="en-US"/>
              <a:t>Celebrate number of work orders closed by technicians or turn it into a friendly competition to see who can be the most productive</a:t>
            </a:r>
          </a:p>
          <a:p>
            <a:endParaRPr lang="en-US"/>
          </a:p>
          <a:p>
            <a:r>
              <a:rPr lang="en-US"/>
              <a:t>Celebrate your customers successes. One of the things that Ed does is sends the staff information about our clients and the work that they do and just knowing that we are a part of getting those DHS workers to pick up a child in the middle of the night because we have automated key boxes for clients. Knowing that your vehicles take students to conferences where they learn skills to change the future. Celebrate the little things for one day they are the big things. </a:t>
            </a:r>
          </a:p>
          <a:p>
            <a:endParaRPr lang="en-US"/>
          </a:p>
        </p:txBody>
      </p:sp>
      <p:sp>
        <p:nvSpPr>
          <p:cNvPr id="4" name="Slide Number Placeholder 3"/>
          <p:cNvSpPr>
            <a:spLocks noGrp="1"/>
          </p:cNvSpPr>
          <p:nvPr>
            <p:ph type="sldNum" sz="quarter" idx="5"/>
          </p:nvPr>
        </p:nvSpPr>
        <p:spPr/>
        <p:txBody>
          <a:bodyPr/>
          <a:lstStyle/>
          <a:p>
            <a:fld id="{ECB8B1DC-1A1B-4C39-ACA7-A5F5B8AC1C90}" type="slidenum">
              <a:rPr lang="en-US" smtClean="0"/>
              <a:t>60</a:t>
            </a:fld>
            <a:endParaRPr lang="en-US"/>
          </a:p>
        </p:txBody>
      </p:sp>
    </p:spTree>
    <p:extLst>
      <p:ext uri="{BB962C8B-B14F-4D97-AF65-F5344CB8AC3E}">
        <p14:creationId xmlns:p14="http://schemas.microsoft.com/office/powerpoint/2010/main" val="20298544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also encourage you to apply for different awards for your fleet.</a:t>
            </a:r>
          </a:p>
          <a:p>
            <a:endParaRPr lang="en-US"/>
          </a:p>
          <a:p>
            <a:pPr marL="171450" indent="-171450">
              <a:buFont typeface="Arial" panose="020B0604020202020204" pitchFamily="34" charset="0"/>
              <a:buChar char="•"/>
            </a:pPr>
            <a:r>
              <a:rPr lang="en-US"/>
              <a:t>These awards help raise awareness of your fleet</a:t>
            </a:r>
          </a:p>
          <a:p>
            <a:pPr marL="171450" indent="-171450">
              <a:buFont typeface="Arial" panose="020B0604020202020204" pitchFamily="34" charset="0"/>
              <a:buChar char="•"/>
            </a:pPr>
            <a:r>
              <a:rPr lang="en-US"/>
              <a:t>Show management the great job your staff is doing</a:t>
            </a:r>
          </a:p>
          <a:p>
            <a:pPr marL="171450" indent="-171450">
              <a:buFont typeface="Arial" panose="020B0604020202020204" pitchFamily="34" charset="0"/>
              <a:buChar char="•"/>
            </a:pPr>
            <a:r>
              <a:rPr lang="en-US"/>
              <a:t>Provide confidence in your clients that they are being served by people who care and want to do the best they can to make sure their vehicles are </a:t>
            </a:r>
            <a:r>
              <a:rPr lang="en-US" b="1"/>
              <a:t>Safe, Reliable, &amp; Cost Effective </a:t>
            </a:r>
            <a:r>
              <a:rPr lang="en-US"/>
              <a:t>to get their job done. I know many of you and you are doing great things. Apply and the judges will help you if you don’t make it to teach you where you could improve but most of these contests it comes down to your metrics and I showed you today where to find those metrics. </a:t>
            </a:r>
          </a:p>
        </p:txBody>
      </p:sp>
      <p:sp>
        <p:nvSpPr>
          <p:cNvPr id="4" name="Slide Number Placeholder 3"/>
          <p:cNvSpPr>
            <a:spLocks noGrp="1"/>
          </p:cNvSpPr>
          <p:nvPr>
            <p:ph type="sldNum" sz="quarter" idx="5"/>
          </p:nvPr>
        </p:nvSpPr>
        <p:spPr/>
        <p:txBody>
          <a:bodyPr/>
          <a:lstStyle/>
          <a:p>
            <a:fld id="{ECB8B1DC-1A1B-4C39-ACA7-A5F5B8AC1C90}" type="slidenum">
              <a:rPr lang="en-US" smtClean="0"/>
              <a:t>61</a:t>
            </a:fld>
            <a:endParaRPr lang="en-US"/>
          </a:p>
        </p:txBody>
      </p:sp>
    </p:spTree>
    <p:extLst>
      <p:ext uri="{BB962C8B-B14F-4D97-AF65-F5344CB8AC3E}">
        <p14:creationId xmlns:p14="http://schemas.microsoft.com/office/powerpoint/2010/main" val="7301070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being a great audience and for your participation. Remember this week is a great time to see what your peers are doing and to ask our Agile Fleet staff questions. Let us help you and Thank you for being part of the Agile Fleet Family!</a:t>
            </a:r>
          </a:p>
        </p:txBody>
      </p:sp>
      <p:sp>
        <p:nvSpPr>
          <p:cNvPr id="4" name="Slide Number Placeholder 3"/>
          <p:cNvSpPr>
            <a:spLocks noGrp="1"/>
          </p:cNvSpPr>
          <p:nvPr>
            <p:ph type="sldNum" sz="quarter" idx="5"/>
          </p:nvPr>
        </p:nvSpPr>
        <p:spPr/>
        <p:txBody>
          <a:bodyPr/>
          <a:lstStyle/>
          <a:p>
            <a:fld id="{ECB8B1DC-1A1B-4C39-ACA7-A5F5B8AC1C90}" type="slidenum">
              <a:rPr lang="en-US" smtClean="0"/>
              <a:t>63</a:t>
            </a:fld>
            <a:endParaRPr lang="en-US"/>
          </a:p>
        </p:txBody>
      </p:sp>
    </p:spTree>
    <p:extLst>
      <p:ext uri="{BB962C8B-B14F-4D97-AF65-F5344CB8AC3E}">
        <p14:creationId xmlns:p14="http://schemas.microsoft.com/office/powerpoint/2010/main" val="3571244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today we are going to take a deeper dive into some common KPIs, why they are important to your fleet story, where you can find the reports to monitor those KPIs and ways you graph or discuss the above KPIs. Now the list we have above here may or may not be the ones you use for your fleet but they are common ones that can really provide some deeper dives into your fleet performance. The KPIs we are going to take a closer look at today include Utilization, Completed reservations, total cost of ownership, cost per mile, preventative maintenance on time percentage, technician productivity, and customer feedback. </a:t>
            </a:r>
          </a:p>
        </p:txBody>
      </p:sp>
      <p:sp>
        <p:nvSpPr>
          <p:cNvPr id="4" name="Slide Number Placeholder 3"/>
          <p:cNvSpPr>
            <a:spLocks noGrp="1"/>
          </p:cNvSpPr>
          <p:nvPr>
            <p:ph type="sldNum" sz="quarter" idx="5"/>
          </p:nvPr>
        </p:nvSpPr>
        <p:spPr/>
        <p:txBody>
          <a:bodyPr/>
          <a:lstStyle/>
          <a:p>
            <a:fld id="{ECB8B1DC-1A1B-4C39-ACA7-A5F5B8AC1C90}" type="slidenum">
              <a:rPr lang="en-US" smtClean="0"/>
              <a:t>11</a:t>
            </a:fld>
            <a:endParaRPr lang="en-US"/>
          </a:p>
        </p:txBody>
      </p:sp>
    </p:spTree>
    <p:extLst>
      <p:ext uri="{BB962C8B-B14F-4D97-AF65-F5344CB8AC3E}">
        <p14:creationId xmlns:p14="http://schemas.microsoft.com/office/powerpoint/2010/main" val="230402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the first KPI I would like to take a closer look at is utilization which is a main driver in the rightsizing and streamlining of fleets. Proper utilization is where you can get the most cost savings quickly for your fleet. </a:t>
            </a:r>
          </a:p>
        </p:txBody>
      </p:sp>
      <p:sp>
        <p:nvSpPr>
          <p:cNvPr id="4" name="Slide Number Placeholder 3"/>
          <p:cNvSpPr>
            <a:spLocks noGrp="1"/>
          </p:cNvSpPr>
          <p:nvPr>
            <p:ph type="sldNum" sz="quarter" idx="5"/>
          </p:nvPr>
        </p:nvSpPr>
        <p:spPr/>
        <p:txBody>
          <a:bodyPr/>
          <a:lstStyle/>
          <a:p>
            <a:fld id="{ECB8B1DC-1A1B-4C39-ACA7-A5F5B8AC1C90}" type="slidenum">
              <a:rPr lang="en-US" smtClean="0"/>
              <a:t>12</a:t>
            </a:fld>
            <a:endParaRPr lang="en-US"/>
          </a:p>
        </p:txBody>
      </p:sp>
    </p:spTree>
    <p:extLst>
      <p:ext uri="{BB962C8B-B14F-4D97-AF65-F5344CB8AC3E}">
        <p14:creationId xmlns:p14="http://schemas.microsoft.com/office/powerpoint/2010/main" val="3289040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is a real life-life example of a true story about utilization.</a:t>
            </a:r>
          </a:p>
        </p:txBody>
      </p:sp>
      <p:sp>
        <p:nvSpPr>
          <p:cNvPr id="4" name="Slide Number Placeholder 3"/>
          <p:cNvSpPr>
            <a:spLocks noGrp="1"/>
          </p:cNvSpPr>
          <p:nvPr>
            <p:ph type="sldNum" sz="quarter" idx="5"/>
          </p:nvPr>
        </p:nvSpPr>
        <p:spPr/>
        <p:txBody>
          <a:bodyPr/>
          <a:lstStyle/>
          <a:p>
            <a:fld id="{ECB8B1DC-1A1B-4C39-ACA7-A5F5B8AC1C90}" type="slidenum">
              <a:rPr lang="en-US" smtClean="0"/>
              <a:t>13</a:t>
            </a:fld>
            <a:endParaRPr lang="en-US"/>
          </a:p>
        </p:txBody>
      </p:sp>
    </p:spTree>
    <p:extLst>
      <p:ext uri="{BB962C8B-B14F-4D97-AF65-F5344CB8AC3E}">
        <p14:creationId xmlns:p14="http://schemas.microsoft.com/office/powerpoint/2010/main" val="346943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Utilization? Vehicle utilization is a metric that measures the effectiveness of a fleet of vehicles in terms of their usage and productivity. It is often expressed as a percentage and reflects how much time vehicles are being utilized versus how much time they are idle or underutilized. Vehicle utilization is an essential factor in determining the efficiency of a fleet and it can have a significant impact on the overall cost and profitability of your business. Higher utilization rates generally indicate that a fleet of vehicles is being used efficiently and effectively, while lower utilization rates may indicate a need for improvement in fleet management factors.</a:t>
            </a:r>
          </a:p>
        </p:txBody>
      </p:sp>
      <p:sp>
        <p:nvSpPr>
          <p:cNvPr id="4" name="Slide Number Placeholder 3"/>
          <p:cNvSpPr>
            <a:spLocks noGrp="1"/>
          </p:cNvSpPr>
          <p:nvPr>
            <p:ph type="sldNum" sz="quarter" idx="5"/>
          </p:nvPr>
        </p:nvSpPr>
        <p:spPr/>
        <p:txBody>
          <a:bodyPr/>
          <a:lstStyle/>
          <a:p>
            <a:fld id="{ECB8B1DC-1A1B-4C39-ACA7-A5F5B8AC1C90}" type="slidenum">
              <a:rPr lang="en-US" smtClean="0"/>
              <a:t>14</a:t>
            </a:fld>
            <a:endParaRPr lang="en-US"/>
          </a:p>
        </p:txBody>
      </p:sp>
    </p:spTree>
    <p:extLst>
      <p:ext uri="{BB962C8B-B14F-4D97-AF65-F5344CB8AC3E}">
        <p14:creationId xmlns:p14="http://schemas.microsoft.com/office/powerpoint/2010/main" val="370702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6638544" y="1915826"/>
            <a:ext cx="5315712" cy="1950021"/>
          </a:xfrm>
        </p:spPr>
        <p:txBody>
          <a:bodyPr anchor="b"/>
          <a:lstStyle>
            <a:lvl1pPr algn="ctr">
              <a:defRPr sz="6000"/>
            </a:lvl1pPr>
          </a:lstStyle>
          <a:p>
            <a:r>
              <a:rPr lang="en-US"/>
              <a:t>Click to edit Master</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7924800" y="3967163"/>
            <a:ext cx="2743200" cy="8145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316463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6F710-ECDD-506C-8F6E-10329C871D3F}"/>
              </a:ext>
            </a:extLst>
          </p:cNvPr>
          <p:cNvSpPr>
            <a:spLocks noGrp="1"/>
          </p:cNvSpPr>
          <p:nvPr>
            <p:ph type="title" hasCustomPrompt="1"/>
          </p:nvPr>
        </p:nvSpPr>
        <p:spPr>
          <a:xfrm>
            <a:off x="3566159" y="3234164"/>
            <a:ext cx="5059680" cy="988187"/>
          </a:xfrm>
        </p:spPr>
        <p:txBody>
          <a:bodyPr/>
          <a:lstStyle>
            <a:lvl1pPr algn="ctr">
              <a:defRPr>
                <a:solidFill>
                  <a:schemeClr val="bg1"/>
                </a:solidFill>
              </a:defRPr>
            </a:lvl1pPr>
          </a:lstStyle>
          <a:p>
            <a:r>
              <a:rPr lang="en-US"/>
              <a:t>Section Heading</a:t>
            </a:r>
          </a:p>
        </p:txBody>
      </p:sp>
      <p:sp>
        <p:nvSpPr>
          <p:cNvPr id="3" name="Date Placeholder 2">
            <a:extLst>
              <a:ext uri="{FF2B5EF4-FFF2-40B4-BE49-F238E27FC236}">
                <a16:creationId xmlns:a16="http://schemas.microsoft.com/office/drawing/2014/main" id="{2FA87190-A8AB-8336-5DE8-1ED009067FA3}"/>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4" name="Footer Placeholder 3">
            <a:extLst>
              <a:ext uri="{FF2B5EF4-FFF2-40B4-BE49-F238E27FC236}">
                <a16:creationId xmlns:a16="http://schemas.microsoft.com/office/drawing/2014/main" id="{60CE4983-1F9A-9CC2-4ADD-C22A5B61BE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742237-DFC3-369E-EA49-F72FD11E4D49}"/>
              </a:ext>
            </a:extLst>
          </p:cNvPr>
          <p:cNvSpPr>
            <a:spLocks noGrp="1"/>
          </p:cNvSpPr>
          <p:nvPr>
            <p:ph type="sldNum" sz="quarter" idx="12"/>
          </p:nvPr>
        </p:nvSpPr>
        <p:spPr/>
        <p:txBody>
          <a:bodyPr/>
          <a:lstStyle/>
          <a:p>
            <a:fld id="{62555AFF-BEBF-49A0-88B2-89BB5A69A3D7}" type="slidenum">
              <a:rPr lang="en-US" smtClean="0"/>
              <a:t>‹#›</a:t>
            </a:fld>
            <a:endParaRPr lang="en-US"/>
          </a:p>
        </p:txBody>
      </p:sp>
      <p:pic>
        <p:nvPicPr>
          <p:cNvPr id="6" name="Picture 15">
            <a:extLst>
              <a:ext uri="{FF2B5EF4-FFF2-40B4-BE49-F238E27FC236}">
                <a16:creationId xmlns:a16="http://schemas.microsoft.com/office/drawing/2014/main" id="{B0386F77-0ED9-2270-4340-58239CC8077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00661" y="1376589"/>
            <a:ext cx="1590675" cy="15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9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4024-7A3A-BFEB-BD1A-9E5FBD7D7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339EC-506E-0845-A6CC-243ED3C107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6E4EF-A86D-44BD-E6DE-3DAEB34AE846}"/>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5" name="Footer Placeholder 4">
            <a:extLst>
              <a:ext uri="{FF2B5EF4-FFF2-40B4-BE49-F238E27FC236}">
                <a16:creationId xmlns:a16="http://schemas.microsoft.com/office/drawing/2014/main" id="{C240528E-C5FA-55F0-6CB8-6D599F4E8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4BC80-8B5E-3C29-B0C3-9CECFC42C8AC}"/>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29392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C2A8-C277-1295-C6AE-B4BD99469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F2240-C3B8-8FEA-4023-B9ECA3EA6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A4C88D-5252-C898-1C53-7BC76201A970}"/>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5" name="Footer Placeholder 4">
            <a:extLst>
              <a:ext uri="{FF2B5EF4-FFF2-40B4-BE49-F238E27FC236}">
                <a16:creationId xmlns:a16="http://schemas.microsoft.com/office/drawing/2014/main" id="{22FA16F9-CA3C-C262-9270-645E2EDBA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D81A5-224E-4A5A-A2F1-8C4FC99168AA}"/>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349947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3193-F316-2EAC-EE69-4EE516F27E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008103-C296-F6F4-4196-64160BE70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EEE3-B033-7D15-DE31-ECE2A524A3AE}"/>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5" name="Footer Placeholder 4">
            <a:extLst>
              <a:ext uri="{FF2B5EF4-FFF2-40B4-BE49-F238E27FC236}">
                <a16:creationId xmlns:a16="http://schemas.microsoft.com/office/drawing/2014/main" id="{B363BA75-DF5B-EBFB-CA5F-13FEDF432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05586-298F-E024-4F57-B13E00F28D39}"/>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97188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114A-A188-E0A1-2257-295180A030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A6E3C-1E9A-110F-50EC-62D968BDED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318D4-0199-739E-A238-940951201C7C}"/>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5" name="Footer Placeholder 4">
            <a:extLst>
              <a:ext uri="{FF2B5EF4-FFF2-40B4-BE49-F238E27FC236}">
                <a16:creationId xmlns:a16="http://schemas.microsoft.com/office/drawing/2014/main" id="{1AB3B41F-FE5F-EF1E-5EA3-1B9F9D6D0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2CE0-2E32-BB7F-E18B-0BDC02329B56}"/>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2806074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CCBC-2EB1-E1E3-AF98-FB300BA5B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786FA-495B-8053-0569-30A98637E7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7B029C-F462-15C5-38FB-8555F7AABC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1C159-7579-3B1F-30D0-9AD95480B17B}"/>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6" name="Footer Placeholder 5">
            <a:extLst>
              <a:ext uri="{FF2B5EF4-FFF2-40B4-BE49-F238E27FC236}">
                <a16:creationId xmlns:a16="http://schemas.microsoft.com/office/drawing/2014/main" id="{7E29DD04-7675-6FB4-16E9-AC8CE2155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0AF39-4309-743C-95FA-47CE17F7655F}"/>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947723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A847-FDC9-33F9-0EAC-83711B53F6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720B1-893B-7F67-9FD5-E0B768C84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E0FF89-A48B-A64E-0716-D982FD989B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36CB5B-CC9D-7710-7D26-447A8BDBB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632CE-60E9-3D96-004D-F71679DF07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8F56C-3DEC-A5FA-DC51-B62AE9CB41BF}"/>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8" name="Footer Placeholder 7">
            <a:extLst>
              <a:ext uri="{FF2B5EF4-FFF2-40B4-BE49-F238E27FC236}">
                <a16:creationId xmlns:a16="http://schemas.microsoft.com/office/drawing/2014/main" id="{3992DEFC-B5AD-52A7-A5AE-C6BEFF358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B65382-8147-6223-96F6-B97ACC4A9F88}"/>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775636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C8DB-06B8-2A25-9204-830974759C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0E907-7A1B-824F-46D5-D8B97C612DF3}"/>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4" name="Footer Placeholder 3">
            <a:extLst>
              <a:ext uri="{FF2B5EF4-FFF2-40B4-BE49-F238E27FC236}">
                <a16:creationId xmlns:a16="http://schemas.microsoft.com/office/drawing/2014/main" id="{DCD29CAC-3CCC-1118-CA9D-6AD5E60A37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4A50C-A8E2-082D-A34A-4BB5ABD34CDA}"/>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320522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A1375-0D4E-1B05-92AD-9E82BC607F9C}"/>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3" name="Footer Placeholder 2">
            <a:extLst>
              <a:ext uri="{FF2B5EF4-FFF2-40B4-BE49-F238E27FC236}">
                <a16:creationId xmlns:a16="http://schemas.microsoft.com/office/drawing/2014/main" id="{88764519-DB5C-FB39-42E7-247057A50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FD0DC7-A278-BAAC-3C8E-AE6F734FAC72}"/>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91692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4724-5C3F-6E66-56C5-71E54149F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571F0-2BAC-4477-3CA3-BA14F1936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C14F8-D6F2-B9CE-621A-1630F3736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06B49-F5B1-709E-3211-C10BC8AF9F21}"/>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6" name="Footer Placeholder 5">
            <a:extLst>
              <a:ext uri="{FF2B5EF4-FFF2-40B4-BE49-F238E27FC236}">
                <a16:creationId xmlns:a16="http://schemas.microsoft.com/office/drawing/2014/main" id="{8E27132B-E4C8-7EBD-6E2B-5AEE97A27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78B2D-9CB9-BA04-9F12-C3AE0832CF1D}"/>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273158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12E9-5B29-C6EC-551F-9194793EDD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4285E-F6F2-2EAA-6DA4-364D9A2C4F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05FB7-2521-18B6-1720-21CA05B4D0A6}"/>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EB3B9F12-9175-EDEB-E875-50A441B07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530D1-6C77-BDC2-BFD4-303D51F5EFA8}"/>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117596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5028-EFD3-1F02-8BA6-28D2028DF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04A3C-7617-D65C-4903-B3D07D30F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B8AA9-89B0-7976-7CD5-5421423C5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A042D7-8AB6-BE22-6461-66710C302B1A}"/>
              </a:ext>
            </a:extLst>
          </p:cNvPr>
          <p:cNvSpPr>
            <a:spLocks noGrp="1"/>
          </p:cNvSpPr>
          <p:nvPr>
            <p:ph type="dt" sz="half" idx="10"/>
          </p:nvPr>
        </p:nvSpPr>
        <p:spPr/>
        <p:txBody>
          <a:bodyPr/>
          <a:lstStyle/>
          <a:p>
            <a:fld id="{AE7A1CD5-4656-49D1-924F-EC3D1FA3EA15}" type="datetimeFigureOut">
              <a:rPr lang="en-US" smtClean="0"/>
              <a:t>10/2/2023</a:t>
            </a:fld>
            <a:endParaRPr lang="en-US"/>
          </a:p>
        </p:txBody>
      </p:sp>
      <p:sp>
        <p:nvSpPr>
          <p:cNvPr id="6" name="Footer Placeholder 5">
            <a:extLst>
              <a:ext uri="{FF2B5EF4-FFF2-40B4-BE49-F238E27FC236}">
                <a16:creationId xmlns:a16="http://schemas.microsoft.com/office/drawing/2014/main" id="{CCD2DC90-A389-C808-E1BA-30F6430A1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00038-13F8-6350-D4ED-5684FC6DD1B6}"/>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566040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4719-6023-587E-A816-19141642E7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2CC134-5D41-DDA4-64C6-3CFC5F268C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535833-ADC2-BEE4-C472-C6023EFA1201}"/>
              </a:ext>
            </a:extLst>
          </p:cNvPr>
          <p:cNvSpPr>
            <a:spLocks noGrp="1"/>
          </p:cNvSpPr>
          <p:nvPr>
            <p:ph type="dt" sz="half" idx="10"/>
          </p:nvPr>
        </p:nvSpPr>
        <p:spPr/>
        <p:txBody>
          <a:bodyPr/>
          <a:lstStyle/>
          <a:p>
            <a:fld id="{C117DEDA-7924-4B19-B056-A661A244EAE5}" type="datetimeFigureOut">
              <a:rPr lang="en-US" smtClean="0"/>
              <a:t>10/2/2023</a:t>
            </a:fld>
            <a:endParaRPr lang="en-US"/>
          </a:p>
        </p:txBody>
      </p:sp>
      <p:sp>
        <p:nvSpPr>
          <p:cNvPr id="5" name="Footer Placeholder 4">
            <a:extLst>
              <a:ext uri="{FF2B5EF4-FFF2-40B4-BE49-F238E27FC236}">
                <a16:creationId xmlns:a16="http://schemas.microsoft.com/office/drawing/2014/main" id="{CE16E063-1F02-A477-20CE-B6480624E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A904D-A84B-B706-0D6A-A7364E4B5C26}"/>
              </a:ext>
            </a:extLst>
          </p:cNvPr>
          <p:cNvSpPr>
            <a:spLocks noGrp="1"/>
          </p:cNvSpPr>
          <p:nvPr>
            <p:ph type="sldNum" sz="quarter" idx="12"/>
          </p:nvPr>
        </p:nvSpPr>
        <p:spPr/>
        <p:txBody>
          <a:bodyPr/>
          <a:lstStyle/>
          <a:p>
            <a:fld id="{67E13594-F63D-4199-BDA5-A7697B3F066E}" type="slidenum">
              <a:rPr lang="en-US" smtClean="0"/>
              <a:t>‹#›</a:t>
            </a:fld>
            <a:endParaRPr lang="en-US"/>
          </a:p>
        </p:txBody>
      </p:sp>
    </p:spTree>
    <p:extLst>
      <p:ext uri="{BB962C8B-B14F-4D97-AF65-F5344CB8AC3E}">
        <p14:creationId xmlns:p14="http://schemas.microsoft.com/office/powerpoint/2010/main" val="2978349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6638544" y="1915828"/>
            <a:ext cx="5315712" cy="1950021"/>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7924800" y="3967163"/>
            <a:ext cx="2743200" cy="814514"/>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809190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12E9-5B29-C6EC-551F-9194793EDDF9}"/>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9B4285E-F6F2-2EAA-6DA4-364D9A2C4FDA}"/>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05FB7-2521-18B6-1720-21CA05B4D0A6}"/>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EB3B9F12-9175-EDEB-E875-50A441B07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530D1-6C77-BDC2-BFD4-303D51F5EFA8}"/>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991290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780288" y="1833532"/>
            <a:ext cx="5315712" cy="1950021"/>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2066544" y="3967163"/>
            <a:ext cx="2743200" cy="814514"/>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92240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D97022-4266-4458-31B4-03ACCA1818FB}"/>
              </a:ext>
            </a:extLst>
          </p:cNvPr>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780288" y="1833532"/>
            <a:ext cx="5315712" cy="1950021"/>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2066544" y="3967163"/>
            <a:ext cx="2743200" cy="814514"/>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705456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D97022-4266-4458-31B4-03ACCA1818FB}"/>
              </a:ext>
            </a:extLst>
          </p:cNvPr>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Title 1">
            <a:extLst>
              <a:ext uri="{FF2B5EF4-FFF2-40B4-BE49-F238E27FC236}">
                <a16:creationId xmlns:a16="http://schemas.microsoft.com/office/drawing/2014/main" id="{A9C5EB8B-655D-32C8-29CB-55A7E84D6EAE}"/>
              </a:ext>
            </a:extLst>
          </p:cNvPr>
          <p:cNvSpPr>
            <a:spLocks noGrp="1"/>
          </p:cNvSpPr>
          <p:nvPr>
            <p:ph type="title" hasCustomPrompt="1"/>
          </p:nvPr>
        </p:nvSpPr>
        <p:spPr>
          <a:xfrm>
            <a:off x="839788" y="615383"/>
            <a:ext cx="5813002" cy="1325563"/>
          </a:xfrm>
        </p:spPr>
        <p:txBody>
          <a:bodyPr>
            <a:normAutofit/>
          </a:bodyPr>
          <a:lstStyle>
            <a:lvl1pPr>
              <a:defRPr/>
            </a:lvl1pPr>
          </a:lstStyle>
          <a:p>
            <a:r>
              <a:rPr lang="en-US"/>
              <a:t>Click to edit </a:t>
            </a:r>
            <a:br>
              <a:rPr lang="en-US"/>
            </a:br>
            <a:r>
              <a:rPr lang="en-US"/>
              <a:t>Master title</a:t>
            </a:r>
            <a:br>
              <a:rPr lang="en-US"/>
            </a:br>
            <a:r>
              <a:rPr lang="en-US"/>
              <a:t>style</a:t>
            </a:r>
          </a:p>
        </p:txBody>
      </p:sp>
      <p:sp>
        <p:nvSpPr>
          <p:cNvPr id="9" name="TextBox 8">
            <a:extLst>
              <a:ext uri="{FF2B5EF4-FFF2-40B4-BE49-F238E27FC236}">
                <a16:creationId xmlns:a16="http://schemas.microsoft.com/office/drawing/2014/main" id="{3E785735-FFC4-E151-D194-4E3AC5CDD09E}"/>
              </a:ext>
            </a:extLst>
          </p:cNvPr>
          <p:cNvSpPr txBox="1"/>
          <p:nvPr userDrawn="1"/>
        </p:nvSpPr>
        <p:spPr>
          <a:xfrm>
            <a:off x="839788" y="3298667"/>
            <a:ext cx="681034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000" b="1"/>
              <a:t>Click to edit Master subtitle style</a:t>
            </a:r>
          </a:p>
        </p:txBody>
      </p:sp>
    </p:spTree>
    <p:extLst>
      <p:ext uri="{BB962C8B-B14F-4D97-AF65-F5344CB8AC3E}">
        <p14:creationId xmlns:p14="http://schemas.microsoft.com/office/powerpoint/2010/main" val="402940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D97022-4266-4458-31B4-03ACCA1818FB}"/>
              </a:ext>
            </a:extLst>
          </p:cNvPr>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3EF36DA5-597C-7B68-2025-29944201659D}"/>
              </a:ext>
            </a:extLst>
          </p:cNvPr>
          <p:cNvSpPr/>
          <p:nvPr userDrawn="1"/>
        </p:nvSpPr>
        <p:spPr>
          <a:xfrm>
            <a:off x="7533775" y="5237"/>
            <a:ext cx="509385" cy="68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74A0D4EB-7919-DC1E-8D99-2A0BB377132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375827" y="0"/>
            <a:ext cx="3436553" cy="6858000"/>
          </a:xfrm>
          <a:prstGeom prst="rect">
            <a:avLst/>
          </a:prstGeom>
        </p:spPr>
      </p:pic>
    </p:spTree>
    <p:extLst>
      <p:ext uri="{BB962C8B-B14F-4D97-AF65-F5344CB8AC3E}">
        <p14:creationId xmlns:p14="http://schemas.microsoft.com/office/powerpoint/2010/main" val="798660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Title 1">
            <a:extLst>
              <a:ext uri="{FF2B5EF4-FFF2-40B4-BE49-F238E27FC236}">
                <a16:creationId xmlns:a16="http://schemas.microsoft.com/office/drawing/2014/main" id="{0EDCE029-ABA3-464D-1701-6037CD68D6F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623F53CE-137F-8BCB-1C61-C22BE161D4E8}"/>
              </a:ext>
            </a:extLst>
          </p:cNvPr>
          <p:cNvSpPr>
            <a:spLocks noGrp="1"/>
          </p:cNvSpPr>
          <p:nvPr>
            <p:ph sz="half" idx="1"/>
          </p:nvPr>
        </p:nvSpPr>
        <p:spPr>
          <a:xfrm>
            <a:off x="838201"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734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85AC9C-E6F8-DFC9-2151-B2936D98CEE8}"/>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D8774-6225-E198-105D-0253C06663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490F0-3BAA-A512-2EF4-026A9C9AA0B8}"/>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6" name="Footer Placeholder 5">
            <a:extLst>
              <a:ext uri="{FF2B5EF4-FFF2-40B4-BE49-F238E27FC236}">
                <a16:creationId xmlns:a16="http://schemas.microsoft.com/office/drawing/2014/main" id="{2D7D1A38-DC82-1BD6-4077-2D6AE6AB3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F94F7-884E-8386-7DFF-87C03EF49E5C}"/>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Title 1">
            <a:extLst>
              <a:ext uri="{FF2B5EF4-FFF2-40B4-BE49-F238E27FC236}">
                <a16:creationId xmlns:a16="http://schemas.microsoft.com/office/drawing/2014/main" id="{841AA1EB-53E7-9106-B031-12CBD31702F7}"/>
              </a:ext>
            </a:extLst>
          </p:cNvPr>
          <p:cNvSpPr txBox="1">
            <a:spLocks/>
          </p:cNvSpPr>
          <p:nvPr/>
        </p:nvSpPr>
        <p:spPr>
          <a:xfrm>
            <a:off x="839788" y="365127"/>
            <a:ext cx="10515600" cy="1325563"/>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a:lstStyle>
          <a:p>
            <a:r>
              <a:rPr lang="en-US" sz="4399"/>
              <a:t>Click to edit Master title style</a:t>
            </a:r>
          </a:p>
        </p:txBody>
      </p:sp>
    </p:spTree>
    <p:extLst>
      <p:ext uri="{BB962C8B-B14F-4D97-AF65-F5344CB8AC3E}">
        <p14:creationId xmlns:p14="http://schemas.microsoft.com/office/powerpoint/2010/main" val="87590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780288" y="1833530"/>
            <a:ext cx="5315712" cy="1950021"/>
          </a:xfrm>
        </p:spPr>
        <p:txBody>
          <a:bodyPr anchor="b"/>
          <a:lstStyle>
            <a:lvl1pPr algn="ctr">
              <a:defRPr sz="6000"/>
            </a:lvl1pPr>
          </a:lstStyle>
          <a:p>
            <a:r>
              <a:rPr lang="en-US"/>
              <a:t>Click to edit Master</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2066544" y="3967163"/>
            <a:ext cx="2743200" cy="8145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13990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5CF2-2CC7-2A4B-6358-7BF845D17CD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80FF87-5CDD-C505-5FC0-82D048DF7E2D}"/>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34CF-CD90-E2B2-C3DB-9A70FEC513B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62D817-6546-3AF2-AC00-10B642AA150C}"/>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8AF782-BE5B-D38A-7F8A-75AEAD6B67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F7C03-54FD-D103-BF76-373261C1FDDF}"/>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8" name="Footer Placeholder 7">
            <a:extLst>
              <a:ext uri="{FF2B5EF4-FFF2-40B4-BE49-F238E27FC236}">
                <a16:creationId xmlns:a16="http://schemas.microsoft.com/office/drawing/2014/main" id="{972D61A1-315E-3324-6A90-482E7F6F29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0DDCC-0104-0BEC-CE89-E14301A182C3}"/>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234783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27DF0-6FFB-86B5-83F6-2E8758B065AB}"/>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3" name="Footer Placeholder 2">
            <a:extLst>
              <a:ext uri="{FF2B5EF4-FFF2-40B4-BE49-F238E27FC236}">
                <a16:creationId xmlns:a16="http://schemas.microsoft.com/office/drawing/2014/main" id="{1C88AAC8-C89E-BFF2-5D4B-3D5DEBD3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92B77-FF51-6812-8ED6-348A5A61B666}"/>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Picture Placeholder 6">
            <a:extLst>
              <a:ext uri="{FF2B5EF4-FFF2-40B4-BE49-F238E27FC236}">
                <a16:creationId xmlns:a16="http://schemas.microsoft.com/office/drawing/2014/main" id="{E8789742-E962-A59E-C8CC-9E59E07A9C90}"/>
              </a:ext>
            </a:extLst>
          </p:cNvPr>
          <p:cNvSpPr>
            <a:spLocks noGrp="1"/>
          </p:cNvSpPr>
          <p:nvPr>
            <p:ph type="pic" sz="quarter" idx="13"/>
          </p:nvPr>
        </p:nvSpPr>
        <p:spPr>
          <a:xfrm>
            <a:off x="5568951" y="0"/>
            <a:ext cx="6623050" cy="6858000"/>
          </a:xfrm>
        </p:spPr>
        <p:txBody>
          <a:bodyPr/>
          <a:lstStyle/>
          <a:p>
            <a:r>
              <a:rPr lang="en-US"/>
              <a:t>Click icon to add picture</a:t>
            </a:r>
          </a:p>
        </p:txBody>
      </p:sp>
      <p:sp>
        <p:nvSpPr>
          <p:cNvPr id="8" name="Content Placeholder 2">
            <a:extLst>
              <a:ext uri="{FF2B5EF4-FFF2-40B4-BE49-F238E27FC236}">
                <a16:creationId xmlns:a16="http://schemas.microsoft.com/office/drawing/2014/main" id="{F2671FA0-8DC1-81A1-02D9-72849779D229}"/>
              </a:ext>
            </a:extLst>
          </p:cNvPr>
          <p:cNvSpPr>
            <a:spLocks noGrp="1"/>
          </p:cNvSpPr>
          <p:nvPr>
            <p:ph sz="half" idx="1"/>
          </p:nvPr>
        </p:nvSpPr>
        <p:spPr>
          <a:xfrm>
            <a:off x="838201" y="1825625"/>
            <a:ext cx="4419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6139FF9-67E6-4393-4789-653D6E44BC88}"/>
              </a:ext>
            </a:extLst>
          </p:cNvPr>
          <p:cNvSpPr>
            <a:spLocks noGrp="1"/>
          </p:cNvSpPr>
          <p:nvPr>
            <p:ph type="title"/>
          </p:nvPr>
        </p:nvSpPr>
        <p:spPr>
          <a:xfrm>
            <a:off x="839789" y="457200"/>
            <a:ext cx="4418012" cy="1600200"/>
          </a:xfrm>
        </p:spPr>
        <p:txBody>
          <a:bodyPr anchor="b"/>
          <a:lstStyle>
            <a:lvl1pPr>
              <a:defRPr sz="3199"/>
            </a:lvl1pPr>
          </a:lstStyle>
          <a:p>
            <a:r>
              <a:rPr lang="en-US"/>
              <a:t>Click to edit Master title style</a:t>
            </a:r>
          </a:p>
        </p:txBody>
      </p:sp>
    </p:spTree>
    <p:extLst>
      <p:ext uri="{BB962C8B-B14F-4D97-AF65-F5344CB8AC3E}">
        <p14:creationId xmlns:p14="http://schemas.microsoft.com/office/powerpoint/2010/main" val="1451563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C28C-D9A9-33FD-6C77-B18D8CA2B98C}"/>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BEEB510-A676-D710-7071-EBD4363B96D1}"/>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87394-E41C-E023-0781-8A9F1CB910E3}"/>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2B542-9B48-55F5-3F40-45D4E6BED496}"/>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6" name="Footer Placeholder 5">
            <a:extLst>
              <a:ext uri="{FF2B5EF4-FFF2-40B4-BE49-F238E27FC236}">
                <a16:creationId xmlns:a16="http://schemas.microsoft.com/office/drawing/2014/main" id="{AA5634BE-034F-B784-B3CE-5C2E6B73E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0717-2FB6-8ABD-D5B6-3CBF8C4DE590}"/>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735756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8679-FFF8-0DA6-B1D2-103263309656}"/>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C0851CD1-69F9-B0ED-4A9E-90D4C54734E1}"/>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a:extLst>
              <a:ext uri="{FF2B5EF4-FFF2-40B4-BE49-F238E27FC236}">
                <a16:creationId xmlns:a16="http://schemas.microsoft.com/office/drawing/2014/main" id="{087DFC9A-D9BA-A997-98E6-40BCA586529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1514-0203-F0A5-1BB2-2E3F78DCB1C6}"/>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6" name="Footer Placeholder 5">
            <a:extLst>
              <a:ext uri="{FF2B5EF4-FFF2-40B4-BE49-F238E27FC236}">
                <a16:creationId xmlns:a16="http://schemas.microsoft.com/office/drawing/2014/main" id="{5C0A8BE7-5041-DD83-2C29-F2D80850E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1C840-EF3B-6DDF-352F-1A40055CBEC9}"/>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076587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2" name="O1.">
            <a:extLst>
              <a:ext uri="{FF2B5EF4-FFF2-40B4-BE49-F238E27FC236}">
                <a16:creationId xmlns:a16="http://schemas.microsoft.com/office/drawing/2014/main" id="{6001615C-4F07-01EB-1CDF-7D6E8DC22D52}"/>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8" name="Clarify and Communicate Project Goals">
            <a:extLst>
              <a:ext uri="{FF2B5EF4-FFF2-40B4-BE49-F238E27FC236}">
                <a16:creationId xmlns:a16="http://schemas.microsoft.com/office/drawing/2014/main" id="{BD83774A-6BBB-1061-34C8-1AEADA406A98}"/>
              </a:ext>
            </a:extLst>
          </p:cNvPr>
          <p:cNvSpPr txBox="1">
            <a:spLocks noGrp="1"/>
          </p:cNvSpPr>
          <p:nvPr>
            <p:ph type="body" sz="quarter" idx="4294967295"/>
          </p:nvPr>
        </p:nvSpPr>
        <p:spPr>
          <a:xfrm>
            <a:off x="888768" y="3536925"/>
            <a:ext cx="10411288" cy="2177483"/>
          </a:xfrm>
          <a:prstGeom prst="rect">
            <a:avLst/>
          </a:prstGeom>
        </p:spPr>
        <p:txBody>
          <a:bodyPr>
            <a:norm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9" name="Image" descr="Image">
            <a:extLst>
              <a:ext uri="{FF2B5EF4-FFF2-40B4-BE49-F238E27FC236}">
                <a16:creationId xmlns:a16="http://schemas.microsoft.com/office/drawing/2014/main" id="{FAE4D83D-A6C6-86FE-EBE6-DC9C8E790A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2598" y="1232066"/>
            <a:ext cx="1203633" cy="1201696"/>
          </a:xfrm>
          <a:prstGeom prst="rect">
            <a:avLst/>
          </a:prstGeom>
          <a:ln w="12700">
            <a:miter lim="400000"/>
          </a:ln>
        </p:spPr>
      </p:pic>
    </p:spTree>
    <p:extLst>
      <p:ext uri="{BB962C8B-B14F-4D97-AF65-F5344CB8AC3E}">
        <p14:creationId xmlns:p14="http://schemas.microsoft.com/office/powerpoint/2010/main" val="240643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O2.">
            <a:extLst>
              <a:ext uri="{FF2B5EF4-FFF2-40B4-BE49-F238E27FC236}">
                <a16:creationId xmlns:a16="http://schemas.microsoft.com/office/drawing/2014/main" id="{F2465A31-F00C-B8C4-4027-6F6E7BA599BE}"/>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7" name="Have &amp; Communicate Fleet Policy Supporting your Initiative">
            <a:extLst>
              <a:ext uri="{FF2B5EF4-FFF2-40B4-BE49-F238E27FC236}">
                <a16:creationId xmlns:a16="http://schemas.microsoft.com/office/drawing/2014/main" id="{39C139F3-6AB3-43E1-93FF-03DBE0A5F0B1}"/>
              </a:ext>
            </a:extLst>
          </p:cNvPr>
          <p:cNvSpPr txBox="1">
            <a:spLocks noGrp="1"/>
          </p:cNvSpPr>
          <p:nvPr>
            <p:ph type="body" sz="quarter" idx="4294967295"/>
          </p:nvPr>
        </p:nvSpPr>
        <p:spPr>
          <a:xfrm>
            <a:off x="1496799" y="3587723"/>
            <a:ext cx="9195227" cy="1691050"/>
          </a:xfrm>
          <a:prstGeom prst="rect">
            <a:avLst/>
          </a:prstGeom>
        </p:spPr>
        <p:txBody>
          <a:bodyPr>
            <a:no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10" name="Image" descr="Image">
            <a:extLst>
              <a:ext uri="{FF2B5EF4-FFF2-40B4-BE49-F238E27FC236}">
                <a16:creationId xmlns:a16="http://schemas.microsoft.com/office/drawing/2014/main" id="{8BFC8E1C-178D-9E0F-DF55-2A85C5B314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3336" y="1052627"/>
            <a:ext cx="1662157" cy="1587829"/>
          </a:xfrm>
          <a:prstGeom prst="rect">
            <a:avLst/>
          </a:prstGeom>
          <a:ln w="12700">
            <a:miter lim="400000"/>
          </a:ln>
        </p:spPr>
      </p:pic>
    </p:spTree>
    <p:extLst>
      <p:ext uri="{BB962C8B-B14F-4D97-AF65-F5344CB8AC3E}">
        <p14:creationId xmlns:p14="http://schemas.microsoft.com/office/powerpoint/2010/main" val="935509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11" name="O3.">
            <a:extLst>
              <a:ext uri="{FF2B5EF4-FFF2-40B4-BE49-F238E27FC236}">
                <a16:creationId xmlns:a16="http://schemas.microsoft.com/office/drawing/2014/main" id="{6223925C-68CE-9B18-B459-700D87193CD3}"/>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12" name="Plan for the changes financially">
            <a:extLst>
              <a:ext uri="{FF2B5EF4-FFF2-40B4-BE49-F238E27FC236}">
                <a16:creationId xmlns:a16="http://schemas.microsoft.com/office/drawing/2014/main" id="{16238E8B-43DF-BF7B-4429-1FD7F6530111}"/>
              </a:ext>
            </a:extLst>
          </p:cNvPr>
          <p:cNvSpPr txBox="1">
            <a:spLocks noGrp="1"/>
          </p:cNvSpPr>
          <p:nvPr>
            <p:ph type="body" sz="quarter" idx="4294967295"/>
          </p:nvPr>
        </p:nvSpPr>
        <p:spPr>
          <a:xfrm>
            <a:off x="2104831" y="3536923"/>
            <a:ext cx="7979167" cy="1691050"/>
          </a:xfrm>
          <a:prstGeom prst="rect">
            <a:avLst/>
          </a:prstGeom>
        </p:spPr>
        <p:txBody>
          <a:bodyPr>
            <a:norm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13" name="Image" descr="Image">
            <a:extLst>
              <a:ext uri="{FF2B5EF4-FFF2-40B4-BE49-F238E27FC236}">
                <a16:creationId xmlns:a16="http://schemas.microsoft.com/office/drawing/2014/main" id="{CA0CF9E5-24ED-272A-B655-2B3CD1FE8A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6431" y="1027022"/>
            <a:ext cx="1677113" cy="1613132"/>
          </a:xfrm>
          <a:prstGeom prst="rect">
            <a:avLst/>
          </a:prstGeom>
          <a:ln w="12700">
            <a:miter lim="400000"/>
          </a:ln>
        </p:spPr>
      </p:pic>
    </p:spTree>
    <p:extLst>
      <p:ext uri="{BB962C8B-B14F-4D97-AF65-F5344CB8AC3E}">
        <p14:creationId xmlns:p14="http://schemas.microsoft.com/office/powerpoint/2010/main" val="3731403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O4.">
            <a:extLst>
              <a:ext uri="{FF2B5EF4-FFF2-40B4-BE49-F238E27FC236}">
                <a16:creationId xmlns:a16="http://schemas.microsoft.com/office/drawing/2014/main" id="{B1B516FD-2B17-AC1E-9E2A-FEDFB7557817}"/>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7" name="Pick the right solution">
            <a:extLst>
              <a:ext uri="{FF2B5EF4-FFF2-40B4-BE49-F238E27FC236}">
                <a16:creationId xmlns:a16="http://schemas.microsoft.com/office/drawing/2014/main" id="{D33E234F-ECA9-CF96-C921-A5D8630EE336}"/>
              </a:ext>
            </a:extLst>
          </p:cNvPr>
          <p:cNvSpPr txBox="1">
            <a:spLocks noGrp="1"/>
          </p:cNvSpPr>
          <p:nvPr>
            <p:ph type="body" sz="quarter" idx="4294967295"/>
          </p:nvPr>
        </p:nvSpPr>
        <p:spPr>
          <a:xfrm>
            <a:off x="2104831" y="3536923"/>
            <a:ext cx="7979167" cy="1691050"/>
          </a:xfrm>
          <a:prstGeom prst="rect">
            <a:avLst/>
          </a:prstGeom>
        </p:spPr>
        <p:txBody>
          <a:bodyPr>
            <a:norm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10" name="Image" descr="Image">
            <a:extLst>
              <a:ext uri="{FF2B5EF4-FFF2-40B4-BE49-F238E27FC236}">
                <a16:creationId xmlns:a16="http://schemas.microsoft.com/office/drawing/2014/main" id="{E6F5B8C8-EC71-43C9-D3FA-6C7BEBFDE5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2431" y="961940"/>
            <a:ext cx="1655373" cy="1737727"/>
          </a:xfrm>
          <a:prstGeom prst="rect">
            <a:avLst/>
          </a:prstGeom>
          <a:ln w="12700">
            <a:miter lim="400000"/>
          </a:ln>
        </p:spPr>
      </p:pic>
    </p:spTree>
    <p:extLst>
      <p:ext uri="{BB962C8B-B14F-4D97-AF65-F5344CB8AC3E}">
        <p14:creationId xmlns:p14="http://schemas.microsoft.com/office/powerpoint/2010/main" val="2927990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29" name="Image"/>
          <p:cNvSpPr>
            <a:spLocks noGrp="1"/>
          </p:cNvSpPr>
          <p:nvPr>
            <p:ph type="pic" idx="21" hasCustomPrompt="1"/>
          </p:nvPr>
        </p:nvSpPr>
        <p:spPr>
          <a:xfrm>
            <a:off x="5814014" y="219076"/>
            <a:ext cx="5905177" cy="6045200"/>
          </a:xfrm>
          <a:prstGeom prst="rect">
            <a:avLst/>
          </a:prstGeom>
        </p:spPr>
        <p:txBody>
          <a:bodyPr lIns="91439" tIns="45719" rIns="91439" bIns="45719" anchor="t">
            <a:noAutofit/>
          </a:bodyPr>
          <a:lstStyle>
            <a:lvl1pPr marL="0" indent="0">
              <a:buNone/>
              <a:defRPr b="0" i="0">
                <a:latin typeface="Arial Nova Light" panose="020B0304020202020204" pitchFamily="34" charset="0"/>
              </a:defRPr>
            </a:lvl1pPr>
          </a:lstStyle>
          <a:p>
            <a:r>
              <a:rPr lang="en-US"/>
              <a:t>Image</a:t>
            </a:r>
            <a:endParaRPr/>
          </a:p>
        </p:txBody>
      </p:sp>
      <p:sp>
        <p:nvSpPr>
          <p:cNvPr id="131" name="Title Text"/>
          <p:cNvSpPr txBox="1">
            <a:spLocks noGrp="1"/>
          </p:cNvSpPr>
          <p:nvPr>
            <p:ph type="title"/>
          </p:nvPr>
        </p:nvSpPr>
        <p:spPr>
          <a:xfrm>
            <a:off x="539751" y="219076"/>
            <a:ext cx="5111750" cy="1143000"/>
          </a:xfrm>
          <a:prstGeom prst="rect">
            <a:avLst/>
          </a:prstGeom>
        </p:spPr>
        <p:txBody>
          <a:bodyPr/>
          <a:lstStyle>
            <a:lvl1pPr>
              <a:defRPr sz="4250" b="1" i="0">
                <a:solidFill>
                  <a:srgbClr val="3974B6"/>
                </a:solidFill>
                <a:latin typeface="Arial Nova" panose="020B0504020202020204" pitchFamily="34" charset="0"/>
                <a:ea typeface="+mj-ea"/>
                <a:cs typeface="+mj-cs"/>
                <a:sym typeface="Roboto"/>
              </a:defRPr>
            </a:lvl1pPr>
          </a:lstStyle>
          <a:p>
            <a:r>
              <a:t>Title Text</a:t>
            </a:r>
          </a:p>
        </p:txBody>
      </p:sp>
      <p:sp>
        <p:nvSpPr>
          <p:cNvPr id="132" name="Body Level One…"/>
          <p:cNvSpPr txBox="1">
            <a:spLocks noGrp="1"/>
          </p:cNvSpPr>
          <p:nvPr>
            <p:ph type="body" sz="half" idx="1" hasCustomPrompt="1"/>
          </p:nvPr>
        </p:nvSpPr>
        <p:spPr>
          <a:xfrm>
            <a:off x="539751" y="1616076"/>
            <a:ext cx="5111750" cy="4648200"/>
          </a:xfrm>
          <a:prstGeom prst="rect">
            <a:avLst/>
          </a:prstGeom>
        </p:spPr>
        <p:txBody>
          <a:bodyPr/>
          <a:lstStyle>
            <a:lvl1pPr marL="279324" indent="-279324">
              <a:spcBef>
                <a:spcPts val="2249"/>
              </a:spcBef>
              <a:defRPr b="0" i="0"/>
            </a:lvl1pPr>
            <a:lvl2pPr marL="558646" indent="-279324">
              <a:spcBef>
                <a:spcPts val="999"/>
              </a:spcBef>
              <a:defRPr sz="1600" b="0" i="0"/>
            </a:lvl2pPr>
            <a:lvl3pPr marL="837970" indent="-279324">
              <a:spcBef>
                <a:spcPts val="999"/>
              </a:spcBef>
              <a:defRPr sz="1600" b="0" i="0"/>
            </a:lvl3pPr>
            <a:lvl4pPr marL="1117293" indent="-279324">
              <a:spcBef>
                <a:spcPts val="2249"/>
              </a:spcBef>
            </a:lvl4pPr>
            <a:lvl5pPr marL="1396615" indent="-279324">
              <a:spcBef>
                <a:spcPts val="2249"/>
              </a:spcBef>
            </a:lvl5pPr>
          </a:lstStyle>
          <a:p>
            <a:r>
              <a:rPr lang="en-US"/>
              <a:t>  </a:t>
            </a:r>
            <a:r>
              <a:rPr lang="en-IN"/>
              <a:t>Body</a:t>
            </a:r>
            <a:r>
              <a:t> Level One</a:t>
            </a:r>
          </a:p>
          <a:p>
            <a:pPr lvl="1"/>
            <a:r>
              <a:t>Body Level Two</a:t>
            </a:r>
          </a:p>
          <a:p>
            <a:pPr lvl="2"/>
            <a:r>
              <a:t>Body Level Three</a:t>
            </a:r>
          </a:p>
        </p:txBody>
      </p:sp>
      <p:pic>
        <p:nvPicPr>
          <p:cNvPr id="10" name="Agile Fleet Assets New-01.png" descr="Agile Fleet Assets New-01.png">
            <a:extLst>
              <a:ext uri="{FF2B5EF4-FFF2-40B4-BE49-F238E27FC236}">
                <a16:creationId xmlns:a16="http://schemas.microsoft.com/office/drawing/2014/main" id="{507DADB0-3005-3141-B162-8A44739919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11" name="Rectangle">
            <a:extLst>
              <a:ext uri="{FF2B5EF4-FFF2-40B4-BE49-F238E27FC236}">
                <a16:creationId xmlns:a16="http://schemas.microsoft.com/office/drawing/2014/main" id="{EF47D36E-A854-854D-975E-EBEAACFAF8F3}"/>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2" name="www.agilefleet.com      |      (571) 498-7555      |      info@agilefleet.com">
            <a:extLst>
              <a:ext uri="{FF2B5EF4-FFF2-40B4-BE49-F238E27FC236}">
                <a16:creationId xmlns:a16="http://schemas.microsoft.com/office/drawing/2014/main" id="{8978EE37-AF27-2E47-AB71-FF329987AE5C}"/>
              </a:ext>
            </a:extLst>
          </p:cNvPr>
          <p:cNvSpPr txBox="1"/>
          <p:nvPr userDrawn="1"/>
        </p:nvSpPr>
        <p:spPr>
          <a:xfrm>
            <a:off x="281180" y="6508270"/>
            <a:ext cx="4824221" cy="235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err="1">
                <a:latin typeface="Arial Nova Light" panose="020B0304020202020204" pitchFamily="34" charset="0"/>
                <a:cs typeface="Arial Nova Light" panose="020F0302020204030204" pitchFamily="34" charset="0"/>
              </a:rPr>
              <a:t>www.agilefleet.com</a:t>
            </a:r>
            <a:r>
              <a:rPr sz="1199" b="0" i="0">
                <a:latin typeface="Arial Nova Light" panose="020B0304020202020204" pitchFamily="34" charset="0"/>
                <a:cs typeface="Arial Nova Light" panose="020F0302020204030204" pitchFamily="34" charset="0"/>
              </a:rPr>
              <a:t>      |      (571) 498-7555      |      </a:t>
            </a:r>
            <a:r>
              <a:rPr sz="1199" b="0" i="0" err="1">
                <a:latin typeface="Arial Nova Light" panose="020B0304020202020204" pitchFamily="34" charset="0"/>
                <a:cs typeface="Arial Nova Light" panose="020F0302020204030204" pitchFamily="34" charset="0"/>
              </a:rPr>
              <a:t>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13" name="Rectangle 12">
            <a:extLst>
              <a:ext uri="{FF2B5EF4-FFF2-40B4-BE49-F238E27FC236}">
                <a16:creationId xmlns:a16="http://schemas.microsoft.com/office/drawing/2014/main" id="{7EA04AC6-26AE-D04B-812C-871C41BDCAE4}"/>
              </a:ext>
            </a:extLst>
          </p:cNvPr>
          <p:cNvSpPr/>
          <p:nvPr userDrawn="1"/>
        </p:nvSpPr>
        <p:spPr>
          <a:xfrm>
            <a:off x="0" y="1"/>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70784895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amp; Bullets">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1073150" y="245171"/>
            <a:ext cx="10502900" cy="111373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pic>
        <p:nvPicPr>
          <p:cNvPr id="11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 name="Agile Fleet Assets New-01.png" descr="Agile Fleet Assets New-01.png">
            <a:extLst>
              <a:ext uri="{FF2B5EF4-FFF2-40B4-BE49-F238E27FC236}">
                <a16:creationId xmlns:a16="http://schemas.microsoft.com/office/drawing/2014/main" id="{73BD748F-E9FF-3746-AD06-C840B2C2BE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10" name="Rectangle">
            <a:extLst>
              <a:ext uri="{FF2B5EF4-FFF2-40B4-BE49-F238E27FC236}">
                <a16:creationId xmlns:a16="http://schemas.microsoft.com/office/drawing/2014/main" id="{11AF0441-623B-FA4B-9196-4E0EEF778202}"/>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1" name="www.agilefleet.com      |      (571) 498-7555      |      info@agilefleet.com">
            <a:extLst>
              <a:ext uri="{FF2B5EF4-FFF2-40B4-BE49-F238E27FC236}">
                <a16:creationId xmlns:a16="http://schemas.microsoft.com/office/drawing/2014/main" id="{C55F40A2-DFBF-4440-9771-E13A8AD3E6A2}"/>
              </a:ext>
            </a:extLst>
          </p:cNvPr>
          <p:cNvSpPr txBox="1"/>
          <p:nvPr userDrawn="1"/>
        </p:nvSpPr>
        <p:spPr>
          <a:xfrm>
            <a:off x="281180" y="6508270"/>
            <a:ext cx="4824221" cy="235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err="1">
                <a:latin typeface="Arial Nova Light" panose="020B0304020202020204" pitchFamily="34" charset="0"/>
                <a:cs typeface="Arial Nova Light" panose="020F0302020204030204" pitchFamily="34" charset="0"/>
              </a:rPr>
              <a:t>www.agilefleet.com</a:t>
            </a:r>
            <a:r>
              <a:rPr sz="1199" b="0" i="0">
                <a:latin typeface="Arial Nova Light" panose="020B0304020202020204" pitchFamily="34" charset="0"/>
                <a:cs typeface="Arial Nova Light" panose="020F0302020204030204" pitchFamily="34" charset="0"/>
              </a:rPr>
              <a:t>      |      (571) 498-7555      |      </a:t>
            </a:r>
            <a:r>
              <a:rPr sz="1199" b="0" i="0" err="1">
                <a:latin typeface="Arial Nova Light" panose="020B0304020202020204" pitchFamily="34" charset="0"/>
                <a:cs typeface="Arial Nova Light" panose="020F0302020204030204" pitchFamily="34" charset="0"/>
              </a:rPr>
              <a:t>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13" name="Rectangle 12">
            <a:extLst>
              <a:ext uri="{FF2B5EF4-FFF2-40B4-BE49-F238E27FC236}">
                <a16:creationId xmlns:a16="http://schemas.microsoft.com/office/drawing/2014/main" id="{ED8E92AE-8318-6A49-B544-894CCB4D6AC7}"/>
              </a:ext>
            </a:extLst>
          </p:cNvPr>
          <p:cNvSpPr/>
          <p:nvPr userDrawn="1"/>
        </p:nvSpPr>
        <p:spPr>
          <a:xfrm>
            <a:off x="3721398" y="4936"/>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
        <p:nvSpPr>
          <p:cNvPr id="14" name="Body Level One…">
            <a:extLst>
              <a:ext uri="{FF2B5EF4-FFF2-40B4-BE49-F238E27FC236}">
                <a16:creationId xmlns:a16="http://schemas.microsoft.com/office/drawing/2014/main" id="{437B49A1-6D62-0140-8AAB-7348ADCA4269}"/>
              </a:ext>
            </a:extLst>
          </p:cNvPr>
          <p:cNvSpPr txBox="1">
            <a:spLocks noGrp="1"/>
          </p:cNvSpPr>
          <p:nvPr>
            <p:ph idx="1"/>
          </p:nvPr>
        </p:nvSpPr>
        <p:spPr>
          <a:xfrm>
            <a:off x="2814271" y="1600200"/>
            <a:ext cx="8761779" cy="4368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lvl1pPr>
              <a:defRPr sz="2000" b="0" i="0"/>
            </a:lvl1pPr>
            <a:lvl2pPr marL="634810" indent="-317405">
              <a:defRPr sz="1600" b="0" i="0"/>
            </a:lvl2pPr>
            <a:lvl3pPr marL="952215" indent="-317405">
              <a:defRPr sz="1600" b="0" i="0"/>
            </a:lvl3pPr>
            <a:lvl4pPr marL="1269619" indent="-317405"/>
            <a:lvl5pPr marL="1587024" indent="-317405"/>
          </a:lstStyle>
          <a:p>
            <a:r>
              <a:rPr lang="en-US"/>
              <a:t>  </a:t>
            </a:r>
            <a:r>
              <a:t>Body Level One</a:t>
            </a:r>
          </a:p>
          <a:p>
            <a:pPr lvl="1"/>
            <a:r>
              <a:t>Body Level Two</a:t>
            </a:r>
          </a:p>
          <a:p>
            <a:pPr lvl="2"/>
            <a:r>
              <a:t>Body Level Three</a:t>
            </a:r>
          </a:p>
        </p:txBody>
      </p:sp>
    </p:spTree>
    <p:extLst>
      <p:ext uri="{BB962C8B-B14F-4D97-AF65-F5344CB8AC3E}">
        <p14:creationId xmlns:p14="http://schemas.microsoft.com/office/powerpoint/2010/main" val="365915839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Title 1">
            <a:extLst>
              <a:ext uri="{FF2B5EF4-FFF2-40B4-BE49-F238E27FC236}">
                <a16:creationId xmlns:a16="http://schemas.microsoft.com/office/drawing/2014/main" id="{0EDCE029-ABA3-464D-1701-6037CD68D6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623F53CE-137F-8BCB-1C61-C22BE161D4E8}"/>
              </a:ext>
            </a:extLst>
          </p:cNvPr>
          <p:cNvSpPr>
            <a:spLocks noGrp="1"/>
          </p:cNvSpPr>
          <p:nvPr>
            <p:ph sz="half" idx="1"/>
          </p:nvPr>
        </p:nvSpPr>
        <p:spPr>
          <a:xfrm>
            <a:off x="838200" y="1825625"/>
            <a:ext cx="10515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659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Text ">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DFC1B7EC-FA83-9243-9162-7E59B4151E70}"/>
              </a:ext>
            </a:extLst>
          </p:cNvPr>
          <p:cNvSpPr txBox="1">
            <a:spLocks noGrp="1"/>
          </p:cNvSpPr>
          <p:nvPr>
            <p:ph idx="1"/>
          </p:nvPr>
        </p:nvSpPr>
        <p:spPr>
          <a:xfrm>
            <a:off x="844551" y="1600200"/>
            <a:ext cx="10502900" cy="4368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lvl1pPr>
              <a:defRPr sz="2200" b="0" i="0"/>
            </a:lvl1pPr>
            <a:lvl2pPr marL="634810" indent="-317405">
              <a:defRPr sz="1800" b="0" i="0"/>
            </a:lvl2pPr>
            <a:lvl3pPr marL="952215" indent="-317405">
              <a:defRPr sz="1800" b="0" i="0"/>
            </a:lvl3pPr>
            <a:lvl4pPr marL="1269619" indent="-317405"/>
            <a:lvl5pPr marL="1587024" indent="-317405"/>
          </a:lstStyle>
          <a:p>
            <a:r>
              <a:rPr lang="en-US"/>
              <a:t>  </a:t>
            </a:r>
            <a:r>
              <a:t>Body Level One</a:t>
            </a:r>
          </a:p>
          <a:p>
            <a:pPr lvl="1"/>
            <a:r>
              <a:t>Body Level Two</a:t>
            </a:r>
          </a:p>
          <a:p>
            <a:pPr lvl="2"/>
            <a:r>
              <a:t>Body Level Three</a:t>
            </a:r>
          </a:p>
        </p:txBody>
      </p:sp>
      <p:sp>
        <p:nvSpPr>
          <p:cNvPr id="4" name="Title Text">
            <a:extLst>
              <a:ext uri="{FF2B5EF4-FFF2-40B4-BE49-F238E27FC236}">
                <a16:creationId xmlns:a16="http://schemas.microsoft.com/office/drawing/2014/main" id="{70AFB97C-3B2D-A348-8A30-419BB105E3B9}"/>
              </a:ext>
            </a:extLst>
          </p:cNvPr>
          <p:cNvSpPr txBox="1">
            <a:spLocks noGrp="1"/>
          </p:cNvSpPr>
          <p:nvPr>
            <p:ph type="title"/>
          </p:nvPr>
        </p:nvSpPr>
        <p:spPr>
          <a:xfrm>
            <a:off x="844551" y="339969"/>
            <a:ext cx="10502900" cy="9808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lvl1pPr>
              <a:defRPr sz="4800" b="1" i="0">
                <a:latin typeface="Arial Nova" panose="020B0504020202020204" pitchFamily="34" charset="0"/>
              </a:defRPr>
            </a:lvl1pPr>
          </a:lstStyle>
          <a:p>
            <a:r>
              <a:t>Title Text</a:t>
            </a:r>
          </a:p>
        </p:txBody>
      </p:sp>
      <p:sp>
        <p:nvSpPr>
          <p:cNvPr id="6" name="Rectangle 5">
            <a:extLst>
              <a:ext uri="{FF2B5EF4-FFF2-40B4-BE49-F238E27FC236}">
                <a16:creationId xmlns:a16="http://schemas.microsoft.com/office/drawing/2014/main" id="{F8A445E4-F964-4946-9B04-6424D401A884}"/>
              </a:ext>
            </a:extLst>
          </p:cNvPr>
          <p:cNvSpPr/>
          <p:nvPr userDrawn="1"/>
        </p:nvSpPr>
        <p:spPr>
          <a:xfrm>
            <a:off x="0" y="1"/>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142112619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mp; Subtitle Blank">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3589359" y="267857"/>
            <a:ext cx="5013284" cy="114300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sp>
        <p:nvSpPr>
          <p:cNvPr id="3" name="Text Placeholder 2">
            <a:extLst>
              <a:ext uri="{FF2B5EF4-FFF2-40B4-BE49-F238E27FC236}">
                <a16:creationId xmlns:a16="http://schemas.microsoft.com/office/drawing/2014/main" id="{2544F42A-929A-8342-879D-6FD971773D0E}"/>
              </a:ext>
            </a:extLst>
          </p:cNvPr>
          <p:cNvSpPr>
            <a:spLocks noGrp="1"/>
          </p:cNvSpPr>
          <p:nvPr>
            <p:ph type="body" sz="quarter" idx="10" hasCustomPrompt="1"/>
          </p:nvPr>
        </p:nvSpPr>
        <p:spPr>
          <a:xfrm>
            <a:off x="2321720" y="1527969"/>
            <a:ext cx="7580312" cy="505368"/>
          </a:xfrm>
          <a:prstGeom prst="rect">
            <a:avLst/>
          </a:prstGeom>
        </p:spPr>
        <p:txBody>
          <a:bodyPr>
            <a:noAutofit/>
          </a:bodyPr>
          <a:lstStyle>
            <a:lvl1pPr marL="0" indent="0" algn="ctr">
              <a:buNone/>
              <a:defRPr sz="2500" b="1" i="0">
                <a:latin typeface="Arial Nova Cond" panose="020F0502020204030204" pitchFamily="34" charset="0"/>
              </a:defRPr>
            </a:lvl1pPr>
          </a:lstStyle>
          <a:p>
            <a:pPr lvl="0"/>
            <a:r>
              <a:rPr lang="en-US"/>
              <a:t>Subtitle Text</a:t>
            </a:r>
          </a:p>
        </p:txBody>
      </p:sp>
      <p:sp>
        <p:nvSpPr>
          <p:cNvPr id="6" name="Rectangle 5">
            <a:extLst>
              <a:ext uri="{FF2B5EF4-FFF2-40B4-BE49-F238E27FC236}">
                <a16:creationId xmlns:a16="http://schemas.microsoft.com/office/drawing/2014/main" id="{40433C7E-414A-974F-B401-1ED398808C00}"/>
              </a:ext>
            </a:extLst>
          </p:cNvPr>
          <p:cNvSpPr/>
          <p:nvPr userDrawn="1"/>
        </p:nvSpPr>
        <p:spPr>
          <a:xfrm>
            <a:off x="3492798" y="1"/>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157587310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_Pattern &amp; Subtitle">
    <p:spTree>
      <p:nvGrpSpPr>
        <p:cNvPr id="1" name=""/>
        <p:cNvGrpSpPr/>
        <p:nvPr/>
      </p:nvGrpSpPr>
      <p:grpSpPr>
        <a:xfrm>
          <a:off x="0" y="0"/>
          <a:ext cx="0" cy="0"/>
          <a:chOff x="0" y="0"/>
          <a:chExt cx="0" cy="0"/>
        </a:xfrm>
      </p:grpSpPr>
      <p:sp>
        <p:nvSpPr>
          <p:cNvPr id="96" name="Title Text"/>
          <p:cNvSpPr txBox="1">
            <a:spLocks noGrp="1"/>
          </p:cNvSpPr>
          <p:nvPr>
            <p:ph type="title"/>
          </p:nvPr>
        </p:nvSpPr>
        <p:spPr>
          <a:xfrm>
            <a:off x="3837794" y="253001"/>
            <a:ext cx="5013284" cy="114300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pic>
        <p:nvPicPr>
          <p:cNvPr id="9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8" name="Agile Fleet Assets New-01.png" descr="Agile Fleet Assets New-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9602" y="6007103"/>
            <a:ext cx="2295788" cy="597899"/>
          </a:xfrm>
          <a:prstGeom prst="rect">
            <a:avLst/>
          </a:prstGeom>
          <a:ln w="12700">
            <a:miter lim="400000"/>
          </a:ln>
        </p:spPr>
      </p:pic>
      <p:sp>
        <p:nvSpPr>
          <p:cNvPr id="99" name="Rectangle"/>
          <p:cNvSpPr/>
          <p:nvPr/>
        </p:nvSpPr>
        <p:spPr>
          <a:xfrm>
            <a:off x="-7980" y="6445379"/>
            <a:ext cx="5835469" cy="411293"/>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00" name="www.agilefleet.com      |      (571) 498-7555      |      info@agilefleet.com"/>
          <p:cNvSpPr txBox="1"/>
          <p:nvPr/>
        </p:nvSpPr>
        <p:spPr>
          <a:xfrm>
            <a:off x="281182" y="6537858"/>
            <a:ext cx="5257150" cy="235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err="1">
                <a:latin typeface="Arial Nova Light" panose="020B0304020202020204" pitchFamily="34" charset="0"/>
                <a:cs typeface="Arial Nova Light" panose="020F0302020204030204" pitchFamily="34" charset="0"/>
              </a:rPr>
              <a:t>www.agilefleet.com</a:t>
            </a:r>
            <a:r>
              <a:rPr sz="1199" b="0" i="0">
                <a:latin typeface="Arial Nova Light" panose="020B0304020202020204" pitchFamily="34" charset="0"/>
                <a:cs typeface="Arial Nova Light" panose="020F0302020204030204" pitchFamily="34" charset="0"/>
              </a:rPr>
              <a:t>      |      (571) 498-7555      |      </a:t>
            </a:r>
            <a:r>
              <a:rPr sz="1199" b="0" i="0" err="1">
                <a:latin typeface="Arial Nova Light" panose="020B0304020202020204" pitchFamily="34" charset="0"/>
                <a:cs typeface="Arial Nova Light" panose="020F0302020204030204" pitchFamily="34" charset="0"/>
              </a:rPr>
              <a:t>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7" name="Text Placeholder 2">
            <a:extLst>
              <a:ext uri="{FF2B5EF4-FFF2-40B4-BE49-F238E27FC236}">
                <a16:creationId xmlns:a16="http://schemas.microsoft.com/office/drawing/2014/main" id="{890FED10-DD54-4D46-80BD-3E8D97E800C6}"/>
              </a:ext>
            </a:extLst>
          </p:cNvPr>
          <p:cNvSpPr>
            <a:spLocks noGrp="1"/>
          </p:cNvSpPr>
          <p:nvPr>
            <p:ph type="body" sz="quarter" idx="10" hasCustomPrompt="1"/>
          </p:nvPr>
        </p:nvSpPr>
        <p:spPr>
          <a:xfrm>
            <a:off x="2570155" y="1513113"/>
            <a:ext cx="7580312" cy="505368"/>
          </a:xfrm>
          <a:prstGeom prst="rect">
            <a:avLst/>
          </a:prstGeom>
        </p:spPr>
        <p:txBody>
          <a:bodyPr>
            <a:noAutofit/>
          </a:bodyPr>
          <a:lstStyle>
            <a:lvl1pPr marL="0" indent="0" algn="ctr">
              <a:buNone/>
              <a:defRPr sz="2500" b="1" i="0">
                <a:latin typeface="Arial Nova Cond" panose="020F0502020204030204" pitchFamily="34" charset="0"/>
              </a:defRPr>
            </a:lvl1pPr>
          </a:lstStyle>
          <a:p>
            <a:pPr lvl="0"/>
            <a:r>
              <a:rPr lang="en-US"/>
              <a:t>Subtitle Text</a:t>
            </a:r>
          </a:p>
        </p:txBody>
      </p:sp>
      <p:sp>
        <p:nvSpPr>
          <p:cNvPr id="9" name="Rectangle 8">
            <a:extLst>
              <a:ext uri="{FF2B5EF4-FFF2-40B4-BE49-F238E27FC236}">
                <a16:creationId xmlns:a16="http://schemas.microsoft.com/office/drawing/2014/main" id="{563DDAA1-F9CC-4F49-A2E4-1458785A6823}"/>
              </a:ext>
            </a:extLst>
          </p:cNvPr>
          <p:cNvSpPr/>
          <p:nvPr userDrawn="1"/>
        </p:nvSpPr>
        <p:spPr>
          <a:xfrm>
            <a:off x="3721398" y="4936"/>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72878739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Title &amp; Pattern">
    <p:spTree>
      <p:nvGrpSpPr>
        <p:cNvPr id="1" name=""/>
        <p:cNvGrpSpPr/>
        <p:nvPr/>
      </p:nvGrpSpPr>
      <p:grpSpPr>
        <a:xfrm>
          <a:off x="0" y="0"/>
          <a:ext cx="0" cy="0"/>
          <a:chOff x="0" y="0"/>
          <a:chExt cx="0" cy="0"/>
        </a:xfrm>
      </p:grpSpPr>
      <p:sp>
        <p:nvSpPr>
          <p:cNvPr id="96" name="Title Text"/>
          <p:cNvSpPr txBox="1">
            <a:spLocks noGrp="1" noChangeAspect="1"/>
          </p:cNvSpPr>
          <p:nvPr>
            <p:ph type="title"/>
          </p:nvPr>
        </p:nvSpPr>
        <p:spPr>
          <a:xfrm>
            <a:off x="3817957" y="229602"/>
            <a:ext cx="5013284" cy="114300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pic>
        <p:nvPicPr>
          <p:cNvPr id="9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8" name="Agile Fleet Assets New-01.png" descr="Agile Fleet Assets New-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9602" y="6007103"/>
            <a:ext cx="2295788" cy="597899"/>
          </a:xfrm>
          <a:prstGeom prst="rect">
            <a:avLst/>
          </a:prstGeom>
          <a:ln w="12700">
            <a:miter lim="400000"/>
          </a:ln>
        </p:spPr>
      </p:pic>
      <p:sp>
        <p:nvSpPr>
          <p:cNvPr id="99" name="Rectangle"/>
          <p:cNvSpPr/>
          <p:nvPr/>
        </p:nvSpPr>
        <p:spPr>
          <a:xfrm>
            <a:off x="-6831" y="6461600"/>
            <a:ext cx="5835469" cy="411293"/>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00" name="www.agilefleet.com      |      (571) 498-7555      |      info@agilefleet.com"/>
          <p:cNvSpPr txBox="1"/>
          <p:nvPr/>
        </p:nvSpPr>
        <p:spPr>
          <a:xfrm>
            <a:off x="281182" y="6537858"/>
            <a:ext cx="5257150" cy="235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err="1">
                <a:latin typeface="Arial Nova Light" panose="020B0304020202020204" pitchFamily="34" charset="0"/>
                <a:cs typeface="Arial Nova Light" panose="020F0302020204030204" pitchFamily="34" charset="0"/>
              </a:rPr>
              <a:t>www.agilefleet.com</a:t>
            </a:r>
            <a:r>
              <a:rPr sz="1199" b="0" i="0">
                <a:latin typeface="Arial Nova Light" panose="020B0304020202020204" pitchFamily="34" charset="0"/>
                <a:cs typeface="Arial Nova Light" panose="020F0302020204030204" pitchFamily="34" charset="0"/>
              </a:rPr>
              <a:t>      |      (571) 498-7555      |      </a:t>
            </a:r>
            <a:r>
              <a:rPr sz="1199" b="0" i="0" err="1">
                <a:latin typeface="Arial Nova Light" panose="020B0304020202020204" pitchFamily="34" charset="0"/>
                <a:cs typeface="Arial Nova Light" panose="020F0302020204030204" pitchFamily="34" charset="0"/>
              </a:rPr>
              <a:t>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9" name="Rectangle 8">
            <a:extLst>
              <a:ext uri="{FF2B5EF4-FFF2-40B4-BE49-F238E27FC236}">
                <a16:creationId xmlns:a16="http://schemas.microsoft.com/office/drawing/2014/main" id="{0F78A578-FCD4-4544-BFC8-A9E7B04702D7}"/>
              </a:ext>
            </a:extLst>
          </p:cNvPr>
          <p:cNvSpPr/>
          <p:nvPr userDrawn="1"/>
        </p:nvSpPr>
        <p:spPr>
          <a:xfrm>
            <a:off x="3721398" y="4936"/>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293608992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amp; Subtitle copy">
    <p:spTree>
      <p:nvGrpSpPr>
        <p:cNvPr id="1" name=""/>
        <p:cNvGrpSpPr/>
        <p:nvPr/>
      </p:nvGrpSpPr>
      <p:grpSpPr>
        <a:xfrm>
          <a:off x="0" y="0"/>
          <a:ext cx="0" cy="0"/>
          <a:chOff x="0" y="0"/>
          <a:chExt cx="0" cy="0"/>
        </a:xfrm>
      </p:grpSpPr>
      <p:pic>
        <p:nvPicPr>
          <p:cNvPr id="39" name="Image" descr="Image"/>
          <p:cNvPicPr>
            <a:picLocks noChangeAspect="1"/>
          </p:cNvPicPr>
          <p:nvPr userDrawn="1"/>
        </p:nvPicPr>
        <p:blipFill>
          <a:blip r:embed="rId2" cstate="email">
            <a:alphaModFix amt="63296"/>
            <a:extLst>
              <a:ext uri="{28A0092B-C50C-407E-A947-70E740481C1C}">
                <a14:useLocalDpi xmlns:a14="http://schemas.microsoft.com/office/drawing/2010/main"/>
              </a:ext>
            </a:extLst>
          </a:blip>
          <a:srcRect/>
          <a:stretch>
            <a:fillRect/>
          </a:stretch>
        </p:blipFill>
        <p:spPr>
          <a:xfrm>
            <a:off x="-10296" y="0"/>
            <a:ext cx="12228491" cy="6902240"/>
          </a:xfrm>
          <a:prstGeom prst="rect">
            <a:avLst/>
          </a:prstGeom>
          <a:ln w="12700">
            <a:miter lim="400000"/>
          </a:ln>
        </p:spPr>
      </p:pic>
      <p:sp>
        <p:nvSpPr>
          <p:cNvPr id="40" name="Title Text"/>
          <p:cNvSpPr txBox="1">
            <a:spLocks noGrp="1"/>
          </p:cNvSpPr>
          <p:nvPr>
            <p:ph type="title"/>
          </p:nvPr>
        </p:nvSpPr>
        <p:spPr>
          <a:xfrm>
            <a:off x="783940" y="5303634"/>
            <a:ext cx="5195577" cy="976450"/>
          </a:xfrm>
          <a:prstGeom prst="rect">
            <a:avLst/>
          </a:prstGeom>
        </p:spPr>
        <p:txBody>
          <a:bodyPr anchor="b"/>
          <a:lstStyle>
            <a:lvl1pPr>
              <a:defRPr b="1" i="0">
                <a:solidFill>
                  <a:schemeClr val="bg1"/>
                </a:solidFill>
                <a:latin typeface="Arial Nova" panose="020B0504020202020204" pitchFamily="34" charset="0"/>
                <a:ea typeface="+mj-ea"/>
                <a:cs typeface="+mj-cs"/>
                <a:sym typeface="Roboto"/>
              </a:defRPr>
            </a:lvl1pPr>
          </a:lstStyle>
          <a:p>
            <a:r>
              <a:t>Title Text</a:t>
            </a:r>
          </a:p>
        </p:txBody>
      </p:sp>
      <p:pic>
        <p:nvPicPr>
          <p:cNvPr id="4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6" y="-1"/>
            <a:ext cx="2576987" cy="6858001"/>
          </a:xfrm>
          <a:prstGeom prst="rect">
            <a:avLst/>
          </a:prstGeom>
          <a:ln w="12700">
            <a:miter lim="400000"/>
          </a:ln>
        </p:spPr>
      </p:pic>
      <p:pic>
        <p:nvPicPr>
          <p:cNvPr id="41"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6193" y="2133375"/>
            <a:ext cx="4861561" cy="4756595"/>
          </a:xfrm>
          <a:prstGeom prst="rect">
            <a:avLst/>
          </a:prstGeom>
          <a:ln w="12700">
            <a:miter lim="400000"/>
          </a:ln>
        </p:spPr>
      </p:pic>
    </p:spTree>
    <p:extLst>
      <p:ext uri="{BB962C8B-B14F-4D97-AF65-F5344CB8AC3E}">
        <p14:creationId xmlns:p14="http://schemas.microsoft.com/office/powerpoint/2010/main" val="1897086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mp; Numbered Bullets">
    <p:spTree>
      <p:nvGrpSpPr>
        <p:cNvPr id="1" name=""/>
        <p:cNvGrpSpPr/>
        <p:nvPr/>
      </p:nvGrpSpPr>
      <p:grpSpPr>
        <a:xfrm>
          <a:off x="0" y="0"/>
          <a:ext cx="0" cy="0"/>
          <a:chOff x="0" y="0"/>
          <a:chExt cx="0" cy="0"/>
        </a:xfrm>
      </p:grpSpPr>
      <p:sp>
        <p:nvSpPr>
          <p:cNvPr id="117" name="Body Level One…"/>
          <p:cNvSpPr txBox="1">
            <a:spLocks noGrp="1"/>
          </p:cNvSpPr>
          <p:nvPr>
            <p:ph type="body" idx="1" hasCustomPrompt="1"/>
          </p:nvPr>
        </p:nvSpPr>
        <p:spPr>
          <a:xfrm>
            <a:off x="2825707" y="1614488"/>
            <a:ext cx="8521747" cy="4138613"/>
          </a:xfrm>
          <a:prstGeom prst="rect">
            <a:avLst/>
          </a:prstGeom>
        </p:spPr>
        <p:txBody>
          <a:bodyPr/>
          <a:lstStyle>
            <a:lvl1pPr marL="371363" indent="-371363">
              <a:buFont typeface="+mj-lt"/>
              <a:buAutoNum type="arabicPeriod"/>
              <a:defRPr b="0" i="0">
                <a:latin typeface="Arial Nova Light" panose="020B0304020202020204" pitchFamily="34" charset="0"/>
              </a:defRPr>
            </a:lvl1pPr>
            <a:lvl2pPr>
              <a:buFont typeface="+mj-lt"/>
              <a:buAutoNum type="alphaLcPeriod"/>
              <a:defRPr sz="1600" b="0" i="0">
                <a:latin typeface="Arial Nova Light" panose="020B0304020202020204" pitchFamily="34" charset="0"/>
              </a:defRPr>
            </a:lvl2pPr>
            <a:lvl3pPr>
              <a:buFont typeface="+mj-lt"/>
              <a:buAutoNum type="romanLcPeriod"/>
              <a:defRPr sz="1600" b="0" i="0">
                <a:latin typeface="Arial Nova Light" panose="020B0304020202020204" pitchFamily="34" charset="0"/>
              </a:defRPr>
            </a:lvl3pPr>
          </a:lstStyle>
          <a:p>
            <a:r>
              <a:rPr lang="en-US"/>
              <a:t> </a:t>
            </a:r>
            <a:r>
              <a:t>Body Level One</a:t>
            </a:r>
          </a:p>
          <a:p>
            <a:pPr lvl="1"/>
            <a:r>
              <a:t>Body Level Tw</a:t>
            </a:r>
            <a:r>
              <a:rPr lang="en-IN"/>
              <a:t>o</a:t>
            </a:r>
          </a:p>
          <a:p>
            <a:pPr lvl="2"/>
            <a:r>
              <a:rPr lang="en-IN"/>
              <a:t>B</a:t>
            </a:r>
            <a:r>
              <a:rPr lang="en-US" err="1"/>
              <a:t>ody</a:t>
            </a:r>
            <a:r>
              <a:rPr lang="en-US"/>
              <a:t> Level Three</a:t>
            </a:r>
          </a:p>
        </p:txBody>
      </p:sp>
      <p:pic>
        <p:nvPicPr>
          <p:cNvPr id="11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 name="Agile Fleet Assets New-01.png" descr="Agile Fleet Assets New-01.png">
            <a:extLst>
              <a:ext uri="{FF2B5EF4-FFF2-40B4-BE49-F238E27FC236}">
                <a16:creationId xmlns:a16="http://schemas.microsoft.com/office/drawing/2014/main" id="{73BD748F-E9FF-3746-AD06-C840B2C2BE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10" name="Rectangle">
            <a:extLst>
              <a:ext uri="{FF2B5EF4-FFF2-40B4-BE49-F238E27FC236}">
                <a16:creationId xmlns:a16="http://schemas.microsoft.com/office/drawing/2014/main" id="{11AF0441-623B-FA4B-9196-4E0EEF778202}"/>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1" name="www.agilefleet.com      |      (571) 498-7555      |      info@agilefleet.com">
            <a:extLst>
              <a:ext uri="{FF2B5EF4-FFF2-40B4-BE49-F238E27FC236}">
                <a16:creationId xmlns:a16="http://schemas.microsoft.com/office/drawing/2014/main" id="{C55F40A2-DFBF-4440-9771-E13A8AD3E6A2}"/>
              </a:ext>
            </a:extLst>
          </p:cNvPr>
          <p:cNvSpPr txBox="1"/>
          <p:nvPr userDrawn="1"/>
        </p:nvSpPr>
        <p:spPr>
          <a:xfrm>
            <a:off x="281180" y="6508270"/>
            <a:ext cx="4824221" cy="235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err="1">
                <a:latin typeface="Arial Nova Light" panose="020B0304020202020204" pitchFamily="34" charset="0"/>
                <a:cs typeface="Arial Nova Light" panose="020F0302020204030204" pitchFamily="34" charset="0"/>
              </a:rPr>
              <a:t>www.agilefleet.com</a:t>
            </a:r>
            <a:r>
              <a:rPr sz="1199" b="0" i="0">
                <a:latin typeface="Arial Nova Light" panose="020B0304020202020204" pitchFamily="34" charset="0"/>
                <a:cs typeface="Arial Nova Light" panose="020F0302020204030204" pitchFamily="34" charset="0"/>
              </a:rPr>
              <a:t>      |      (571) 498-7555      |      </a:t>
            </a:r>
            <a:r>
              <a:rPr sz="1199" b="0" i="0" err="1">
                <a:latin typeface="Arial Nova Light" panose="020B0304020202020204" pitchFamily="34" charset="0"/>
                <a:cs typeface="Arial Nova Light" panose="020F0302020204030204" pitchFamily="34" charset="0"/>
              </a:rPr>
              <a:t>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14" name="Title Text">
            <a:extLst>
              <a:ext uri="{FF2B5EF4-FFF2-40B4-BE49-F238E27FC236}">
                <a16:creationId xmlns:a16="http://schemas.microsoft.com/office/drawing/2014/main" id="{8A301E9A-2F27-C846-8D01-62E1440D085C}"/>
              </a:ext>
            </a:extLst>
          </p:cNvPr>
          <p:cNvSpPr txBox="1">
            <a:spLocks noGrp="1"/>
          </p:cNvSpPr>
          <p:nvPr>
            <p:ph type="title"/>
          </p:nvPr>
        </p:nvSpPr>
        <p:spPr>
          <a:xfrm>
            <a:off x="1073150" y="245171"/>
            <a:ext cx="10502900" cy="111373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sp>
        <p:nvSpPr>
          <p:cNvPr id="13" name="Rectangle 12">
            <a:extLst>
              <a:ext uri="{FF2B5EF4-FFF2-40B4-BE49-F238E27FC236}">
                <a16:creationId xmlns:a16="http://schemas.microsoft.com/office/drawing/2014/main" id="{421519CD-053E-1B45-9758-CF80E787F5D3}"/>
              </a:ext>
            </a:extLst>
          </p:cNvPr>
          <p:cNvSpPr/>
          <p:nvPr userDrawn="1"/>
        </p:nvSpPr>
        <p:spPr>
          <a:xfrm>
            <a:off x="3721398" y="4936"/>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1267019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Photo - 3 Up">
    <p:spTree>
      <p:nvGrpSpPr>
        <p:cNvPr id="1" name=""/>
        <p:cNvGrpSpPr/>
        <p:nvPr/>
      </p:nvGrpSpPr>
      <p:grpSpPr>
        <a:xfrm>
          <a:off x="0" y="0"/>
          <a:ext cx="0" cy="0"/>
          <a:chOff x="0" y="0"/>
          <a:chExt cx="0" cy="0"/>
        </a:xfrm>
      </p:grpSpPr>
      <p:sp>
        <p:nvSpPr>
          <p:cNvPr id="151" name="Sandy path between two hills leading to the ocean"/>
          <p:cNvSpPr>
            <a:spLocks noGrp="1"/>
          </p:cNvSpPr>
          <p:nvPr>
            <p:ph type="pic" sz="quarter" idx="21" hasCustomPrompt="1"/>
          </p:nvPr>
        </p:nvSpPr>
        <p:spPr>
          <a:xfrm>
            <a:off x="7646990" y="3340378"/>
            <a:ext cx="4162426" cy="2774950"/>
          </a:xfrm>
          <a:prstGeom prst="rect">
            <a:avLst/>
          </a:prstGeom>
        </p:spPr>
        <p:txBody>
          <a:bodyPr lIns="91439" tIns="45719" rIns="91439" bIns="45719" anchor="t">
            <a:noAutofit/>
          </a:bodyPr>
          <a:lstStyle>
            <a:lvl1pPr marL="0" indent="0">
              <a:buNone/>
              <a:defRPr b="0" i="0">
                <a:latin typeface="Arial Nova Light" panose="020B0304020202020204" pitchFamily="34" charset="0"/>
              </a:defRPr>
            </a:lvl1pPr>
          </a:lstStyle>
          <a:p>
            <a:r>
              <a:rPr lang="en-US"/>
              <a:t>Image</a:t>
            </a:r>
            <a:endParaRPr/>
          </a:p>
        </p:txBody>
      </p:sp>
      <p:sp>
        <p:nvSpPr>
          <p:cNvPr id="152" name="Heron flying low over a beach with a short fence in the foreground"/>
          <p:cNvSpPr>
            <a:spLocks noGrp="1"/>
          </p:cNvSpPr>
          <p:nvPr>
            <p:ph type="pic" sz="quarter" idx="22" hasCustomPrompt="1"/>
          </p:nvPr>
        </p:nvSpPr>
        <p:spPr>
          <a:xfrm>
            <a:off x="7646990" y="374928"/>
            <a:ext cx="4162426" cy="2774950"/>
          </a:xfrm>
          <a:prstGeom prst="rect">
            <a:avLst/>
          </a:prstGeom>
        </p:spPr>
        <p:txBody>
          <a:bodyPr lIns="91439" tIns="45719" rIns="91439" bIns="45719" anchor="t">
            <a:noAutofit/>
          </a:bodyPr>
          <a:lstStyle>
            <a:lvl1pPr marL="0" indent="0">
              <a:buNone/>
              <a:defRPr b="0" i="0">
                <a:latin typeface="Arial Nova Light" panose="020B0304020202020204" pitchFamily="34" charset="0"/>
              </a:defRPr>
            </a:lvl1pPr>
          </a:lstStyle>
          <a:p>
            <a:r>
              <a:rPr lang="en-US"/>
              <a:t>Image</a:t>
            </a:r>
            <a:endParaRPr/>
          </a:p>
        </p:txBody>
      </p:sp>
      <p:sp>
        <p:nvSpPr>
          <p:cNvPr id="153" name="View of beach and sea from a grassy sand dune"/>
          <p:cNvSpPr>
            <a:spLocks noGrp="1"/>
          </p:cNvSpPr>
          <p:nvPr>
            <p:ph type="pic" idx="23" hasCustomPrompt="1"/>
          </p:nvPr>
        </p:nvSpPr>
        <p:spPr>
          <a:xfrm>
            <a:off x="376240" y="381278"/>
            <a:ext cx="7040563" cy="5734050"/>
          </a:xfrm>
          <a:prstGeom prst="rect">
            <a:avLst/>
          </a:prstGeom>
        </p:spPr>
        <p:txBody>
          <a:bodyPr lIns="91439" tIns="45719" rIns="91439" bIns="45719" anchor="t">
            <a:noAutofit/>
          </a:bodyPr>
          <a:lstStyle>
            <a:lvl1pPr marL="0" indent="0">
              <a:buNone/>
              <a:defRPr b="0" i="0">
                <a:latin typeface="Arial Nova Light" panose="020B0304020202020204" pitchFamily="34" charset="0"/>
              </a:defRPr>
            </a:lvl1pPr>
          </a:lstStyle>
          <a:p>
            <a:r>
              <a:rPr lang="en-US"/>
              <a:t>Image</a:t>
            </a:r>
            <a:endParaRPr/>
          </a:p>
        </p:txBody>
      </p:sp>
      <p:pic>
        <p:nvPicPr>
          <p:cNvPr id="8" name="Agile Fleet Assets New-01.png" descr="Agile Fleet Assets New-01.png">
            <a:extLst>
              <a:ext uri="{FF2B5EF4-FFF2-40B4-BE49-F238E27FC236}">
                <a16:creationId xmlns:a16="http://schemas.microsoft.com/office/drawing/2014/main" id="{8C27EC7A-AE1A-4049-8ED0-B4F9F0276A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9" name="Rectangle">
            <a:extLst>
              <a:ext uri="{FF2B5EF4-FFF2-40B4-BE49-F238E27FC236}">
                <a16:creationId xmlns:a16="http://schemas.microsoft.com/office/drawing/2014/main" id="{D5EF60E8-15F9-6041-8ABF-3A40BDE1CF11}"/>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0" name="www.agilefleet.com      |      (571) 498-7555      |      info@agilefleet.com">
            <a:extLst>
              <a:ext uri="{FF2B5EF4-FFF2-40B4-BE49-F238E27FC236}">
                <a16:creationId xmlns:a16="http://schemas.microsoft.com/office/drawing/2014/main" id="{89ABE6E8-EED4-A244-B68E-7810F19E9B69}"/>
              </a:ext>
            </a:extLst>
          </p:cNvPr>
          <p:cNvSpPr txBox="1"/>
          <p:nvPr userDrawn="1"/>
        </p:nvSpPr>
        <p:spPr>
          <a:xfrm>
            <a:off x="281180" y="6508270"/>
            <a:ext cx="4824221" cy="235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err="1">
                <a:latin typeface="Arial Nova Light" panose="020B0304020202020204" pitchFamily="34" charset="0"/>
                <a:cs typeface="Arial Nova Light" panose="020F0302020204030204" pitchFamily="34" charset="0"/>
              </a:rPr>
              <a:t>www.agilefleet.com</a:t>
            </a:r>
            <a:r>
              <a:rPr sz="1199" b="0" i="0">
                <a:latin typeface="Arial Nova Light" panose="020B0304020202020204" pitchFamily="34" charset="0"/>
                <a:cs typeface="Arial Nova Light" panose="020F0302020204030204" pitchFamily="34" charset="0"/>
              </a:rPr>
              <a:t>      |      (571) 498-7555      |      </a:t>
            </a:r>
            <a:r>
              <a:rPr sz="1199" b="0" i="0" err="1">
                <a:latin typeface="Arial Nova Light" panose="020B0304020202020204" pitchFamily="34" charset="0"/>
                <a:cs typeface="Arial Nova Light" panose="020F0302020204030204" pitchFamily="34" charset="0"/>
              </a:rPr>
              <a:t>info@agilefleet.com</a:t>
            </a:r>
            <a:endParaRPr sz="1199" b="0" i="0">
              <a:solidFill>
                <a:srgbClr val="000000"/>
              </a:solidFill>
              <a:latin typeface="Arial Nova Light" panose="020B0304020202020204" pitchFamily="34" charset="0"/>
              <a:ea typeface="Times Roman"/>
              <a:cs typeface="Times Roman"/>
              <a:sym typeface="Times Roman"/>
            </a:endParaRPr>
          </a:p>
        </p:txBody>
      </p:sp>
    </p:spTree>
    <p:extLst>
      <p:ext uri="{BB962C8B-B14F-4D97-AF65-F5344CB8AC3E}">
        <p14:creationId xmlns:p14="http://schemas.microsoft.com/office/powerpoint/2010/main" val="3969174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14EB-AC54-318A-1660-D490CD3F80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9EBD1-E264-B4BB-8157-9AB5435E97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F25EFE-79F0-42E0-B44B-3CA281A3B731}"/>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5" name="Footer Placeholder 4">
            <a:extLst>
              <a:ext uri="{FF2B5EF4-FFF2-40B4-BE49-F238E27FC236}">
                <a16:creationId xmlns:a16="http://schemas.microsoft.com/office/drawing/2014/main" id="{15057DDC-F77E-5D0C-4761-C88884942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E0FB2-654F-EAF6-BA3E-ACB738D77DBC}"/>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2851772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4024-7A3A-BFEB-BD1A-9E5FBD7D7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339EC-506E-0845-A6CC-243ED3C107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6E4EF-A86D-44BD-E6DE-3DAEB34AE846}"/>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5" name="Footer Placeholder 4">
            <a:extLst>
              <a:ext uri="{FF2B5EF4-FFF2-40B4-BE49-F238E27FC236}">
                <a16:creationId xmlns:a16="http://schemas.microsoft.com/office/drawing/2014/main" id="{C240528E-C5FA-55F0-6CB8-6D599F4E8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4BC80-8B5E-3C29-B0C3-9CECFC42C8AC}"/>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3582526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07964-3D20-C73A-EFBA-018720E9F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CA1E89-85A1-B632-5DCB-1ACC1B73FA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F2B075-009E-433D-614E-57FAD383F477}"/>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5" name="Footer Placeholder 4">
            <a:extLst>
              <a:ext uri="{FF2B5EF4-FFF2-40B4-BE49-F238E27FC236}">
                <a16:creationId xmlns:a16="http://schemas.microsoft.com/office/drawing/2014/main" id="{57678224-718F-B180-D2CA-7890AAD90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88529-8EBB-9020-173D-AA1790CD3364}"/>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1757272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85AC9C-E6F8-DFC9-2151-B2936D98CEE8}"/>
              </a:ext>
            </a:extLst>
          </p:cNvPr>
          <p:cNvSpPr>
            <a:spLocks noGrp="1"/>
          </p:cNvSpPr>
          <p:nvPr>
            <p:ph sz="half" idx="1"/>
          </p:nvPr>
        </p:nvSpPr>
        <p:spPr>
          <a:xfrm>
            <a:off x="838200" y="1825625"/>
            <a:ext cx="5181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D8774-6225-E198-105D-0253C06663FD}"/>
              </a:ext>
            </a:extLst>
          </p:cNvPr>
          <p:cNvSpPr>
            <a:spLocks noGrp="1"/>
          </p:cNvSpPr>
          <p:nvPr>
            <p:ph sz="half" idx="2"/>
          </p:nvPr>
        </p:nvSpPr>
        <p:spPr>
          <a:xfrm>
            <a:off x="6172200" y="1825625"/>
            <a:ext cx="5181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490F0-3BAA-A512-2EF4-026A9C9AA0B8}"/>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6" name="Footer Placeholder 5">
            <a:extLst>
              <a:ext uri="{FF2B5EF4-FFF2-40B4-BE49-F238E27FC236}">
                <a16:creationId xmlns:a16="http://schemas.microsoft.com/office/drawing/2014/main" id="{2D7D1A38-DC82-1BD6-4077-2D6AE6AB3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F94F7-884E-8386-7DFF-87C03EF49E5C}"/>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Title 1">
            <a:extLst>
              <a:ext uri="{FF2B5EF4-FFF2-40B4-BE49-F238E27FC236}">
                <a16:creationId xmlns:a16="http://schemas.microsoft.com/office/drawing/2014/main" id="{841AA1EB-53E7-9106-B031-12CBD31702F7}"/>
              </a:ext>
            </a:extLst>
          </p:cNvPr>
          <p:cNvSpPr txBox="1">
            <a:spLocks/>
          </p:cNvSpPr>
          <p:nvPr userDrawn="1"/>
        </p:nvSpPr>
        <p:spPr>
          <a:xfrm>
            <a:off x="83978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8567408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A668-BDB2-3105-45D0-95CFB94C1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7B1BA-AC12-6ACE-0A66-C80ABB86F0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8F09B-8473-5E26-799F-7A04203F4C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8F9BE7-BC7D-9E47-6A2A-A2C1A55E3131}"/>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6" name="Footer Placeholder 5">
            <a:extLst>
              <a:ext uri="{FF2B5EF4-FFF2-40B4-BE49-F238E27FC236}">
                <a16:creationId xmlns:a16="http://schemas.microsoft.com/office/drawing/2014/main" id="{F53B961B-D3B8-44BF-7E74-70B3D33B9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A5E8E-1670-7279-B41C-F528EEA50F32}"/>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3517053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51D23-82FD-0F10-8B7C-CE24E1E333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A93A88-4D66-3DAA-2B9C-EEA1E4D25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81DD87-02B5-115B-6DDB-0A08B64A22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61535-F042-8290-E7EE-87ED47C23E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E38C8-0DE1-7EFE-46AA-9E8239D9F9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A3B85-4B31-0ABD-D611-A5D71B0A364D}"/>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8" name="Footer Placeholder 7">
            <a:extLst>
              <a:ext uri="{FF2B5EF4-FFF2-40B4-BE49-F238E27FC236}">
                <a16:creationId xmlns:a16="http://schemas.microsoft.com/office/drawing/2014/main" id="{8EBE52A9-E8CF-859E-8434-52A1DB5AA9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0770C6-DAEF-122A-066C-2001B3D6436B}"/>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4072308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B789-A841-C04D-32B6-FEFA1645E0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CEAC74-D1E9-322E-23D5-B9559F34CF52}"/>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4" name="Footer Placeholder 3">
            <a:extLst>
              <a:ext uri="{FF2B5EF4-FFF2-40B4-BE49-F238E27FC236}">
                <a16:creationId xmlns:a16="http://schemas.microsoft.com/office/drawing/2014/main" id="{1E1228E2-85E0-8E3E-FE2E-EB48E485BD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453C0D-C2A1-5AE2-F9BD-F4E7D7969591}"/>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837903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ED0D3-3541-1F97-7E20-5212192419E0}"/>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3" name="Footer Placeholder 2">
            <a:extLst>
              <a:ext uri="{FF2B5EF4-FFF2-40B4-BE49-F238E27FC236}">
                <a16:creationId xmlns:a16="http://schemas.microsoft.com/office/drawing/2014/main" id="{765470B4-1028-9083-30C7-190B0D7382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0334E4-4351-17FA-3D69-7AC30DD28B66}"/>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2267271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D023-DCBE-5912-9A2C-E52D91081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36981-F719-0238-DA2F-AC9B68A14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E9609F-7572-C72A-08B3-182448EC7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75B3F-FF43-A706-3FF0-AFDF937A711B}"/>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6" name="Footer Placeholder 5">
            <a:extLst>
              <a:ext uri="{FF2B5EF4-FFF2-40B4-BE49-F238E27FC236}">
                <a16:creationId xmlns:a16="http://schemas.microsoft.com/office/drawing/2014/main" id="{1581DE59-2574-EA93-7EF1-3C99D0249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9FB7E-F79C-9E4A-0A30-26C18FC197F4}"/>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237806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72E40-C77E-5F98-629B-72DB1AEDB3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127B0-585F-74BF-7F6E-F55F9BE1B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707FB6-282C-611B-C8A4-0BF333C28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B6266-F059-4C7E-B42D-290319218544}"/>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6" name="Footer Placeholder 5">
            <a:extLst>
              <a:ext uri="{FF2B5EF4-FFF2-40B4-BE49-F238E27FC236}">
                <a16:creationId xmlns:a16="http://schemas.microsoft.com/office/drawing/2014/main" id="{CD741B9F-51B0-D226-ED20-11B319B4B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5462C-547B-252D-1D6D-018D176592D5}"/>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4123363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684D-9FE1-AE99-CC94-22A715BBB0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1E35C2-2463-7001-4748-797CF7A416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96A6B-1FAA-897C-CADF-9119EF6A83C0}"/>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5" name="Footer Placeholder 4">
            <a:extLst>
              <a:ext uri="{FF2B5EF4-FFF2-40B4-BE49-F238E27FC236}">
                <a16:creationId xmlns:a16="http://schemas.microsoft.com/office/drawing/2014/main" id="{D1DAA3F6-48A1-B9A8-BF59-69921E914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FE7F2-AEE6-507A-17E0-191D4327B174}"/>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454726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F33C98-F5A5-9891-0CCD-632BE77742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C12A3D-1089-F100-137F-B454C7D79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47C80-6E60-323E-FD40-9CEA0315EC69}"/>
              </a:ext>
            </a:extLst>
          </p:cNvPr>
          <p:cNvSpPr>
            <a:spLocks noGrp="1"/>
          </p:cNvSpPr>
          <p:nvPr>
            <p:ph type="dt" sz="half" idx="10"/>
          </p:nvPr>
        </p:nvSpPr>
        <p:spPr/>
        <p:txBody>
          <a:bodyPr/>
          <a:lstStyle/>
          <a:p>
            <a:fld id="{5316437F-0140-401C-BD0F-065550FAF04E}" type="datetimeFigureOut">
              <a:rPr lang="en-US" smtClean="0"/>
              <a:t>10/2/2023</a:t>
            </a:fld>
            <a:endParaRPr lang="en-US"/>
          </a:p>
        </p:txBody>
      </p:sp>
      <p:sp>
        <p:nvSpPr>
          <p:cNvPr id="5" name="Footer Placeholder 4">
            <a:extLst>
              <a:ext uri="{FF2B5EF4-FFF2-40B4-BE49-F238E27FC236}">
                <a16:creationId xmlns:a16="http://schemas.microsoft.com/office/drawing/2014/main" id="{CBD3DA4D-04D1-1DED-B37B-26746EDEF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5F4D7-059B-B3FC-FB55-AD227E9777DF}"/>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2222938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27DF0-6FFB-86B5-83F6-2E8758B065AB}"/>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3" name="Footer Placeholder 2">
            <a:extLst>
              <a:ext uri="{FF2B5EF4-FFF2-40B4-BE49-F238E27FC236}">
                <a16:creationId xmlns:a16="http://schemas.microsoft.com/office/drawing/2014/main" id="{1C88AAC8-C89E-BFF2-5D4B-3D5DEBD3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92B77-FF51-6812-8ED6-348A5A61B666}"/>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Picture Placeholder 6">
            <a:extLst>
              <a:ext uri="{FF2B5EF4-FFF2-40B4-BE49-F238E27FC236}">
                <a16:creationId xmlns:a16="http://schemas.microsoft.com/office/drawing/2014/main" id="{E8789742-E962-A59E-C8CC-9E59E07A9C90}"/>
              </a:ext>
            </a:extLst>
          </p:cNvPr>
          <p:cNvSpPr>
            <a:spLocks noGrp="1"/>
          </p:cNvSpPr>
          <p:nvPr>
            <p:ph type="pic" sz="quarter" idx="13"/>
          </p:nvPr>
        </p:nvSpPr>
        <p:spPr>
          <a:xfrm>
            <a:off x="5568950" y="0"/>
            <a:ext cx="6623050" cy="6858000"/>
          </a:xfrm>
        </p:spPr>
        <p:txBody>
          <a:bodyPr/>
          <a:lstStyle/>
          <a:p>
            <a:r>
              <a:rPr lang="en-US"/>
              <a:t>Click icon to add picture</a:t>
            </a:r>
          </a:p>
        </p:txBody>
      </p:sp>
      <p:sp>
        <p:nvSpPr>
          <p:cNvPr id="8" name="Content Placeholder 2">
            <a:extLst>
              <a:ext uri="{FF2B5EF4-FFF2-40B4-BE49-F238E27FC236}">
                <a16:creationId xmlns:a16="http://schemas.microsoft.com/office/drawing/2014/main" id="{F2671FA0-8DC1-81A1-02D9-72849779D229}"/>
              </a:ext>
            </a:extLst>
          </p:cNvPr>
          <p:cNvSpPr>
            <a:spLocks noGrp="1"/>
          </p:cNvSpPr>
          <p:nvPr>
            <p:ph sz="half" idx="1"/>
          </p:nvPr>
        </p:nvSpPr>
        <p:spPr>
          <a:xfrm>
            <a:off x="838200" y="2239861"/>
            <a:ext cx="4419600" cy="3937102"/>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6139FF9-67E6-4393-4789-653D6E44BC88}"/>
              </a:ext>
            </a:extLst>
          </p:cNvPr>
          <p:cNvSpPr>
            <a:spLocks noGrp="1"/>
          </p:cNvSpPr>
          <p:nvPr>
            <p:ph type="title"/>
          </p:nvPr>
        </p:nvSpPr>
        <p:spPr>
          <a:xfrm>
            <a:off x="839788" y="457200"/>
            <a:ext cx="4418012"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4178574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5CF2-2CC7-2A4B-6358-7BF845D17C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80FF87-5CDD-C505-5FC0-82D048DF7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34CF-CD90-E2B2-C3DB-9A70FEC513BB}"/>
              </a:ext>
            </a:extLst>
          </p:cNvPr>
          <p:cNvSpPr>
            <a:spLocks noGrp="1"/>
          </p:cNvSpPr>
          <p:nvPr>
            <p:ph sz="half" idx="2"/>
          </p:nvPr>
        </p:nvSpPr>
        <p:spPr>
          <a:xfrm>
            <a:off x="839788" y="2505075"/>
            <a:ext cx="5157787" cy="368458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62D817-6546-3AF2-AC00-10B642AA15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8AF782-BE5B-D38A-7F8A-75AEAD6B67ED}"/>
              </a:ext>
            </a:extLst>
          </p:cNvPr>
          <p:cNvSpPr>
            <a:spLocks noGrp="1"/>
          </p:cNvSpPr>
          <p:nvPr>
            <p:ph sz="quarter" idx="4"/>
          </p:nvPr>
        </p:nvSpPr>
        <p:spPr>
          <a:xfrm>
            <a:off x="6172200" y="2505075"/>
            <a:ext cx="5183188" cy="368458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F7C03-54FD-D103-BF76-373261C1FDDF}"/>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8" name="Footer Placeholder 7">
            <a:extLst>
              <a:ext uri="{FF2B5EF4-FFF2-40B4-BE49-F238E27FC236}">
                <a16:creationId xmlns:a16="http://schemas.microsoft.com/office/drawing/2014/main" id="{972D61A1-315E-3324-6A90-482E7F6F29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0DDCC-0104-0BEC-CE89-E14301A182C3}"/>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26952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27DF0-6FFB-86B5-83F6-2E8758B065AB}"/>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3" name="Footer Placeholder 2">
            <a:extLst>
              <a:ext uri="{FF2B5EF4-FFF2-40B4-BE49-F238E27FC236}">
                <a16:creationId xmlns:a16="http://schemas.microsoft.com/office/drawing/2014/main" id="{1C88AAC8-C89E-BFF2-5D4B-3D5DEBD3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92B77-FF51-6812-8ED6-348A5A61B666}"/>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Picture Placeholder 6">
            <a:extLst>
              <a:ext uri="{FF2B5EF4-FFF2-40B4-BE49-F238E27FC236}">
                <a16:creationId xmlns:a16="http://schemas.microsoft.com/office/drawing/2014/main" id="{E8789742-E962-A59E-C8CC-9E59E07A9C90}"/>
              </a:ext>
            </a:extLst>
          </p:cNvPr>
          <p:cNvSpPr>
            <a:spLocks noGrp="1"/>
          </p:cNvSpPr>
          <p:nvPr>
            <p:ph type="pic" sz="quarter" idx="13"/>
          </p:nvPr>
        </p:nvSpPr>
        <p:spPr>
          <a:xfrm>
            <a:off x="5568950" y="0"/>
            <a:ext cx="6623050" cy="6858000"/>
          </a:xfrm>
        </p:spPr>
        <p:txBody>
          <a:bodyPr/>
          <a:lstStyle/>
          <a:p>
            <a:endParaRPr lang="en-US"/>
          </a:p>
        </p:txBody>
      </p:sp>
      <p:sp>
        <p:nvSpPr>
          <p:cNvPr id="8" name="Content Placeholder 2">
            <a:extLst>
              <a:ext uri="{FF2B5EF4-FFF2-40B4-BE49-F238E27FC236}">
                <a16:creationId xmlns:a16="http://schemas.microsoft.com/office/drawing/2014/main" id="{F2671FA0-8DC1-81A1-02D9-72849779D229}"/>
              </a:ext>
            </a:extLst>
          </p:cNvPr>
          <p:cNvSpPr>
            <a:spLocks noGrp="1"/>
          </p:cNvSpPr>
          <p:nvPr>
            <p:ph sz="half" idx="1"/>
          </p:nvPr>
        </p:nvSpPr>
        <p:spPr>
          <a:xfrm>
            <a:off x="838200" y="2239861"/>
            <a:ext cx="4419600" cy="3937102"/>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6139FF9-67E6-4393-4789-653D6E44BC88}"/>
              </a:ext>
            </a:extLst>
          </p:cNvPr>
          <p:cNvSpPr>
            <a:spLocks noGrp="1"/>
          </p:cNvSpPr>
          <p:nvPr>
            <p:ph type="title"/>
          </p:nvPr>
        </p:nvSpPr>
        <p:spPr>
          <a:xfrm>
            <a:off x="839788" y="457200"/>
            <a:ext cx="4418012"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15898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C28C-D9A9-33FD-6C77-B18D8CA2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EEB510-A676-D710-7071-EBD4363B96D1}"/>
              </a:ext>
            </a:extLst>
          </p:cNvPr>
          <p:cNvSpPr>
            <a:spLocks noGrp="1"/>
          </p:cNvSpPr>
          <p:nvPr>
            <p:ph idx="1"/>
          </p:nvPr>
        </p:nvSpPr>
        <p:spPr>
          <a:xfrm>
            <a:off x="5183188" y="987425"/>
            <a:ext cx="6172200" cy="4873625"/>
          </a:xfrm>
        </p:spPr>
        <p:txBody>
          <a:bodyPr/>
          <a:lstStyle>
            <a:lvl1pPr>
              <a:defRPr sz="3200"/>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87394-E41C-E023-0781-8A9F1CB91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2B542-9B48-55F5-3F40-45D4E6BED496}"/>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6" name="Footer Placeholder 5">
            <a:extLst>
              <a:ext uri="{FF2B5EF4-FFF2-40B4-BE49-F238E27FC236}">
                <a16:creationId xmlns:a16="http://schemas.microsoft.com/office/drawing/2014/main" id="{AA5634BE-034F-B784-B3CE-5C2E6B73E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0717-2FB6-8ABD-D5B6-3CBF8C4DE590}"/>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22900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8679-FFF8-0DA6-B1D2-103263309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51CD1-69F9-B0ED-4A9E-90D4C5473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7DFC9A-D9BA-A997-98E6-40BCA5865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1514-0203-F0A5-1BB2-2E3F78DCB1C6}"/>
              </a:ext>
            </a:extLst>
          </p:cNvPr>
          <p:cNvSpPr>
            <a:spLocks noGrp="1"/>
          </p:cNvSpPr>
          <p:nvPr>
            <p:ph type="dt" sz="half" idx="10"/>
          </p:nvPr>
        </p:nvSpPr>
        <p:spPr/>
        <p:txBody>
          <a:bodyPr/>
          <a:lstStyle/>
          <a:p>
            <a:fld id="{76B84C95-4788-4924-ABDD-4E2E16AFE16F}" type="datetimeFigureOut">
              <a:rPr lang="en-US" smtClean="0"/>
              <a:t>10/2/2023</a:t>
            </a:fld>
            <a:endParaRPr lang="en-US"/>
          </a:p>
        </p:txBody>
      </p:sp>
      <p:sp>
        <p:nvSpPr>
          <p:cNvPr id="6" name="Footer Placeholder 5">
            <a:extLst>
              <a:ext uri="{FF2B5EF4-FFF2-40B4-BE49-F238E27FC236}">
                <a16:creationId xmlns:a16="http://schemas.microsoft.com/office/drawing/2014/main" id="{5C0A8BE7-5041-DD83-2C29-F2D80850E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1C840-EF3B-6DDF-352F-1A40055CBEC9}"/>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72063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theme" Target="../theme/theme4.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68836-D6B3-E528-E2AE-5D5A27596CF3}"/>
              </a:ext>
            </a:extLst>
          </p:cNvPr>
          <p:cNvSpPr>
            <a:spLocks noGrp="1"/>
          </p:cNvSpPr>
          <p:nvPr>
            <p:ph type="title"/>
          </p:nvPr>
        </p:nvSpPr>
        <p:spPr>
          <a:xfrm>
            <a:off x="6754368" y="2129917"/>
            <a:ext cx="5059680" cy="9881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EF7C0-E170-94E3-DEFC-36859F3BEE5D}"/>
              </a:ext>
            </a:extLst>
          </p:cNvPr>
          <p:cNvSpPr>
            <a:spLocks noGrp="1"/>
          </p:cNvSpPr>
          <p:nvPr>
            <p:ph type="body" idx="1"/>
          </p:nvPr>
        </p:nvSpPr>
        <p:spPr>
          <a:xfrm>
            <a:off x="6754368" y="3288665"/>
            <a:ext cx="3953256" cy="2380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EBE2E-E7FD-563A-270A-287965846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62FADA65-4B38-1178-D1AF-12D53700C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73BC2-763A-A984-B477-F8565FE64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55AFF-BEBF-49A0-88B2-89BB5A69A3D7}" type="slidenum">
              <a:rPr lang="en-US" smtClean="0"/>
              <a:t>‹#›</a:t>
            </a:fld>
            <a:endParaRPr lang="en-US"/>
          </a:p>
        </p:txBody>
      </p:sp>
    </p:spTree>
    <p:extLst>
      <p:ext uri="{BB962C8B-B14F-4D97-AF65-F5344CB8AC3E}">
        <p14:creationId xmlns:p14="http://schemas.microsoft.com/office/powerpoint/2010/main" val="40409310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4" r:id="rId4"/>
    <p:sldLayoutId id="2147483652" r:id="rId5"/>
    <p:sldLayoutId id="2147483653" r:id="rId6"/>
    <p:sldLayoutId id="2147483655" r:id="rId7"/>
    <p:sldLayoutId id="2147483656" r:id="rId8"/>
    <p:sldLayoutId id="2147483657" r:id="rId9"/>
    <p:sldLayoutId id="2147483663" r:id="rId10"/>
    <p:sldLayoutId id="2147483677" r:id="rId11"/>
  </p:sldLayoutIdLst>
  <p:txStyles>
    <p:title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95FD9F-632D-9E52-4512-B34C37546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C7048-AD1B-5878-0028-91C519BB39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09F5E-6029-0BF4-5525-4BF235F76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A1CD5-4656-49D1-924F-EC3D1FA3EA15}" type="datetimeFigureOut">
              <a:rPr lang="en-US" smtClean="0"/>
              <a:t>10/2/2023</a:t>
            </a:fld>
            <a:endParaRPr lang="en-US"/>
          </a:p>
        </p:txBody>
      </p:sp>
      <p:sp>
        <p:nvSpPr>
          <p:cNvPr id="5" name="Footer Placeholder 4">
            <a:extLst>
              <a:ext uri="{FF2B5EF4-FFF2-40B4-BE49-F238E27FC236}">
                <a16:creationId xmlns:a16="http://schemas.microsoft.com/office/drawing/2014/main" id="{FE99B3FB-B30A-8A6F-B28D-5DEB28FEC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2F2114-AB6A-CFE1-C4DF-E163EC7481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D7AB2-9C92-4718-951F-EE8D804EBCB8}" type="slidenum">
              <a:rPr lang="en-US" smtClean="0"/>
              <a:t>‹#›</a:t>
            </a:fld>
            <a:endParaRPr lang="en-US"/>
          </a:p>
        </p:txBody>
      </p:sp>
    </p:spTree>
    <p:extLst>
      <p:ext uri="{BB962C8B-B14F-4D97-AF65-F5344CB8AC3E}">
        <p14:creationId xmlns:p14="http://schemas.microsoft.com/office/powerpoint/2010/main" val="21664949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l" defTabSz="914400" rtl="0" eaLnBrk="1" latinLnBrk="0" hangingPunct="1">
        <a:lnSpc>
          <a:spcPct val="90000"/>
        </a:lnSpc>
        <a:spcBef>
          <a:spcPct val="0"/>
        </a:spcBef>
        <a:buNone/>
        <a:defRPr sz="4400" b="1" kern="1200">
          <a:solidFill>
            <a:schemeClr val="bg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6592CE-F7C4-BC91-6143-561EF1606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0F4BEE-78FE-9D75-6C94-D36E4F476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1EEF4-1A1E-D9DB-83E4-8E8816727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7DEDA-7924-4B19-B056-A661A244EAE5}" type="datetimeFigureOut">
              <a:rPr lang="en-US" smtClean="0"/>
              <a:t>10/2/2023</a:t>
            </a:fld>
            <a:endParaRPr lang="en-US"/>
          </a:p>
        </p:txBody>
      </p:sp>
      <p:sp>
        <p:nvSpPr>
          <p:cNvPr id="5" name="Footer Placeholder 4">
            <a:extLst>
              <a:ext uri="{FF2B5EF4-FFF2-40B4-BE49-F238E27FC236}">
                <a16:creationId xmlns:a16="http://schemas.microsoft.com/office/drawing/2014/main" id="{07F8D1C9-6824-3ADD-9C5C-D7E0C9B09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1C3A0-1C27-49E8-4713-7BE2F11373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13594-F63D-4199-BDA5-A7697B3F066E}" type="slidenum">
              <a:rPr lang="en-US" smtClean="0"/>
              <a:t>‹#›</a:t>
            </a:fld>
            <a:endParaRPr lang="en-US"/>
          </a:p>
        </p:txBody>
      </p:sp>
    </p:spTree>
    <p:extLst>
      <p:ext uri="{BB962C8B-B14F-4D97-AF65-F5344CB8AC3E}">
        <p14:creationId xmlns:p14="http://schemas.microsoft.com/office/powerpoint/2010/main" val="943156147"/>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rgbClr val="3A74B7"/>
          </a:solidFill>
          <a:latin typeface="Roboto Bold" panose="02000000000000000000" pitchFamily="2" charset="0"/>
          <a:ea typeface="Roboto Bold" panose="02000000000000000000" pitchFamily="2" charset="0"/>
          <a:cs typeface="Roboto Bold"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Bold" panose="02000000000000000000" pitchFamily="2" charset="0"/>
          <a:ea typeface="Roboto Condensed Bold" panose="02000000000000000000" pitchFamily="2" charset="0"/>
          <a:cs typeface="Roboto Condensed Bol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68836-D6B3-E528-E2AE-5D5A27596CF3}"/>
              </a:ext>
            </a:extLst>
          </p:cNvPr>
          <p:cNvSpPr>
            <a:spLocks noGrp="1"/>
          </p:cNvSpPr>
          <p:nvPr>
            <p:ph type="title"/>
          </p:nvPr>
        </p:nvSpPr>
        <p:spPr>
          <a:xfrm>
            <a:off x="6754368" y="2129919"/>
            <a:ext cx="5059680" cy="9881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EF7C0-E170-94E3-DEFC-36859F3BEE5D}"/>
              </a:ext>
            </a:extLst>
          </p:cNvPr>
          <p:cNvSpPr>
            <a:spLocks noGrp="1"/>
          </p:cNvSpPr>
          <p:nvPr>
            <p:ph type="body" idx="1"/>
          </p:nvPr>
        </p:nvSpPr>
        <p:spPr>
          <a:xfrm>
            <a:off x="6754369" y="3288667"/>
            <a:ext cx="3953256" cy="2380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EBE2E-E7FD-563A-270A-28796584666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84C95-4788-4924-ABDD-4E2E16AFE16F}" type="datetimeFigureOut">
              <a:rPr lang="en-US" smtClean="0"/>
              <a:t>10/2/2023</a:t>
            </a:fld>
            <a:endParaRPr lang="en-US"/>
          </a:p>
        </p:txBody>
      </p:sp>
      <p:sp>
        <p:nvSpPr>
          <p:cNvPr id="5" name="Footer Placeholder 4">
            <a:extLst>
              <a:ext uri="{FF2B5EF4-FFF2-40B4-BE49-F238E27FC236}">
                <a16:creationId xmlns:a16="http://schemas.microsoft.com/office/drawing/2014/main" id="{62FADA65-4B38-1178-D1AF-12D53700C050}"/>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73BC2-763A-A984-B477-F8565FE64B8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55AFF-BEBF-49A0-88B2-89BB5A69A3D7}" type="slidenum">
              <a:rPr lang="en-US" smtClean="0"/>
              <a:t>‹#›</a:t>
            </a:fld>
            <a:endParaRPr lang="en-US"/>
          </a:p>
        </p:txBody>
      </p:sp>
    </p:spTree>
    <p:extLst>
      <p:ext uri="{BB962C8B-B14F-4D97-AF65-F5344CB8AC3E}">
        <p14:creationId xmlns:p14="http://schemas.microsoft.com/office/powerpoint/2010/main" val="3181782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Lst>
  <p:txStyles>
    <p:titleStyle>
      <a:lvl1pPr algn="l" defTabSz="914126" rtl="0" eaLnBrk="1" latinLnBrk="0" hangingPunct="1">
        <a:lnSpc>
          <a:spcPct val="90000"/>
        </a:lnSpc>
        <a:spcBef>
          <a:spcPct val="0"/>
        </a:spcBef>
        <a:buNone/>
        <a:defRPr sz="4399" b="1" kern="1200">
          <a:solidFill>
            <a:srgbClr val="3A74B7"/>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42A44A-4C8B-4E79-D4BF-A15F27A0B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783C83-9405-C2A5-233A-4B2ED33D6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E3AB2-FB30-34B0-E6B7-2D29B25ED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6437F-0140-401C-BD0F-065550FAF04E}" type="datetimeFigureOut">
              <a:rPr lang="en-US" smtClean="0"/>
              <a:t>10/2/2023</a:t>
            </a:fld>
            <a:endParaRPr lang="en-US"/>
          </a:p>
        </p:txBody>
      </p:sp>
      <p:sp>
        <p:nvSpPr>
          <p:cNvPr id="5" name="Footer Placeholder 4">
            <a:extLst>
              <a:ext uri="{FF2B5EF4-FFF2-40B4-BE49-F238E27FC236}">
                <a16:creationId xmlns:a16="http://schemas.microsoft.com/office/drawing/2014/main" id="{AFEBFC1A-A00B-D3A4-8AFB-144DFD47B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6D22C-D73C-18D4-828B-155EF77C3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E1875-FB85-4B71-A99F-B9092941828C}" type="slidenum">
              <a:rPr lang="en-US" smtClean="0"/>
              <a:t>‹#›</a:t>
            </a:fld>
            <a:endParaRPr lang="en-US"/>
          </a:p>
        </p:txBody>
      </p:sp>
    </p:spTree>
    <p:extLst>
      <p:ext uri="{BB962C8B-B14F-4D97-AF65-F5344CB8AC3E}">
        <p14:creationId xmlns:p14="http://schemas.microsoft.com/office/powerpoint/2010/main" val="382230861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4_119F08DC.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18/10/relationships/comments" Target="../comments/modernComment_C5F_A0A3F630.xml"/><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7.png"/><Relationship Id="rId4" Type="http://schemas.openxmlformats.org/officeDocument/2006/relationships/image" Target="../media/image38.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22_FDB0C73D.xml"/><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oklahoma.gov/governor/newsroom/newsroom/2023/february2023/governor-stitt-announces-new-state-government-efficiency-initiat.html" TargetMode="External"/><Relationship Id="rId7"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38.png"/><Relationship Id="rId4" Type="http://schemas.openxmlformats.org/officeDocument/2006/relationships/image" Target="../media/image49.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25_633432B0.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6B_922548A8.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hyperlink" Target="https://www.pngall.com/website-png/download/37653"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42_13C0314E.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45_2889959B.xm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6D_A872376B.xm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47_10A0742B.xm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4B_D14D40FC.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17_CCAB9695.xm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50_60FB32DC.xm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pxhere.com/en/photo/192705"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56_C9A6A8CB.xm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15E_B228CAF.xml"/><Relationship Id="rId7"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www.pexels.com/photo/car-wash-1879672/" TargetMode="External"/><Relationship Id="rId13" Type="http://schemas.openxmlformats.org/officeDocument/2006/relationships/hyperlink" Target="https://www.pexels.com/photo/focused-businessman-taking-notes-at-home-3837208/" TargetMode="External"/><Relationship Id="rId3" Type="http://schemas.openxmlformats.org/officeDocument/2006/relationships/image" Target="../media/image2.png"/><Relationship Id="rId7" Type="http://schemas.openxmlformats.org/officeDocument/2006/relationships/image" Target="../media/image23.jpeg"/><Relationship Id="rId12" Type="http://schemas.openxmlformats.org/officeDocument/2006/relationships/image" Target="../media/image26.jpeg"/><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hyperlink" Target="https://www.flickr.com/photos/byrawpixel/39726361100/" TargetMode="External"/><Relationship Id="rId1" Type="http://schemas.openxmlformats.org/officeDocument/2006/relationships/slideLayout" Target="../slideLayouts/slideLayout53.xml"/><Relationship Id="rId6" Type="http://schemas.openxmlformats.org/officeDocument/2006/relationships/image" Target="../media/image22.jpeg"/><Relationship Id="rId11" Type="http://schemas.openxmlformats.org/officeDocument/2006/relationships/hyperlink" Target="https://www.publicdomainpictures.net/view-image.php?image=709&amp;picture=car-keys" TargetMode="External"/><Relationship Id="rId5" Type="http://schemas.openxmlformats.org/officeDocument/2006/relationships/hyperlink" Target="https://creativecommons.org/licenses/by/3.0/" TargetMode="External"/><Relationship Id="rId15" Type="http://schemas.openxmlformats.org/officeDocument/2006/relationships/image" Target="../media/image28.jpeg"/><Relationship Id="rId10" Type="http://schemas.openxmlformats.org/officeDocument/2006/relationships/image" Target="../media/image25.jpeg"/><Relationship Id="rId4" Type="http://schemas.openxmlformats.org/officeDocument/2006/relationships/hyperlink" Target="https://courses.lumenlearning.com/wm-humanresourcesmgmt/chapter/small-business-hr-resources/" TargetMode="External"/><Relationship Id="rId9" Type="http://schemas.openxmlformats.org/officeDocument/2006/relationships/image" Target="../media/image24.jpeg"/><Relationship Id="rId1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hyperlink" Target="https://pxhere.com/en/photo/668757" TargetMode="External"/><Relationship Id="rId13" Type="http://schemas.openxmlformats.org/officeDocument/2006/relationships/image" Target="../media/image35.jpeg"/><Relationship Id="rId18" Type="http://schemas.openxmlformats.org/officeDocument/2006/relationships/hyperlink" Target="https://pxhere.com/en/photo/1558351" TargetMode="External"/><Relationship Id="rId3" Type="http://schemas.openxmlformats.org/officeDocument/2006/relationships/image" Target="../media/image2.png"/><Relationship Id="rId7" Type="http://schemas.openxmlformats.org/officeDocument/2006/relationships/image" Target="../media/image32.jpeg"/><Relationship Id="rId12" Type="http://schemas.openxmlformats.org/officeDocument/2006/relationships/hyperlink" Target="https://www.flickr.com/photos/rheinitz/6251687469" TargetMode="External"/><Relationship Id="rId17" Type="http://schemas.openxmlformats.org/officeDocument/2006/relationships/image" Target="../media/image37.jpeg"/><Relationship Id="rId2" Type="http://schemas.openxmlformats.org/officeDocument/2006/relationships/notesSlide" Target="../notesSlides/notesSlide4.xml"/><Relationship Id="rId16" Type="http://schemas.openxmlformats.org/officeDocument/2006/relationships/hyperlink" Target="https://www.unau.edu.ar/2020/03/18/tramites-de-inscripciones-y-becas-se-realizaran-de-forma-virtual/" TargetMode="External"/><Relationship Id="rId1" Type="http://schemas.openxmlformats.org/officeDocument/2006/relationships/slideLayout" Target="../slideLayouts/slideLayout53.xml"/><Relationship Id="rId6" Type="http://schemas.openxmlformats.org/officeDocument/2006/relationships/image" Target="../media/image31.jpeg"/><Relationship Id="rId11" Type="http://schemas.openxmlformats.org/officeDocument/2006/relationships/image" Target="../media/image34.jpeg"/><Relationship Id="rId5" Type="http://schemas.openxmlformats.org/officeDocument/2006/relationships/image" Target="../media/image30.jpeg"/><Relationship Id="rId15" Type="http://schemas.openxmlformats.org/officeDocument/2006/relationships/image" Target="../media/image36.jpeg"/><Relationship Id="rId10" Type="http://schemas.openxmlformats.org/officeDocument/2006/relationships/hyperlink" Target="https://www.wallpaperflare.com/a-woman-works-at-a-desk-with-a-laptop-and-a-cup-of-coffee-macbook-wallpaper-aebkd" TargetMode="External"/><Relationship Id="rId4" Type="http://schemas.openxmlformats.org/officeDocument/2006/relationships/image" Target="../media/image24.jpeg"/><Relationship Id="rId9" Type="http://schemas.openxmlformats.org/officeDocument/2006/relationships/image" Target="../media/image33.jpeg"/><Relationship Id="rId14" Type="http://schemas.openxmlformats.org/officeDocument/2006/relationships/hyperlink" Target="https://www.flickr.com/photos/byrawpixel/45739291442" TargetMode="External"/></Relationships>
</file>

<file path=ppt/slides/_rels/slide9.xml.rels><?xml version="1.0" encoding="UTF-8" standalone="yes"?>
<Relationships xmlns="http://schemas.openxmlformats.org/package/2006/relationships"><Relationship Id="rId2" Type="http://schemas.microsoft.com/office/2018/10/relationships/comments" Target="../comments/modernComment_11C_D66C00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CAA4-4EFD-4BCF-26C5-8862958A4FA2}"/>
              </a:ext>
            </a:extLst>
          </p:cNvPr>
          <p:cNvSpPr>
            <a:spLocks noGrp="1"/>
          </p:cNvSpPr>
          <p:nvPr>
            <p:ph type="ctrTitle"/>
          </p:nvPr>
        </p:nvSpPr>
        <p:spPr>
          <a:xfrm>
            <a:off x="6606862" y="2512961"/>
            <a:ext cx="5164428" cy="1469219"/>
          </a:xfrm>
        </p:spPr>
        <p:txBody>
          <a:bodyPr>
            <a:noAutofit/>
          </a:bodyPr>
          <a:lstStyle/>
          <a:p>
            <a:r>
              <a:rPr lang="en-US" sz="3200" b="0" i="0" u="none" strike="noStrike">
                <a:solidFill>
                  <a:schemeClr val="accent1"/>
                </a:solidFill>
                <a:effectLst/>
                <a:latin typeface="+mn-lt"/>
              </a:rPr>
              <a:t>Storytelling with Data &amp; Reports, KPIs - I </a:t>
            </a:r>
            <a:r>
              <a:rPr lang="en-US" sz="3200" b="0">
                <a:solidFill>
                  <a:schemeClr val="accent1"/>
                </a:solidFill>
                <a:latin typeface="+mn-lt"/>
              </a:rPr>
              <a:t>Need</a:t>
            </a:r>
            <a:r>
              <a:rPr lang="en-US" sz="3200" b="0" i="0" u="none" strike="noStrike">
                <a:solidFill>
                  <a:schemeClr val="accent1"/>
                </a:solidFill>
                <a:effectLst/>
                <a:latin typeface="+mn-lt"/>
              </a:rPr>
              <a:t> </a:t>
            </a:r>
            <a:r>
              <a:rPr lang="en-US" sz="3200" b="0">
                <a:solidFill>
                  <a:schemeClr val="accent1"/>
                </a:solidFill>
                <a:latin typeface="+mn-lt"/>
              </a:rPr>
              <a:t>Them</a:t>
            </a:r>
            <a:r>
              <a:rPr lang="en-US" sz="3200" b="0" i="0" u="none" strike="noStrike">
                <a:solidFill>
                  <a:schemeClr val="accent1"/>
                </a:solidFill>
                <a:effectLst/>
                <a:latin typeface="+mn-lt"/>
              </a:rPr>
              <a:t>, </a:t>
            </a:r>
            <a:r>
              <a:rPr lang="en-US" sz="3200" b="0">
                <a:solidFill>
                  <a:schemeClr val="accent1"/>
                </a:solidFill>
                <a:latin typeface="+mn-lt"/>
              </a:rPr>
              <a:t>but</a:t>
            </a:r>
            <a:r>
              <a:rPr lang="en-US" sz="3200" b="0" i="0" u="none" strike="noStrike">
                <a:solidFill>
                  <a:schemeClr val="accent1"/>
                </a:solidFill>
                <a:effectLst/>
                <a:latin typeface="+mn-lt"/>
              </a:rPr>
              <a:t> </a:t>
            </a:r>
            <a:r>
              <a:rPr lang="en-US" sz="3200" b="0">
                <a:solidFill>
                  <a:schemeClr val="accent1"/>
                </a:solidFill>
                <a:latin typeface="+mn-lt"/>
              </a:rPr>
              <a:t>Where Can </a:t>
            </a:r>
            <a:r>
              <a:rPr lang="en-US" sz="3200" b="0" i="0" u="none" strike="noStrike">
                <a:solidFill>
                  <a:schemeClr val="accent1"/>
                </a:solidFill>
                <a:effectLst/>
                <a:latin typeface="+mn-lt"/>
              </a:rPr>
              <a:t>I </a:t>
            </a:r>
            <a:r>
              <a:rPr lang="en-US" sz="3200" b="0">
                <a:solidFill>
                  <a:schemeClr val="accent1"/>
                </a:solidFill>
                <a:latin typeface="+mn-lt"/>
              </a:rPr>
              <a:t>Find</a:t>
            </a:r>
            <a:r>
              <a:rPr lang="en-US" sz="3200" b="0" i="0" u="none" strike="noStrike">
                <a:solidFill>
                  <a:schemeClr val="accent1"/>
                </a:solidFill>
                <a:effectLst/>
                <a:latin typeface="+mn-lt"/>
              </a:rPr>
              <a:t> </a:t>
            </a:r>
            <a:r>
              <a:rPr lang="en-US" sz="3200" b="0">
                <a:solidFill>
                  <a:schemeClr val="accent1"/>
                </a:solidFill>
                <a:latin typeface="+mn-lt"/>
              </a:rPr>
              <a:t>Them</a:t>
            </a:r>
            <a:r>
              <a:rPr lang="en-US" sz="3200" b="0" i="0" u="none" strike="noStrike">
                <a:solidFill>
                  <a:schemeClr val="accent1"/>
                </a:solidFill>
                <a:effectLst/>
                <a:latin typeface="+mn-lt"/>
              </a:rPr>
              <a:t>?</a:t>
            </a:r>
            <a:r>
              <a:rPr lang="en-US" sz="3200">
                <a:solidFill>
                  <a:schemeClr val="accent1"/>
                </a:solidFill>
                <a:latin typeface="+mn-lt"/>
              </a:rPr>
              <a:t> </a:t>
            </a:r>
            <a:endParaRPr lang="en-US" sz="3200" b="1">
              <a:solidFill>
                <a:schemeClr val="accent1"/>
              </a:solidFill>
              <a:latin typeface="+mn-lt"/>
              <a:ea typeface="Roboto" panose="02000000000000000000" pitchFamily="2" charset="0"/>
              <a:cs typeface="Arial" panose="020B0604020202020204" pitchFamily="34" charset="0"/>
            </a:endParaRPr>
          </a:p>
        </p:txBody>
      </p:sp>
      <p:sp>
        <p:nvSpPr>
          <p:cNvPr id="3" name="Subtitle 2">
            <a:extLst>
              <a:ext uri="{FF2B5EF4-FFF2-40B4-BE49-F238E27FC236}">
                <a16:creationId xmlns:a16="http://schemas.microsoft.com/office/drawing/2014/main" id="{CD45CEFF-E6CC-AC20-086B-53D9066DDAC5}"/>
              </a:ext>
            </a:extLst>
          </p:cNvPr>
          <p:cNvSpPr>
            <a:spLocks noGrp="1"/>
          </p:cNvSpPr>
          <p:nvPr>
            <p:ph type="subTitle" idx="1"/>
          </p:nvPr>
        </p:nvSpPr>
        <p:spPr>
          <a:xfrm>
            <a:off x="6606863" y="4388560"/>
            <a:ext cx="5164427" cy="506323"/>
          </a:xfrm>
        </p:spPr>
        <p:txBody>
          <a:bodyPr/>
          <a:lstStyle/>
          <a:p>
            <a:r>
              <a:rPr lang="en-US">
                <a:latin typeface="Roboto Condensed" panose="02000000000000000000" pitchFamily="2" charset="0"/>
                <a:ea typeface="Roboto Condensed" panose="02000000000000000000" pitchFamily="2" charset="0"/>
                <a:cs typeface="Arial" panose="020B0604020202020204" pitchFamily="34" charset="0"/>
              </a:rPr>
              <a:t>September 27, 2023</a:t>
            </a:r>
          </a:p>
        </p:txBody>
      </p:sp>
    </p:spTree>
    <p:extLst>
      <p:ext uri="{BB962C8B-B14F-4D97-AF65-F5344CB8AC3E}">
        <p14:creationId xmlns:p14="http://schemas.microsoft.com/office/powerpoint/2010/main" val="295635164"/>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6A85D9-CDBE-E757-EBE9-45CA35F7B9AE}"/>
              </a:ext>
            </a:extLst>
          </p:cNvPr>
          <p:cNvSpPr>
            <a:spLocks noGrp="1"/>
          </p:cNvSpPr>
          <p:nvPr>
            <p:ph type="title"/>
          </p:nvPr>
        </p:nvSpPr>
        <p:spPr>
          <a:xfrm>
            <a:off x="838200" y="431265"/>
            <a:ext cx="10515600" cy="1133693"/>
          </a:xfrm>
        </p:spPr>
        <p:txBody>
          <a:bodyPr vert="horz" lIns="91440" tIns="45720" rIns="91440" bIns="45720" rtlCol="0" anchor="ctr">
            <a:normAutofit/>
          </a:bodyPr>
          <a:lstStyle/>
          <a:p>
            <a:r>
              <a:rPr lang="en-US" sz="5200" kern="1200">
                <a:latin typeface="+mj-lt"/>
                <a:ea typeface="+mj-ea"/>
                <a:cs typeface="+mj-cs"/>
              </a:rPr>
              <a:t>The Importance of KPIs</a:t>
            </a:r>
          </a:p>
        </p:txBody>
      </p:sp>
      <p:pic>
        <p:nvPicPr>
          <p:cNvPr id="121" name="Picture 120" descr="A close-up of a logo&#10;&#10;Description automatically generated">
            <a:extLst>
              <a:ext uri="{FF2B5EF4-FFF2-40B4-BE49-F238E27FC236}">
                <a16:creationId xmlns:a16="http://schemas.microsoft.com/office/drawing/2014/main" id="{EA963AA5-2B06-6764-CCDB-0DABBC590537}"/>
              </a:ext>
            </a:extLst>
          </p:cNvPr>
          <p:cNvPicPr>
            <a:picLocks noChangeAspect="1"/>
          </p:cNvPicPr>
          <p:nvPr/>
        </p:nvPicPr>
        <p:blipFill>
          <a:blip r:embed="rId4"/>
          <a:stretch>
            <a:fillRect/>
          </a:stretch>
        </p:blipFill>
        <p:spPr>
          <a:xfrm>
            <a:off x="4082" y="3940175"/>
            <a:ext cx="2495550" cy="2914650"/>
          </a:xfrm>
          <a:prstGeom prst="rect">
            <a:avLst/>
          </a:prstGeom>
        </p:spPr>
      </p:pic>
      <p:graphicFrame>
        <p:nvGraphicFramePr>
          <p:cNvPr id="15" name="Content Placeholder 2">
            <a:extLst>
              <a:ext uri="{FF2B5EF4-FFF2-40B4-BE49-F238E27FC236}">
                <a16:creationId xmlns:a16="http://schemas.microsoft.com/office/drawing/2014/main" id="{BFC34383-1379-B907-51EB-8CD9191B4794}"/>
              </a:ext>
            </a:extLst>
          </p:cNvPr>
          <p:cNvGraphicFramePr>
            <a:graphicFrameLocks noGrp="1"/>
          </p:cNvGraphicFramePr>
          <p:nvPr>
            <p:ph sz="half" idx="1"/>
            <p:extLst>
              <p:ext uri="{D42A27DB-BD31-4B8C-83A1-F6EECF244321}">
                <p14:modId xmlns:p14="http://schemas.microsoft.com/office/powerpoint/2010/main" val="3503294770"/>
              </p:ext>
            </p:extLst>
          </p:nvPr>
        </p:nvGraphicFramePr>
        <p:xfrm>
          <a:off x="198496" y="1411699"/>
          <a:ext cx="11597451" cy="47746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9" name="Picture 148" descr="Blue letters on a black background&#10;&#10;Description automatically generated">
            <a:extLst>
              <a:ext uri="{FF2B5EF4-FFF2-40B4-BE49-F238E27FC236}">
                <a16:creationId xmlns:a16="http://schemas.microsoft.com/office/drawing/2014/main" id="{B6E10298-1E0D-E320-C59B-1D26537387B4}"/>
              </a:ext>
            </a:extLst>
          </p:cNvPr>
          <p:cNvPicPr>
            <a:picLocks noChangeAspect="1"/>
          </p:cNvPicPr>
          <p:nvPr/>
        </p:nvPicPr>
        <p:blipFill>
          <a:blip r:embed="rId10"/>
          <a:stretch>
            <a:fillRect/>
          </a:stretch>
        </p:blipFill>
        <p:spPr>
          <a:xfrm>
            <a:off x="9089437" y="5934522"/>
            <a:ext cx="2743200" cy="445251"/>
          </a:xfrm>
          <a:prstGeom prst="rect">
            <a:avLst/>
          </a:prstGeom>
        </p:spPr>
      </p:pic>
    </p:spTree>
    <p:extLst>
      <p:ext uri="{BB962C8B-B14F-4D97-AF65-F5344CB8AC3E}">
        <p14:creationId xmlns:p14="http://schemas.microsoft.com/office/powerpoint/2010/main" val="269509995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1534-6F46-97CD-FAA4-C81006EDA764}"/>
              </a:ext>
            </a:extLst>
          </p:cNvPr>
          <p:cNvSpPr>
            <a:spLocks noGrp="1"/>
          </p:cNvSpPr>
          <p:nvPr>
            <p:ph type="title"/>
          </p:nvPr>
        </p:nvSpPr>
        <p:spPr>
          <a:xfrm>
            <a:off x="828721" y="365488"/>
            <a:ext cx="10515600" cy="1325563"/>
          </a:xfrm>
        </p:spPr>
        <p:txBody>
          <a:bodyPr/>
          <a:lstStyle/>
          <a:p>
            <a:r>
              <a:rPr lang="en-US"/>
              <a:t>KPIs</a:t>
            </a:r>
          </a:p>
        </p:txBody>
      </p:sp>
      <p:graphicFrame>
        <p:nvGraphicFramePr>
          <p:cNvPr id="7" name="Content Placeholder 2">
            <a:extLst>
              <a:ext uri="{FF2B5EF4-FFF2-40B4-BE49-F238E27FC236}">
                <a16:creationId xmlns:a16="http://schemas.microsoft.com/office/drawing/2014/main" id="{95A5792F-3B45-D1CA-B56D-66567771B068}"/>
              </a:ext>
            </a:extLst>
          </p:cNvPr>
          <p:cNvGraphicFramePr>
            <a:graphicFrameLocks noGrp="1"/>
          </p:cNvGraphicFramePr>
          <p:nvPr>
            <p:ph sz="half" idx="1"/>
          </p:nvPr>
        </p:nvGraphicFramePr>
        <p:xfrm>
          <a:off x="838200" y="1568565"/>
          <a:ext cx="5569058"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Magnifying glass showing decling performance">
            <a:extLst>
              <a:ext uri="{FF2B5EF4-FFF2-40B4-BE49-F238E27FC236}">
                <a16:creationId xmlns:a16="http://schemas.microsoft.com/office/drawing/2014/main" id="{9A1DB9F8-C8ED-A8BB-B7F0-319EA37C38D3}"/>
              </a:ext>
            </a:extLst>
          </p:cNvPr>
          <p:cNvPicPr>
            <a:picLocks noChangeAspect="1"/>
          </p:cNvPicPr>
          <p:nvPr/>
        </p:nvPicPr>
        <p:blipFill>
          <a:blip r:embed="rId9"/>
          <a:stretch>
            <a:fillRect/>
          </a:stretch>
        </p:blipFill>
        <p:spPr>
          <a:xfrm>
            <a:off x="6936059" y="1814831"/>
            <a:ext cx="5091045" cy="3858291"/>
          </a:xfrm>
          <a:prstGeom prst="rect">
            <a:avLst/>
          </a:prstGeom>
        </p:spPr>
      </p:pic>
    </p:spTree>
    <p:extLst>
      <p:ext uri="{BB962C8B-B14F-4D97-AF65-F5344CB8AC3E}">
        <p14:creationId xmlns:p14="http://schemas.microsoft.com/office/powerpoint/2010/main" val="425622098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DF8E-528C-E7C9-8BAB-E4022732BB46}"/>
              </a:ext>
            </a:extLst>
          </p:cNvPr>
          <p:cNvSpPr>
            <a:spLocks noGrp="1"/>
          </p:cNvSpPr>
          <p:nvPr>
            <p:ph type="title"/>
          </p:nvPr>
        </p:nvSpPr>
        <p:spPr>
          <a:xfrm>
            <a:off x="7132320" y="2694813"/>
            <a:ext cx="5059680" cy="988187"/>
          </a:xfrm>
        </p:spPr>
        <p:txBody>
          <a:bodyPr>
            <a:noAutofit/>
          </a:bodyPr>
          <a:lstStyle/>
          <a:p>
            <a:r>
              <a:rPr lang="en-US" sz="5400"/>
              <a:t>Utilization</a:t>
            </a:r>
            <a:endParaRPr lang="en-US" sz="5400">
              <a:ea typeface="Roboto Bold"/>
              <a:cs typeface="Roboto Bold"/>
            </a:endParaRPr>
          </a:p>
        </p:txBody>
      </p:sp>
    </p:spTree>
    <p:extLst>
      <p:ext uri="{BB962C8B-B14F-4D97-AF65-F5344CB8AC3E}">
        <p14:creationId xmlns:p14="http://schemas.microsoft.com/office/powerpoint/2010/main" val="3159267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4695F26-39DB-450E-B464-9C76CD233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F42E55F-A297-474F-AF2D-6D3A15822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972070F7-E065-4D60-8938-9FB8CDB8AC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9921" y="170312"/>
            <a:ext cx="2514948" cy="2174333"/>
            <a:chOff x="-305" y="-4155"/>
            <a:chExt cx="2514948" cy="2174333"/>
          </a:xfrm>
        </p:grpSpPr>
        <p:sp>
          <p:nvSpPr>
            <p:cNvPr id="38" name="Freeform: Shape 37">
              <a:extLst>
                <a:ext uri="{FF2B5EF4-FFF2-40B4-BE49-F238E27FC236}">
                  <a16:creationId xmlns:a16="http://schemas.microsoft.com/office/drawing/2014/main" id="{4F672C03-E63A-4F6B-96BD-0C4E3F1B8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9BB94CDF-5C33-4B0A-B53F-50762639C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3C92F9D-544D-4691-94A7-B937CF4BE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DCA4DEE4-B7B4-47F4-A9C5-31AED8369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ontent Placeholder 27">
            <a:extLst>
              <a:ext uri="{FF2B5EF4-FFF2-40B4-BE49-F238E27FC236}">
                <a16:creationId xmlns:a16="http://schemas.microsoft.com/office/drawing/2014/main" id="{0E141ADE-9C01-2A3B-86AC-870A3A38B25C}"/>
              </a:ext>
            </a:extLst>
          </p:cNvPr>
          <p:cNvSpPr>
            <a:spLocks noGrp="1"/>
          </p:cNvSpPr>
          <p:nvPr>
            <p:ph sz="half" idx="1"/>
          </p:nvPr>
        </p:nvSpPr>
        <p:spPr>
          <a:xfrm>
            <a:off x="5738783" y="5140138"/>
            <a:ext cx="5029200" cy="1773936"/>
          </a:xfrm>
        </p:spPr>
        <p:txBody>
          <a:bodyPr vert="horz" lIns="91440" tIns="45720" rIns="91440" bIns="45720" rtlCol="0" anchor="ctr">
            <a:normAutofit/>
          </a:bodyPr>
          <a:lstStyle/>
          <a:p>
            <a:pPr marL="0" indent="0">
              <a:buNone/>
            </a:pPr>
            <a:r>
              <a:rPr lang="en-US" sz="1800">
                <a:solidFill>
                  <a:schemeClr val="tx2"/>
                </a:solidFill>
                <a:hlinkClick r:id="rId3">
                  <a:extLst>
                    <a:ext uri="{A12FA001-AC4F-418D-AE19-62706E023703}">
                      <ahyp:hlinkClr xmlns:ahyp="http://schemas.microsoft.com/office/drawing/2018/hyperlinkcolor" val="tx"/>
                    </a:ext>
                  </a:extLst>
                </a:hlinkClick>
              </a:rPr>
              <a:t>https://oklahoma.gov/governor/newsroom/newsroom/2023/february2023/governor-stitt-announces-new-state-government-efficiency-initiat.html</a:t>
            </a:r>
            <a:endParaRPr lang="en-US">
              <a:solidFill>
                <a:schemeClr val="tx2"/>
              </a:solidFill>
            </a:endParaRPr>
          </a:p>
          <a:p>
            <a:pPr marL="0"/>
            <a:endParaRPr lang="en-US" sz="1800">
              <a:solidFill>
                <a:schemeClr val="tx2"/>
              </a:solidFill>
            </a:endParaRPr>
          </a:p>
        </p:txBody>
      </p:sp>
      <p:pic>
        <p:nvPicPr>
          <p:cNvPr id="7" name="Picture 6" descr="A white text on a white background&#10;&#10;Description automatically generated">
            <a:extLst>
              <a:ext uri="{FF2B5EF4-FFF2-40B4-BE49-F238E27FC236}">
                <a16:creationId xmlns:a16="http://schemas.microsoft.com/office/drawing/2014/main" id="{B6F99677-58B7-48F2-9926-95A2717AF466}"/>
              </a:ext>
            </a:extLst>
          </p:cNvPr>
          <p:cNvPicPr>
            <a:picLocks noChangeAspect="1"/>
          </p:cNvPicPr>
          <p:nvPr/>
        </p:nvPicPr>
        <p:blipFill>
          <a:blip r:embed="rId4"/>
          <a:stretch>
            <a:fillRect/>
          </a:stretch>
        </p:blipFill>
        <p:spPr>
          <a:xfrm>
            <a:off x="4340869" y="821174"/>
            <a:ext cx="7448142" cy="4038046"/>
          </a:xfrm>
          <a:prstGeom prst="rect">
            <a:avLst/>
          </a:prstGeom>
        </p:spPr>
      </p:pic>
      <p:sp>
        <p:nvSpPr>
          <p:cNvPr id="5" name="Rectangle 4">
            <a:extLst>
              <a:ext uri="{FF2B5EF4-FFF2-40B4-BE49-F238E27FC236}">
                <a16:creationId xmlns:a16="http://schemas.microsoft.com/office/drawing/2014/main" id="{5DE0C55D-1B5F-E6B2-B180-B361F1BF3466}"/>
              </a:ext>
            </a:extLst>
          </p:cNvPr>
          <p:cNvSpPr/>
          <p:nvPr/>
        </p:nvSpPr>
        <p:spPr>
          <a:xfrm>
            <a:off x="1" y="0"/>
            <a:ext cx="2476499" cy="26034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Description automatically generated">
            <a:extLst>
              <a:ext uri="{FF2B5EF4-FFF2-40B4-BE49-F238E27FC236}">
                <a16:creationId xmlns:a16="http://schemas.microsoft.com/office/drawing/2014/main" id="{746C6532-B3E5-9F4E-DA86-F1FE95C932AD}"/>
              </a:ext>
            </a:extLst>
          </p:cNvPr>
          <p:cNvPicPr>
            <a:picLocks noChangeAspect="1"/>
          </p:cNvPicPr>
          <p:nvPr/>
        </p:nvPicPr>
        <p:blipFill>
          <a:blip r:embed="rId5"/>
          <a:stretch>
            <a:fillRect/>
          </a:stretch>
        </p:blipFill>
        <p:spPr>
          <a:xfrm>
            <a:off x="-59418" y="3931104"/>
            <a:ext cx="2495550" cy="2914650"/>
          </a:xfrm>
          <a:prstGeom prst="rect">
            <a:avLst/>
          </a:prstGeom>
        </p:spPr>
      </p:pic>
      <p:sp>
        <p:nvSpPr>
          <p:cNvPr id="2" name="Title 1">
            <a:extLst>
              <a:ext uri="{FF2B5EF4-FFF2-40B4-BE49-F238E27FC236}">
                <a16:creationId xmlns:a16="http://schemas.microsoft.com/office/drawing/2014/main" id="{287DBD8D-F8B2-F650-7BDB-258F267600E4}"/>
              </a:ext>
            </a:extLst>
          </p:cNvPr>
          <p:cNvSpPr>
            <a:spLocks noGrp="1"/>
          </p:cNvSpPr>
          <p:nvPr>
            <p:ph type="title"/>
          </p:nvPr>
        </p:nvSpPr>
        <p:spPr>
          <a:xfrm>
            <a:off x="252827" y="90799"/>
            <a:ext cx="6354044" cy="1773936"/>
          </a:xfrm>
        </p:spPr>
        <p:txBody>
          <a:bodyPr vert="horz" lIns="91440" tIns="45720" rIns="91440" bIns="45720" rtlCol="0" anchor="ctr">
            <a:normAutofit/>
          </a:bodyPr>
          <a:lstStyle/>
          <a:p>
            <a:r>
              <a:rPr lang="en-US" sz="4000"/>
              <a:t>Why Utilization </a:t>
            </a:r>
            <a:br>
              <a:rPr lang="en-US" sz="4000"/>
            </a:br>
            <a:r>
              <a:rPr lang="en-US" sz="4000"/>
              <a:t>Matters</a:t>
            </a:r>
          </a:p>
        </p:txBody>
      </p:sp>
      <p:grpSp>
        <p:nvGrpSpPr>
          <p:cNvPr id="17" name="Group 16">
            <a:extLst>
              <a:ext uri="{FF2B5EF4-FFF2-40B4-BE49-F238E27FC236}">
                <a16:creationId xmlns:a16="http://schemas.microsoft.com/office/drawing/2014/main" id="{45B1B309-9BFC-B6A1-C2F5-97C0C30128D9}"/>
              </a:ext>
            </a:extLst>
          </p:cNvPr>
          <p:cNvGrpSpPr/>
          <p:nvPr/>
        </p:nvGrpSpPr>
        <p:grpSpPr>
          <a:xfrm>
            <a:off x="570894" y="2475911"/>
            <a:ext cx="3202215" cy="3107317"/>
            <a:chOff x="570894" y="3119983"/>
            <a:chExt cx="3202215" cy="3107317"/>
          </a:xfrm>
        </p:grpSpPr>
        <p:pic>
          <p:nvPicPr>
            <p:cNvPr id="11" name="Graphic 10" descr="Bar chart with solid fill">
              <a:extLst>
                <a:ext uri="{FF2B5EF4-FFF2-40B4-BE49-F238E27FC236}">
                  <a16:creationId xmlns:a16="http://schemas.microsoft.com/office/drawing/2014/main" id="{594BD7AB-AA7C-7CC6-7C72-AB33722FF3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926" y="3161911"/>
              <a:ext cx="2790187" cy="2694327"/>
            </a:xfrm>
            <a:prstGeom prst="rect">
              <a:avLst/>
            </a:prstGeom>
          </p:spPr>
        </p:pic>
        <p:sp>
          <p:nvSpPr>
            <p:cNvPr id="13" name="Oval 12">
              <a:extLst>
                <a:ext uri="{FF2B5EF4-FFF2-40B4-BE49-F238E27FC236}">
                  <a16:creationId xmlns:a16="http://schemas.microsoft.com/office/drawing/2014/main" id="{CA8C8E37-1793-05E3-B417-72188575F3CF}"/>
                </a:ext>
              </a:extLst>
            </p:cNvPr>
            <p:cNvSpPr/>
            <p:nvPr/>
          </p:nvSpPr>
          <p:spPr>
            <a:xfrm>
              <a:off x="570894" y="3119983"/>
              <a:ext cx="3202215" cy="3031554"/>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ar with solid fill">
              <a:extLst>
                <a:ext uri="{FF2B5EF4-FFF2-40B4-BE49-F238E27FC236}">
                  <a16:creationId xmlns:a16="http://schemas.microsoft.com/office/drawing/2014/main" id="{08F8FCDB-8C79-9CF4-AD5A-398842BE59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4316" y="4637529"/>
              <a:ext cx="1664011" cy="1589771"/>
            </a:xfrm>
            <a:prstGeom prst="rect">
              <a:avLst/>
            </a:prstGeom>
          </p:spPr>
        </p:pic>
      </p:grpSp>
    </p:spTree>
    <p:extLst>
      <p:ext uri="{BB962C8B-B14F-4D97-AF65-F5344CB8AC3E}">
        <p14:creationId xmlns:p14="http://schemas.microsoft.com/office/powerpoint/2010/main" val="1448495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3D31684-A810-7217-7B9C-566A1CB5D797}"/>
              </a:ext>
            </a:extLst>
          </p:cNvPr>
          <p:cNvSpPr/>
          <p:nvPr/>
        </p:nvSpPr>
        <p:spPr>
          <a:xfrm>
            <a:off x="843642" y="1959428"/>
            <a:ext cx="5134428" cy="247649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7DBD8D-F8B2-F650-7BDB-258F267600E4}"/>
              </a:ext>
            </a:extLst>
          </p:cNvPr>
          <p:cNvSpPr>
            <a:spLocks noGrp="1"/>
          </p:cNvSpPr>
          <p:nvPr>
            <p:ph type="title"/>
          </p:nvPr>
        </p:nvSpPr>
        <p:spPr>
          <a:xfrm>
            <a:off x="839788" y="365125"/>
            <a:ext cx="2881607" cy="1325563"/>
          </a:xfrm>
        </p:spPr>
        <p:txBody>
          <a:bodyPr/>
          <a:lstStyle/>
          <a:p>
            <a:r>
              <a:rPr lang="en-US"/>
              <a:t>Utilization</a:t>
            </a:r>
          </a:p>
        </p:txBody>
      </p:sp>
      <p:sp>
        <p:nvSpPr>
          <p:cNvPr id="28" name="Content Placeholder 27">
            <a:extLst>
              <a:ext uri="{FF2B5EF4-FFF2-40B4-BE49-F238E27FC236}">
                <a16:creationId xmlns:a16="http://schemas.microsoft.com/office/drawing/2014/main" id="{0E141ADE-9C01-2A3B-86AC-870A3A38B25C}"/>
              </a:ext>
            </a:extLst>
          </p:cNvPr>
          <p:cNvSpPr>
            <a:spLocks noGrp="1"/>
          </p:cNvSpPr>
          <p:nvPr>
            <p:ph sz="half" idx="1"/>
          </p:nvPr>
        </p:nvSpPr>
        <p:spPr>
          <a:xfrm>
            <a:off x="1152677" y="2291293"/>
            <a:ext cx="4824240" cy="2694290"/>
          </a:xfrm>
        </p:spPr>
        <p:txBody>
          <a:bodyPr vert="horz" lIns="91440" tIns="45720" rIns="91440" bIns="45720" rtlCol="0" anchor="t">
            <a:normAutofit/>
          </a:bodyPr>
          <a:lstStyle/>
          <a:p>
            <a:pPr marL="0" indent="0">
              <a:buNone/>
            </a:pPr>
            <a:r>
              <a:rPr lang="en-US" sz="3200">
                <a:solidFill>
                  <a:schemeClr val="bg1"/>
                </a:solidFill>
                <a:ea typeface="Roboto Condensed Bold"/>
                <a:cs typeface="Roboto Condensed Bold"/>
              </a:rPr>
              <a:t>Time vehicles are in use </a:t>
            </a:r>
            <a:endParaRPr lang="en-US">
              <a:solidFill>
                <a:schemeClr val="bg1"/>
              </a:solidFill>
              <a:ea typeface="Roboto Condensed Bold"/>
              <a:cs typeface="Roboto Condensed Bold"/>
            </a:endParaRPr>
          </a:p>
          <a:p>
            <a:pPr marL="0" indent="0">
              <a:buNone/>
            </a:pPr>
            <a:r>
              <a:rPr lang="en-US" sz="3200">
                <a:solidFill>
                  <a:schemeClr val="bg1"/>
                </a:solidFill>
                <a:ea typeface="Roboto Condensed Bold"/>
                <a:cs typeface="Roboto Condensed Bold"/>
              </a:rPr>
              <a:t>vs. time vehicles are idle or </a:t>
            </a:r>
          </a:p>
          <a:p>
            <a:pPr marL="0" indent="0">
              <a:buNone/>
            </a:pPr>
            <a:r>
              <a:rPr lang="en-US" sz="3200">
                <a:solidFill>
                  <a:schemeClr val="bg1"/>
                </a:solidFill>
                <a:ea typeface="Roboto Condensed Bold"/>
                <a:cs typeface="Roboto Condensed Bold"/>
              </a:rPr>
              <a:t>underutilized</a:t>
            </a:r>
          </a:p>
        </p:txBody>
      </p:sp>
      <p:grpSp>
        <p:nvGrpSpPr>
          <p:cNvPr id="8" name="Group 7">
            <a:extLst>
              <a:ext uri="{FF2B5EF4-FFF2-40B4-BE49-F238E27FC236}">
                <a16:creationId xmlns:a16="http://schemas.microsoft.com/office/drawing/2014/main" id="{CE255291-D4CC-A38F-3536-DD8BC099601D}"/>
              </a:ext>
            </a:extLst>
          </p:cNvPr>
          <p:cNvGrpSpPr/>
          <p:nvPr/>
        </p:nvGrpSpPr>
        <p:grpSpPr>
          <a:xfrm>
            <a:off x="7301894" y="1303329"/>
            <a:ext cx="3737429" cy="3599542"/>
            <a:chOff x="7075713" y="1311728"/>
            <a:chExt cx="3737429" cy="3599542"/>
          </a:xfrm>
        </p:grpSpPr>
        <p:pic>
          <p:nvPicPr>
            <p:cNvPr id="3" name="Graphic 2" descr="Bar chart with solid fill">
              <a:extLst>
                <a:ext uri="{FF2B5EF4-FFF2-40B4-BE49-F238E27FC236}">
                  <a16:creationId xmlns:a16="http://schemas.microsoft.com/office/drawing/2014/main" id="{8FC2D053-D805-9AC6-E3BD-E10D59E6DC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7015" y="1311728"/>
              <a:ext cx="3256535" cy="3145308"/>
            </a:xfrm>
            <a:prstGeom prst="rect">
              <a:avLst/>
            </a:prstGeom>
          </p:spPr>
        </p:pic>
        <p:pic>
          <p:nvPicPr>
            <p:cNvPr id="4" name="Graphic 3" descr="Car with solid fill">
              <a:extLst>
                <a:ext uri="{FF2B5EF4-FFF2-40B4-BE49-F238E27FC236}">
                  <a16:creationId xmlns:a16="http://schemas.microsoft.com/office/drawing/2014/main" id="{1DCF9E5A-F0DE-D413-9F3A-2B53251C23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4774" y="3055400"/>
              <a:ext cx="1942132" cy="1855870"/>
            </a:xfrm>
            <a:prstGeom prst="rect">
              <a:avLst/>
            </a:prstGeom>
          </p:spPr>
        </p:pic>
        <p:sp>
          <p:nvSpPr>
            <p:cNvPr id="6" name="Oval 5">
              <a:extLst>
                <a:ext uri="{FF2B5EF4-FFF2-40B4-BE49-F238E27FC236}">
                  <a16:creationId xmlns:a16="http://schemas.microsoft.com/office/drawing/2014/main" id="{87794B45-9177-63EC-7449-0FE4DD883C7B}"/>
                </a:ext>
              </a:extLst>
            </p:cNvPr>
            <p:cNvSpPr/>
            <p:nvPr/>
          </p:nvSpPr>
          <p:spPr>
            <a:xfrm>
              <a:off x="7075713" y="1314096"/>
              <a:ext cx="3737429" cy="3538981"/>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1525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0BDD13-1F99-57C4-AD2D-8E77209E8725}"/>
              </a:ext>
            </a:extLst>
          </p:cNvPr>
          <p:cNvSpPr/>
          <p:nvPr/>
        </p:nvSpPr>
        <p:spPr>
          <a:xfrm>
            <a:off x="8599714" y="2422072"/>
            <a:ext cx="3002643" cy="2032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498A6-0CE7-A015-F6EF-69FA4A7F1228}"/>
              </a:ext>
            </a:extLst>
          </p:cNvPr>
          <p:cNvSpPr>
            <a:spLocks noGrp="1"/>
          </p:cNvSpPr>
          <p:nvPr>
            <p:ph type="title"/>
          </p:nvPr>
        </p:nvSpPr>
        <p:spPr>
          <a:xfrm>
            <a:off x="839788" y="368209"/>
            <a:ext cx="10515600" cy="1325563"/>
          </a:xfrm>
        </p:spPr>
        <p:txBody>
          <a:bodyPr/>
          <a:lstStyle/>
          <a:p>
            <a:r>
              <a:rPr lang="en-US">
                <a:ea typeface="Roboto Bold"/>
                <a:cs typeface="Roboto Bold"/>
              </a:rPr>
              <a:t>Examples of Utilization</a:t>
            </a:r>
          </a:p>
        </p:txBody>
      </p:sp>
      <p:pic>
        <p:nvPicPr>
          <p:cNvPr id="4" name="Content Placeholder 3" descr="Car with solid fill">
            <a:extLst>
              <a:ext uri="{FF2B5EF4-FFF2-40B4-BE49-F238E27FC236}">
                <a16:creationId xmlns:a16="http://schemas.microsoft.com/office/drawing/2014/main" id="{17A7C6C9-2C32-74CC-A64D-8BF8BF902B8E}"/>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070429" y="1791758"/>
            <a:ext cx="914400" cy="914400"/>
          </a:xfrm>
        </p:spPr>
      </p:pic>
      <p:pic>
        <p:nvPicPr>
          <p:cNvPr id="6" name="Content Placeholder 3" descr="Car with solid fill">
            <a:extLst>
              <a:ext uri="{FF2B5EF4-FFF2-40B4-BE49-F238E27FC236}">
                <a16:creationId xmlns:a16="http://schemas.microsoft.com/office/drawing/2014/main" id="{16E384DF-C76D-F856-467A-E825D64F66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0626" y="1789174"/>
            <a:ext cx="914400" cy="914400"/>
          </a:xfrm>
          <a:prstGeom prst="rect">
            <a:avLst/>
          </a:prstGeom>
        </p:spPr>
      </p:pic>
      <p:pic>
        <p:nvPicPr>
          <p:cNvPr id="8" name="Content Placeholder 3" descr="Car with solid fill">
            <a:extLst>
              <a:ext uri="{FF2B5EF4-FFF2-40B4-BE49-F238E27FC236}">
                <a16:creationId xmlns:a16="http://schemas.microsoft.com/office/drawing/2014/main" id="{17B63F1D-EA29-AE6D-77BB-15263DB873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3406" y="1789176"/>
            <a:ext cx="914401" cy="914400"/>
          </a:xfrm>
          <a:prstGeom prst="rect">
            <a:avLst/>
          </a:prstGeom>
        </p:spPr>
      </p:pic>
      <p:pic>
        <p:nvPicPr>
          <p:cNvPr id="9" name="Content Placeholder 3" descr="Car with solid fill">
            <a:extLst>
              <a:ext uri="{FF2B5EF4-FFF2-40B4-BE49-F238E27FC236}">
                <a16:creationId xmlns:a16="http://schemas.microsoft.com/office/drawing/2014/main" id="{0A25052E-7EE5-F982-471E-58443D01B0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761" y="2370362"/>
            <a:ext cx="914401" cy="914400"/>
          </a:xfrm>
          <a:prstGeom prst="rect">
            <a:avLst/>
          </a:prstGeom>
        </p:spPr>
      </p:pic>
      <p:pic>
        <p:nvPicPr>
          <p:cNvPr id="10" name="Content Placeholder 3" descr="Car with solid fill">
            <a:extLst>
              <a:ext uri="{FF2B5EF4-FFF2-40B4-BE49-F238E27FC236}">
                <a16:creationId xmlns:a16="http://schemas.microsoft.com/office/drawing/2014/main" id="{48688274-F8D3-5EF8-5722-5A0E290755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0626" y="2370362"/>
            <a:ext cx="914401" cy="914400"/>
          </a:xfrm>
          <a:prstGeom prst="rect">
            <a:avLst/>
          </a:prstGeom>
        </p:spPr>
      </p:pic>
      <p:pic>
        <p:nvPicPr>
          <p:cNvPr id="11" name="Content Placeholder 3" descr="Car with solid fill">
            <a:extLst>
              <a:ext uri="{FF2B5EF4-FFF2-40B4-BE49-F238E27FC236}">
                <a16:creationId xmlns:a16="http://schemas.microsoft.com/office/drawing/2014/main" id="{EDB353ED-7C16-7BA9-D6C8-9F94264190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3406" y="2370362"/>
            <a:ext cx="914401" cy="914400"/>
          </a:xfrm>
          <a:prstGeom prst="rect">
            <a:avLst/>
          </a:prstGeom>
        </p:spPr>
      </p:pic>
      <p:pic>
        <p:nvPicPr>
          <p:cNvPr id="12" name="Content Placeholder 3" descr="Car with solid fill">
            <a:extLst>
              <a:ext uri="{FF2B5EF4-FFF2-40B4-BE49-F238E27FC236}">
                <a16:creationId xmlns:a16="http://schemas.microsoft.com/office/drawing/2014/main" id="{DAECF43D-628A-77DD-70C5-D71786F6C7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7440" y="1789176"/>
            <a:ext cx="914401" cy="914400"/>
          </a:xfrm>
          <a:prstGeom prst="rect">
            <a:avLst/>
          </a:prstGeom>
        </p:spPr>
      </p:pic>
      <p:pic>
        <p:nvPicPr>
          <p:cNvPr id="13" name="Content Placeholder 3" descr="Car with solid fill">
            <a:extLst>
              <a:ext uri="{FF2B5EF4-FFF2-40B4-BE49-F238E27FC236}">
                <a16:creationId xmlns:a16="http://schemas.microsoft.com/office/drawing/2014/main" id="{A79D3991-A59E-AD11-0A0E-8551700FC8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7439" y="2370361"/>
            <a:ext cx="914401" cy="914400"/>
          </a:xfrm>
          <a:prstGeom prst="rect">
            <a:avLst/>
          </a:prstGeom>
        </p:spPr>
      </p:pic>
      <p:pic>
        <p:nvPicPr>
          <p:cNvPr id="14" name="Content Placeholder 3" descr="Car with solid fill">
            <a:extLst>
              <a:ext uri="{FF2B5EF4-FFF2-40B4-BE49-F238E27FC236}">
                <a16:creationId xmlns:a16="http://schemas.microsoft.com/office/drawing/2014/main" id="{6BA85F12-DA7D-E996-2626-3F9E759A49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6897" y="1802090"/>
            <a:ext cx="914401" cy="914400"/>
          </a:xfrm>
          <a:prstGeom prst="rect">
            <a:avLst/>
          </a:prstGeom>
        </p:spPr>
      </p:pic>
      <p:pic>
        <p:nvPicPr>
          <p:cNvPr id="15" name="Content Placeholder 3" descr="Car with solid fill">
            <a:extLst>
              <a:ext uri="{FF2B5EF4-FFF2-40B4-BE49-F238E27FC236}">
                <a16:creationId xmlns:a16="http://schemas.microsoft.com/office/drawing/2014/main" id="{DD621F54-A8BE-08E6-38C4-91FFB298D5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6897" y="2370362"/>
            <a:ext cx="914401" cy="914400"/>
          </a:xfrm>
          <a:prstGeom prst="rect">
            <a:avLst/>
          </a:prstGeom>
        </p:spPr>
      </p:pic>
      <p:sp>
        <p:nvSpPr>
          <p:cNvPr id="16" name="TextBox 15">
            <a:extLst>
              <a:ext uri="{FF2B5EF4-FFF2-40B4-BE49-F238E27FC236}">
                <a16:creationId xmlns:a16="http://schemas.microsoft.com/office/drawing/2014/main" id="{19129CC6-D80D-EB5F-ECD8-46F29A0292CA}"/>
              </a:ext>
            </a:extLst>
          </p:cNvPr>
          <p:cNvSpPr txBox="1"/>
          <p:nvPr/>
        </p:nvSpPr>
        <p:spPr>
          <a:xfrm>
            <a:off x="2819639" y="3316068"/>
            <a:ext cx="31177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A74B7"/>
                </a:solidFill>
                <a:ea typeface="Roboto Condensed Bold"/>
                <a:cs typeface="Roboto Condensed Bold"/>
              </a:rPr>
              <a:t>Vehicles in Fleet</a:t>
            </a:r>
          </a:p>
        </p:txBody>
      </p:sp>
      <p:grpSp>
        <p:nvGrpSpPr>
          <p:cNvPr id="5" name="Group 4">
            <a:extLst>
              <a:ext uri="{FF2B5EF4-FFF2-40B4-BE49-F238E27FC236}">
                <a16:creationId xmlns:a16="http://schemas.microsoft.com/office/drawing/2014/main" id="{6C89A6BE-65FE-84A0-DBA3-D229E5E68A65}"/>
              </a:ext>
            </a:extLst>
          </p:cNvPr>
          <p:cNvGrpSpPr/>
          <p:nvPr/>
        </p:nvGrpSpPr>
        <p:grpSpPr>
          <a:xfrm>
            <a:off x="1485439" y="4041964"/>
            <a:ext cx="5034367" cy="1382887"/>
            <a:chOff x="4787439" y="3933107"/>
            <a:chExt cx="5034367" cy="1382887"/>
          </a:xfrm>
        </p:grpSpPr>
        <p:pic>
          <p:nvPicPr>
            <p:cNvPr id="17" name="Content Placeholder 3" descr="Car with solid fill">
              <a:extLst>
                <a:ext uri="{FF2B5EF4-FFF2-40B4-BE49-F238E27FC236}">
                  <a16:creationId xmlns:a16="http://schemas.microsoft.com/office/drawing/2014/main" id="{6525B428-A157-FC16-5614-F746AE37C9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7439" y="3933108"/>
              <a:ext cx="914401" cy="914400"/>
            </a:xfrm>
            <a:prstGeom prst="rect">
              <a:avLst/>
            </a:prstGeom>
          </p:spPr>
        </p:pic>
        <p:pic>
          <p:nvPicPr>
            <p:cNvPr id="18" name="Content Placeholder 3" descr="Car with solid fill">
              <a:extLst>
                <a:ext uri="{FF2B5EF4-FFF2-40B4-BE49-F238E27FC236}">
                  <a16:creationId xmlns:a16="http://schemas.microsoft.com/office/drawing/2014/main" id="{6F85BB29-E03F-D60B-7E52-216C7DA8AD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4830" y="3933108"/>
              <a:ext cx="914401" cy="914400"/>
            </a:xfrm>
            <a:prstGeom prst="rect">
              <a:avLst/>
            </a:prstGeom>
          </p:spPr>
        </p:pic>
        <p:pic>
          <p:nvPicPr>
            <p:cNvPr id="19" name="Content Placeholder 3" descr="Car with solid fill">
              <a:extLst>
                <a:ext uri="{FF2B5EF4-FFF2-40B4-BE49-F238E27FC236}">
                  <a16:creationId xmlns:a16="http://schemas.microsoft.com/office/drawing/2014/main" id="{43F44293-0F63-6FD4-2F5F-A1A537DECB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0964" y="3933107"/>
              <a:ext cx="914401" cy="914400"/>
            </a:xfrm>
            <a:prstGeom prst="rect">
              <a:avLst/>
            </a:prstGeom>
          </p:spPr>
        </p:pic>
        <p:pic>
          <p:nvPicPr>
            <p:cNvPr id="20" name="Content Placeholder 3" descr="Car with solid fill">
              <a:extLst>
                <a:ext uri="{FF2B5EF4-FFF2-40B4-BE49-F238E27FC236}">
                  <a16:creationId xmlns:a16="http://schemas.microsoft.com/office/drawing/2014/main" id="{21AACDA2-BAEE-1284-480E-9374C4302D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7100" y="3933107"/>
              <a:ext cx="914401" cy="914400"/>
            </a:xfrm>
            <a:prstGeom prst="rect">
              <a:avLst/>
            </a:prstGeom>
          </p:spPr>
        </p:pic>
        <p:pic>
          <p:nvPicPr>
            <p:cNvPr id="21" name="Content Placeholder 3" descr="Car with solid fill">
              <a:extLst>
                <a:ext uri="{FF2B5EF4-FFF2-40B4-BE49-F238E27FC236}">
                  <a16:creationId xmlns:a16="http://schemas.microsoft.com/office/drawing/2014/main" id="{0A02F411-7957-76DC-D8E6-4D148E5391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405" y="3933108"/>
              <a:ext cx="914401" cy="914400"/>
            </a:xfrm>
            <a:prstGeom prst="rect">
              <a:avLst/>
            </a:prstGeom>
          </p:spPr>
        </p:pic>
        <p:sp>
          <p:nvSpPr>
            <p:cNvPr id="22" name="TextBox 21">
              <a:extLst>
                <a:ext uri="{FF2B5EF4-FFF2-40B4-BE49-F238E27FC236}">
                  <a16:creationId xmlns:a16="http://schemas.microsoft.com/office/drawing/2014/main" id="{C730F1A0-8D32-10F0-9A49-B8F1490F86E2}"/>
                </a:ext>
              </a:extLst>
            </p:cNvPr>
            <p:cNvSpPr txBox="1"/>
            <p:nvPr/>
          </p:nvSpPr>
          <p:spPr>
            <a:xfrm>
              <a:off x="6167341" y="4854329"/>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A74B7"/>
                  </a:solidFill>
                  <a:ea typeface="Roboto Condensed Bold"/>
                  <a:cs typeface="Roboto Condensed Bold"/>
                </a:rPr>
                <a:t>Vehicles in Use</a:t>
              </a:r>
              <a:endParaRPr lang="en-US" sz="2400" b="1">
                <a:solidFill>
                  <a:srgbClr val="3A74B7"/>
                </a:solidFill>
              </a:endParaRPr>
            </a:p>
          </p:txBody>
        </p:sp>
      </p:grpSp>
      <p:sp>
        <p:nvSpPr>
          <p:cNvPr id="23" name="TextBox 22">
            <a:extLst>
              <a:ext uri="{FF2B5EF4-FFF2-40B4-BE49-F238E27FC236}">
                <a16:creationId xmlns:a16="http://schemas.microsoft.com/office/drawing/2014/main" id="{3E8E80E9-7238-F951-268B-B17074BC68F9}"/>
              </a:ext>
            </a:extLst>
          </p:cNvPr>
          <p:cNvSpPr txBox="1"/>
          <p:nvPr/>
        </p:nvSpPr>
        <p:spPr>
          <a:xfrm>
            <a:off x="8865001" y="2721832"/>
            <a:ext cx="369452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chemeClr val="bg1"/>
                </a:solidFill>
                <a:ea typeface="Roboto Condensed Bold"/>
                <a:cs typeface="Roboto Condensed Bold"/>
              </a:rPr>
              <a:t>50%</a:t>
            </a:r>
          </a:p>
          <a:p>
            <a:r>
              <a:rPr lang="en-US" sz="3200">
                <a:solidFill>
                  <a:schemeClr val="bg1"/>
                </a:solidFill>
                <a:ea typeface="Roboto Condensed Bold"/>
                <a:cs typeface="Roboto Condensed Bold"/>
              </a:rPr>
              <a:t>Utilization Rate</a:t>
            </a:r>
          </a:p>
        </p:txBody>
      </p:sp>
      <p:sp>
        <p:nvSpPr>
          <p:cNvPr id="7" name="Rectangle: Rounded Corners 6">
            <a:extLst>
              <a:ext uri="{FF2B5EF4-FFF2-40B4-BE49-F238E27FC236}">
                <a16:creationId xmlns:a16="http://schemas.microsoft.com/office/drawing/2014/main" id="{F8D612FF-DCB2-DDAA-A657-A95770C7BAD6}"/>
              </a:ext>
            </a:extLst>
          </p:cNvPr>
          <p:cNvSpPr/>
          <p:nvPr/>
        </p:nvSpPr>
        <p:spPr>
          <a:xfrm>
            <a:off x="780143" y="1714500"/>
            <a:ext cx="6567714" cy="3864428"/>
          </a:xfrm>
          <a:prstGeom prst="round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4553151-E1F1-C0D4-FF7F-5FDD9680DC9F}"/>
              </a:ext>
            </a:extLst>
          </p:cNvPr>
          <p:cNvSpPr txBox="1"/>
          <p:nvPr/>
        </p:nvSpPr>
        <p:spPr>
          <a:xfrm>
            <a:off x="7583713" y="2893784"/>
            <a:ext cx="73478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a:ea typeface="Roboto Condensed Bold"/>
                <a:cs typeface="Roboto Condensed Bold"/>
              </a:rPr>
              <a:t>=</a:t>
            </a:r>
          </a:p>
        </p:txBody>
      </p:sp>
    </p:spTree>
    <p:extLst>
      <p:ext uri="{BB962C8B-B14F-4D97-AF65-F5344CB8AC3E}">
        <p14:creationId xmlns:p14="http://schemas.microsoft.com/office/powerpoint/2010/main" val="271033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9998F-FA56-F2C1-409B-9FBEAC5C327A}"/>
              </a:ext>
            </a:extLst>
          </p:cNvPr>
          <p:cNvSpPr>
            <a:spLocks noGrp="1"/>
          </p:cNvSpPr>
          <p:nvPr>
            <p:ph type="title"/>
          </p:nvPr>
        </p:nvSpPr>
        <p:spPr/>
        <p:txBody>
          <a:bodyPr/>
          <a:lstStyle/>
          <a:p>
            <a:r>
              <a:rPr lang="en-US">
                <a:ea typeface="Roboto Bold"/>
                <a:cs typeface="Roboto Bold"/>
              </a:rPr>
              <a:t>Reasons to Track Underutilized Vehicles</a:t>
            </a:r>
            <a:endParaRPr lang="en-US"/>
          </a:p>
        </p:txBody>
      </p:sp>
      <p:graphicFrame>
        <p:nvGraphicFramePr>
          <p:cNvPr id="6" name="Content Placeholder 2">
            <a:extLst>
              <a:ext uri="{FF2B5EF4-FFF2-40B4-BE49-F238E27FC236}">
                <a16:creationId xmlns:a16="http://schemas.microsoft.com/office/drawing/2014/main" id="{249A73B2-57B9-7AAB-0FAC-FC1DA6BDF88E}"/>
              </a:ext>
            </a:extLst>
          </p:cNvPr>
          <p:cNvGraphicFramePr>
            <a:graphicFrameLocks noGrp="1"/>
          </p:cNvGraphicFramePr>
          <p:nvPr>
            <p:ph sz="half" idx="1"/>
            <p:extLst>
              <p:ext uri="{D42A27DB-BD31-4B8C-83A1-F6EECF244321}">
                <p14:modId xmlns:p14="http://schemas.microsoft.com/office/powerpoint/2010/main" val="3058347314"/>
              </p:ext>
            </p:extLst>
          </p:nvPr>
        </p:nvGraphicFramePr>
        <p:xfrm>
          <a:off x="838200" y="1825625"/>
          <a:ext cx="545282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row of cars in a parking lot&#10;&#10;Description automatically generated">
            <a:extLst>
              <a:ext uri="{FF2B5EF4-FFF2-40B4-BE49-F238E27FC236}">
                <a16:creationId xmlns:a16="http://schemas.microsoft.com/office/drawing/2014/main" id="{C09E9D55-EAC9-8377-A7C5-9149BC5BD885}"/>
              </a:ext>
            </a:extLst>
          </p:cNvPr>
          <p:cNvPicPr>
            <a:picLocks noChangeAspect="1"/>
          </p:cNvPicPr>
          <p:nvPr/>
        </p:nvPicPr>
        <p:blipFill>
          <a:blip r:embed="rId8"/>
          <a:stretch>
            <a:fillRect/>
          </a:stretch>
        </p:blipFill>
        <p:spPr>
          <a:xfrm>
            <a:off x="6292750" y="1755514"/>
            <a:ext cx="5556014" cy="3687656"/>
          </a:xfrm>
          <a:prstGeom prst="rect">
            <a:avLst/>
          </a:prstGeom>
        </p:spPr>
      </p:pic>
    </p:spTree>
    <p:extLst>
      <p:ext uri="{BB962C8B-B14F-4D97-AF65-F5344CB8AC3E}">
        <p14:creationId xmlns:p14="http://schemas.microsoft.com/office/powerpoint/2010/main" val="158247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F9202C-A30B-4636-0005-25C8CE38CC46}"/>
              </a:ext>
            </a:extLst>
          </p:cNvPr>
          <p:cNvSpPr/>
          <p:nvPr/>
        </p:nvSpPr>
        <p:spPr>
          <a:xfrm>
            <a:off x="7565571" y="2122714"/>
            <a:ext cx="3846285" cy="185964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B0F1F-2ADB-4A4F-97D3-C81EB6ED67C1}"/>
              </a:ext>
            </a:extLst>
          </p:cNvPr>
          <p:cNvSpPr>
            <a:spLocks noGrp="1"/>
          </p:cNvSpPr>
          <p:nvPr>
            <p:ph type="title"/>
          </p:nvPr>
        </p:nvSpPr>
        <p:spPr>
          <a:xfrm>
            <a:off x="825999" y="198573"/>
            <a:ext cx="6680366" cy="1325563"/>
          </a:xfrm>
        </p:spPr>
        <p:txBody>
          <a:bodyPr/>
          <a:lstStyle/>
          <a:p>
            <a:r>
              <a:rPr lang="en-US"/>
              <a:t>Motor Pool Utilization</a:t>
            </a:r>
          </a:p>
        </p:txBody>
      </p:sp>
      <p:pic>
        <p:nvPicPr>
          <p:cNvPr id="5" name="Content Placeholder 4">
            <a:extLst>
              <a:ext uri="{FF2B5EF4-FFF2-40B4-BE49-F238E27FC236}">
                <a16:creationId xmlns:a16="http://schemas.microsoft.com/office/drawing/2014/main" id="{0DAB74FA-BDD8-5C94-4C57-01D7373DB25D}"/>
              </a:ext>
            </a:extLst>
          </p:cNvPr>
          <p:cNvPicPr>
            <a:picLocks noGrp="1" noChangeAspect="1"/>
          </p:cNvPicPr>
          <p:nvPr>
            <p:ph sz="half" idx="1"/>
          </p:nvPr>
        </p:nvPicPr>
        <p:blipFill>
          <a:blip r:embed="rId3"/>
          <a:stretch>
            <a:fillRect/>
          </a:stretch>
        </p:blipFill>
        <p:spPr>
          <a:xfrm>
            <a:off x="1066347" y="1479048"/>
            <a:ext cx="5752691" cy="4190588"/>
          </a:xfrm>
        </p:spPr>
      </p:pic>
      <p:sp>
        <p:nvSpPr>
          <p:cNvPr id="6" name="TextBox 5">
            <a:extLst>
              <a:ext uri="{FF2B5EF4-FFF2-40B4-BE49-F238E27FC236}">
                <a16:creationId xmlns:a16="http://schemas.microsoft.com/office/drawing/2014/main" id="{D9CD8315-BB56-BA3F-AFD2-86FB26AAB149}"/>
              </a:ext>
            </a:extLst>
          </p:cNvPr>
          <p:cNvSpPr txBox="1"/>
          <p:nvPr/>
        </p:nvSpPr>
        <p:spPr>
          <a:xfrm>
            <a:off x="7842651" y="2333833"/>
            <a:ext cx="3486623" cy="1384995"/>
          </a:xfrm>
          <a:prstGeom prst="rect">
            <a:avLst/>
          </a:prstGeom>
          <a:noFill/>
        </p:spPr>
        <p:txBody>
          <a:bodyPr wrap="square" lIns="91440" tIns="45720" rIns="91440" bIns="45720" rtlCol="0" anchor="t">
            <a:spAutoFit/>
          </a:bodyPr>
          <a:lstStyle/>
          <a:p>
            <a:r>
              <a:rPr lang="en-US" sz="2800">
                <a:solidFill>
                  <a:schemeClr val="bg1"/>
                </a:solidFill>
              </a:rPr>
              <a:t>Decide parameters and consistently use those same parameters</a:t>
            </a:r>
          </a:p>
        </p:txBody>
      </p:sp>
      <p:sp>
        <p:nvSpPr>
          <p:cNvPr id="9" name="Arrow: Left 8">
            <a:extLst>
              <a:ext uri="{FF2B5EF4-FFF2-40B4-BE49-F238E27FC236}">
                <a16:creationId xmlns:a16="http://schemas.microsoft.com/office/drawing/2014/main" id="{F266BEC3-3AF0-BDA1-2444-3A0055E3D9E4}"/>
              </a:ext>
            </a:extLst>
          </p:cNvPr>
          <p:cNvSpPr/>
          <p:nvPr/>
        </p:nvSpPr>
        <p:spPr>
          <a:xfrm rot="1620000">
            <a:off x="6334342" y="2791053"/>
            <a:ext cx="1342570" cy="308427"/>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3FE71D45-75AF-D02A-6042-C0BE99826250}"/>
              </a:ext>
            </a:extLst>
          </p:cNvPr>
          <p:cNvSpPr txBox="1"/>
          <p:nvPr/>
        </p:nvSpPr>
        <p:spPr>
          <a:xfrm>
            <a:off x="3148263" y="5915580"/>
            <a:ext cx="555841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REPORTS&gt;STATISTICS&gt;MOTOR POOL UTILIZATION</a:t>
            </a:r>
          </a:p>
          <a:p>
            <a:r>
              <a:rPr lang="en-US"/>
              <a:t>REPORTS&gt;STATISTICS&gt;MPU BY ASSET TYPE </a:t>
            </a:r>
          </a:p>
        </p:txBody>
      </p:sp>
      <p:sp>
        <p:nvSpPr>
          <p:cNvPr id="7" name="Rectangle 6">
            <a:extLst>
              <a:ext uri="{FF2B5EF4-FFF2-40B4-BE49-F238E27FC236}">
                <a16:creationId xmlns:a16="http://schemas.microsoft.com/office/drawing/2014/main" id="{EF2A8645-BA91-AC20-4ACD-D7B01A8754C8}"/>
              </a:ext>
            </a:extLst>
          </p:cNvPr>
          <p:cNvSpPr/>
          <p:nvPr/>
        </p:nvSpPr>
        <p:spPr>
          <a:xfrm>
            <a:off x="2148816" y="5821301"/>
            <a:ext cx="904461" cy="834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Source</a:t>
            </a:r>
          </a:p>
        </p:txBody>
      </p:sp>
    </p:spTree>
    <p:extLst>
      <p:ext uri="{BB962C8B-B14F-4D97-AF65-F5344CB8AC3E}">
        <p14:creationId xmlns:p14="http://schemas.microsoft.com/office/powerpoint/2010/main" val="4173393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F79A-F46F-E10D-1490-D8EE60104156}"/>
              </a:ext>
            </a:extLst>
          </p:cNvPr>
          <p:cNvSpPr>
            <a:spLocks noGrp="1"/>
          </p:cNvSpPr>
          <p:nvPr>
            <p:ph type="title"/>
          </p:nvPr>
        </p:nvSpPr>
        <p:spPr>
          <a:xfrm>
            <a:off x="838039" y="254482"/>
            <a:ext cx="8251051" cy="1325563"/>
          </a:xfrm>
        </p:spPr>
        <p:txBody>
          <a:bodyPr/>
          <a:lstStyle/>
          <a:p>
            <a:r>
              <a:rPr lang="en-US"/>
              <a:t>Motor Pool Utilization</a:t>
            </a:r>
          </a:p>
        </p:txBody>
      </p:sp>
      <p:sp>
        <p:nvSpPr>
          <p:cNvPr id="3" name="TextBox 2">
            <a:extLst>
              <a:ext uri="{FF2B5EF4-FFF2-40B4-BE49-F238E27FC236}">
                <a16:creationId xmlns:a16="http://schemas.microsoft.com/office/drawing/2014/main" id="{A97676EA-4018-BAA6-05B4-F6F7C7EC27D9}"/>
              </a:ext>
            </a:extLst>
          </p:cNvPr>
          <p:cNvSpPr txBox="1"/>
          <p:nvPr/>
        </p:nvSpPr>
        <p:spPr>
          <a:xfrm>
            <a:off x="4728541" y="1506022"/>
            <a:ext cx="1995643" cy="369332"/>
          </a:xfrm>
          <a:prstGeom prst="rect">
            <a:avLst/>
          </a:prstGeom>
          <a:solidFill>
            <a:schemeClr val="bg1"/>
          </a:solidFill>
        </p:spPr>
        <p:txBody>
          <a:bodyPr wrap="square" rtlCol="0">
            <a:spAutoFit/>
          </a:bodyPr>
          <a:lstStyle/>
          <a:p>
            <a:endParaRPr lang="en-US"/>
          </a:p>
        </p:txBody>
      </p:sp>
      <p:sp>
        <p:nvSpPr>
          <p:cNvPr id="4" name="TextBox 3">
            <a:extLst>
              <a:ext uri="{FF2B5EF4-FFF2-40B4-BE49-F238E27FC236}">
                <a16:creationId xmlns:a16="http://schemas.microsoft.com/office/drawing/2014/main" id="{AB7E3EEB-9589-1155-5AFE-2F6D8C495F6D}"/>
              </a:ext>
            </a:extLst>
          </p:cNvPr>
          <p:cNvSpPr txBox="1"/>
          <p:nvPr/>
        </p:nvSpPr>
        <p:spPr>
          <a:xfrm>
            <a:off x="2438400" y="5086350"/>
            <a:ext cx="2409825" cy="369332"/>
          </a:xfrm>
          <a:prstGeom prst="rect">
            <a:avLst/>
          </a:prstGeom>
          <a:noFill/>
        </p:spPr>
        <p:txBody>
          <a:bodyPr wrap="square" rtlCol="0">
            <a:spAutoFit/>
          </a:bodyPr>
          <a:lstStyle/>
          <a:p>
            <a:endParaRPr lang="en-US"/>
          </a:p>
        </p:txBody>
      </p:sp>
      <p:graphicFrame>
        <p:nvGraphicFramePr>
          <p:cNvPr id="8" name="Content Placeholder 7">
            <a:extLst>
              <a:ext uri="{FF2B5EF4-FFF2-40B4-BE49-F238E27FC236}">
                <a16:creationId xmlns:a16="http://schemas.microsoft.com/office/drawing/2014/main" id="{9C4A6B6D-75FC-29F4-380C-F436FCAA9EDD}"/>
              </a:ext>
            </a:extLst>
          </p:cNvPr>
          <p:cNvGraphicFramePr>
            <a:graphicFrameLocks noGrp="1"/>
          </p:cNvGraphicFramePr>
          <p:nvPr>
            <p:ph sz="half" idx="1"/>
            <p:extLst>
              <p:ext uri="{D42A27DB-BD31-4B8C-83A1-F6EECF244321}">
                <p14:modId xmlns:p14="http://schemas.microsoft.com/office/powerpoint/2010/main" val="2672228063"/>
              </p:ext>
            </p:extLst>
          </p:nvPr>
        </p:nvGraphicFramePr>
        <p:xfrm>
          <a:off x="838200" y="1581076"/>
          <a:ext cx="10515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Rounded Corners 4">
            <a:extLst>
              <a:ext uri="{FF2B5EF4-FFF2-40B4-BE49-F238E27FC236}">
                <a16:creationId xmlns:a16="http://schemas.microsoft.com/office/drawing/2014/main" id="{CD6EF58E-EB6E-6CFB-E22D-FECD0F4AE5C6}"/>
              </a:ext>
            </a:extLst>
          </p:cNvPr>
          <p:cNvSpPr/>
          <p:nvPr/>
        </p:nvSpPr>
        <p:spPr>
          <a:xfrm>
            <a:off x="10154746" y="603822"/>
            <a:ext cx="1650410" cy="110674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a:t>Goal is 80%</a:t>
            </a:r>
          </a:p>
        </p:txBody>
      </p:sp>
    </p:spTree>
    <p:extLst>
      <p:ext uri="{BB962C8B-B14F-4D97-AF65-F5344CB8AC3E}">
        <p14:creationId xmlns:p14="http://schemas.microsoft.com/office/powerpoint/2010/main" val="166436523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DA6E-4398-77C0-4976-0FF607DC8A62}"/>
              </a:ext>
            </a:extLst>
          </p:cNvPr>
          <p:cNvSpPr>
            <a:spLocks noGrp="1"/>
          </p:cNvSpPr>
          <p:nvPr>
            <p:ph type="title"/>
          </p:nvPr>
        </p:nvSpPr>
        <p:spPr>
          <a:xfrm>
            <a:off x="839788" y="147411"/>
            <a:ext cx="10515600" cy="1325563"/>
          </a:xfrm>
        </p:spPr>
        <p:txBody>
          <a:bodyPr/>
          <a:lstStyle/>
          <a:p>
            <a:r>
              <a:rPr lang="en-US">
                <a:ea typeface="Roboto Bold"/>
                <a:cs typeface="Roboto Bold"/>
              </a:rPr>
              <a:t>Utilization</a:t>
            </a:r>
            <a:endParaRPr lang="en-US"/>
          </a:p>
        </p:txBody>
      </p:sp>
      <p:pic>
        <p:nvPicPr>
          <p:cNvPr id="4" name="Content Placeholder 3" descr="A graph with a line going up">
            <a:extLst>
              <a:ext uri="{FF2B5EF4-FFF2-40B4-BE49-F238E27FC236}">
                <a16:creationId xmlns:a16="http://schemas.microsoft.com/office/drawing/2014/main" id="{D4719E4F-2F93-38A0-3892-7A0F93EDFE4E}"/>
              </a:ext>
            </a:extLst>
          </p:cNvPr>
          <p:cNvPicPr>
            <a:picLocks noGrp="1" noChangeAspect="1"/>
          </p:cNvPicPr>
          <p:nvPr>
            <p:ph sz="half" idx="1"/>
          </p:nvPr>
        </p:nvPicPr>
        <p:blipFill>
          <a:blip r:embed="rId3"/>
          <a:stretch>
            <a:fillRect/>
          </a:stretch>
        </p:blipFill>
        <p:spPr>
          <a:xfrm>
            <a:off x="1679027" y="1470272"/>
            <a:ext cx="7162800" cy="4305300"/>
          </a:xfrm>
        </p:spPr>
      </p:pic>
      <p:sp>
        <p:nvSpPr>
          <p:cNvPr id="6" name="Rectangle: Rounded Corners 5">
            <a:extLst>
              <a:ext uri="{FF2B5EF4-FFF2-40B4-BE49-F238E27FC236}">
                <a16:creationId xmlns:a16="http://schemas.microsoft.com/office/drawing/2014/main" id="{BE2A1E98-8C84-C40A-0BEE-90001DCC7B97}"/>
              </a:ext>
            </a:extLst>
          </p:cNvPr>
          <p:cNvSpPr/>
          <p:nvPr/>
        </p:nvSpPr>
        <p:spPr>
          <a:xfrm>
            <a:off x="8467460" y="1030181"/>
            <a:ext cx="2158409" cy="150588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a:t>Goal is 80%</a:t>
            </a:r>
          </a:p>
        </p:txBody>
      </p:sp>
    </p:spTree>
    <p:extLst>
      <p:ext uri="{BB962C8B-B14F-4D97-AF65-F5344CB8AC3E}">
        <p14:creationId xmlns:p14="http://schemas.microsoft.com/office/powerpoint/2010/main" val="2654389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1E09-387E-EADC-ECA7-07CF6411A1E9}"/>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4E016BA1-0746-68B7-4CBF-05C6B0548158}"/>
              </a:ext>
            </a:extLst>
          </p:cNvPr>
          <p:cNvSpPr>
            <a:spLocks noGrp="1"/>
          </p:cNvSpPr>
          <p:nvPr>
            <p:ph sz="half" idx="1"/>
          </p:nvPr>
        </p:nvSpPr>
        <p:spPr/>
        <p:txBody>
          <a:bodyPr vert="horz" lIns="91440" tIns="45720" rIns="91440" bIns="45720" rtlCol="0" anchor="t">
            <a:normAutofit/>
          </a:bodyPr>
          <a:lstStyle/>
          <a:p>
            <a:r>
              <a:rPr lang="en-US"/>
              <a:t>Learn the importance of telling your fleet story</a:t>
            </a:r>
          </a:p>
          <a:p>
            <a:r>
              <a:rPr lang="en-US">
                <a:ea typeface="Roboto Condensed Bold"/>
                <a:cs typeface="Roboto Condensed Bold"/>
              </a:rPr>
              <a:t>Identify reasons to track Key Performance Indicators (KPIs)</a:t>
            </a:r>
          </a:p>
          <a:p>
            <a:r>
              <a:rPr lang="en-US">
                <a:ea typeface="Roboto Condensed Bold"/>
                <a:cs typeface="Roboto Condensed Bold"/>
              </a:rPr>
              <a:t>Identify key KPIs and where to run reports and find data in the </a:t>
            </a:r>
            <a:r>
              <a:rPr lang="en-US" err="1">
                <a:ea typeface="Roboto Condensed Bold"/>
                <a:cs typeface="Roboto Condensed Bold"/>
              </a:rPr>
              <a:t>FleetCommander</a:t>
            </a:r>
            <a:r>
              <a:rPr lang="en-US">
                <a:ea typeface="Roboto Condensed Bold"/>
                <a:cs typeface="Roboto Condensed Bold"/>
              </a:rPr>
              <a:t> System</a:t>
            </a:r>
          </a:p>
          <a:p>
            <a:r>
              <a:rPr lang="en-US">
                <a:ea typeface="Roboto Condensed Bold"/>
                <a:cs typeface="Roboto Condensed Bold"/>
              </a:rPr>
              <a:t>Learn best practices for making sure your </a:t>
            </a:r>
            <a:r>
              <a:rPr lang="en-US" err="1">
                <a:ea typeface="Roboto Condensed Bold"/>
                <a:cs typeface="Roboto Condensed Bold"/>
              </a:rPr>
              <a:t>FleetCommander</a:t>
            </a:r>
            <a:r>
              <a:rPr lang="en-US">
                <a:ea typeface="Roboto Condensed Bold"/>
                <a:cs typeface="Roboto Condensed Bold"/>
              </a:rPr>
              <a:t> system is set up to maximize security of vehicles</a:t>
            </a:r>
          </a:p>
          <a:p>
            <a:r>
              <a:rPr lang="en-US">
                <a:ea typeface="Roboto Condensed Bold"/>
                <a:cs typeface="Roboto Condensed Bold"/>
              </a:rPr>
              <a:t>Learn tips and tricks to have a successful audit</a:t>
            </a:r>
          </a:p>
          <a:p>
            <a:r>
              <a:rPr lang="en-US">
                <a:ea typeface="Roboto Condensed Bold"/>
                <a:cs typeface="Roboto Condensed Bold"/>
              </a:rPr>
              <a:t>Build the confidence to tell the world your fleet story</a:t>
            </a:r>
          </a:p>
          <a:p>
            <a:endParaRPr lang="en-US">
              <a:ea typeface="Roboto Condensed Bold"/>
              <a:cs typeface="Roboto Condensed Bold"/>
            </a:endParaRPr>
          </a:p>
          <a:p>
            <a:endParaRPr lang="en-US">
              <a:ea typeface="Roboto Condensed Bold"/>
              <a:cs typeface="Roboto Condensed Bold"/>
            </a:endParaRPr>
          </a:p>
        </p:txBody>
      </p:sp>
    </p:spTree>
    <p:extLst>
      <p:ext uri="{BB962C8B-B14F-4D97-AF65-F5344CB8AC3E}">
        <p14:creationId xmlns:p14="http://schemas.microsoft.com/office/powerpoint/2010/main" val="599369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687E655-FCB0-BB0D-2C80-155EC9A2B8FA}"/>
              </a:ext>
            </a:extLst>
          </p:cNvPr>
          <p:cNvSpPr>
            <a:spLocks noGrp="1"/>
          </p:cNvSpPr>
          <p:nvPr>
            <p:ph type="title"/>
          </p:nvPr>
        </p:nvSpPr>
        <p:spPr>
          <a:xfrm>
            <a:off x="392875" y="268576"/>
            <a:ext cx="11218223" cy="1535571"/>
          </a:xfrm>
        </p:spPr>
        <p:txBody>
          <a:bodyPr vert="horz" lIns="91440" tIns="45720" rIns="91440" bIns="45720" rtlCol="0" anchor="ctr">
            <a:normAutofit/>
          </a:bodyPr>
          <a:lstStyle/>
          <a:p>
            <a:r>
              <a:rPr lang="en-US" sz="4000" kern="1200">
                <a:solidFill>
                  <a:schemeClr val="accent1"/>
                </a:solidFill>
                <a:latin typeface="+mj-lt"/>
                <a:ea typeface="+mj-ea"/>
                <a:cs typeface="+mj-cs"/>
              </a:rPr>
              <a:t>Monthly Utilization Comparison </a:t>
            </a:r>
            <a:r>
              <a:rPr lang="en-US" sz="4000">
                <a:solidFill>
                  <a:schemeClr val="accent1"/>
                </a:solidFill>
              </a:rPr>
              <a:t>by </a:t>
            </a:r>
            <a:r>
              <a:rPr lang="en-US" sz="4000" kern="1200">
                <a:solidFill>
                  <a:schemeClr val="accent1"/>
                </a:solidFill>
                <a:latin typeface="+mj-lt"/>
                <a:ea typeface="+mj-ea"/>
                <a:cs typeface="+mj-cs"/>
              </a:rPr>
              <a:t>Vehicle Type</a:t>
            </a:r>
          </a:p>
        </p:txBody>
      </p:sp>
      <p:graphicFrame>
        <p:nvGraphicFramePr>
          <p:cNvPr id="2" name="Chart 1">
            <a:extLst>
              <a:ext uri="{FF2B5EF4-FFF2-40B4-BE49-F238E27FC236}">
                <a16:creationId xmlns:a16="http://schemas.microsoft.com/office/drawing/2014/main" id="{9A9E2A64-E66E-84C1-DA9E-796F20B74638}"/>
              </a:ext>
            </a:extLst>
          </p:cNvPr>
          <p:cNvGraphicFramePr>
            <a:graphicFrameLocks/>
          </p:cNvGraphicFramePr>
          <p:nvPr>
            <p:extLst>
              <p:ext uri="{D42A27DB-BD31-4B8C-83A1-F6EECF244321}">
                <p14:modId xmlns:p14="http://schemas.microsoft.com/office/powerpoint/2010/main" val="104541685"/>
              </p:ext>
            </p:extLst>
          </p:nvPr>
        </p:nvGraphicFramePr>
        <p:xfrm>
          <a:off x="2100389" y="1772331"/>
          <a:ext cx="8006316" cy="45187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6220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61D2-FB10-8DC5-9F2E-839E5881DDF5}"/>
              </a:ext>
            </a:extLst>
          </p:cNvPr>
          <p:cNvSpPr>
            <a:spLocks noGrp="1"/>
          </p:cNvSpPr>
          <p:nvPr>
            <p:ph type="title"/>
          </p:nvPr>
        </p:nvSpPr>
        <p:spPr>
          <a:xfrm>
            <a:off x="805498" y="368315"/>
            <a:ext cx="10515600" cy="1325563"/>
          </a:xfrm>
        </p:spPr>
        <p:txBody>
          <a:bodyPr/>
          <a:lstStyle/>
          <a:p>
            <a:r>
              <a:rPr lang="en-US"/>
              <a:t>Utilization Trends</a:t>
            </a:r>
          </a:p>
        </p:txBody>
      </p:sp>
      <p:pic>
        <p:nvPicPr>
          <p:cNvPr id="5" name="Picture 4">
            <a:extLst>
              <a:ext uri="{FF2B5EF4-FFF2-40B4-BE49-F238E27FC236}">
                <a16:creationId xmlns:a16="http://schemas.microsoft.com/office/drawing/2014/main" id="{20C0422F-D7B5-E6DC-0C55-C80AA488CE14}"/>
              </a:ext>
            </a:extLst>
          </p:cNvPr>
          <p:cNvPicPr>
            <a:picLocks noChangeAspect="1"/>
          </p:cNvPicPr>
          <p:nvPr/>
        </p:nvPicPr>
        <p:blipFill>
          <a:blip r:embed="rId4"/>
          <a:stretch>
            <a:fillRect/>
          </a:stretch>
        </p:blipFill>
        <p:spPr>
          <a:xfrm>
            <a:off x="6170428" y="2456603"/>
            <a:ext cx="5582958" cy="3348290"/>
          </a:xfrm>
          <a:prstGeom prst="rect">
            <a:avLst/>
          </a:prstGeom>
        </p:spPr>
      </p:pic>
      <p:pic>
        <p:nvPicPr>
          <p:cNvPr id="8" name="Content Placeholder 7">
            <a:extLst>
              <a:ext uri="{FF2B5EF4-FFF2-40B4-BE49-F238E27FC236}">
                <a16:creationId xmlns:a16="http://schemas.microsoft.com/office/drawing/2014/main" id="{DF247F42-075D-40B5-2A15-7ED5C81547EA}"/>
              </a:ext>
            </a:extLst>
          </p:cNvPr>
          <p:cNvPicPr>
            <a:picLocks noGrp="1" noChangeAspect="1"/>
          </p:cNvPicPr>
          <p:nvPr>
            <p:ph sz="half" idx="1"/>
          </p:nvPr>
        </p:nvPicPr>
        <p:blipFill>
          <a:blip r:embed="rId5"/>
          <a:stretch>
            <a:fillRect/>
          </a:stretch>
        </p:blipFill>
        <p:spPr>
          <a:xfrm>
            <a:off x="350936" y="2456603"/>
            <a:ext cx="5570606" cy="3348290"/>
          </a:xfrm>
          <a:prstGeom prst="rect">
            <a:avLst/>
          </a:prstGeom>
        </p:spPr>
      </p:pic>
      <p:sp>
        <p:nvSpPr>
          <p:cNvPr id="9" name="Rectangle: Rounded Corners 8">
            <a:extLst>
              <a:ext uri="{FF2B5EF4-FFF2-40B4-BE49-F238E27FC236}">
                <a16:creationId xmlns:a16="http://schemas.microsoft.com/office/drawing/2014/main" id="{184EBB4E-85D6-FB6D-2B20-1021A05C6F52}"/>
              </a:ext>
            </a:extLst>
          </p:cNvPr>
          <p:cNvSpPr/>
          <p:nvPr/>
        </p:nvSpPr>
        <p:spPr>
          <a:xfrm>
            <a:off x="6096000" y="397780"/>
            <a:ext cx="5546256" cy="180402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A Fleet could save $200,000 in Cap Ex and $35,000 a year in Op Ex by right-sizing</a:t>
            </a:r>
          </a:p>
        </p:txBody>
      </p:sp>
    </p:spTree>
    <p:extLst>
      <p:ext uri="{BB962C8B-B14F-4D97-AF65-F5344CB8AC3E}">
        <p14:creationId xmlns:p14="http://schemas.microsoft.com/office/powerpoint/2010/main" val="245191696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1734-D8DE-8BB9-BC26-2DB136D32A29}"/>
              </a:ext>
            </a:extLst>
          </p:cNvPr>
          <p:cNvSpPr>
            <a:spLocks noGrp="1"/>
          </p:cNvSpPr>
          <p:nvPr>
            <p:ph type="title"/>
          </p:nvPr>
        </p:nvSpPr>
        <p:spPr>
          <a:xfrm>
            <a:off x="851218" y="662305"/>
            <a:ext cx="10515600" cy="1325563"/>
          </a:xfrm>
        </p:spPr>
        <p:txBody>
          <a:bodyPr/>
          <a:lstStyle/>
          <a:p>
            <a:r>
              <a:rPr lang="en-US"/>
              <a:t>ABC Fleet Saved $200K by Right-Sizing Their Fleet!</a:t>
            </a:r>
          </a:p>
        </p:txBody>
      </p:sp>
      <p:pic>
        <p:nvPicPr>
          <p:cNvPr id="8" name="Picture 7" descr="A computer and tablet with a website on screen">
            <a:extLst>
              <a:ext uri="{FF2B5EF4-FFF2-40B4-BE49-F238E27FC236}">
                <a16:creationId xmlns:a16="http://schemas.microsoft.com/office/drawing/2014/main" id="{0759B852-E793-E799-89DF-DBD6AA53479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56740" y="1815169"/>
            <a:ext cx="4621012" cy="3529342"/>
          </a:xfrm>
          <a:prstGeom prst="rect">
            <a:avLst/>
          </a:prstGeom>
        </p:spPr>
      </p:pic>
      <p:pic>
        <p:nvPicPr>
          <p:cNvPr id="10" name="Picture 9">
            <a:extLst>
              <a:ext uri="{FF2B5EF4-FFF2-40B4-BE49-F238E27FC236}">
                <a16:creationId xmlns:a16="http://schemas.microsoft.com/office/drawing/2014/main" id="{691C24AF-3EEA-7236-9A46-122A3C3E00FF}"/>
              </a:ext>
            </a:extLst>
          </p:cNvPr>
          <p:cNvPicPr>
            <a:picLocks noChangeAspect="1"/>
          </p:cNvPicPr>
          <p:nvPr/>
        </p:nvPicPr>
        <p:blipFill>
          <a:blip r:embed="rId5"/>
          <a:stretch>
            <a:fillRect/>
          </a:stretch>
        </p:blipFill>
        <p:spPr>
          <a:xfrm>
            <a:off x="12032" y="2418347"/>
            <a:ext cx="6214143" cy="4439653"/>
          </a:xfrm>
          <a:prstGeom prst="rect">
            <a:avLst/>
          </a:prstGeom>
        </p:spPr>
      </p:pic>
    </p:spTree>
    <p:extLst>
      <p:ext uri="{BB962C8B-B14F-4D97-AF65-F5344CB8AC3E}">
        <p14:creationId xmlns:p14="http://schemas.microsoft.com/office/powerpoint/2010/main" val="1300510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DF8E-528C-E7C9-8BAB-E4022732BB46}"/>
              </a:ext>
            </a:extLst>
          </p:cNvPr>
          <p:cNvSpPr>
            <a:spLocks noGrp="1"/>
          </p:cNvSpPr>
          <p:nvPr>
            <p:ph type="title"/>
          </p:nvPr>
        </p:nvSpPr>
        <p:spPr>
          <a:xfrm>
            <a:off x="7132320" y="2440813"/>
            <a:ext cx="5059680" cy="988187"/>
          </a:xfrm>
        </p:spPr>
        <p:txBody>
          <a:bodyPr>
            <a:noAutofit/>
          </a:bodyPr>
          <a:lstStyle/>
          <a:p>
            <a:r>
              <a:rPr lang="en-US" sz="5400"/>
              <a:t>Completed Reservations</a:t>
            </a:r>
          </a:p>
        </p:txBody>
      </p:sp>
    </p:spTree>
    <p:extLst>
      <p:ext uri="{BB962C8B-B14F-4D97-AF65-F5344CB8AC3E}">
        <p14:creationId xmlns:p14="http://schemas.microsoft.com/office/powerpoint/2010/main" val="4118447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470E-FFF6-28F7-5696-5BC5EAA33F6B}"/>
              </a:ext>
            </a:extLst>
          </p:cNvPr>
          <p:cNvSpPr>
            <a:spLocks noGrp="1"/>
          </p:cNvSpPr>
          <p:nvPr>
            <p:ph type="title"/>
          </p:nvPr>
        </p:nvSpPr>
        <p:spPr/>
        <p:txBody>
          <a:bodyPr/>
          <a:lstStyle/>
          <a:p>
            <a:r>
              <a:rPr lang="en-US">
                <a:ea typeface="Roboto Bold"/>
                <a:cs typeface="Roboto Bold"/>
              </a:rPr>
              <a:t>Completed Reservations</a:t>
            </a:r>
            <a:endParaRPr lang="en-US"/>
          </a:p>
        </p:txBody>
      </p:sp>
      <p:sp>
        <p:nvSpPr>
          <p:cNvPr id="3" name="Content Placeholder 2">
            <a:extLst>
              <a:ext uri="{FF2B5EF4-FFF2-40B4-BE49-F238E27FC236}">
                <a16:creationId xmlns:a16="http://schemas.microsoft.com/office/drawing/2014/main" id="{4D7CAF59-7653-8FA5-0E19-6677A06090DB}"/>
              </a:ext>
            </a:extLst>
          </p:cNvPr>
          <p:cNvSpPr>
            <a:spLocks noGrp="1"/>
          </p:cNvSpPr>
          <p:nvPr>
            <p:ph sz="half" idx="1"/>
          </p:nvPr>
        </p:nvSpPr>
        <p:spPr>
          <a:xfrm>
            <a:off x="838200" y="1825625"/>
            <a:ext cx="6512077" cy="4351338"/>
          </a:xfrm>
        </p:spPr>
        <p:txBody>
          <a:bodyPr vert="horz" lIns="91440" tIns="45720" rIns="91440" bIns="45720" rtlCol="0" anchor="t">
            <a:normAutofit/>
          </a:bodyPr>
          <a:lstStyle/>
          <a:p>
            <a:r>
              <a:rPr lang="en-US">
                <a:ea typeface="Roboto Condensed Bold"/>
                <a:cs typeface="Roboto Condensed Bold"/>
              </a:rPr>
              <a:t>Shows increases or decreases in the number of reservations over a given period of time</a:t>
            </a:r>
          </a:p>
          <a:p>
            <a:r>
              <a:rPr lang="en-US">
                <a:ea typeface="Roboto Condensed Bold"/>
                <a:cs typeface="Roboto Condensed Bold"/>
              </a:rPr>
              <a:t>Provides trend lines for business decisions for budgets</a:t>
            </a:r>
          </a:p>
          <a:p>
            <a:r>
              <a:rPr lang="en-US">
                <a:ea typeface="Roboto Condensed Bold"/>
                <a:cs typeface="Roboto Condensed Bold"/>
              </a:rPr>
              <a:t>Great report to run when you want to calculate staff savings!</a:t>
            </a:r>
          </a:p>
        </p:txBody>
      </p:sp>
      <p:sp>
        <p:nvSpPr>
          <p:cNvPr id="4" name="TextBox 1">
            <a:extLst>
              <a:ext uri="{FF2B5EF4-FFF2-40B4-BE49-F238E27FC236}">
                <a16:creationId xmlns:a16="http://schemas.microsoft.com/office/drawing/2014/main" id="{DCB2BEE6-6CDB-DCAB-C4EF-315BC3136D8F}"/>
              </a:ext>
            </a:extLst>
          </p:cNvPr>
          <p:cNvSpPr txBox="1"/>
          <p:nvPr/>
        </p:nvSpPr>
        <p:spPr>
          <a:xfrm>
            <a:off x="2823468" y="5807631"/>
            <a:ext cx="601802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REPORTS&gt;RESERVATIONS&gt;COMPLETED RESERVATIONS</a:t>
            </a:r>
          </a:p>
        </p:txBody>
      </p:sp>
      <p:sp>
        <p:nvSpPr>
          <p:cNvPr id="6" name="Rectangle 5">
            <a:extLst>
              <a:ext uri="{FF2B5EF4-FFF2-40B4-BE49-F238E27FC236}">
                <a16:creationId xmlns:a16="http://schemas.microsoft.com/office/drawing/2014/main" id="{14119527-BE43-3442-7985-E0E57E8217E1}"/>
              </a:ext>
            </a:extLst>
          </p:cNvPr>
          <p:cNvSpPr/>
          <p:nvPr/>
        </p:nvSpPr>
        <p:spPr>
          <a:xfrm>
            <a:off x="1919007" y="5518920"/>
            <a:ext cx="904461" cy="834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Source</a:t>
            </a:r>
          </a:p>
        </p:txBody>
      </p:sp>
      <p:graphicFrame>
        <p:nvGraphicFramePr>
          <p:cNvPr id="8" name="Table 7">
            <a:extLst>
              <a:ext uri="{FF2B5EF4-FFF2-40B4-BE49-F238E27FC236}">
                <a16:creationId xmlns:a16="http://schemas.microsoft.com/office/drawing/2014/main" id="{CA523959-073A-A922-462F-E0D5AFFDE87F}"/>
              </a:ext>
            </a:extLst>
          </p:cNvPr>
          <p:cNvGraphicFramePr>
            <a:graphicFrameLocks noGrp="1"/>
          </p:cNvGraphicFramePr>
          <p:nvPr>
            <p:extLst>
              <p:ext uri="{D42A27DB-BD31-4B8C-83A1-F6EECF244321}">
                <p14:modId xmlns:p14="http://schemas.microsoft.com/office/powerpoint/2010/main" val="573558988"/>
              </p:ext>
            </p:extLst>
          </p:nvPr>
        </p:nvGraphicFramePr>
        <p:xfrm>
          <a:off x="7523237" y="2080380"/>
          <a:ext cx="3900189" cy="2525597"/>
        </p:xfrm>
        <a:graphic>
          <a:graphicData uri="http://schemas.openxmlformats.org/drawingml/2006/table">
            <a:tbl>
              <a:tblPr>
                <a:tableStyleId>{5C22544A-7EE6-4342-B048-85BDC9FD1C3A}</a:tableStyleId>
              </a:tblPr>
              <a:tblGrid>
                <a:gridCol w="1784400">
                  <a:extLst>
                    <a:ext uri="{9D8B030D-6E8A-4147-A177-3AD203B41FA5}">
                      <a16:colId xmlns:a16="http://schemas.microsoft.com/office/drawing/2014/main" val="1650898448"/>
                    </a:ext>
                  </a:extLst>
                </a:gridCol>
                <a:gridCol w="2115789">
                  <a:extLst>
                    <a:ext uri="{9D8B030D-6E8A-4147-A177-3AD203B41FA5}">
                      <a16:colId xmlns:a16="http://schemas.microsoft.com/office/drawing/2014/main" val="2053814079"/>
                    </a:ext>
                  </a:extLst>
                </a:gridCol>
              </a:tblGrid>
              <a:tr h="788237">
                <a:tc>
                  <a:txBody>
                    <a:bodyPr/>
                    <a:lstStyle/>
                    <a:p>
                      <a:pPr algn="l" fontAlgn="b"/>
                      <a:r>
                        <a:rPr lang="en-US" sz="2800" u="none" strike="noStrike">
                          <a:effectLst/>
                        </a:rPr>
                        <a:t>Year</a:t>
                      </a:r>
                      <a:endParaRPr lang="en-US" sz="2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800" u="none" strike="noStrike">
                          <a:effectLst/>
                        </a:rPr>
                        <a:t>Reservations</a:t>
                      </a:r>
                      <a:endParaRPr lang="en-US" sz="2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416897"/>
                  </a:ext>
                </a:extLst>
              </a:tr>
              <a:tr h="402162">
                <a:tc>
                  <a:txBody>
                    <a:bodyPr/>
                    <a:lstStyle/>
                    <a:p>
                      <a:pPr algn="r" fontAlgn="b"/>
                      <a:r>
                        <a:rPr lang="en-US" sz="2800" u="none" strike="noStrike">
                          <a:effectLst/>
                        </a:rPr>
                        <a:t>2020</a:t>
                      </a:r>
                      <a:endParaRPr lang="en-US" sz="2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800" u="none" strike="noStrike">
                          <a:effectLst/>
                        </a:rPr>
                        <a:t>878</a:t>
                      </a:r>
                      <a:endParaRPr lang="en-US" sz="2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60219675"/>
                  </a:ext>
                </a:extLst>
              </a:tr>
              <a:tr h="402162">
                <a:tc>
                  <a:txBody>
                    <a:bodyPr/>
                    <a:lstStyle/>
                    <a:p>
                      <a:pPr algn="r" fontAlgn="b"/>
                      <a:r>
                        <a:rPr lang="en-US" sz="2800" u="none" strike="noStrike">
                          <a:effectLst/>
                        </a:rPr>
                        <a:t>2021</a:t>
                      </a:r>
                      <a:endParaRPr lang="en-US" sz="2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800" u="none" strike="noStrike">
                          <a:effectLst/>
                        </a:rPr>
                        <a:t>3,514</a:t>
                      </a:r>
                      <a:endParaRPr lang="en-US" sz="2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07195273"/>
                  </a:ext>
                </a:extLst>
              </a:tr>
              <a:tr h="402162">
                <a:tc>
                  <a:txBody>
                    <a:bodyPr/>
                    <a:lstStyle/>
                    <a:p>
                      <a:pPr algn="r" fontAlgn="b"/>
                      <a:r>
                        <a:rPr lang="en-US" sz="2800" u="none" strike="noStrike">
                          <a:effectLst/>
                        </a:rPr>
                        <a:t>2022</a:t>
                      </a:r>
                      <a:endParaRPr lang="en-US" sz="2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800" u="none" strike="noStrike">
                          <a:effectLst/>
                        </a:rPr>
                        <a:t>4,874</a:t>
                      </a:r>
                      <a:endParaRPr lang="en-US" sz="2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84918758"/>
                  </a:ext>
                </a:extLst>
              </a:tr>
              <a:tr h="402162">
                <a:tc>
                  <a:txBody>
                    <a:bodyPr/>
                    <a:lstStyle/>
                    <a:p>
                      <a:pPr algn="r" fontAlgn="b"/>
                      <a:r>
                        <a:rPr lang="en-US" sz="2800" u="none" strike="noStrike">
                          <a:effectLst/>
                        </a:rPr>
                        <a:t>2023</a:t>
                      </a:r>
                      <a:endParaRPr lang="en-US" sz="2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2800" u="none" strike="noStrike">
                          <a:effectLst/>
                        </a:rPr>
                        <a:t>3,221</a:t>
                      </a:r>
                      <a:endParaRPr lang="en-US" sz="2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26051631"/>
                  </a:ext>
                </a:extLst>
              </a:tr>
            </a:tbl>
          </a:graphicData>
        </a:graphic>
      </p:graphicFrame>
    </p:spTree>
    <p:extLst>
      <p:ext uri="{BB962C8B-B14F-4D97-AF65-F5344CB8AC3E}">
        <p14:creationId xmlns:p14="http://schemas.microsoft.com/office/powerpoint/2010/main" val="3278837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6ADA-D004-3165-2074-A28D7D70F66C}"/>
              </a:ext>
            </a:extLst>
          </p:cNvPr>
          <p:cNvSpPr>
            <a:spLocks noGrp="1"/>
          </p:cNvSpPr>
          <p:nvPr>
            <p:ph type="title"/>
          </p:nvPr>
        </p:nvSpPr>
        <p:spPr/>
        <p:txBody>
          <a:bodyPr/>
          <a:lstStyle/>
          <a:p>
            <a:r>
              <a:rPr lang="en-US"/>
              <a:t>Completed Reservations</a:t>
            </a:r>
          </a:p>
        </p:txBody>
      </p:sp>
      <p:sp>
        <p:nvSpPr>
          <p:cNvPr id="3" name="TextBox 2">
            <a:extLst>
              <a:ext uri="{FF2B5EF4-FFF2-40B4-BE49-F238E27FC236}">
                <a16:creationId xmlns:a16="http://schemas.microsoft.com/office/drawing/2014/main" id="{329BF5C6-871F-2502-A99D-9E8555D2E606}"/>
              </a:ext>
            </a:extLst>
          </p:cNvPr>
          <p:cNvSpPr txBox="1"/>
          <p:nvPr/>
        </p:nvSpPr>
        <p:spPr>
          <a:xfrm>
            <a:off x="3334607" y="3289609"/>
            <a:ext cx="1538476" cy="4752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Condensed Bold"/>
              <a:ea typeface="+mn-ea"/>
              <a:cs typeface="+mn-cs"/>
            </a:endParaRPr>
          </a:p>
        </p:txBody>
      </p:sp>
      <p:sp>
        <p:nvSpPr>
          <p:cNvPr id="4" name="TextBox 3">
            <a:extLst>
              <a:ext uri="{FF2B5EF4-FFF2-40B4-BE49-F238E27FC236}">
                <a16:creationId xmlns:a16="http://schemas.microsoft.com/office/drawing/2014/main" id="{9F555526-287A-2682-5851-B4191C138026}"/>
              </a:ext>
            </a:extLst>
          </p:cNvPr>
          <p:cNvSpPr txBox="1"/>
          <p:nvPr/>
        </p:nvSpPr>
        <p:spPr>
          <a:xfrm>
            <a:off x="4467192" y="5649428"/>
            <a:ext cx="2011666" cy="8434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Condensed Bold"/>
              <a:ea typeface="+mn-ea"/>
              <a:cs typeface="+mn-cs"/>
            </a:endParaRPr>
          </a:p>
        </p:txBody>
      </p:sp>
      <p:pic>
        <p:nvPicPr>
          <p:cNvPr id="9" name="Content Placeholder 8">
            <a:extLst>
              <a:ext uri="{FF2B5EF4-FFF2-40B4-BE49-F238E27FC236}">
                <a16:creationId xmlns:a16="http://schemas.microsoft.com/office/drawing/2014/main" id="{13DFC4B9-BF89-DD32-F14A-2A70C13F32BB}"/>
              </a:ext>
            </a:extLst>
          </p:cNvPr>
          <p:cNvPicPr>
            <a:picLocks noGrp="1" noChangeAspect="1"/>
          </p:cNvPicPr>
          <p:nvPr>
            <p:ph sz="half" idx="1"/>
          </p:nvPr>
        </p:nvPicPr>
        <p:blipFill>
          <a:blip r:embed="rId3"/>
          <a:stretch>
            <a:fillRect/>
          </a:stretch>
        </p:blipFill>
        <p:spPr>
          <a:xfrm>
            <a:off x="1399771" y="1548131"/>
            <a:ext cx="6605816" cy="4054213"/>
          </a:xfrm>
          <a:prstGeom prst="rect">
            <a:avLst/>
          </a:prstGeom>
        </p:spPr>
      </p:pic>
      <p:sp>
        <p:nvSpPr>
          <p:cNvPr id="10" name="Rectangle: Rounded Corners 9">
            <a:extLst>
              <a:ext uri="{FF2B5EF4-FFF2-40B4-BE49-F238E27FC236}">
                <a16:creationId xmlns:a16="http://schemas.microsoft.com/office/drawing/2014/main" id="{89095EE8-B7C8-93FA-74E7-5BDEBF232FEF}"/>
              </a:ext>
            </a:extLst>
          </p:cNvPr>
          <p:cNvSpPr/>
          <p:nvPr/>
        </p:nvSpPr>
        <p:spPr>
          <a:xfrm>
            <a:off x="8506490" y="1220163"/>
            <a:ext cx="3200215" cy="325725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Reservation activity demonstrates a positive, upward trend annually. </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YTD activity is </a:t>
            </a:r>
            <a:r>
              <a:rPr kumimoji="0" lang="en-US" sz="1800" b="1"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3,221 </a:t>
            </a:r>
            <a:r>
              <a:rPr kumimoji="0" lang="en-US" sz="18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reservations, with a projected 2023 total of </a:t>
            </a:r>
            <a:r>
              <a:rPr kumimoji="0" lang="en-US" sz="1800" b="1"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5,521</a:t>
            </a:r>
            <a:r>
              <a:rPr kumimoji="0" lang="en-US" sz="18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 </a:t>
            </a:r>
            <a:r>
              <a:rPr kumimoji="0" lang="en-US" sz="1800" b="1"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~11.7% </a:t>
            </a:r>
            <a:r>
              <a:rPr kumimoji="0" lang="en-US" sz="18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increase over 2022.</a:t>
            </a:r>
          </a:p>
        </p:txBody>
      </p:sp>
    </p:spTree>
    <p:extLst>
      <p:ext uri="{BB962C8B-B14F-4D97-AF65-F5344CB8AC3E}">
        <p14:creationId xmlns:p14="http://schemas.microsoft.com/office/powerpoint/2010/main" val="1550877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8F09-5A5D-6BC4-4268-B9CC35417E13}"/>
              </a:ext>
            </a:extLst>
          </p:cNvPr>
          <p:cNvSpPr>
            <a:spLocks noGrp="1"/>
          </p:cNvSpPr>
          <p:nvPr>
            <p:ph type="title"/>
          </p:nvPr>
        </p:nvSpPr>
        <p:spPr/>
        <p:txBody>
          <a:bodyPr/>
          <a:lstStyle/>
          <a:p>
            <a:r>
              <a:rPr lang="en-US"/>
              <a:t>Reservations and Savings</a:t>
            </a:r>
          </a:p>
        </p:txBody>
      </p:sp>
      <p:pic>
        <p:nvPicPr>
          <p:cNvPr id="4" name="Content Placeholder 3">
            <a:extLst>
              <a:ext uri="{FF2B5EF4-FFF2-40B4-BE49-F238E27FC236}">
                <a16:creationId xmlns:a16="http://schemas.microsoft.com/office/drawing/2014/main" id="{2850F22C-7CDD-247D-EF3B-D752FCF897AF}"/>
              </a:ext>
            </a:extLst>
          </p:cNvPr>
          <p:cNvPicPr>
            <a:picLocks noGrp="1" noChangeAspect="1"/>
          </p:cNvPicPr>
          <p:nvPr>
            <p:ph sz="half" idx="1"/>
          </p:nvPr>
        </p:nvPicPr>
        <p:blipFill>
          <a:blip r:embed="rId3"/>
          <a:stretch>
            <a:fillRect/>
          </a:stretch>
        </p:blipFill>
        <p:spPr>
          <a:xfrm>
            <a:off x="1069946" y="1717902"/>
            <a:ext cx="6941824" cy="3920089"/>
          </a:xfrm>
          <a:prstGeom prst="rect">
            <a:avLst/>
          </a:prstGeom>
        </p:spPr>
      </p:pic>
      <p:sp>
        <p:nvSpPr>
          <p:cNvPr id="5" name="Rectangle: Rounded Corners 4">
            <a:extLst>
              <a:ext uri="{FF2B5EF4-FFF2-40B4-BE49-F238E27FC236}">
                <a16:creationId xmlns:a16="http://schemas.microsoft.com/office/drawing/2014/main" id="{858A5118-A0B7-B9B4-4876-23E688EE82DA}"/>
              </a:ext>
            </a:extLst>
          </p:cNvPr>
          <p:cNvSpPr/>
          <p:nvPr/>
        </p:nvSpPr>
        <p:spPr>
          <a:xfrm>
            <a:off x="8927984" y="1592689"/>
            <a:ext cx="2870791" cy="296116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825500" rtl="0" fontAlgn="auto" latinLnBrk="0" hangingPunct="0">
              <a:lnSpc>
                <a:spcPct val="100000"/>
              </a:lnSpc>
              <a:spcBef>
                <a:spcPts val="0"/>
              </a:spcBef>
              <a:spcAft>
                <a:spcPts val="0"/>
              </a:spcAft>
              <a:buClrTx/>
              <a:buSzTx/>
              <a:buFontTx/>
              <a:buNone/>
              <a:tabLst/>
            </a:pPr>
            <a:r>
              <a:rPr lang="en-US" sz="1800" b="0" i="1">
                <a:solidFill>
                  <a:schemeClr val="bg1"/>
                </a:solidFill>
                <a:latin typeface="Arial Nova" panose="020B0504020202020204" pitchFamily="34" charset="0"/>
              </a:rPr>
              <a:t>Cumulative Program Savings of $124K have been realized to date!</a:t>
            </a:r>
          </a:p>
          <a:p>
            <a:pPr marL="0" marR="0" indent="0" algn="ctr" defTabSz="825500" rtl="0" fontAlgn="auto" latinLnBrk="0" hangingPunct="0">
              <a:lnSpc>
                <a:spcPct val="100000"/>
              </a:lnSpc>
              <a:spcBef>
                <a:spcPts val="0"/>
              </a:spcBef>
              <a:spcAft>
                <a:spcPts val="0"/>
              </a:spcAft>
              <a:buClrTx/>
              <a:buSzTx/>
              <a:buFontTx/>
              <a:buNone/>
              <a:tabLst/>
            </a:pPr>
            <a:endParaRPr lang="en-US" sz="1800" b="0" i="1">
              <a:solidFill>
                <a:schemeClr val="bg1"/>
              </a:solidFill>
              <a:latin typeface="Arial Nova" panose="020B05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lang="en-US" sz="1800" b="0" i="1">
                <a:solidFill>
                  <a:schemeClr val="bg1"/>
                </a:solidFill>
                <a:latin typeface="Arial Nova" panose="020B0504020202020204" pitchFamily="34" charset="0"/>
              </a:rPr>
              <a:t>Savings are based on </a:t>
            </a:r>
            <a:r>
              <a:rPr lang="en-US" i="1">
                <a:solidFill>
                  <a:schemeClr val="bg1"/>
                </a:solidFill>
                <a:latin typeface="Arial Nova" panose="020B0504020202020204" pitchFamily="34" charset="0"/>
              </a:rPr>
              <a:t>30</a:t>
            </a:r>
            <a:r>
              <a:rPr lang="en-US" sz="1800" b="0" i="1">
                <a:solidFill>
                  <a:schemeClr val="bg1"/>
                </a:solidFill>
                <a:latin typeface="Arial Nova" panose="020B0504020202020204" pitchFamily="34" charset="0"/>
              </a:rPr>
              <a:t> minutes per reservation at $20 an hour.</a:t>
            </a:r>
            <a:endParaRPr kumimoji="0" lang="en-US" sz="1800" b="0" i="1" u="none" strike="noStrike" cap="none" spc="0" normalizeH="0" baseline="0">
              <a:ln>
                <a:noFill/>
              </a:ln>
              <a:solidFill>
                <a:schemeClr val="bg1"/>
              </a:solidFill>
              <a:effectLst/>
              <a:uFillTx/>
              <a:latin typeface="Arial Nova" panose="020B0504020202020204" pitchFamily="34" charset="0"/>
              <a:sym typeface="Helvetica Neue"/>
            </a:endParaRPr>
          </a:p>
        </p:txBody>
      </p:sp>
    </p:spTree>
    <p:extLst>
      <p:ext uri="{BB962C8B-B14F-4D97-AF65-F5344CB8AC3E}">
        <p14:creationId xmlns:p14="http://schemas.microsoft.com/office/powerpoint/2010/main" val="753408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01C5-F952-5463-1F92-45BA34D82494}"/>
              </a:ext>
            </a:extLst>
          </p:cNvPr>
          <p:cNvSpPr>
            <a:spLocks noGrp="1"/>
          </p:cNvSpPr>
          <p:nvPr>
            <p:ph type="title"/>
          </p:nvPr>
        </p:nvSpPr>
        <p:spPr>
          <a:xfrm>
            <a:off x="6772511" y="2538131"/>
            <a:ext cx="5059680" cy="988187"/>
          </a:xfrm>
        </p:spPr>
        <p:txBody>
          <a:bodyPr>
            <a:noAutofit/>
          </a:bodyPr>
          <a:lstStyle/>
          <a:p>
            <a:r>
              <a:rPr lang="en-US" sz="4800"/>
              <a:t>Total Cost of Ownership (TCO)</a:t>
            </a:r>
            <a:endParaRPr lang="en-US" sz="4800">
              <a:ea typeface="Roboto Bold"/>
              <a:cs typeface="Roboto Bold"/>
            </a:endParaRPr>
          </a:p>
        </p:txBody>
      </p:sp>
    </p:spTree>
    <p:extLst>
      <p:ext uri="{BB962C8B-B14F-4D97-AF65-F5344CB8AC3E}">
        <p14:creationId xmlns:p14="http://schemas.microsoft.com/office/powerpoint/2010/main" val="2171597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Rounded Corners 159">
            <a:extLst>
              <a:ext uri="{FF2B5EF4-FFF2-40B4-BE49-F238E27FC236}">
                <a16:creationId xmlns:a16="http://schemas.microsoft.com/office/drawing/2014/main" id="{97F32998-E4E9-B0EE-7802-F4334FADF521}"/>
              </a:ext>
            </a:extLst>
          </p:cNvPr>
          <p:cNvSpPr/>
          <p:nvPr/>
        </p:nvSpPr>
        <p:spPr>
          <a:xfrm>
            <a:off x="7826744" y="3240919"/>
            <a:ext cx="3885139" cy="22481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Condensed Bold"/>
              <a:ea typeface="+mn-ea"/>
              <a:cs typeface="+mn-cs"/>
            </a:endParaRPr>
          </a:p>
        </p:txBody>
      </p:sp>
      <p:sp>
        <p:nvSpPr>
          <p:cNvPr id="2" name="Title 1">
            <a:extLst>
              <a:ext uri="{FF2B5EF4-FFF2-40B4-BE49-F238E27FC236}">
                <a16:creationId xmlns:a16="http://schemas.microsoft.com/office/drawing/2014/main" id="{09F05B0E-1AE6-D7F7-E1EA-6E94C8002B51}"/>
              </a:ext>
            </a:extLst>
          </p:cNvPr>
          <p:cNvSpPr>
            <a:spLocks noGrp="1"/>
          </p:cNvSpPr>
          <p:nvPr>
            <p:ph type="title"/>
          </p:nvPr>
        </p:nvSpPr>
        <p:spPr>
          <a:xfrm>
            <a:off x="794068" y="360227"/>
            <a:ext cx="10515600" cy="1325563"/>
          </a:xfrm>
        </p:spPr>
        <p:txBody>
          <a:bodyPr/>
          <a:lstStyle/>
          <a:p>
            <a:r>
              <a:rPr lang="en-US"/>
              <a:t>Understanding Total Cost of Ownership</a:t>
            </a:r>
          </a:p>
        </p:txBody>
      </p:sp>
      <p:graphicFrame>
        <p:nvGraphicFramePr>
          <p:cNvPr id="4" name="Content Placeholder 3">
            <a:extLst>
              <a:ext uri="{FF2B5EF4-FFF2-40B4-BE49-F238E27FC236}">
                <a16:creationId xmlns:a16="http://schemas.microsoft.com/office/drawing/2014/main" id="{E4EA6350-7157-6E4B-7360-DD2D16330D12}"/>
              </a:ext>
            </a:extLst>
          </p:cNvPr>
          <p:cNvGraphicFramePr>
            <a:graphicFrameLocks noGrp="1"/>
          </p:cNvGraphicFramePr>
          <p:nvPr>
            <p:ph sz="half" idx="1"/>
            <p:extLst>
              <p:ext uri="{D42A27DB-BD31-4B8C-83A1-F6EECF244321}">
                <p14:modId xmlns:p14="http://schemas.microsoft.com/office/powerpoint/2010/main" val="2157363893"/>
              </p:ext>
            </p:extLst>
          </p:nvPr>
        </p:nvGraphicFramePr>
        <p:xfrm>
          <a:off x="992096" y="1850250"/>
          <a:ext cx="6973479" cy="4777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5" name="TextBox 114">
            <a:extLst>
              <a:ext uri="{FF2B5EF4-FFF2-40B4-BE49-F238E27FC236}">
                <a16:creationId xmlns:a16="http://schemas.microsoft.com/office/drawing/2014/main" id="{AF3F52CC-5AE5-7E0D-1F40-D600824A424D}"/>
              </a:ext>
            </a:extLst>
          </p:cNvPr>
          <p:cNvSpPr txBox="1"/>
          <p:nvPr/>
        </p:nvSpPr>
        <p:spPr>
          <a:xfrm>
            <a:off x="8189099" y="3461599"/>
            <a:ext cx="344769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Roboto Condensed Bold"/>
                <a:ea typeface="Roboto Condensed Bold"/>
                <a:cs typeface="Roboto Condensed Bold"/>
              </a:rPr>
              <a:t>Helps you provide the lowest possible cost vehicles in your fleet to serve your mission.</a:t>
            </a:r>
            <a:endParaRPr kumimoji="0" lang="en-US" sz="2800" b="0" i="0" u="none" strike="noStrike" kern="1200" cap="none" spc="0" normalizeH="0" baseline="0" noProof="0">
              <a:ln>
                <a:noFill/>
              </a:ln>
              <a:solidFill>
                <a:prstClr val="white"/>
              </a:solidFill>
              <a:effectLst/>
              <a:uLnTx/>
              <a:uFillTx/>
              <a:latin typeface="Roboto Condensed Bold"/>
              <a:ea typeface="+mn-ea"/>
              <a:cs typeface="+mn-cs"/>
            </a:endParaRPr>
          </a:p>
        </p:txBody>
      </p:sp>
      <p:cxnSp>
        <p:nvCxnSpPr>
          <p:cNvPr id="5" name="Straight Arrow Connector 4">
            <a:extLst>
              <a:ext uri="{FF2B5EF4-FFF2-40B4-BE49-F238E27FC236}">
                <a16:creationId xmlns:a16="http://schemas.microsoft.com/office/drawing/2014/main" id="{A290A889-7437-AAA3-64A0-164D3800637F}"/>
              </a:ext>
            </a:extLst>
          </p:cNvPr>
          <p:cNvCxnSpPr>
            <a:cxnSpLocks/>
          </p:cNvCxnSpPr>
          <p:nvPr/>
        </p:nvCxnSpPr>
        <p:spPr>
          <a:xfrm>
            <a:off x="2536754" y="2163668"/>
            <a:ext cx="133452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21B29C-AE62-918E-BDBF-1ECA9441E132}"/>
              </a:ext>
            </a:extLst>
          </p:cNvPr>
          <p:cNvSpPr txBox="1"/>
          <p:nvPr/>
        </p:nvSpPr>
        <p:spPr>
          <a:xfrm>
            <a:off x="790540" y="1521416"/>
            <a:ext cx="2199503" cy="1200329"/>
          </a:xfrm>
          <a:prstGeom prst="rect">
            <a:avLst/>
          </a:prstGeom>
          <a:noFill/>
        </p:spPr>
        <p:txBody>
          <a:bodyPr wrap="square" lIns="91440" tIns="45720" rIns="91440" bIns="45720" rtlCol="0" anchor="t">
            <a:spAutoFit/>
          </a:bodyPr>
          <a:lstStyle/>
          <a:p>
            <a:r>
              <a:rPr lang="en-US" sz="2400"/>
              <a:t>Insurance</a:t>
            </a:r>
            <a:endParaRPr lang="en-US" sz="2400">
              <a:ea typeface="Roboto Condensed Bold"/>
              <a:cs typeface="Roboto Condensed Bold"/>
            </a:endParaRPr>
          </a:p>
          <a:p>
            <a:r>
              <a:rPr lang="en-US" sz="2400"/>
              <a:t>Depreciation</a:t>
            </a:r>
            <a:endParaRPr lang="en-US" sz="2400">
              <a:ea typeface="Roboto Condensed Bold"/>
              <a:cs typeface="Roboto Condensed Bold"/>
            </a:endParaRPr>
          </a:p>
          <a:p>
            <a:r>
              <a:rPr lang="en-US" sz="2400"/>
              <a:t>Overhead</a:t>
            </a:r>
            <a:endParaRPr lang="en-US" sz="2400">
              <a:ea typeface="Roboto Condensed Bold"/>
              <a:cs typeface="Roboto Condensed Bold"/>
            </a:endParaRPr>
          </a:p>
        </p:txBody>
      </p:sp>
      <p:cxnSp>
        <p:nvCxnSpPr>
          <p:cNvPr id="11" name="Straight Arrow Connector 10">
            <a:extLst>
              <a:ext uri="{FF2B5EF4-FFF2-40B4-BE49-F238E27FC236}">
                <a16:creationId xmlns:a16="http://schemas.microsoft.com/office/drawing/2014/main" id="{7155A785-834C-FBF2-94ED-D303011A012D}"/>
              </a:ext>
            </a:extLst>
          </p:cNvPr>
          <p:cNvCxnSpPr>
            <a:cxnSpLocks/>
          </p:cNvCxnSpPr>
          <p:nvPr/>
        </p:nvCxnSpPr>
        <p:spPr>
          <a:xfrm>
            <a:off x="1816017" y="5076863"/>
            <a:ext cx="792108" cy="2412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AF4EE76-9B5B-6EB7-0EB4-41991DEA7D3D}"/>
              </a:ext>
            </a:extLst>
          </p:cNvPr>
          <p:cNvSpPr txBox="1"/>
          <p:nvPr/>
        </p:nvSpPr>
        <p:spPr>
          <a:xfrm>
            <a:off x="8350995" y="2176665"/>
            <a:ext cx="2633236" cy="461665"/>
          </a:xfrm>
          <a:prstGeom prst="rect">
            <a:avLst/>
          </a:prstGeom>
          <a:noFill/>
        </p:spPr>
        <p:txBody>
          <a:bodyPr wrap="square" lIns="91440" tIns="45720" rIns="91440" bIns="45720" rtlCol="0" anchor="t">
            <a:spAutoFit/>
          </a:bodyPr>
          <a:lstStyle/>
          <a:p>
            <a:r>
              <a:rPr lang="en-US" sz="2400"/>
              <a:t>Fuel Maintenance</a:t>
            </a:r>
            <a:endParaRPr lang="en-US" sz="2400">
              <a:ea typeface="Roboto Condensed Bold"/>
              <a:cs typeface="Roboto Condensed Bold"/>
            </a:endParaRPr>
          </a:p>
        </p:txBody>
      </p:sp>
      <p:cxnSp>
        <p:nvCxnSpPr>
          <p:cNvPr id="30" name="Straight Arrow Connector 29">
            <a:extLst>
              <a:ext uri="{FF2B5EF4-FFF2-40B4-BE49-F238E27FC236}">
                <a16:creationId xmlns:a16="http://schemas.microsoft.com/office/drawing/2014/main" id="{FBB62F45-8C51-2015-980B-0B70AB550E3A}"/>
              </a:ext>
            </a:extLst>
          </p:cNvPr>
          <p:cNvCxnSpPr>
            <a:cxnSpLocks/>
          </p:cNvCxnSpPr>
          <p:nvPr/>
        </p:nvCxnSpPr>
        <p:spPr>
          <a:xfrm flipH="1">
            <a:off x="7113117" y="2613546"/>
            <a:ext cx="1336653" cy="9185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B5947BC-71EC-B454-8F05-C09E6CF43E59}"/>
              </a:ext>
            </a:extLst>
          </p:cNvPr>
          <p:cNvSpPr txBox="1"/>
          <p:nvPr/>
        </p:nvSpPr>
        <p:spPr>
          <a:xfrm>
            <a:off x="343015" y="4623844"/>
            <a:ext cx="2199503" cy="830997"/>
          </a:xfrm>
          <a:prstGeom prst="rect">
            <a:avLst/>
          </a:prstGeom>
          <a:noFill/>
        </p:spPr>
        <p:txBody>
          <a:bodyPr wrap="square" lIns="91440" tIns="45720" rIns="91440" bIns="45720" rtlCol="0" anchor="t">
            <a:spAutoFit/>
          </a:bodyPr>
          <a:lstStyle/>
          <a:p>
            <a:r>
              <a:rPr lang="en-US" sz="2400"/>
              <a:t>Other Vehicle Costs</a:t>
            </a:r>
            <a:endParaRPr lang="en-US"/>
          </a:p>
        </p:txBody>
      </p:sp>
    </p:spTree>
    <p:extLst>
      <p:ext uri="{BB962C8B-B14F-4D97-AF65-F5344CB8AC3E}">
        <p14:creationId xmlns:p14="http://schemas.microsoft.com/office/powerpoint/2010/main" val="14448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01C5-F952-5463-1F92-45BA34D82494}"/>
              </a:ext>
            </a:extLst>
          </p:cNvPr>
          <p:cNvSpPr>
            <a:spLocks noGrp="1"/>
          </p:cNvSpPr>
          <p:nvPr>
            <p:ph type="title"/>
          </p:nvPr>
        </p:nvSpPr>
        <p:spPr>
          <a:xfrm>
            <a:off x="6854154" y="2730225"/>
            <a:ext cx="5059680" cy="988187"/>
          </a:xfrm>
        </p:spPr>
        <p:txBody>
          <a:bodyPr vert="horz" lIns="91440" tIns="45720" rIns="91440" bIns="45720" rtlCol="0" anchor="ctr">
            <a:noAutofit/>
          </a:bodyPr>
          <a:lstStyle/>
          <a:p>
            <a:r>
              <a:rPr lang="en-US" sz="5400"/>
              <a:t>Operating Cost</a:t>
            </a:r>
            <a:br>
              <a:rPr lang="en-US" sz="5400"/>
            </a:br>
            <a:r>
              <a:rPr lang="en-US" sz="5400"/>
              <a:t>Per Mile</a:t>
            </a:r>
          </a:p>
        </p:txBody>
      </p:sp>
    </p:spTree>
    <p:extLst>
      <p:ext uri="{BB962C8B-B14F-4D97-AF65-F5344CB8AC3E}">
        <p14:creationId xmlns:p14="http://schemas.microsoft.com/office/powerpoint/2010/main" val="351015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921C-04C5-D5C2-D00E-767F8D40DFF1}"/>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DDB72AF2-75DF-C762-5D85-383B01387DC0}"/>
              </a:ext>
            </a:extLst>
          </p:cNvPr>
          <p:cNvSpPr>
            <a:spLocks noGrp="1"/>
          </p:cNvSpPr>
          <p:nvPr>
            <p:ph sz="half" idx="1"/>
          </p:nvPr>
        </p:nvSpPr>
        <p:spPr/>
        <p:txBody>
          <a:bodyPr vert="horz" lIns="91440" tIns="45720" rIns="91440" bIns="45720" rtlCol="0" anchor="t">
            <a:normAutofit/>
          </a:bodyPr>
          <a:lstStyle/>
          <a:p>
            <a:r>
              <a:rPr lang="en-US">
                <a:ea typeface="Roboto Condensed Bold"/>
                <a:cs typeface="Roboto Condensed Bold"/>
              </a:rPr>
              <a:t>Exercise – Know your audience </a:t>
            </a:r>
          </a:p>
          <a:p>
            <a:r>
              <a:rPr lang="en-US">
                <a:ea typeface="Roboto Condensed Bold"/>
                <a:cs typeface="Roboto Condensed Bold"/>
              </a:rPr>
              <a:t>Discuss KPIs in the fleet industry</a:t>
            </a:r>
          </a:p>
          <a:p>
            <a:pPr lvl="1"/>
            <a:r>
              <a:rPr lang="en-US">
                <a:latin typeface="Roboto Condensed Bold"/>
                <a:ea typeface="Roboto Condensed Bold"/>
                <a:cs typeface="Roboto Condensed Bold"/>
              </a:rPr>
              <a:t>Review what reports FleetCommander has to offer to find your story data</a:t>
            </a:r>
          </a:p>
          <a:p>
            <a:pPr lvl="1"/>
            <a:r>
              <a:rPr lang="en-US">
                <a:latin typeface="Roboto Condensed Bold"/>
                <a:ea typeface="Roboto Condensed Bold"/>
                <a:cs typeface="Roboto Condensed Bold"/>
              </a:rPr>
              <a:t>What does your data tell you about your fleet?</a:t>
            </a:r>
          </a:p>
          <a:p>
            <a:r>
              <a:rPr lang="en-US">
                <a:ea typeface="Roboto Condensed Bold"/>
                <a:cs typeface="Roboto Condensed Bold"/>
              </a:rPr>
              <a:t>Review best practice set ups to maximize security practices as well as audit tips and tricks</a:t>
            </a:r>
          </a:p>
          <a:p>
            <a:r>
              <a:rPr lang="en-US">
                <a:ea typeface="Roboto Condensed Bold"/>
                <a:cs typeface="Roboto Condensed Bold"/>
              </a:rPr>
              <a:t>Celebrate your successes by telling your fleet story</a:t>
            </a:r>
          </a:p>
        </p:txBody>
      </p:sp>
    </p:spTree>
    <p:extLst>
      <p:ext uri="{BB962C8B-B14F-4D97-AF65-F5344CB8AC3E}">
        <p14:creationId xmlns:p14="http://schemas.microsoft.com/office/powerpoint/2010/main" val="2241426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drawing chart on clear screen">
            <a:extLst>
              <a:ext uri="{FF2B5EF4-FFF2-40B4-BE49-F238E27FC236}">
                <a16:creationId xmlns:a16="http://schemas.microsoft.com/office/drawing/2014/main" id="{18332CEC-7FBA-1C98-A55E-A9FA8572FD42}"/>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9DEDA-A4BE-94E9-4EF7-805E71E6A63C}"/>
              </a:ext>
            </a:extLst>
          </p:cNvPr>
          <p:cNvSpPr>
            <a:spLocks noGrp="1"/>
          </p:cNvSpPr>
          <p:nvPr>
            <p:ph type="title"/>
          </p:nvPr>
        </p:nvSpPr>
        <p:spPr>
          <a:xfrm>
            <a:off x="838200" y="365125"/>
            <a:ext cx="3822189" cy="1899912"/>
          </a:xfrm>
        </p:spPr>
        <p:txBody>
          <a:bodyPr vert="horz" lIns="91440" tIns="45720" rIns="91440" bIns="45720" rtlCol="0" anchor="ctr">
            <a:normAutofit fontScale="90000"/>
          </a:bodyPr>
          <a:lstStyle/>
          <a:p>
            <a:r>
              <a:rPr lang="en-US" sz="4000">
                <a:solidFill>
                  <a:schemeClr val="accent1"/>
                </a:solidFill>
              </a:rPr>
              <a:t>Benefits of Managing Operating Cost Per Mile</a:t>
            </a:r>
          </a:p>
        </p:txBody>
      </p:sp>
      <p:sp>
        <p:nvSpPr>
          <p:cNvPr id="3" name="Content Placeholder 2">
            <a:extLst>
              <a:ext uri="{FF2B5EF4-FFF2-40B4-BE49-F238E27FC236}">
                <a16:creationId xmlns:a16="http://schemas.microsoft.com/office/drawing/2014/main" id="{DFA58DBE-4594-40CF-9E91-A14245FBADF5}"/>
              </a:ext>
            </a:extLst>
          </p:cNvPr>
          <p:cNvSpPr>
            <a:spLocks noGrp="1"/>
          </p:cNvSpPr>
          <p:nvPr>
            <p:ph sz="half" idx="1"/>
          </p:nvPr>
        </p:nvSpPr>
        <p:spPr>
          <a:xfrm>
            <a:off x="774700" y="2633772"/>
            <a:ext cx="3822189" cy="3742762"/>
          </a:xfrm>
        </p:spPr>
        <p:txBody>
          <a:bodyPr vert="horz" lIns="91440" tIns="45720" rIns="91440" bIns="45720" rtlCol="0" anchor="t">
            <a:normAutofit/>
          </a:bodyPr>
          <a:lstStyle/>
          <a:p>
            <a:r>
              <a:rPr lang="en-US" sz="2000"/>
              <a:t>Identify Trends</a:t>
            </a:r>
          </a:p>
          <a:p>
            <a:r>
              <a:rPr lang="en-US" sz="2000"/>
              <a:t>Identify the optimal time for vehicle replacement</a:t>
            </a:r>
            <a:endParaRPr lang="en-US" sz="2000">
              <a:ea typeface="Roboto Condensed Bold"/>
              <a:cs typeface="Roboto Condensed Bold"/>
            </a:endParaRPr>
          </a:p>
          <a:p>
            <a:r>
              <a:rPr lang="en-US" sz="2000">
                <a:ea typeface="Roboto Condensed Bold"/>
                <a:cs typeface="Roboto Condensed Bold"/>
              </a:rPr>
              <a:t>Provides the lowest costs</a:t>
            </a:r>
            <a:endParaRPr lang="en-US" sz="2000"/>
          </a:p>
          <a:p>
            <a:r>
              <a:rPr lang="en-US" sz="2000">
                <a:ea typeface="Roboto Condensed Bold"/>
                <a:cs typeface="Roboto Condensed Bold"/>
              </a:rPr>
              <a:t>Compare vehicles of similar type </a:t>
            </a:r>
            <a:endParaRPr lang="en-US" sz="2000"/>
          </a:p>
          <a:p>
            <a:r>
              <a:rPr lang="en-US" sz="2000"/>
              <a:t>Provides detail for proper rate setting</a:t>
            </a:r>
            <a:endParaRPr lang="en-US"/>
          </a:p>
          <a:p>
            <a:endParaRPr lang="en-US" sz="2000"/>
          </a:p>
        </p:txBody>
      </p:sp>
    </p:spTree>
    <p:extLst>
      <p:ext uri="{BB962C8B-B14F-4D97-AF65-F5344CB8AC3E}">
        <p14:creationId xmlns:p14="http://schemas.microsoft.com/office/powerpoint/2010/main" val="3606603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1F93-1514-B8F6-E773-C88ACBA06DD2}"/>
              </a:ext>
            </a:extLst>
          </p:cNvPr>
          <p:cNvSpPr>
            <a:spLocks noGrp="1"/>
          </p:cNvSpPr>
          <p:nvPr>
            <p:ph type="title"/>
          </p:nvPr>
        </p:nvSpPr>
        <p:spPr/>
        <p:txBody>
          <a:bodyPr/>
          <a:lstStyle/>
          <a:p>
            <a:r>
              <a:rPr lang="en-US"/>
              <a:t>Operating Cost Per Mile</a:t>
            </a:r>
          </a:p>
        </p:txBody>
      </p:sp>
      <p:sp>
        <p:nvSpPr>
          <p:cNvPr id="3" name="TextBox 2">
            <a:extLst>
              <a:ext uri="{FF2B5EF4-FFF2-40B4-BE49-F238E27FC236}">
                <a16:creationId xmlns:a16="http://schemas.microsoft.com/office/drawing/2014/main" id="{F007551A-E949-CB0D-D91E-92CAA6EFE071}"/>
              </a:ext>
            </a:extLst>
          </p:cNvPr>
          <p:cNvSpPr txBox="1"/>
          <p:nvPr/>
        </p:nvSpPr>
        <p:spPr>
          <a:xfrm>
            <a:off x="4008474" y="6027690"/>
            <a:ext cx="4264309" cy="369332"/>
          </a:xfrm>
          <a:prstGeom prst="rect">
            <a:avLst/>
          </a:prstGeom>
          <a:noFill/>
        </p:spPr>
        <p:txBody>
          <a:bodyPr wrap="none" rtlCol="0">
            <a:spAutoFit/>
          </a:bodyPr>
          <a:lstStyle/>
          <a:p>
            <a:r>
              <a:rPr lang="en-US"/>
              <a:t>REPORTS&gt;ASSETS&gt;MILEAGE COST REPORT</a:t>
            </a:r>
          </a:p>
        </p:txBody>
      </p:sp>
      <p:sp>
        <p:nvSpPr>
          <p:cNvPr id="5" name="Rectangle 4">
            <a:extLst>
              <a:ext uri="{FF2B5EF4-FFF2-40B4-BE49-F238E27FC236}">
                <a16:creationId xmlns:a16="http://schemas.microsoft.com/office/drawing/2014/main" id="{2904CDB4-77F4-C31C-4D2B-FAB7AD7A7E8C}"/>
              </a:ext>
            </a:extLst>
          </p:cNvPr>
          <p:cNvSpPr/>
          <p:nvPr/>
        </p:nvSpPr>
        <p:spPr>
          <a:xfrm>
            <a:off x="2935007" y="5797110"/>
            <a:ext cx="904461" cy="834887"/>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Source</a:t>
            </a:r>
          </a:p>
        </p:txBody>
      </p:sp>
      <p:sp>
        <p:nvSpPr>
          <p:cNvPr id="6" name="Rectangle 5">
            <a:extLst>
              <a:ext uri="{FF2B5EF4-FFF2-40B4-BE49-F238E27FC236}">
                <a16:creationId xmlns:a16="http://schemas.microsoft.com/office/drawing/2014/main" id="{7353BEB2-1188-01B2-6F5A-01CA8CDB96E4}"/>
              </a:ext>
            </a:extLst>
          </p:cNvPr>
          <p:cNvSpPr/>
          <p:nvPr/>
        </p:nvSpPr>
        <p:spPr>
          <a:xfrm>
            <a:off x="3165928" y="1814285"/>
            <a:ext cx="6386287" cy="3002643"/>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3346863C-09D9-9D5E-687A-4D76322D9C7A}"/>
              </a:ext>
            </a:extLst>
          </p:cNvPr>
          <p:cNvGraphicFramePr>
            <a:graphicFrameLocks noGrp="1"/>
          </p:cNvGraphicFramePr>
          <p:nvPr>
            <p:extLst>
              <p:ext uri="{D42A27DB-BD31-4B8C-83A1-F6EECF244321}">
                <p14:modId xmlns:p14="http://schemas.microsoft.com/office/powerpoint/2010/main" val="2366194673"/>
              </p:ext>
            </p:extLst>
          </p:nvPr>
        </p:nvGraphicFramePr>
        <p:xfrm>
          <a:off x="3245223" y="1864658"/>
          <a:ext cx="6300161" cy="2884681"/>
        </p:xfrm>
        <a:graphic>
          <a:graphicData uri="http://schemas.openxmlformats.org/drawingml/2006/table">
            <a:tbl>
              <a:tblPr firstRow="1" bandRow="1">
                <a:tableStyleId>{5C22544A-7EE6-4342-B048-85BDC9FD1C3A}</a:tableStyleId>
              </a:tblPr>
              <a:tblGrid>
                <a:gridCol w="1181280">
                  <a:extLst>
                    <a:ext uri="{9D8B030D-6E8A-4147-A177-3AD203B41FA5}">
                      <a16:colId xmlns:a16="http://schemas.microsoft.com/office/drawing/2014/main" val="1093225181"/>
                    </a:ext>
                  </a:extLst>
                </a:gridCol>
                <a:gridCol w="1181280">
                  <a:extLst>
                    <a:ext uri="{9D8B030D-6E8A-4147-A177-3AD203B41FA5}">
                      <a16:colId xmlns:a16="http://schemas.microsoft.com/office/drawing/2014/main" val="83247469"/>
                    </a:ext>
                  </a:extLst>
                </a:gridCol>
                <a:gridCol w="1181280">
                  <a:extLst>
                    <a:ext uri="{9D8B030D-6E8A-4147-A177-3AD203B41FA5}">
                      <a16:colId xmlns:a16="http://schemas.microsoft.com/office/drawing/2014/main" val="2821130732"/>
                    </a:ext>
                  </a:extLst>
                </a:gridCol>
                <a:gridCol w="1181280">
                  <a:extLst>
                    <a:ext uri="{9D8B030D-6E8A-4147-A177-3AD203B41FA5}">
                      <a16:colId xmlns:a16="http://schemas.microsoft.com/office/drawing/2014/main" val="2721245141"/>
                    </a:ext>
                  </a:extLst>
                </a:gridCol>
                <a:gridCol w="1575041">
                  <a:extLst>
                    <a:ext uri="{9D8B030D-6E8A-4147-A177-3AD203B41FA5}">
                      <a16:colId xmlns:a16="http://schemas.microsoft.com/office/drawing/2014/main" val="2939509061"/>
                    </a:ext>
                  </a:extLst>
                </a:gridCol>
              </a:tblGrid>
              <a:tr h="824195">
                <a:tc>
                  <a:txBody>
                    <a:bodyPr/>
                    <a:lstStyle/>
                    <a:p>
                      <a:r>
                        <a:rPr lang="en-US">
                          <a:effectLst/>
                        </a:rPr>
                        <a:t>Year</a:t>
                      </a:r>
                    </a:p>
                  </a:txBody>
                  <a:tcPr marL="0" marR="0" marT="0" marB="0" anchor="ctr">
                    <a:lnL>
                      <a:noFill/>
                    </a:lnL>
                    <a:lnR>
                      <a:noFill/>
                    </a:lnR>
                    <a:lnT>
                      <a:noFill/>
                    </a:lnT>
                    <a:lnB>
                      <a:noFill/>
                    </a:lnB>
                  </a:tcPr>
                </a:tc>
                <a:tc>
                  <a:txBody>
                    <a:bodyPr/>
                    <a:lstStyle/>
                    <a:p>
                      <a:r>
                        <a:rPr lang="en-US">
                          <a:effectLst/>
                        </a:rPr>
                        <a:t>Make</a:t>
                      </a:r>
                    </a:p>
                  </a:txBody>
                  <a:tcPr marL="0" marR="0" marT="0" marB="0" anchor="ctr">
                    <a:lnL>
                      <a:noFill/>
                    </a:lnL>
                    <a:lnR>
                      <a:noFill/>
                    </a:lnR>
                    <a:lnT>
                      <a:noFill/>
                    </a:lnT>
                    <a:lnB>
                      <a:noFill/>
                    </a:lnB>
                  </a:tcPr>
                </a:tc>
                <a:tc>
                  <a:txBody>
                    <a:bodyPr/>
                    <a:lstStyle/>
                    <a:p>
                      <a:r>
                        <a:rPr lang="en-US">
                          <a:effectLst/>
                        </a:rPr>
                        <a:t>Model</a:t>
                      </a:r>
                    </a:p>
                  </a:txBody>
                  <a:tcPr marL="0" marR="0" marT="0" marB="0" anchor="ctr">
                    <a:lnL>
                      <a:noFill/>
                    </a:lnL>
                    <a:lnR>
                      <a:noFill/>
                    </a:lnR>
                    <a:lnT>
                      <a:noFill/>
                    </a:lnT>
                    <a:lnB>
                      <a:noFill/>
                    </a:lnB>
                  </a:tcPr>
                </a:tc>
                <a:tc>
                  <a:txBody>
                    <a:bodyPr/>
                    <a:lstStyle/>
                    <a:p>
                      <a:r>
                        <a:rPr lang="en-US">
                          <a:effectLst/>
                        </a:rPr>
                        <a:t>License</a:t>
                      </a:r>
                    </a:p>
                  </a:txBody>
                  <a:tcPr marL="0" marR="0" marT="0" marB="0" anchor="ctr">
                    <a:lnL>
                      <a:noFill/>
                    </a:lnL>
                    <a:lnR>
                      <a:noFill/>
                    </a:lnR>
                    <a:lnT>
                      <a:noFill/>
                    </a:lnT>
                    <a:lnB>
                      <a:noFill/>
                    </a:lnB>
                  </a:tcPr>
                </a:tc>
                <a:tc>
                  <a:txBody>
                    <a:bodyPr/>
                    <a:lstStyle/>
                    <a:p>
                      <a:r>
                        <a:rPr lang="en-US">
                          <a:effectLst/>
                        </a:rPr>
                        <a:t>Cost Per Mile</a:t>
                      </a:r>
                    </a:p>
                  </a:txBody>
                  <a:tcPr marL="0" marR="0" marT="0" marB="0" anchor="ctr">
                    <a:lnL>
                      <a:noFill/>
                    </a:lnL>
                    <a:lnR>
                      <a:noFill/>
                    </a:lnR>
                    <a:lnT>
                      <a:noFill/>
                    </a:lnT>
                    <a:lnB>
                      <a:noFill/>
                    </a:lnB>
                  </a:tcPr>
                </a:tc>
                <a:extLst>
                  <a:ext uri="{0D108BD9-81ED-4DB2-BD59-A6C34878D82A}">
                    <a16:rowId xmlns:a16="http://schemas.microsoft.com/office/drawing/2014/main" val="1116409617"/>
                  </a:ext>
                </a:extLst>
              </a:tr>
              <a:tr h="824195">
                <a:tc>
                  <a:txBody>
                    <a:bodyPr/>
                    <a:lstStyle/>
                    <a:p>
                      <a:pPr algn="r"/>
                      <a:r>
                        <a:rPr lang="en-US">
                          <a:effectLst/>
                        </a:rPr>
                        <a:t>2022</a:t>
                      </a:r>
                    </a:p>
                  </a:txBody>
                  <a:tcPr marL="0" marR="0" marT="0" marB="0" anchor="ctr">
                    <a:lnL>
                      <a:noFill/>
                    </a:lnL>
                    <a:lnR>
                      <a:noFill/>
                    </a:lnR>
                    <a:lnT>
                      <a:noFill/>
                    </a:lnT>
                    <a:lnB>
                      <a:noFill/>
                    </a:lnB>
                  </a:tcPr>
                </a:tc>
                <a:tc>
                  <a:txBody>
                    <a:bodyPr/>
                    <a:lstStyle/>
                    <a:p>
                      <a:r>
                        <a:rPr lang="en-US">
                          <a:effectLst/>
                        </a:rPr>
                        <a:t>Chevy</a:t>
                      </a:r>
                    </a:p>
                  </a:txBody>
                  <a:tcPr marL="0" marR="0" marT="0" marB="0" anchor="ctr">
                    <a:lnL>
                      <a:noFill/>
                    </a:lnL>
                    <a:lnR>
                      <a:noFill/>
                    </a:lnR>
                    <a:lnT>
                      <a:noFill/>
                    </a:lnT>
                    <a:lnB>
                      <a:noFill/>
                    </a:lnB>
                  </a:tcPr>
                </a:tc>
                <a:tc>
                  <a:txBody>
                    <a:bodyPr/>
                    <a:lstStyle/>
                    <a:p>
                      <a:r>
                        <a:rPr lang="en-US">
                          <a:effectLst/>
                        </a:rPr>
                        <a:t>Malibu</a:t>
                      </a:r>
                    </a:p>
                  </a:txBody>
                  <a:tcPr marL="0" marR="0" marT="0" marB="0" anchor="ctr">
                    <a:lnL>
                      <a:noFill/>
                    </a:lnL>
                    <a:lnR>
                      <a:noFill/>
                    </a:lnR>
                    <a:lnT>
                      <a:noFill/>
                    </a:lnT>
                    <a:lnB>
                      <a:noFill/>
                    </a:lnB>
                  </a:tcPr>
                </a:tc>
                <a:tc>
                  <a:txBody>
                    <a:bodyPr/>
                    <a:lstStyle/>
                    <a:p>
                      <a:pPr algn="r"/>
                      <a:r>
                        <a:rPr lang="en-US">
                          <a:effectLst/>
                        </a:rPr>
                        <a:t>12345</a:t>
                      </a:r>
                    </a:p>
                  </a:txBody>
                  <a:tcPr marL="0" marR="0" marT="0" marB="0" anchor="ctr">
                    <a:lnL>
                      <a:noFill/>
                    </a:lnL>
                    <a:lnR>
                      <a:noFill/>
                    </a:lnR>
                    <a:lnT>
                      <a:noFill/>
                    </a:lnT>
                    <a:lnB>
                      <a:noFill/>
                    </a:lnB>
                  </a:tcPr>
                </a:tc>
                <a:tc>
                  <a:txBody>
                    <a:bodyPr/>
                    <a:lstStyle/>
                    <a:p>
                      <a:pPr algn="r"/>
                      <a:r>
                        <a:rPr lang="en-US">
                          <a:effectLst/>
                        </a:rPr>
                        <a:t>$0.11 </a:t>
                      </a:r>
                    </a:p>
                  </a:txBody>
                  <a:tcPr marL="0" marR="0" marT="0" marB="0" anchor="ctr">
                    <a:lnL>
                      <a:noFill/>
                    </a:lnL>
                    <a:lnR>
                      <a:noFill/>
                    </a:lnR>
                    <a:lnT>
                      <a:noFill/>
                    </a:lnT>
                    <a:lnB>
                      <a:noFill/>
                    </a:lnB>
                  </a:tcPr>
                </a:tc>
                <a:extLst>
                  <a:ext uri="{0D108BD9-81ED-4DB2-BD59-A6C34878D82A}">
                    <a16:rowId xmlns:a16="http://schemas.microsoft.com/office/drawing/2014/main" val="1251290619"/>
                  </a:ext>
                </a:extLst>
              </a:tr>
              <a:tr h="824195">
                <a:tc>
                  <a:txBody>
                    <a:bodyPr/>
                    <a:lstStyle/>
                    <a:p>
                      <a:pPr algn="r"/>
                      <a:r>
                        <a:rPr lang="en-US">
                          <a:effectLst/>
                        </a:rPr>
                        <a:t>2022</a:t>
                      </a:r>
                    </a:p>
                  </a:txBody>
                  <a:tcPr marL="0" marR="0" marT="0" marB="0" anchor="ctr">
                    <a:lnL>
                      <a:noFill/>
                    </a:lnL>
                    <a:lnR>
                      <a:noFill/>
                    </a:lnR>
                    <a:lnT>
                      <a:noFill/>
                    </a:lnT>
                    <a:lnB>
                      <a:noFill/>
                    </a:lnB>
                  </a:tcPr>
                </a:tc>
                <a:tc>
                  <a:txBody>
                    <a:bodyPr/>
                    <a:lstStyle/>
                    <a:p>
                      <a:r>
                        <a:rPr lang="en-US">
                          <a:effectLst/>
                        </a:rPr>
                        <a:t>Chevy</a:t>
                      </a:r>
                    </a:p>
                  </a:txBody>
                  <a:tcPr marL="0" marR="0" marT="0" marB="0" anchor="ctr">
                    <a:lnL>
                      <a:noFill/>
                    </a:lnL>
                    <a:lnR>
                      <a:noFill/>
                    </a:lnR>
                    <a:lnT>
                      <a:noFill/>
                    </a:lnT>
                    <a:lnB>
                      <a:noFill/>
                    </a:lnB>
                  </a:tcPr>
                </a:tc>
                <a:tc>
                  <a:txBody>
                    <a:bodyPr/>
                    <a:lstStyle/>
                    <a:p>
                      <a:r>
                        <a:rPr lang="en-US">
                          <a:effectLst/>
                        </a:rPr>
                        <a:t>Malibu</a:t>
                      </a:r>
                    </a:p>
                  </a:txBody>
                  <a:tcPr marL="0" marR="0" marT="0" marB="0" anchor="ctr">
                    <a:lnL>
                      <a:noFill/>
                    </a:lnL>
                    <a:lnR>
                      <a:noFill/>
                    </a:lnR>
                    <a:lnT>
                      <a:noFill/>
                    </a:lnT>
                    <a:lnB>
                      <a:noFill/>
                    </a:lnB>
                  </a:tcPr>
                </a:tc>
                <a:tc>
                  <a:txBody>
                    <a:bodyPr/>
                    <a:lstStyle/>
                    <a:p>
                      <a:pPr algn="r"/>
                      <a:r>
                        <a:rPr lang="en-US">
                          <a:effectLst/>
                        </a:rPr>
                        <a:t>12349</a:t>
                      </a:r>
                    </a:p>
                  </a:txBody>
                  <a:tcPr marL="0" marR="0" marT="0" marB="0" anchor="ctr">
                    <a:lnL>
                      <a:noFill/>
                    </a:lnL>
                    <a:lnR>
                      <a:noFill/>
                    </a:lnR>
                    <a:lnT>
                      <a:noFill/>
                    </a:lnT>
                    <a:lnB>
                      <a:noFill/>
                    </a:lnB>
                  </a:tcPr>
                </a:tc>
                <a:tc>
                  <a:txBody>
                    <a:bodyPr/>
                    <a:lstStyle/>
                    <a:p>
                      <a:pPr algn="r"/>
                      <a:r>
                        <a:rPr lang="en-US">
                          <a:effectLst/>
                        </a:rPr>
                        <a:t>$0.11 </a:t>
                      </a:r>
                    </a:p>
                  </a:txBody>
                  <a:tcPr marL="0" marR="0" marT="0" marB="0" anchor="ctr">
                    <a:lnL>
                      <a:noFill/>
                    </a:lnL>
                    <a:lnR>
                      <a:noFill/>
                    </a:lnR>
                    <a:lnT>
                      <a:noFill/>
                    </a:lnT>
                    <a:lnB>
                      <a:noFill/>
                    </a:lnB>
                  </a:tcPr>
                </a:tc>
                <a:extLst>
                  <a:ext uri="{0D108BD9-81ED-4DB2-BD59-A6C34878D82A}">
                    <a16:rowId xmlns:a16="http://schemas.microsoft.com/office/drawing/2014/main" val="4084915036"/>
                  </a:ext>
                </a:extLst>
              </a:tr>
              <a:tr h="412096">
                <a:tc>
                  <a:txBody>
                    <a:bodyPr/>
                    <a:lstStyle/>
                    <a:p>
                      <a:pPr algn="r"/>
                      <a:r>
                        <a:rPr lang="en-US">
                          <a:effectLst/>
                        </a:rPr>
                        <a:t>2022</a:t>
                      </a:r>
                    </a:p>
                  </a:txBody>
                  <a:tcPr marL="0" marR="0" marT="0" marB="0" anchor="ctr">
                    <a:lnL>
                      <a:noFill/>
                    </a:lnL>
                    <a:lnR>
                      <a:noFill/>
                    </a:lnR>
                    <a:lnT>
                      <a:noFill/>
                    </a:lnT>
                    <a:lnB>
                      <a:noFill/>
                    </a:lnB>
                  </a:tcPr>
                </a:tc>
                <a:tc>
                  <a:txBody>
                    <a:bodyPr/>
                    <a:lstStyle/>
                    <a:p>
                      <a:r>
                        <a:rPr lang="en-US">
                          <a:effectLst/>
                        </a:rPr>
                        <a:t>Toyota</a:t>
                      </a:r>
                    </a:p>
                  </a:txBody>
                  <a:tcPr marL="0" marR="0" marT="0" marB="0" anchor="ctr">
                    <a:lnL>
                      <a:noFill/>
                    </a:lnL>
                    <a:lnR>
                      <a:noFill/>
                    </a:lnR>
                    <a:lnT>
                      <a:noFill/>
                    </a:lnT>
                    <a:lnB>
                      <a:noFill/>
                    </a:lnB>
                  </a:tcPr>
                </a:tc>
                <a:tc>
                  <a:txBody>
                    <a:bodyPr/>
                    <a:lstStyle/>
                    <a:p>
                      <a:r>
                        <a:rPr lang="en-US">
                          <a:effectLst/>
                        </a:rPr>
                        <a:t>Camry</a:t>
                      </a:r>
                    </a:p>
                  </a:txBody>
                  <a:tcPr marL="0" marR="0" marT="0" marB="0" anchor="ctr">
                    <a:lnL>
                      <a:noFill/>
                    </a:lnL>
                    <a:lnR>
                      <a:noFill/>
                    </a:lnR>
                    <a:lnT>
                      <a:noFill/>
                    </a:lnT>
                    <a:lnB>
                      <a:noFill/>
                    </a:lnB>
                  </a:tcPr>
                </a:tc>
                <a:tc>
                  <a:txBody>
                    <a:bodyPr/>
                    <a:lstStyle/>
                    <a:p>
                      <a:pPr algn="r"/>
                      <a:r>
                        <a:rPr lang="en-US">
                          <a:effectLst/>
                        </a:rPr>
                        <a:t>12352</a:t>
                      </a:r>
                    </a:p>
                  </a:txBody>
                  <a:tcPr marL="0" marR="0" marT="0" marB="0" anchor="ctr">
                    <a:lnL>
                      <a:noFill/>
                    </a:lnL>
                    <a:lnR>
                      <a:noFill/>
                    </a:lnR>
                    <a:lnT>
                      <a:noFill/>
                    </a:lnT>
                    <a:lnB>
                      <a:noFill/>
                    </a:lnB>
                  </a:tcPr>
                </a:tc>
                <a:tc>
                  <a:txBody>
                    <a:bodyPr/>
                    <a:lstStyle/>
                    <a:p>
                      <a:pPr algn="r"/>
                      <a:r>
                        <a:rPr lang="en-US">
                          <a:effectLst/>
                        </a:rPr>
                        <a:t>$0.10 </a:t>
                      </a:r>
                    </a:p>
                  </a:txBody>
                  <a:tcPr marL="0" marR="0" marT="0" marB="0" anchor="ctr">
                    <a:lnL>
                      <a:noFill/>
                    </a:lnL>
                    <a:lnR>
                      <a:noFill/>
                    </a:lnR>
                    <a:lnT>
                      <a:noFill/>
                    </a:lnT>
                    <a:lnB>
                      <a:noFill/>
                    </a:lnB>
                  </a:tcPr>
                </a:tc>
                <a:extLst>
                  <a:ext uri="{0D108BD9-81ED-4DB2-BD59-A6C34878D82A}">
                    <a16:rowId xmlns:a16="http://schemas.microsoft.com/office/drawing/2014/main" val="1006525513"/>
                  </a:ext>
                </a:extLst>
              </a:tr>
            </a:tbl>
          </a:graphicData>
        </a:graphic>
      </p:graphicFrame>
    </p:spTree>
    <p:extLst>
      <p:ext uri="{BB962C8B-B14F-4D97-AF65-F5344CB8AC3E}">
        <p14:creationId xmlns:p14="http://schemas.microsoft.com/office/powerpoint/2010/main" val="1308940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01C5-F952-5463-1F92-45BA34D82494}"/>
              </a:ext>
            </a:extLst>
          </p:cNvPr>
          <p:cNvSpPr>
            <a:spLocks noGrp="1"/>
          </p:cNvSpPr>
          <p:nvPr>
            <p:ph type="title"/>
          </p:nvPr>
        </p:nvSpPr>
        <p:spPr>
          <a:xfrm>
            <a:off x="7172407" y="2840188"/>
            <a:ext cx="5059680" cy="988187"/>
          </a:xfrm>
        </p:spPr>
        <p:txBody>
          <a:bodyPr>
            <a:normAutofit fontScale="90000"/>
          </a:bodyPr>
          <a:lstStyle/>
          <a:p>
            <a:r>
              <a:rPr lang="en-US"/>
              <a:t>On-Time Preventative Maintenance</a:t>
            </a:r>
          </a:p>
        </p:txBody>
      </p:sp>
    </p:spTree>
    <p:extLst>
      <p:ext uri="{BB962C8B-B14F-4D97-AF65-F5344CB8AC3E}">
        <p14:creationId xmlns:p14="http://schemas.microsoft.com/office/powerpoint/2010/main" val="1291669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DF2C919-EA0E-14E2-606B-5AF64FADC3AA}"/>
              </a:ext>
            </a:extLst>
          </p:cNvPr>
          <p:cNvSpPr/>
          <p:nvPr/>
        </p:nvSpPr>
        <p:spPr>
          <a:xfrm>
            <a:off x="2149929" y="4399642"/>
            <a:ext cx="7529285" cy="1197428"/>
          </a:xfrm>
          <a:prstGeom prst="roundRect">
            <a:avLst/>
          </a:prstGeom>
          <a:solidFill>
            <a:srgbClr val="3A74B7"/>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505F8F-7C3D-FFD9-E5C3-8BA7F1869567}"/>
              </a:ext>
            </a:extLst>
          </p:cNvPr>
          <p:cNvSpPr>
            <a:spLocks noGrp="1"/>
          </p:cNvSpPr>
          <p:nvPr>
            <p:ph type="title"/>
          </p:nvPr>
        </p:nvSpPr>
        <p:spPr/>
        <p:txBody>
          <a:bodyPr/>
          <a:lstStyle/>
          <a:p>
            <a:r>
              <a:rPr lang="en-US"/>
              <a:t>Why On-Time Preventative Maintenance</a:t>
            </a:r>
          </a:p>
        </p:txBody>
      </p:sp>
      <p:sp>
        <p:nvSpPr>
          <p:cNvPr id="3" name="TextBox 2">
            <a:extLst>
              <a:ext uri="{FF2B5EF4-FFF2-40B4-BE49-F238E27FC236}">
                <a16:creationId xmlns:a16="http://schemas.microsoft.com/office/drawing/2014/main" id="{739734B8-D979-6C96-4603-1FC4387ECBE5}"/>
              </a:ext>
            </a:extLst>
          </p:cNvPr>
          <p:cNvSpPr txBox="1"/>
          <p:nvPr/>
        </p:nvSpPr>
        <p:spPr>
          <a:xfrm>
            <a:off x="3253563" y="6073838"/>
            <a:ext cx="4817344" cy="369332"/>
          </a:xfrm>
          <a:prstGeom prst="rect">
            <a:avLst/>
          </a:prstGeom>
          <a:noFill/>
        </p:spPr>
        <p:txBody>
          <a:bodyPr wrap="none" rtlCol="0">
            <a:spAutoFit/>
          </a:bodyPr>
          <a:lstStyle/>
          <a:p>
            <a:r>
              <a:rPr lang="en-US"/>
              <a:t>REPORTS&gt;MAINTENANCE&gt;MAINT DUE SUMMARY</a:t>
            </a:r>
          </a:p>
        </p:txBody>
      </p:sp>
      <p:sp>
        <p:nvSpPr>
          <p:cNvPr id="6" name="Content Placeholder 5">
            <a:extLst>
              <a:ext uri="{FF2B5EF4-FFF2-40B4-BE49-F238E27FC236}">
                <a16:creationId xmlns:a16="http://schemas.microsoft.com/office/drawing/2014/main" id="{5A557A59-0F57-21A5-B938-183F74AFD7E1}"/>
              </a:ext>
            </a:extLst>
          </p:cNvPr>
          <p:cNvSpPr>
            <a:spLocks noGrp="1"/>
          </p:cNvSpPr>
          <p:nvPr>
            <p:ph sz="half" idx="1"/>
          </p:nvPr>
        </p:nvSpPr>
        <p:spPr>
          <a:xfrm>
            <a:off x="2600909" y="4501438"/>
            <a:ext cx="10515600" cy="4351338"/>
          </a:xfrm>
        </p:spPr>
        <p:txBody>
          <a:bodyPr vert="horz" lIns="91440" tIns="45720" rIns="91440" bIns="45720" rtlCol="0" anchor="t">
            <a:normAutofit/>
          </a:bodyPr>
          <a:lstStyle/>
          <a:p>
            <a:r>
              <a:rPr lang="en-US">
                <a:solidFill>
                  <a:schemeClr val="bg1"/>
                </a:solidFill>
              </a:rPr>
              <a:t>Reduces costs</a:t>
            </a:r>
            <a:endParaRPr lang="en-US">
              <a:solidFill>
                <a:schemeClr val="bg1"/>
              </a:solidFill>
              <a:ea typeface="Roboto Condensed Bold"/>
              <a:cs typeface="Roboto Condensed Bold"/>
            </a:endParaRPr>
          </a:p>
          <a:p>
            <a:r>
              <a:rPr lang="en-US">
                <a:solidFill>
                  <a:schemeClr val="bg1"/>
                </a:solidFill>
              </a:rPr>
              <a:t>Reduces breakdowns</a:t>
            </a:r>
            <a:endParaRPr lang="en-US">
              <a:solidFill>
                <a:schemeClr val="bg1"/>
              </a:solidFill>
              <a:ea typeface="Roboto Condensed Bold"/>
              <a:cs typeface="Roboto Condensed Bold"/>
            </a:endParaRPr>
          </a:p>
          <a:p>
            <a:endParaRPr lang="en-US">
              <a:ea typeface="Roboto Condensed Bold"/>
              <a:cs typeface="Roboto Condensed Bold"/>
            </a:endParaRPr>
          </a:p>
        </p:txBody>
      </p:sp>
      <p:pic>
        <p:nvPicPr>
          <p:cNvPr id="9" name="Picture 8">
            <a:extLst>
              <a:ext uri="{FF2B5EF4-FFF2-40B4-BE49-F238E27FC236}">
                <a16:creationId xmlns:a16="http://schemas.microsoft.com/office/drawing/2014/main" id="{2E52705A-8AA4-75D0-0251-A39B4ACFA4AB}"/>
              </a:ext>
            </a:extLst>
          </p:cNvPr>
          <p:cNvPicPr>
            <a:picLocks noChangeAspect="1"/>
          </p:cNvPicPr>
          <p:nvPr/>
        </p:nvPicPr>
        <p:blipFill>
          <a:blip r:embed="rId4"/>
          <a:stretch>
            <a:fillRect/>
          </a:stretch>
        </p:blipFill>
        <p:spPr>
          <a:xfrm>
            <a:off x="184185" y="1842742"/>
            <a:ext cx="11751058" cy="2209992"/>
          </a:xfrm>
          <a:prstGeom prst="rect">
            <a:avLst/>
          </a:prstGeom>
        </p:spPr>
      </p:pic>
      <p:sp>
        <p:nvSpPr>
          <p:cNvPr id="5" name="Rectangle 4">
            <a:extLst>
              <a:ext uri="{FF2B5EF4-FFF2-40B4-BE49-F238E27FC236}">
                <a16:creationId xmlns:a16="http://schemas.microsoft.com/office/drawing/2014/main" id="{092F60BB-6387-6A88-DB55-899CFE22D303}"/>
              </a:ext>
            </a:extLst>
          </p:cNvPr>
          <p:cNvSpPr/>
          <p:nvPr/>
        </p:nvSpPr>
        <p:spPr>
          <a:xfrm>
            <a:off x="2230460" y="5949918"/>
            <a:ext cx="831395" cy="7260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Source</a:t>
            </a:r>
          </a:p>
        </p:txBody>
      </p:sp>
      <p:sp>
        <p:nvSpPr>
          <p:cNvPr id="4" name="TextBox 3">
            <a:extLst>
              <a:ext uri="{FF2B5EF4-FFF2-40B4-BE49-F238E27FC236}">
                <a16:creationId xmlns:a16="http://schemas.microsoft.com/office/drawing/2014/main" id="{8AF0E0DC-F8B5-FD1C-09ED-B91719637001}"/>
              </a:ext>
            </a:extLst>
          </p:cNvPr>
          <p:cNvSpPr txBox="1"/>
          <p:nvPr/>
        </p:nvSpPr>
        <p:spPr>
          <a:xfrm>
            <a:off x="6150428" y="4499429"/>
            <a:ext cx="4880428" cy="996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800" b="1">
                <a:solidFill>
                  <a:schemeClr val="bg1"/>
                </a:solidFill>
                <a:latin typeface="Roboto Condensed"/>
                <a:ea typeface="Roboto Condensed"/>
                <a:cs typeface="Arial"/>
              </a:rPr>
              <a:t>Increases safety</a:t>
            </a:r>
          </a:p>
          <a:p>
            <a:pPr marL="285750" indent="-285750">
              <a:lnSpc>
                <a:spcPct val="90000"/>
              </a:lnSpc>
              <a:spcBef>
                <a:spcPts val="1000"/>
              </a:spcBef>
              <a:buFont typeface="Arial"/>
              <a:buChar char="•"/>
            </a:pPr>
            <a:r>
              <a:rPr lang="en-US" sz="2800" b="1">
                <a:solidFill>
                  <a:schemeClr val="bg1"/>
                </a:solidFill>
                <a:latin typeface="Roboto Condensed"/>
                <a:ea typeface="Roboto Condensed"/>
                <a:cs typeface="Arial"/>
              </a:rPr>
              <a:t>Reduces downtime </a:t>
            </a:r>
            <a:endParaRPr lang="en-US" b="1">
              <a:solidFill>
                <a:schemeClr val="bg1"/>
              </a:solidFill>
              <a:latin typeface="Roboto Condensed"/>
              <a:ea typeface="Roboto Condensed"/>
            </a:endParaRPr>
          </a:p>
        </p:txBody>
      </p:sp>
      <p:sp>
        <p:nvSpPr>
          <p:cNvPr id="10" name="Arrow: Chevron 9">
            <a:extLst>
              <a:ext uri="{FF2B5EF4-FFF2-40B4-BE49-F238E27FC236}">
                <a16:creationId xmlns:a16="http://schemas.microsoft.com/office/drawing/2014/main" id="{9C8F9494-0271-70D4-B2F3-068F4368A332}"/>
              </a:ext>
            </a:extLst>
          </p:cNvPr>
          <p:cNvSpPr/>
          <p:nvPr/>
        </p:nvSpPr>
        <p:spPr>
          <a:xfrm>
            <a:off x="2567214" y="4644571"/>
            <a:ext cx="263071" cy="145143"/>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48DAC7EA-C6BD-4BA9-06A6-55C44BC69D5B}"/>
              </a:ext>
            </a:extLst>
          </p:cNvPr>
          <p:cNvSpPr/>
          <p:nvPr/>
        </p:nvSpPr>
        <p:spPr>
          <a:xfrm>
            <a:off x="2567213" y="5143499"/>
            <a:ext cx="263071" cy="145143"/>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6978F50A-0B1B-53C3-A8FC-F5128E12908A}"/>
              </a:ext>
            </a:extLst>
          </p:cNvPr>
          <p:cNvSpPr/>
          <p:nvPr/>
        </p:nvSpPr>
        <p:spPr>
          <a:xfrm>
            <a:off x="6150428" y="4644570"/>
            <a:ext cx="263071" cy="145143"/>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E2AC2792-6E23-758B-6203-507FD9E2A10E}"/>
              </a:ext>
            </a:extLst>
          </p:cNvPr>
          <p:cNvSpPr/>
          <p:nvPr/>
        </p:nvSpPr>
        <p:spPr>
          <a:xfrm>
            <a:off x="6150428" y="5143499"/>
            <a:ext cx="263071" cy="145143"/>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1362638"/>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3637-E970-5BC4-06C5-573670A38605}"/>
              </a:ext>
            </a:extLst>
          </p:cNvPr>
          <p:cNvSpPr>
            <a:spLocks noGrp="1"/>
          </p:cNvSpPr>
          <p:nvPr>
            <p:ph type="title"/>
          </p:nvPr>
        </p:nvSpPr>
        <p:spPr>
          <a:xfrm>
            <a:off x="837066" y="158660"/>
            <a:ext cx="10515600" cy="1325563"/>
          </a:xfrm>
        </p:spPr>
        <p:txBody>
          <a:bodyPr/>
          <a:lstStyle/>
          <a:p>
            <a:r>
              <a:rPr lang="en-US"/>
              <a:t>Maintenance Due Summary</a:t>
            </a:r>
          </a:p>
        </p:txBody>
      </p:sp>
      <p:pic>
        <p:nvPicPr>
          <p:cNvPr id="5" name="Content Placeholder 4">
            <a:extLst>
              <a:ext uri="{FF2B5EF4-FFF2-40B4-BE49-F238E27FC236}">
                <a16:creationId xmlns:a16="http://schemas.microsoft.com/office/drawing/2014/main" id="{D40F4173-5384-6863-AFBF-6EB97A9A06FF}"/>
              </a:ext>
            </a:extLst>
          </p:cNvPr>
          <p:cNvPicPr>
            <a:picLocks noGrp="1" noChangeAspect="1"/>
          </p:cNvPicPr>
          <p:nvPr>
            <p:ph sz="half" idx="1"/>
          </p:nvPr>
        </p:nvPicPr>
        <p:blipFill>
          <a:blip r:embed="rId4"/>
          <a:stretch>
            <a:fillRect/>
          </a:stretch>
        </p:blipFill>
        <p:spPr>
          <a:xfrm>
            <a:off x="1340050" y="1492024"/>
            <a:ext cx="7000312" cy="5167312"/>
          </a:xfrm>
        </p:spPr>
      </p:pic>
      <p:sp>
        <p:nvSpPr>
          <p:cNvPr id="7" name="Rectangle: Rounded Corners 6">
            <a:extLst>
              <a:ext uri="{FF2B5EF4-FFF2-40B4-BE49-F238E27FC236}">
                <a16:creationId xmlns:a16="http://schemas.microsoft.com/office/drawing/2014/main" id="{10EC4507-FE97-C039-705D-28CB93B859EF}"/>
              </a:ext>
            </a:extLst>
          </p:cNvPr>
          <p:cNvSpPr/>
          <p:nvPr/>
        </p:nvSpPr>
        <p:spPr>
          <a:xfrm>
            <a:off x="8907743" y="3606579"/>
            <a:ext cx="2754351" cy="218621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Roboto Condensed Bold"/>
              </a:rPr>
              <a:t>Preventative Maintenance = 80% or more work orders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Roboto Condensed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Condensed Bold"/>
                <a:ea typeface="+mn-ea"/>
                <a:cs typeface="+mn-cs"/>
              </a:rPr>
              <a:t>Repair Maintenance = 20% or less work orders</a:t>
            </a:r>
          </a:p>
        </p:txBody>
      </p:sp>
      <p:cxnSp>
        <p:nvCxnSpPr>
          <p:cNvPr id="4" name="Straight Arrow Connector 3">
            <a:extLst>
              <a:ext uri="{FF2B5EF4-FFF2-40B4-BE49-F238E27FC236}">
                <a16:creationId xmlns:a16="http://schemas.microsoft.com/office/drawing/2014/main" id="{A9EB6273-9E2E-9D82-A33F-4ADBCE61441E}"/>
              </a:ext>
            </a:extLst>
          </p:cNvPr>
          <p:cNvCxnSpPr>
            <a:cxnSpLocks/>
          </p:cNvCxnSpPr>
          <p:nvPr/>
        </p:nvCxnSpPr>
        <p:spPr>
          <a:xfrm flipH="1">
            <a:off x="4572000" y="5018049"/>
            <a:ext cx="4577052" cy="9369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92D1C36-FAC7-F6C6-C7F9-826B61DBC1D7}"/>
              </a:ext>
            </a:extLst>
          </p:cNvPr>
          <p:cNvSpPr/>
          <p:nvPr/>
        </p:nvSpPr>
        <p:spPr>
          <a:xfrm>
            <a:off x="8987883" y="1267478"/>
            <a:ext cx="2453268" cy="186601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PM Compliance Rate goal should be that all pm activity is completed within 14 days of the due date</a:t>
            </a:r>
          </a:p>
        </p:txBody>
      </p:sp>
    </p:spTree>
    <p:extLst>
      <p:ext uri="{BB962C8B-B14F-4D97-AF65-F5344CB8AC3E}">
        <p14:creationId xmlns:p14="http://schemas.microsoft.com/office/powerpoint/2010/main" val="680105371"/>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01C5-F952-5463-1F92-45BA34D82494}"/>
              </a:ext>
            </a:extLst>
          </p:cNvPr>
          <p:cNvSpPr>
            <a:spLocks noGrp="1"/>
          </p:cNvSpPr>
          <p:nvPr>
            <p:ph type="title"/>
          </p:nvPr>
        </p:nvSpPr>
        <p:spPr>
          <a:xfrm>
            <a:off x="7255813" y="2562536"/>
            <a:ext cx="5059680" cy="988187"/>
          </a:xfrm>
        </p:spPr>
        <p:txBody>
          <a:bodyPr>
            <a:normAutofit/>
          </a:bodyPr>
          <a:lstStyle/>
          <a:p>
            <a:r>
              <a:rPr lang="en-US"/>
              <a:t>Fuel</a:t>
            </a:r>
          </a:p>
        </p:txBody>
      </p:sp>
    </p:spTree>
    <p:extLst>
      <p:ext uri="{BB962C8B-B14F-4D97-AF65-F5344CB8AC3E}">
        <p14:creationId xmlns:p14="http://schemas.microsoft.com/office/powerpoint/2010/main" val="2468413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49B04-6D68-6A28-D2B0-B4AF6A5E4125}"/>
              </a:ext>
            </a:extLst>
          </p:cNvPr>
          <p:cNvSpPr>
            <a:spLocks noGrp="1"/>
          </p:cNvSpPr>
          <p:nvPr>
            <p:ph type="title"/>
          </p:nvPr>
        </p:nvSpPr>
        <p:spPr/>
        <p:txBody>
          <a:bodyPr/>
          <a:lstStyle/>
          <a:p>
            <a:r>
              <a:rPr lang="en-US"/>
              <a:t>Fuel Costs and What to Monitor</a:t>
            </a:r>
          </a:p>
        </p:txBody>
      </p:sp>
      <p:pic>
        <p:nvPicPr>
          <p:cNvPr id="5" name="Content Placeholder 4">
            <a:extLst>
              <a:ext uri="{FF2B5EF4-FFF2-40B4-BE49-F238E27FC236}">
                <a16:creationId xmlns:a16="http://schemas.microsoft.com/office/drawing/2014/main" id="{416E5D6B-41B3-C519-CB78-64583525E95B}"/>
              </a:ext>
            </a:extLst>
          </p:cNvPr>
          <p:cNvPicPr>
            <a:picLocks noGrp="1" noChangeAspect="1"/>
          </p:cNvPicPr>
          <p:nvPr>
            <p:ph sz="half" idx="1"/>
          </p:nvPr>
        </p:nvPicPr>
        <p:blipFill rotWithShape="1">
          <a:blip r:embed="rId4"/>
          <a:srcRect l="796"/>
          <a:stretch/>
        </p:blipFill>
        <p:spPr>
          <a:xfrm>
            <a:off x="236482" y="2270234"/>
            <a:ext cx="11654065" cy="1095006"/>
          </a:xfrm>
        </p:spPr>
      </p:pic>
      <p:sp>
        <p:nvSpPr>
          <p:cNvPr id="12" name="Rectangle 11">
            <a:extLst>
              <a:ext uri="{FF2B5EF4-FFF2-40B4-BE49-F238E27FC236}">
                <a16:creationId xmlns:a16="http://schemas.microsoft.com/office/drawing/2014/main" id="{B222BCE4-44EA-354A-8126-034BF0B25162}"/>
              </a:ext>
            </a:extLst>
          </p:cNvPr>
          <p:cNvSpPr/>
          <p:nvPr/>
        </p:nvSpPr>
        <p:spPr>
          <a:xfrm>
            <a:off x="2230460" y="5714061"/>
            <a:ext cx="904461" cy="834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Source</a:t>
            </a:r>
          </a:p>
        </p:txBody>
      </p:sp>
      <p:sp>
        <p:nvSpPr>
          <p:cNvPr id="13" name="TextBox 12">
            <a:extLst>
              <a:ext uri="{FF2B5EF4-FFF2-40B4-BE49-F238E27FC236}">
                <a16:creationId xmlns:a16="http://schemas.microsoft.com/office/drawing/2014/main" id="{D85ABDE9-0428-43A4-E547-312C6768FFD8}"/>
              </a:ext>
            </a:extLst>
          </p:cNvPr>
          <p:cNvSpPr txBox="1"/>
          <p:nvPr/>
        </p:nvSpPr>
        <p:spPr>
          <a:xfrm>
            <a:off x="3359604" y="5808338"/>
            <a:ext cx="3765774" cy="646331"/>
          </a:xfrm>
          <a:prstGeom prst="rect">
            <a:avLst/>
          </a:prstGeom>
          <a:noFill/>
        </p:spPr>
        <p:txBody>
          <a:bodyPr wrap="none" rtlCol="0">
            <a:spAutoFit/>
          </a:bodyPr>
          <a:lstStyle/>
          <a:p>
            <a:r>
              <a:rPr lang="en-US"/>
              <a:t>REPORTS&gt;FUEL&gt;FUEL SUMMARY</a:t>
            </a:r>
          </a:p>
          <a:p>
            <a:r>
              <a:rPr lang="en-US"/>
              <a:t>REPORTS&gt;FUEL&gt;FUEL DETAIL REPORT</a:t>
            </a:r>
          </a:p>
        </p:txBody>
      </p:sp>
      <p:pic>
        <p:nvPicPr>
          <p:cNvPr id="15" name="Picture 14">
            <a:extLst>
              <a:ext uri="{FF2B5EF4-FFF2-40B4-BE49-F238E27FC236}">
                <a16:creationId xmlns:a16="http://schemas.microsoft.com/office/drawing/2014/main" id="{8861A76D-BCD9-0B10-CEF1-536E093EF1AC}"/>
              </a:ext>
            </a:extLst>
          </p:cNvPr>
          <p:cNvPicPr>
            <a:picLocks noChangeAspect="1"/>
          </p:cNvPicPr>
          <p:nvPr/>
        </p:nvPicPr>
        <p:blipFill>
          <a:blip r:embed="rId5"/>
          <a:stretch>
            <a:fillRect/>
          </a:stretch>
        </p:blipFill>
        <p:spPr>
          <a:xfrm>
            <a:off x="199571" y="3665332"/>
            <a:ext cx="11765644" cy="1020496"/>
          </a:xfrm>
          <a:prstGeom prst="rect">
            <a:avLst/>
          </a:prstGeom>
        </p:spPr>
      </p:pic>
      <p:sp>
        <p:nvSpPr>
          <p:cNvPr id="7" name="Rectangle 6">
            <a:extLst>
              <a:ext uri="{FF2B5EF4-FFF2-40B4-BE49-F238E27FC236}">
                <a16:creationId xmlns:a16="http://schemas.microsoft.com/office/drawing/2014/main" id="{05E83868-37A2-9147-B4E5-EEB803E09183}"/>
              </a:ext>
            </a:extLst>
          </p:cNvPr>
          <p:cNvSpPr/>
          <p:nvPr/>
        </p:nvSpPr>
        <p:spPr>
          <a:xfrm>
            <a:off x="199571" y="1986642"/>
            <a:ext cx="11856358" cy="2775858"/>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057579"/>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01C5-F952-5463-1F92-45BA34D82494}"/>
              </a:ext>
            </a:extLst>
          </p:cNvPr>
          <p:cNvSpPr>
            <a:spLocks noGrp="1"/>
          </p:cNvSpPr>
          <p:nvPr>
            <p:ph type="title"/>
          </p:nvPr>
        </p:nvSpPr>
        <p:spPr>
          <a:xfrm>
            <a:off x="7255813" y="2562536"/>
            <a:ext cx="5059680" cy="988187"/>
          </a:xfrm>
        </p:spPr>
        <p:txBody>
          <a:bodyPr>
            <a:noAutofit/>
          </a:bodyPr>
          <a:lstStyle/>
          <a:p>
            <a:r>
              <a:rPr lang="en-US" sz="5400"/>
              <a:t>Technician Productivity</a:t>
            </a:r>
            <a:endParaRPr lang="en-US" sz="5400">
              <a:ea typeface="Roboto Bold"/>
              <a:cs typeface="Roboto Bold"/>
            </a:endParaRPr>
          </a:p>
        </p:txBody>
      </p:sp>
    </p:spTree>
    <p:extLst>
      <p:ext uri="{BB962C8B-B14F-4D97-AF65-F5344CB8AC3E}">
        <p14:creationId xmlns:p14="http://schemas.microsoft.com/office/powerpoint/2010/main" val="75661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F14E-496F-AB49-1401-A063DBA090DF}"/>
              </a:ext>
            </a:extLst>
          </p:cNvPr>
          <p:cNvSpPr>
            <a:spLocks noGrp="1"/>
          </p:cNvSpPr>
          <p:nvPr>
            <p:ph type="title"/>
          </p:nvPr>
        </p:nvSpPr>
        <p:spPr>
          <a:xfrm>
            <a:off x="860975" y="362616"/>
            <a:ext cx="8853993" cy="1325563"/>
          </a:xfrm>
        </p:spPr>
        <p:txBody>
          <a:bodyPr>
            <a:normAutofit/>
          </a:bodyPr>
          <a:lstStyle/>
          <a:p>
            <a:r>
              <a:rPr lang="en-US"/>
              <a:t>Technician Productivity</a:t>
            </a:r>
          </a:p>
        </p:txBody>
      </p:sp>
      <p:sp>
        <p:nvSpPr>
          <p:cNvPr id="4" name="TextBox 3">
            <a:extLst>
              <a:ext uri="{FF2B5EF4-FFF2-40B4-BE49-F238E27FC236}">
                <a16:creationId xmlns:a16="http://schemas.microsoft.com/office/drawing/2014/main" id="{E40C4236-814A-D55C-4942-425193BFCDE8}"/>
              </a:ext>
            </a:extLst>
          </p:cNvPr>
          <p:cNvSpPr txBox="1"/>
          <p:nvPr/>
        </p:nvSpPr>
        <p:spPr>
          <a:xfrm>
            <a:off x="8051180" y="546410"/>
            <a:ext cx="3211552" cy="657922"/>
          </a:xfrm>
          <a:prstGeom prst="rect">
            <a:avLst/>
          </a:prstGeom>
          <a:solidFill>
            <a:schemeClr val="bg1"/>
          </a:solidFill>
        </p:spPr>
        <p:txBody>
          <a:bodyPr wrap="square" rtlCol="0">
            <a:spAutoFit/>
          </a:bodyPr>
          <a:lstStyle/>
          <a:p>
            <a:endParaRPr lang="en-US"/>
          </a:p>
        </p:txBody>
      </p:sp>
      <p:sp>
        <p:nvSpPr>
          <p:cNvPr id="3" name="TextBox 2">
            <a:extLst>
              <a:ext uri="{FF2B5EF4-FFF2-40B4-BE49-F238E27FC236}">
                <a16:creationId xmlns:a16="http://schemas.microsoft.com/office/drawing/2014/main" id="{A375FB40-3A49-79B4-1504-C76EECBC4DAD}"/>
              </a:ext>
            </a:extLst>
          </p:cNvPr>
          <p:cNvSpPr txBox="1"/>
          <p:nvPr/>
        </p:nvSpPr>
        <p:spPr>
          <a:xfrm>
            <a:off x="3391941" y="5978142"/>
            <a:ext cx="4612160" cy="369332"/>
          </a:xfrm>
          <a:prstGeom prst="rect">
            <a:avLst/>
          </a:prstGeom>
          <a:noFill/>
        </p:spPr>
        <p:txBody>
          <a:bodyPr wrap="none" rtlCol="0">
            <a:spAutoFit/>
          </a:bodyPr>
          <a:lstStyle/>
          <a:p>
            <a:r>
              <a:rPr lang="en-US"/>
              <a:t>REPORTS&gt;MAINTENANCE&gt;TECHNICIAN HOURS</a:t>
            </a:r>
          </a:p>
        </p:txBody>
      </p:sp>
      <p:graphicFrame>
        <p:nvGraphicFramePr>
          <p:cNvPr id="8" name="Chart 7">
            <a:extLst>
              <a:ext uri="{FF2B5EF4-FFF2-40B4-BE49-F238E27FC236}">
                <a16:creationId xmlns:a16="http://schemas.microsoft.com/office/drawing/2014/main" id="{068AE8EB-C175-F968-FBED-968148E42F38}"/>
              </a:ext>
            </a:extLst>
          </p:cNvPr>
          <p:cNvGraphicFramePr>
            <a:graphicFrameLocks/>
          </p:cNvGraphicFramePr>
          <p:nvPr>
            <p:extLst>
              <p:ext uri="{D42A27DB-BD31-4B8C-83A1-F6EECF244321}">
                <p14:modId xmlns:p14="http://schemas.microsoft.com/office/powerpoint/2010/main" val="1501115451"/>
              </p:ext>
            </p:extLst>
          </p:nvPr>
        </p:nvGraphicFramePr>
        <p:xfrm>
          <a:off x="2923238" y="1475986"/>
          <a:ext cx="6448779" cy="3778921"/>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1C74A8E5-F68B-C4DD-9B8B-225B12E5B5C5}"/>
              </a:ext>
            </a:extLst>
          </p:cNvPr>
          <p:cNvSpPr/>
          <p:nvPr/>
        </p:nvSpPr>
        <p:spPr>
          <a:xfrm>
            <a:off x="2402817" y="5748730"/>
            <a:ext cx="904461" cy="834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Source</a:t>
            </a:r>
          </a:p>
        </p:txBody>
      </p:sp>
    </p:spTree>
    <p:extLst>
      <p:ext uri="{BB962C8B-B14F-4D97-AF65-F5344CB8AC3E}">
        <p14:creationId xmlns:p14="http://schemas.microsoft.com/office/powerpoint/2010/main" val="278950955"/>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FD7B-F148-4ED1-3032-192C4391F5EC}"/>
              </a:ext>
            </a:extLst>
          </p:cNvPr>
          <p:cNvSpPr>
            <a:spLocks noGrp="1"/>
          </p:cNvSpPr>
          <p:nvPr>
            <p:ph type="title"/>
          </p:nvPr>
        </p:nvSpPr>
        <p:spPr>
          <a:xfrm>
            <a:off x="862648" y="365125"/>
            <a:ext cx="10515600" cy="1325563"/>
          </a:xfrm>
        </p:spPr>
        <p:txBody>
          <a:bodyPr/>
          <a:lstStyle/>
          <a:p>
            <a:r>
              <a:rPr lang="en-US"/>
              <a:t>Technician Labor Hours Best Practice</a:t>
            </a:r>
          </a:p>
        </p:txBody>
      </p:sp>
      <p:sp>
        <p:nvSpPr>
          <p:cNvPr id="3" name="Content Placeholder 2">
            <a:extLst>
              <a:ext uri="{FF2B5EF4-FFF2-40B4-BE49-F238E27FC236}">
                <a16:creationId xmlns:a16="http://schemas.microsoft.com/office/drawing/2014/main" id="{8B2A9771-C4DB-5A38-7A8C-440D436C878C}"/>
              </a:ext>
            </a:extLst>
          </p:cNvPr>
          <p:cNvSpPr>
            <a:spLocks noGrp="1"/>
          </p:cNvSpPr>
          <p:nvPr>
            <p:ph sz="half" idx="1"/>
          </p:nvPr>
        </p:nvSpPr>
        <p:spPr/>
        <p:txBody>
          <a:bodyPr vert="horz" lIns="91440" tIns="45720" rIns="91440" bIns="45720" rtlCol="0" anchor="t">
            <a:normAutofit/>
          </a:bodyPr>
          <a:lstStyle/>
          <a:p>
            <a:r>
              <a:rPr lang="en-US" sz="2400" b="1">
                <a:latin typeface="Roboto Condensed Bold"/>
                <a:ea typeface="Roboto Condensed Bold"/>
                <a:cs typeface="Arial"/>
              </a:rPr>
              <a:t>Direct Labor goals for technicians should be 75%-80%</a:t>
            </a:r>
            <a:endParaRPr lang="en-US" sz="2400">
              <a:latin typeface="Roboto Condensed Bold"/>
              <a:ea typeface="Roboto Condensed Bold"/>
              <a:cs typeface="Roboto Condensed Bold"/>
            </a:endParaRPr>
          </a:p>
          <a:p>
            <a:r>
              <a:rPr lang="en-US" sz="2400" b="1">
                <a:latin typeface="Roboto Condensed Bold"/>
                <a:ea typeface="Roboto Condensed Bold"/>
                <a:cs typeface="Arial"/>
              </a:rPr>
              <a:t>What does this mean? </a:t>
            </a:r>
            <a:br>
              <a:rPr lang="en-US" sz="2400">
                <a:latin typeface="Arial"/>
                <a:cs typeface="Arial"/>
              </a:rPr>
            </a:br>
            <a:r>
              <a:rPr lang="en-US" sz="2400">
                <a:latin typeface="Roboto Condensed Bold"/>
                <a:ea typeface="Roboto Condensed Bold"/>
                <a:cs typeface="Arial"/>
              </a:rPr>
              <a:t>Out of 2,080 work hours for an employee in a year, at least 1,560 hours should be direct labor billed to a work order. The other time is spent in indirect labor such training, meetings, cleaning the shop, other non-maintenance activities, PTO, Holiday, etc.</a:t>
            </a:r>
            <a:endParaRPr lang="en-US" sz="2400">
              <a:latin typeface="Roboto Condensed Bold"/>
              <a:ea typeface="Roboto Condensed Bold"/>
              <a:cs typeface="Roboto Condensed Bold"/>
            </a:endParaRPr>
          </a:p>
        </p:txBody>
      </p:sp>
      <p:sp>
        <p:nvSpPr>
          <p:cNvPr id="4" name="Rectangle: Rounded Corners 3">
            <a:extLst>
              <a:ext uri="{FF2B5EF4-FFF2-40B4-BE49-F238E27FC236}">
                <a16:creationId xmlns:a16="http://schemas.microsoft.com/office/drawing/2014/main" id="{7F57E87C-C130-A52C-111F-721C944ED4C8}"/>
              </a:ext>
            </a:extLst>
          </p:cNvPr>
          <p:cNvSpPr/>
          <p:nvPr/>
        </p:nvSpPr>
        <p:spPr>
          <a:xfrm>
            <a:off x="4513590" y="3796423"/>
            <a:ext cx="3463693" cy="234724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75%</a:t>
            </a:r>
          </a:p>
        </p:txBody>
      </p:sp>
    </p:spTree>
    <p:extLst>
      <p:ext uri="{BB962C8B-B14F-4D97-AF65-F5344CB8AC3E}">
        <p14:creationId xmlns:p14="http://schemas.microsoft.com/office/powerpoint/2010/main" val="351150105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BA8A-591E-96C9-69DA-9605064EBD91}"/>
              </a:ext>
            </a:extLst>
          </p:cNvPr>
          <p:cNvSpPr>
            <a:spLocks noGrp="1"/>
          </p:cNvSpPr>
          <p:nvPr>
            <p:ph type="title"/>
          </p:nvPr>
        </p:nvSpPr>
        <p:spPr>
          <a:xfrm>
            <a:off x="3593373" y="3424664"/>
            <a:ext cx="5059680" cy="988187"/>
          </a:xfrm>
        </p:spPr>
        <p:txBody>
          <a:bodyPr>
            <a:normAutofit/>
          </a:bodyPr>
          <a:lstStyle/>
          <a:p>
            <a:r>
              <a:rPr lang="en-US" sz="5400"/>
              <a:t>Exercise</a:t>
            </a:r>
            <a:endParaRPr lang="en-US" sz="5400">
              <a:ea typeface="Roboto Bold"/>
              <a:cs typeface="Roboto Bold"/>
            </a:endParaRPr>
          </a:p>
        </p:txBody>
      </p:sp>
    </p:spTree>
    <p:extLst>
      <p:ext uri="{BB962C8B-B14F-4D97-AF65-F5344CB8AC3E}">
        <p14:creationId xmlns:p14="http://schemas.microsoft.com/office/powerpoint/2010/main" val="2417260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01C5-F952-5463-1F92-45BA34D82494}"/>
              </a:ext>
            </a:extLst>
          </p:cNvPr>
          <p:cNvSpPr>
            <a:spLocks noGrp="1"/>
          </p:cNvSpPr>
          <p:nvPr>
            <p:ph type="title"/>
          </p:nvPr>
        </p:nvSpPr>
        <p:spPr>
          <a:xfrm>
            <a:off x="6808797" y="2683274"/>
            <a:ext cx="5059680" cy="988187"/>
          </a:xfrm>
        </p:spPr>
        <p:txBody>
          <a:bodyPr>
            <a:normAutofit fontScale="90000"/>
          </a:bodyPr>
          <a:lstStyle/>
          <a:p>
            <a:r>
              <a:rPr lang="en-US"/>
              <a:t>Customer Feedback</a:t>
            </a:r>
          </a:p>
        </p:txBody>
      </p:sp>
    </p:spTree>
    <p:extLst>
      <p:ext uri="{BB962C8B-B14F-4D97-AF65-F5344CB8AC3E}">
        <p14:creationId xmlns:p14="http://schemas.microsoft.com/office/powerpoint/2010/main" val="951228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E9EE2D1-5902-B604-AC23-AAEA741F5BA6}"/>
              </a:ext>
            </a:extLst>
          </p:cNvPr>
          <p:cNvSpPr/>
          <p:nvPr/>
        </p:nvSpPr>
        <p:spPr>
          <a:xfrm>
            <a:off x="997857" y="1868713"/>
            <a:ext cx="5624284" cy="7438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B8339-CB4A-F910-0FDF-48C5C078C746}"/>
              </a:ext>
            </a:extLst>
          </p:cNvPr>
          <p:cNvSpPr>
            <a:spLocks noGrp="1"/>
          </p:cNvSpPr>
          <p:nvPr>
            <p:ph type="title"/>
          </p:nvPr>
        </p:nvSpPr>
        <p:spPr/>
        <p:txBody>
          <a:bodyPr/>
          <a:lstStyle/>
          <a:p>
            <a:r>
              <a:rPr lang="en-US"/>
              <a:t>Customer Feedback Survey</a:t>
            </a:r>
          </a:p>
        </p:txBody>
      </p:sp>
      <p:pic>
        <p:nvPicPr>
          <p:cNvPr id="7" name="Picture 6">
            <a:extLst>
              <a:ext uri="{FF2B5EF4-FFF2-40B4-BE49-F238E27FC236}">
                <a16:creationId xmlns:a16="http://schemas.microsoft.com/office/drawing/2014/main" id="{FDF7594C-1085-8BC4-E960-541574A9BCCF}"/>
              </a:ext>
            </a:extLst>
          </p:cNvPr>
          <p:cNvPicPr>
            <a:picLocks noChangeAspect="1"/>
          </p:cNvPicPr>
          <p:nvPr/>
        </p:nvPicPr>
        <p:blipFill>
          <a:blip r:embed="rId4"/>
          <a:stretch>
            <a:fillRect/>
          </a:stretch>
        </p:blipFill>
        <p:spPr>
          <a:xfrm>
            <a:off x="261489" y="3140200"/>
            <a:ext cx="11669022" cy="2502583"/>
          </a:xfrm>
          <a:prstGeom prst="rect">
            <a:avLst/>
          </a:prstGeom>
        </p:spPr>
      </p:pic>
      <p:sp>
        <p:nvSpPr>
          <p:cNvPr id="9" name="TextBox 8">
            <a:extLst>
              <a:ext uri="{FF2B5EF4-FFF2-40B4-BE49-F238E27FC236}">
                <a16:creationId xmlns:a16="http://schemas.microsoft.com/office/drawing/2014/main" id="{A0B8B9A8-04E8-C431-ABC3-3C54CFF41023}"/>
              </a:ext>
            </a:extLst>
          </p:cNvPr>
          <p:cNvSpPr txBox="1"/>
          <p:nvPr/>
        </p:nvSpPr>
        <p:spPr>
          <a:xfrm>
            <a:off x="1088518" y="2037728"/>
            <a:ext cx="6098240" cy="400110"/>
          </a:xfrm>
          <a:prstGeom prst="rect">
            <a:avLst/>
          </a:prstGeom>
          <a:noFill/>
        </p:spPr>
        <p:txBody>
          <a:bodyPr wrap="square" lIns="91440" tIns="45720" rIns="91440" bIns="45720" anchor="t">
            <a:spAutoFit/>
          </a:bodyPr>
          <a:lstStyle/>
          <a:p>
            <a:r>
              <a:rPr lang="en-US" sz="2000" b="1">
                <a:solidFill>
                  <a:schemeClr val="bg1"/>
                </a:solidFill>
                <a:latin typeface="Roboto Condensed Bold"/>
                <a:ea typeface="Verdana"/>
                <a:cs typeface="Roboto Bold"/>
              </a:rPr>
              <a:t>Surveys can be conveniently accessed </a:t>
            </a:r>
            <a:r>
              <a:rPr lang="en-US" sz="2000" b="1" i="0">
                <a:solidFill>
                  <a:schemeClr val="bg1"/>
                </a:solidFill>
                <a:effectLst/>
                <a:latin typeface="Roboto Condensed Bold"/>
                <a:ea typeface="Verdana"/>
                <a:cs typeface="Roboto Bold"/>
              </a:rPr>
              <a:t>via computer</a:t>
            </a:r>
            <a:endParaRPr lang="en-US" sz="2000" b="1">
              <a:solidFill>
                <a:schemeClr val="bg1"/>
              </a:solidFill>
              <a:latin typeface="Roboto Condensed Bold"/>
              <a:ea typeface="Verdana"/>
              <a:cs typeface="Roboto Bold"/>
            </a:endParaRPr>
          </a:p>
        </p:txBody>
      </p:sp>
      <p:grpSp>
        <p:nvGrpSpPr>
          <p:cNvPr id="10" name="Group 9">
            <a:extLst>
              <a:ext uri="{FF2B5EF4-FFF2-40B4-BE49-F238E27FC236}">
                <a16:creationId xmlns:a16="http://schemas.microsoft.com/office/drawing/2014/main" id="{B18E6725-8FA7-9C42-EC90-3609BA3DB0E2}"/>
              </a:ext>
            </a:extLst>
          </p:cNvPr>
          <p:cNvGrpSpPr/>
          <p:nvPr/>
        </p:nvGrpSpPr>
        <p:grpSpPr>
          <a:xfrm>
            <a:off x="8550437" y="1179149"/>
            <a:ext cx="2299440" cy="2935296"/>
            <a:chOff x="4344629" y="1695226"/>
            <a:chExt cx="2932790" cy="3726984"/>
          </a:xfrm>
        </p:grpSpPr>
        <p:pic>
          <p:nvPicPr>
            <p:cNvPr id="6" name="Picture 5">
              <a:extLst>
                <a:ext uri="{FF2B5EF4-FFF2-40B4-BE49-F238E27FC236}">
                  <a16:creationId xmlns:a16="http://schemas.microsoft.com/office/drawing/2014/main" id="{E1E37283-8DF7-752D-F9CF-EBDE5A1FB550}"/>
                </a:ext>
              </a:extLst>
            </p:cNvPr>
            <p:cNvPicPr>
              <a:picLocks noChangeAspect="1"/>
            </p:cNvPicPr>
            <p:nvPr/>
          </p:nvPicPr>
          <p:blipFill>
            <a:blip r:embed="rId5"/>
            <a:stretch>
              <a:fillRect/>
            </a:stretch>
          </p:blipFill>
          <p:spPr>
            <a:xfrm>
              <a:off x="4344629" y="1695231"/>
              <a:ext cx="2932790" cy="3726979"/>
            </a:xfrm>
            <a:prstGeom prst="rect">
              <a:avLst/>
            </a:prstGeom>
          </p:spPr>
        </p:pic>
        <p:pic>
          <p:nvPicPr>
            <p:cNvPr id="8" name="Picture 7">
              <a:extLst>
                <a:ext uri="{FF2B5EF4-FFF2-40B4-BE49-F238E27FC236}">
                  <a16:creationId xmlns:a16="http://schemas.microsoft.com/office/drawing/2014/main" id="{D98EFCBA-5223-CE2A-EB1B-5F0643DDA965}"/>
                </a:ext>
              </a:extLst>
            </p:cNvPr>
            <p:cNvPicPr>
              <a:picLocks noChangeAspect="1"/>
            </p:cNvPicPr>
            <p:nvPr/>
          </p:nvPicPr>
          <p:blipFill rotWithShape="1">
            <a:blip r:embed="rId5"/>
            <a:srcRect l="96971"/>
            <a:stretch/>
          </p:blipFill>
          <p:spPr>
            <a:xfrm flipH="1">
              <a:off x="4358479" y="1695226"/>
              <a:ext cx="88830" cy="3726979"/>
            </a:xfrm>
            <a:prstGeom prst="rect">
              <a:avLst/>
            </a:prstGeom>
          </p:spPr>
        </p:pic>
      </p:grpSp>
    </p:spTree>
    <p:extLst>
      <p:ext uri="{BB962C8B-B14F-4D97-AF65-F5344CB8AC3E}">
        <p14:creationId xmlns:p14="http://schemas.microsoft.com/office/powerpoint/2010/main" val="3433797269"/>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67C6-5163-8CD3-CBA0-C5CAC825DBEE}"/>
              </a:ext>
            </a:extLst>
          </p:cNvPr>
          <p:cNvSpPr>
            <a:spLocks noGrp="1"/>
          </p:cNvSpPr>
          <p:nvPr>
            <p:ph type="title"/>
          </p:nvPr>
        </p:nvSpPr>
        <p:spPr/>
        <p:txBody>
          <a:bodyPr>
            <a:normAutofit/>
          </a:bodyPr>
          <a:lstStyle/>
          <a:p>
            <a:r>
              <a:rPr lang="en-US"/>
              <a:t>Customer Feedback Survey</a:t>
            </a:r>
          </a:p>
        </p:txBody>
      </p:sp>
      <p:sp>
        <p:nvSpPr>
          <p:cNvPr id="3" name="Content Placeholder 2">
            <a:extLst>
              <a:ext uri="{FF2B5EF4-FFF2-40B4-BE49-F238E27FC236}">
                <a16:creationId xmlns:a16="http://schemas.microsoft.com/office/drawing/2014/main" id="{418C9515-3CE1-231E-FFC8-F26146A6E8E4}"/>
              </a:ext>
            </a:extLst>
          </p:cNvPr>
          <p:cNvSpPr>
            <a:spLocks noGrp="1"/>
          </p:cNvSpPr>
          <p:nvPr>
            <p:ph sz="half" idx="1"/>
          </p:nvPr>
        </p:nvSpPr>
        <p:spPr>
          <a:xfrm>
            <a:off x="429986" y="1290411"/>
            <a:ext cx="10515600" cy="4351338"/>
          </a:xfrm>
        </p:spPr>
        <p:txBody>
          <a:bodyPr vert="horz" lIns="91440" tIns="45720" rIns="91440" bIns="45720" rtlCol="0" anchor="t">
            <a:normAutofit/>
          </a:bodyPr>
          <a:lstStyle/>
          <a:p>
            <a:pPr marL="0" indent="0">
              <a:buNone/>
            </a:pPr>
            <a:endParaRPr lang="en-US" b="1">
              <a:ea typeface="Roboto Condensed Bold"/>
              <a:cs typeface="Roboto Condensed Bold"/>
            </a:endParaRPr>
          </a:p>
          <a:p>
            <a:pPr lvl="1"/>
            <a:r>
              <a:rPr lang="en-US">
                <a:latin typeface="Roboto Condensed Bold"/>
                <a:ea typeface="Roboto Condensed Bold"/>
                <a:cs typeface="Arial"/>
              </a:rPr>
              <a:t>The customer feedback form provides feedback regarding the system, the vehicles, and the staff. </a:t>
            </a:r>
            <a:endParaRPr lang="en-US">
              <a:latin typeface="Roboto Condensed Bold"/>
              <a:ea typeface="Roboto Condensed Bold"/>
            </a:endParaRPr>
          </a:p>
          <a:p>
            <a:pPr lvl="1"/>
            <a:r>
              <a:rPr lang="en-US" sz="2400">
                <a:latin typeface="Roboto Condensed Bold"/>
                <a:ea typeface="Roboto Condensed Bold"/>
                <a:cs typeface="Arial"/>
              </a:rPr>
              <a:t>Having a high overall customer approval rating is something to celebrate!</a:t>
            </a:r>
            <a:endParaRPr lang="en-US">
              <a:latin typeface="Roboto Condensed Bold"/>
              <a:ea typeface="Roboto Condensed Bold"/>
            </a:endParaRPr>
          </a:p>
          <a:p>
            <a:pPr lvl="1"/>
            <a:r>
              <a:rPr lang="en-US" sz="2400">
                <a:latin typeface="Roboto Condensed Bold"/>
                <a:ea typeface="Roboto Condensed Bold"/>
                <a:cs typeface="Arial"/>
              </a:rPr>
              <a:t>Individual kudos from customers is also something to congratulate staff on when a note is written. Make sure they are aware of it. </a:t>
            </a:r>
            <a:endParaRPr lang="en-US">
              <a:latin typeface="Roboto Condensed Bold"/>
              <a:ea typeface="Roboto Condensed Bold"/>
            </a:endParaRPr>
          </a:p>
          <a:p>
            <a:pPr lvl="1"/>
            <a:r>
              <a:rPr lang="en-US" sz="2400">
                <a:latin typeface="Roboto Condensed Bold"/>
                <a:ea typeface="Roboto Condensed Bold"/>
                <a:cs typeface="Arial"/>
              </a:rPr>
              <a:t>Does your website have quotes from your customers about how well your team serves your clients</a:t>
            </a:r>
            <a:r>
              <a:rPr lang="en-US">
                <a:latin typeface="Roboto Condensed Bold"/>
                <a:ea typeface="Roboto Condensed Bold"/>
                <a:cs typeface="Arial"/>
              </a:rPr>
              <a:t>?</a:t>
            </a:r>
            <a:r>
              <a:rPr lang="en-US" sz="2400">
                <a:latin typeface="Roboto Condensed Bold"/>
                <a:ea typeface="Roboto Condensed Bold"/>
                <a:cs typeface="Arial"/>
              </a:rPr>
              <a:t> Where can people find out more about your team</a:t>
            </a:r>
            <a:r>
              <a:rPr lang="en-US">
                <a:latin typeface="Roboto Condensed Bold"/>
                <a:ea typeface="Roboto Condensed Bold"/>
                <a:cs typeface="Arial"/>
              </a:rPr>
              <a:t>?</a:t>
            </a:r>
            <a:endParaRPr lang="en-US" sz="2400">
              <a:latin typeface="Roboto Condensed Bold"/>
              <a:ea typeface="Roboto Condensed Bold"/>
            </a:endParaRPr>
          </a:p>
        </p:txBody>
      </p:sp>
      <p:pic>
        <p:nvPicPr>
          <p:cNvPr id="5" name="Picture 4">
            <a:extLst>
              <a:ext uri="{FF2B5EF4-FFF2-40B4-BE49-F238E27FC236}">
                <a16:creationId xmlns:a16="http://schemas.microsoft.com/office/drawing/2014/main" id="{39ACC8A5-4D4F-4BB1-A460-B5429C438E64}"/>
              </a:ext>
            </a:extLst>
          </p:cNvPr>
          <p:cNvPicPr>
            <a:picLocks noChangeAspect="1"/>
          </p:cNvPicPr>
          <p:nvPr/>
        </p:nvPicPr>
        <p:blipFill rotWithShape="1">
          <a:blip r:embed="rId3"/>
          <a:srcRect t="38644"/>
          <a:stretch/>
        </p:blipFill>
        <p:spPr>
          <a:xfrm>
            <a:off x="3084121" y="4970383"/>
            <a:ext cx="5150244" cy="1342651"/>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4181676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0013C7-4441-3425-0A78-BAA706BF60FC}"/>
              </a:ext>
            </a:extLst>
          </p:cNvPr>
          <p:cNvSpPr txBox="1"/>
          <p:nvPr/>
        </p:nvSpPr>
        <p:spPr>
          <a:xfrm>
            <a:off x="4061464" y="6123247"/>
            <a:ext cx="3615092" cy="369332"/>
          </a:xfrm>
          <a:prstGeom prst="rect">
            <a:avLst/>
          </a:prstGeom>
          <a:noFill/>
        </p:spPr>
        <p:txBody>
          <a:bodyPr wrap="none" rtlCol="0">
            <a:spAutoFit/>
          </a:bodyPr>
          <a:lstStyle/>
          <a:p>
            <a:r>
              <a:rPr lang="en-US"/>
              <a:t>TOOLS&gt;SEND EMAIL&gt;GET FEEDBACK</a:t>
            </a:r>
          </a:p>
        </p:txBody>
      </p:sp>
      <p:sp>
        <p:nvSpPr>
          <p:cNvPr id="3" name="TextBox 2">
            <a:extLst>
              <a:ext uri="{FF2B5EF4-FFF2-40B4-BE49-F238E27FC236}">
                <a16:creationId xmlns:a16="http://schemas.microsoft.com/office/drawing/2014/main" id="{5B6AEDD2-A4A1-9978-81DB-B439424B9369}"/>
              </a:ext>
            </a:extLst>
          </p:cNvPr>
          <p:cNvSpPr txBox="1"/>
          <p:nvPr/>
        </p:nvSpPr>
        <p:spPr>
          <a:xfrm>
            <a:off x="1349297" y="2948031"/>
            <a:ext cx="2665141" cy="369332"/>
          </a:xfrm>
          <a:prstGeom prst="rect">
            <a:avLst/>
          </a:prstGeom>
          <a:solidFill>
            <a:schemeClr val="bg1"/>
          </a:solidFill>
        </p:spPr>
        <p:txBody>
          <a:bodyPr wrap="square" rtlCol="0">
            <a:spAutoFit/>
          </a:bodyPr>
          <a:lstStyle/>
          <a:p>
            <a:endParaRPr lang="en-US"/>
          </a:p>
        </p:txBody>
      </p:sp>
      <p:pic>
        <p:nvPicPr>
          <p:cNvPr id="9" name="Content Placeholder 8">
            <a:extLst>
              <a:ext uri="{FF2B5EF4-FFF2-40B4-BE49-F238E27FC236}">
                <a16:creationId xmlns:a16="http://schemas.microsoft.com/office/drawing/2014/main" id="{7A2787A9-B572-6063-DA0F-82380CAE6B81}"/>
              </a:ext>
            </a:extLst>
          </p:cNvPr>
          <p:cNvPicPr>
            <a:picLocks noGrp="1" noChangeAspect="1"/>
          </p:cNvPicPr>
          <p:nvPr>
            <p:ph sz="half" idx="1"/>
          </p:nvPr>
        </p:nvPicPr>
        <p:blipFill>
          <a:blip r:embed="rId3"/>
          <a:stretch>
            <a:fillRect/>
          </a:stretch>
        </p:blipFill>
        <p:spPr>
          <a:xfrm>
            <a:off x="1003920" y="1568408"/>
            <a:ext cx="6497531" cy="3888150"/>
          </a:xfrm>
          <a:prstGeom prst="rect">
            <a:avLst/>
          </a:prstGeom>
        </p:spPr>
      </p:pic>
      <p:sp>
        <p:nvSpPr>
          <p:cNvPr id="5" name="Rectangle 4">
            <a:extLst>
              <a:ext uri="{FF2B5EF4-FFF2-40B4-BE49-F238E27FC236}">
                <a16:creationId xmlns:a16="http://schemas.microsoft.com/office/drawing/2014/main" id="{517CD86D-0822-17F0-72A6-48FCDB4A810C}"/>
              </a:ext>
            </a:extLst>
          </p:cNvPr>
          <p:cNvSpPr/>
          <p:nvPr/>
        </p:nvSpPr>
        <p:spPr>
          <a:xfrm>
            <a:off x="3011860" y="5892048"/>
            <a:ext cx="904461" cy="8348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Source</a:t>
            </a:r>
          </a:p>
        </p:txBody>
      </p:sp>
      <p:sp>
        <p:nvSpPr>
          <p:cNvPr id="4" name="Rectangle: Rounded Corners 3">
            <a:extLst>
              <a:ext uri="{FF2B5EF4-FFF2-40B4-BE49-F238E27FC236}">
                <a16:creationId xmlns:a16="http://schemas.microsoft.com/office/drawing/2014/main" id="{D3B80393-DE08-F237-F3BD-9267C21C546E}"/>
              </a:ext>
            </a:extLst>
          </p:cNvPr>
          <p:cNvSpPr/>
          <p:nvPr/>
        </p:nvSpPr>
        <p:spPr>
          <a:xfrm>
            <a:off x="8196755" y="2287974"/>
            <a:ext cx="3496317" cy="218577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Goal is 90% or higher for Customer Satisfaction!</a:t>
            </a:r>
          </a:p>
        </p:txBody>
      </p:sp>
      <p:sp>
        <p:nvSpPr>
          <p:cNvPr id="10" name="Title 1">
            <a:extLst>
              <a:ext uri="{FF2B5EF4-FFF2-40B4-BE49-F238E27FC236}">
                <a16:creationId xmlns:a16="http://schemas.microsoft.com/office/drawing/2014/main" id="{2A9065CB-1086-0521-6860-128D89811A2C}"/>
              </a:ext>
            </a:extLst>
          </p:cNvPr>
          <p:cNvSpPr>
            <a:spLocks noGrp="1"/>
          </p:cNvSpPr>
          <p:nvPr>
            <p:ph type="title"/>
          </p:nvPr>
        </p:nvSpPr>
        <p:spPr>
          <a:xfrm>
            <a:off x="839788" y="365125"/>
            <a:ext cx="10515600" cy="1325563"/>
          </a:xfrm>
        </p:spPr>
        <p:txBody>
          <a:bodyPr>
            <a:normAutofit/>
          </a:bodyPr>
          <a:lstStyle/>
          <a:p>
            <a:r>
              <a:rPr lang="en-US"/>
              <a:t>Customer Feedback Survey</a:t>
            </a:r>
          </a:p>
        </p:txBody>
      </p:sp>
    </p:spTree>
    <p:extLst>
      <p:ext uri="{BB962C8B-B14F-4D97-AF65-F5344CB8AC3E}">
        <p14:creationId xmlns:p14="http://schemas.microsoft.com/office/powerpoint/2010/main" val="2306197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AAA0-4FDE-F839-F7FD-A6414A75DE6B}"/>
              </a:ext>
            </a:extLst>
          </p:cNvPr>
          <p:cNvSpPr>
            <a:spLocks noGrp="1"/>
          </p:cNvSpPr>
          <p:nvPr>
            <p:ph type="title"/>
          </p:nvPr>
        </p:nvSpPr>
        <p:spPr>
          <a:xfrm>
            <a:off x="3538945" y="3778450"/>
            <a:ext cx="5059680" cy="988187"/>
          </a:xfrm>
        </p:spPr>
        <p:txBody>
          <a:bodyPr>
            <a:normAutofit fontScale="90000"/>
          </a:bodyPr>
          <a:lstStyle/>
          <a:p>
            <a:r>
              <a:rPr lang="en-US"/>
              <a:t>Recap of Key Performance Indicators to Help Tell Your Fleet Story</a:t>
            </a:r>
          </a:p>
        </p:txBody>
      </p:sp>
    </p:spTree>
    <p:extLst>
      <p:ext uri="{BB962C8B-B14F-4D97-AF65-F5344CB8AC3E}">
        <p14:creationId xmlns:p14="http://schemas.microsoft.com/office/powerpoint/2010/main" val="2114961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44A7-AAC0-955B-4946-C1FDB9479CF1}"/>
              </a:ext>
            </a:extLst>
          </p:cNvPr>
          <p:cNvSpPr>
            <a:spLocks noGrp="1"/>
          </p:cNvSpPr>
          <p:nvPr>
            <p:ph type="title"/>
          </p:nvPr>
        </p:nvSpPr>
        <p:spPr>
          <a:xfrm>
            <a:off x="823459" y="370205"/>
            <a:ext cx="10515600" cy="1325563"/>
          </a:xfrm>
        </p:spPr>
        <p:txBody>
          <a:bodyPr/>
          <a:lstStyle/>
          <a:p>
            <a:r>
              <a:rPr lang="en-US"/>
              <a:t>KPI Best Practice Recap	</a:t>
            </a:r>
          </a:p>
        </p:txBody>
      </p:sp>
      <p:sp>
        <p:nvSpPr>
          <p:cNvPr id="8" name="Content Placeholder 7">
            <a:extLst>
              <a:ext uri="{FF2B5EF4-FFF2-40B4-BE49-F238E27FC236}">
                <a16:creationId xmlns:a16="http://schemas.microsoft.com/office/drawing/2014/main" id="{8E79072D-1D79-12F9-D2E7-EAA781F6320C}"/>
              </a:ext>
            </a:extLst>
          </p:cNvPr>
          <p:cNvSpPr>
            <a:spLocks noGrp="1"/>
          </p:cNvSpPr>
          <p:nvPr>
            <p:ph sz="half" idx="1"/>
          </p:nvPr>
        </p:nvSpPr>
        <p:spPr>
          <a:xfrm>
            <a:off x="711200" y="1626054"/>
            <a:ext cx="5793082" cy="4351338"/>
          </a:xfrm>
        </p:spPr>
        <p:txBody>
          <a:bodyPr vert="horz" lIns="91440" tIns="45720" rIns="91440" bIns="45720" rtlCol="0" anchor="t">
            <a:normAutofit fontScale="77500" lnSpcReduction="20000"/>
          </a:bodyPr>
          <a:lstStyle/>
          <a:p>
            <a:r>
              <a:rPr lang="en-US"/>
              <a:t>Utilization: 80% goal and can save $$$ with right-sizing</a:t>
            </a:r>
            <a:endParaRPr lang="en-US">
              <a:ea typeface="Roboto Condensed Bold"/>
              <a:cs typeface="Roboto Condensed Bold"/>
            </a:endParaRPr>
          </a:p>
          <a:p>
            <a:r>
              <a:rPr lang="en-US"/>
              <a:t>Track number of completed reservations:  A to B</a:t>
            </a:r>
            <a:endParaRPr lang="en-US">
              <a:ea typeface="Roboto Condensed Bold"/>
              <a:cs typeface="Roboto Condensed Bold"/>
            </a:endParaRPr>
          </a:p>
          <a:p>
            <a:r>
              <a:rPr lang="en-US"/>
              <a:t>Cost per mile: Manage expenses by using the lowest cost vehicles to support your activity</a:t>
            </a:r>
            <a:endParaRPr lang="en-US">
              <a:ea typeface="Roboto Condensed Bold"/>
              <a:cs typeface="Roboto Condensed Bold"/>
            </a:endParaRPr>
          </a:p>
          <a:p>
            <a:r>
              <a:rPr lang="en-US"/>
              <a:t>Track total cost of ownership to find most cost-effective vehicles</a:t>
            </a:r>
            <a:endParaRPr lang="en-US">
              <a:ea typeface="Roboto Condensed Bold"/>
              <a:cs typeface="Roboto Condensed Bold"/>
            </a:endParaRPr>
          </a:p>
          <a:p>
            <a:r>
              <a:rPr lang="en-US"/>
              <a:t>On-time preventative maintenance: 100% within 14 days</a:t>
            </a:r>
            <a:endParaRPr lang="en-US">
              <a:ea typeface="Roboto Condensed Bold"/>
              <a:cs typeface="Roboto Condensed Bold"/>
            </a:endParaRPr>
          </a:p>
          <a:p>
            <a:r>
              <a:rPr lang="en-US"/>
              <a:t>Technician productivity: 75% or higher, this equates to an average of 6 Hours of direct time per day</a:t>
            </a:r>
            <a:endParaRPr lang="en-US">
              <a:ea typeface="Roboto Condensed Bold"/>
              <a:cs typeface="Roboto Condensed Bold"/>
            </a:endParaRPr>
          </a:p>
          <a:p>
            <a:r>
              <a:rPr lang="en-US"/>
              <a:t>Customer Satisfaction: </a:t>
            </a:r>
            <a:r>
              <a:rPr lang="en-US" u="sng"/>
              <a:t>&gt;</a:t>
            </a:r>
            <a:r>
              <a:rPr lang="en-US"/>
              <a:t>90%</a:t>
            </a:r>
            <a:endParaRPr lang="en-US">
              <a:ea typeface="Roboto Condensed Bold"/>
              <a:cs typeface="Roboto Condensed Bold"/>
            </a:endParaRPr>
          </a:p>
          <a:p>
            <a:endParaRPr lang="en-US"/>
          </a:p>
        </p:txBody>
      </p:sp>
      <p:pic>
        <p:nvPicPr>
          <p:cNvPr id="4" name="Picture 3" descr="Empty highway during daytime">
            <a:extLst>
              <a:ext uri="{FF2B5EF4-FFF2-40B4-BE49-F238E27FC236}">
                <a16:creationId xmlns:a16="http://schemas.microsoft.com/office/drawing/2014/main" id="{B4B4063F-BAC4-701A-2520-90D58471C21C}"/>
              </a:ext>
            </a:extLst>
          </p:cNvPr>
          <p:cNvPicPr>
            <a:picLocks noChangeAspect="1"/>
          </p:cNvPicPr>
          <p:nvPr/>
        </p:nvPicPr>
        <p:blipFill>
          <a:blip r:embed="rId4"/>
          <a:stretch>
            <a:fillRect/>
          </a:stretch>
        </p:blipFill>
        <p:spPr>
          <a:xfrm>
            <a:off x="7254994" y="2822"/>
            <a:ext cx="4972755" cy="6852355"/>
          </a:xfrm>
          <a:prstGeom prst="rect">
            <a:avLst/>
          </a:prstGeom>
        </p:spPr>
      </p:pic>
    </p:spTree>
    <p:extLst>
      <p:ext uri="{BB962C8B-B14F-4D97-AF65-F5344CB8AC3E}">
        <p14:creationId xmlns:p14="http://schemas.microsoft.com/office/powerpoint/2010/main" val="1627075292"/>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8799-8A75-91C4-7509-BAB95B4746A6}"/>
              </a:ext>
            </a:extLst>
          </p:cNvPr>
          <p:cNvSpPr>
            <a:spLocks noGrp="1"/>
          </p:cNvSpPr>
          <p:nvPr>
            <p:ph type="title"/>
          </p:nvPr>
        </p:nvSpPr>
        <p:spPr/>
        <p:txBody>
          <a:bodyPr/>
          <a:lstStyle/>
          <a:p>
            <a:r>
              <a:rPr lang="en-US"/>
              <a:t>Important Stories To Share</a:t>
            </a:r>
          </a:p>
        </p:txBody>
      </p:sp>
      <p:sp>
        <p:nvSpPr>
          <p:cNvPr id="3" name="Content Placeholder 2">
            <a:extLst>
              <a:ext uri="{FF2B5EF4-FFF2-40B4-BE49-F238E27FC236}">
                <a16:creationId xmlns:a16="http://schemas.microsoft.com/office/drawing/2014/main" id="{C8515380-E66A-C76E-DC7B-5352D62233CB}"/>
              </a:ext>
            </a:extLst>
          </p:cNvPr>
          <p:cNvSpPr>
            <a:spLocks noGrp="1"/>
          </p:cNvSpPr>
          <p:nvPr>
            <p:ph sz="half" idx="1"/>
          </p:nvPr>
        </p:nvSpPr>
        <p:spPr/>
        <p:txBody>
          <a:bodyPr vert="horz" lIns="91440" tIns="45720" rIns="91440" bIns="45720" rtlCol="0" anchor="t">
            <a:normAutofit/>
          </a:bodyPr>
          <a:lstStyle/>
          <a:p>
            <a:r>
              <a:rPr lang="en-US"/>
              <a:t>Saved $200K  in Capital Expenditures by reducing the fleet by 10 vehicles</a:t>
            </a:r>
          </a:p>
          <a:p>
            <a:r>
              <a:rPr lang="en-US"/>
              <a:t>Increased technician productivity from 74.8% to 75.2% over the last 12 months</a:t>
            </a:r>
            <a:endParaRPr lang="en-US">
              <a:ea typeface="Roboto Condensed Bold"/>
              <a:cs typeface="Roboto Condensed Bold"/>
            </a:endParaRPr>
          </a:p>
          <a:p>
            <a:r>
              <a:rPr lang="en-US"/>
              <a:t>Traveled 1.8 Million miles in 2021</a:t>
            </a:r>
            <a:endParaRPr lang="en-US">
              <a:ea typeface="Roboto Condensed Bold"/>
              <a:cs typeface="Roboto Condensed Bold"/>
            </a:endParaRPr>
          </a:p>
          <a:p>
            <a:r>
              <a:rPr lang="en-US"/>
              <a:t>Completed 12,000 reservations resulting in $124K in Staff Savings</a:t>
            </a:r>
            <a:endParaRPr lang="en-US">
              <a:ea typeface="Roboto Condensed Bold"/>
              <a:cs typeface="Roboto Condensed Bold"/>
            </a:endParaRPr>
          </a:p>
          <a:p>
            <a:r>
              <a:rPr lang="en-US"/>
              <a:t>Implemented car sharing that resulted in better utilization of the fleet.</a:t>
            </a:r>
            <a:endParaRPr lang="en-US">
              <a:ea typeface="Roboto Condensed Bold"/>
              <a:cs typeface="Roboto Condensed Bold"/>
            </a:endParaRPr>
          </a:p>
          <a:p>
            <a:endParaRPr lang="en-US"/>
          </a:p>
          <a:p>
            <a:endParaRPr lang="en-US"/>
          </a:p>
        </p:txBody>
      </p:sp>
    </p:spTree>
    <p:extLst>
      <p:ext uri="{BB962C8B-B14F-4D97-AF65-F5344CB8AC3E}">
        <p14:creationId xmlns:p14="http://schemas.microsoft.com/office/powerpoint/2010/main" val="661591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6A753-8AFA-2B32-AC6D-D97D3729AAA1}"/>
              </a:ext>
            </a:extLst>
          </p:cNvPr>
          <p:cNvSpPr>
            <a:spLocks noGrp="1"/>
          </p:cNvSpPr>
          <p:nvPr>
            <p:ph type="title"/>
          </p:nvPr>
        </p:nvSpPr>
        <p:spPr/>
        <p:txBody>
          <a:bodyPr/>
          <a:lstStyle/>
          <a:p>
            <a:r>
              <a:rPr lang="en-US"/>
              <a:t>What is Your Headline to Your Story?</a:t>
            </a:r>
          </a:p>
        </p:txBody>
      </p:sp>
      <p:pic>
        <p:nvPicPr>
          <p:cNvPr id="5" name="Content Placeholder 4" descr="A person holding a plaque&#10;&#10;Description automatically generated">
            <a:extLst>
              <a:ext uri="{FF2B5EF4-FFF2-40B4-BE49-F238E27FC236}">
                <a16:creationId xmlns:a16="http://schemas.microsoft.com/office/drawing/2014/main" id="{FE5C6627-E94C-E21B-FCA0-805137447A0B}"/>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94321" y="1607911"/>
            <a:ext cx="5613715" cy="4260624"/>
          </a:xfrm>
        </p:spPr>
      </p:pic>
    </p:spTree>
    <p:extLst>
      <p:ext uri="{BB962C8B-B14F-4D97-AF65-F5344CB8AC3E}">
        <p14:creationId xmlns:p14="http://schemas.microsoft.com/office/powerpoint/2010/main" val="169810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AAA0-4FDE-F839-F7FD-A6414A75DE6B}"/>
              </a:ext>
            </a:extLst>
          </p:cNvPr>
          <p:cNvSpPr>
            <a:spLocks noGrp="1"/>
          </p:cNvSpPr>
          <p:nvPr>
            <p:ph type="title"/>
          </p:nvPr>
        </p:nvSpPr>
        <p:spPr>
          <a:xfrm>
            <a:off x="3566159" y="3488164"/>
            <a:ext cx="5059680" cy="988187"/>
          </a:xfrm>
        </p:spPr>
        <p:txBody>
          <a:bodyPr>
            <a:normAutofit fontScale="90000"/>
          </a:bodyPr>
          <a:lstStyle/>
          <a:p>
            <a:r>
              <a:rPr lang="en-US"/>
              <a:t>Best Practices for Audit Compliance</a:t>
            </a:r>
          </a:p>
        </p:txBody>
      </p:sp>
    </p:spTree>
    <p:extLst>
      <p:ext uri="{BB962C8B-B14F-4D97-AF65-F5344CB8AC3E}">
        <p14:creationId xmlns:p14="http://schemas.microsoft.com/office/powerpoint/2010/main" val="1840006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FD66CE9-1961-2B8D-E413-2A1E7BCD5493}"/>
              </a:ext>
            </a:extLst>
          </p:cNvPr>
          <p:cNvSpPr/>
          <p:nvPr/>
        </p:nvSpPr>
        <p:spPr>
          <a:xfrm>
            <a:off x="762000" y="4998357"/>
            <a:ext cx="10985499" cy="166914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612ED-C312-522C-7284-9BAC56692B42}"/>
              </a:ext>
            </a:extLst>
          </p:cNvPr>
          <p:cNvSpPr>
            <a:spLocks noGrp="1"/>
          </p:cNvSpPr>
          <p:nvPr>
            <p:ph type="title"/>
          </p:nvPr>
        </p:nvSpPr>
        <p:spPr>
          <a:xfrm>
            <a:off x="837429" y="265158"/>
            <a:ext cx="10515600" cy="1325563"/>
          </a:xfrm>
        </p:spPr>
        <p:txBody>
          <a:bodyPr/>
          <a:lstStyle/>
          <a:p>
            <a:r>
              <a:rPr lang="en-US"/>
              <a:t>Make Sure Users Acknowledge Your Fleet Safety Policy</a:t>
            </a:r>
          </a:p>
        </p:txBody>
      </p:sp>
      <p:sp>
        <p:nvSpPr>
          <p:cNvPr id="3" name="Content Placeholder 2">
            <a:extLst>
              <a:ext uri="{FF2B5EF4-FFF2-40B4-BE49-F238E27FC236}">
                <a16:creationId xmlns:a16="http://schemas.microsoft.com/office/drawing/2014/main" id="{81A44733-15C5-F344-7A89-123EFC19FAD0}"/>
              </a:ext>
            </a:extLst>
          </p:cNvPr>
          <p:cNvSpPr>
            <a:spLocks noGrp="1"/>
          </p:cNvSpPr>
          <p:nvPr>
            <p:ph sz="half" idx="1"/>
          </p:nvPr>
        </p:nvSpPr>
        <p:spPr>
          <a:xfrm>
            <a:off x="1064985" y="5154839"/>
            <a:ext cx="10515600" cy="4351338"/>
          </a:xfrm>
        </p:spPr>
        <p:txBody>
          <a:bodyPr vert="horz" lIns="91440" tIns="45720" rIns="91440" bIns="45720" rtlCol="0" anchor="t">
            <a:normAutofit/>
          </a:bodyPr>
          <a:lstStyle/>
          <a:p>
            <a:r>
              <a:rPr lang="en-US">
                <a:solidFill>
                  <a:schemeClr val="bg1"/>
                </a:solidFill>
              </a:rPr>
              <a:t>It is important to have users acknowledge the policy electronically prior to using vehicles and then on a set schedule there after</a:t>
            </a:r>
            <a:endParaRPr lang="en-US">
              <a:solidFill>
                <a:schemeClr val="bg1"/>
              </a:solidFill>
              <a:ea typeface="Roboto Condensed Bold"/>
              <a:cs typeface="Roboto Condensed Bold"/>
            </a:endParaRPr>
          </a:p>
          <a:p>
            <a:r>
              <a:rPr lang="en-US" sz="2400">
                <a:solidFill>
                  <a:schemeClr val="bg1"/>
                </a:solidFill>
                <a:cs typeface="Arial"/>
              </a:rPr>
              <a:t>CONFIGURE&gt;ENTERPRISE SETTINGS&gt;POLICY</a:t>
            </a:r>
            <a:endParaRPr lang="en-US" sz="2400">
              <a:solidFill>
                <a:schemeClr val="bg1"/>
              </a:solidFill>
              <a:ea typeface="Roboto Condensed Bold"/>
              <a:cs typeface="Arial"/>
            </a:endParaRPr>
          </a:p>
          <a:p>
            <a:pPr lvl="1"/>
            <a:endParaRPr lang="en-US"/>
          </a:p>
          <a:p>
            <a:pPr lvl="1"/>
            <a:endParaRPr lang="en-US"/>
          </a:p>
        </p:txBody>
      </p:sp>
      <p:pic>
        <p:nvPicPr>
          <p:cNvPr id="5" name="Picture 4">
            <a:extLst>
              <a:ext uri="{FF2B5EF4-FFF2-40B4-BE49-F238E27FC236}">
                <a16:creationId xmlns:a16="http://schemas.microsoft.com/office/drawing/2014/main" id="{8D355063-F0DF-0F90-8C00-A770425FA0F8}"/>
              </a:ext>
            </a:extLst>
          </p:cNvPr>
          <p:cNvPicPr>
            <a:picLocks noChangeAspect="1"/>
          </p:cNvPicPr>
          <p:nvPr/>
        </p:nvPicPr>
        <p:blipFill>
          <a:blip r:embed="rId4"/>
          <a:stretch>
            <a:fillRect/>
          </a:stretch>
        </p:blipFill>
        <p:spPr>
          <a:xfrm>
            <a:off x="565322" y="1846938"/>
            <a:ext cx="10704560" cy="2958651"/>
          </a:xfrm>
          <a:prstGeom prst="rect">
            <a:avLst/>
          </a:prstGeom>
        </p:spPr>
      </p:pic>
    </p:spTree>
    <p:extLst>
      <p:ext uri="{BB962C8B-B14F-4D97-AF65-F5344CB8AC3E}">
        <p14:creationId xmlns:p14="http://schemas.microsoft.com/office/powerpoint/2010/main" val="338314260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C481-5819-9C21-15D2-F7B61510D192}"/>
              </a:ext>
            </a:extLst>
          </p:cNvPr>
          <p:cNvSpPr>
            <a:spLocks noGrp="1"/>
          </p:cNvSpPr>
          <p:nvPr>
            <p:ph type="title"/>
          </p:nvPr>
        </p:nvSpPr>
        <p:spPr>
          <a:xfrm>
            <a:off x="839788" y="364218"/>
            <a:ext cx="10515600" cy="1325563"/>
          </a:xfrm>
        </p:spPr>
        <p:txBody>
          <a:bodyPr/>
          <a:lstStyle/>
          <a:p>
            <a:r>
              <a:rPr lang="en-US"/>
              <a:t>What is the Story?</a:t>
            </a:r>
          </a:p>
        </p:txBody>
      </p:sp>
      <p:pic>
        <p:nvPicPr>
          <p:cNvPr id="5" name="Content Placeholder 4" descr="A large group of people standing together">
            <a:extLst>
              <a:ext uri="{FF2B5EF4-FFF2-40B4-BE49-F238E27FC236}">
                <a16:creationId xmlns:a16="http://schemas.microsoft.com/office/drawing/2014/main" id="{EBF9FBB9-5C18-BEB3-C5BA-3C4BBD13D2B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27379" y="1535903"/>
            <a:ext cx="6498966" cy="4332644"/>
          </a:xfrm>
        </p:spPr>
      </p:pic>
    </p:spTree>
    <p:extLst>
      <p:ext uri="{BB962C8B-B14F-4D97-AF65-F5344CB8AC3E}">
        <p14:creationId xmlns:p14="http://schemas.microsoft.com/office/powerpoint/2010/main" val="462087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E4A71C-C634-F1A3-ACAD-691977575AB9}"/>
              </a:ext>
            </a:extLst>
          </p:cNvPr>
          <p:cNvSpPr/>
          <p:nvPr/>
        </p:nvSpPr>
        <p:spPr>
          <a:xfrm>
            <a:off x="1025071" y="5052785"/>
            <a:ext cx="7827984" cy="8073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EAA33-A0E3-B413-E141-FDAB7873D74E}"/>
              </a:ext>
            </a:extLst>
          </p:cNvPr>
          <p:cNvSpPr>
            <a:spLocks noGrp="1"/>
          </p:cNvSpPr>
          <p:nvPr>
            <p:ph type="title"/>
          </p:nvPr>
        </p:nvSpPr>
        <p:spPr>
          <a:xfrm>
            <a:off x="839788" y="260078"/>
            <a:ext cx="10515600" cy="1325563"/>
          </a:xfrm>
        </p:spPr>
        <p:txBody>
          <a:bodyPr/>
          <a:lstStyle/>
          <a:p>
            <a:r>
              <a:rPr lang="en-US"/>
              <a:t>Track Certifications by User</a:t>
            </a:r>
          </a:p>
        </p:txBody>
      </p:sp>
      <p:sp>
        <p:nvSpPr>
          <p:cNvPr id="3" name="Content Placeholder 2">
            <a:extLst>
              <a:ext uri="{FF2B5EF4-FFF2-40B4-BE49-F238E27FC236}">
                <a16:creationId xmlns:a16="http://schemas.microsoft.com/office/drawing/2014/main" id="{857EBA2F-A337-7E3B-91E4-11FCF168F1FD}"/>
              </a:ext>
            </a:extLst>
          </p:cNvPr>
          <p:cNvSpPr>
            <a:spLocks noGrp="1"/>
          </p:cNvSpPr>
          <p:nvPr>
            <p:ph sz="half" idx="1"/>
          </p:nvPr>
        </p:nvSpPr>
        <p:spPr>
          <a:xfrm>
            <a:off x="1137557" y="5227411"/>
            <a:ext cx="10515600" cy="4351338"/>
          </a:xfrm>
        </p:spPr>
        <p:txBody>
          <a:bodyPr vert="horz" lIns="91440" tIns="45720" rIns="91440" bIns="45720" rtlCol="0" anchor="t">
            <a:normAutofit/>
          </a:bodyPr>
          <a:lstStyle/>
          <a:p>
            <a:pPr marL="0" indent="0">
              <a:buNone/>
            </a:pPr>
            <a:r>
              <a:rPr lang="en-US">
                <a:solidFill>
                  <a:schemeClr val="bg1"/>
                </a:solidFill>
              </a:rPr>
              <a:t>MANAGE&gt;USERS&gt; (Pick the User) &gt;CERTIFICATIONS</a:t>
            </a:r>
            <a:endParaRPr lang="en-US">
              <a:solidFill>
                <a:schemeClr val="bg1"/>
              </a:solidFill>
              <a:ea typeface="Roboto Condensed Bold"/>
              <a:cs typeface="Roboto Condensed Bold"/>
            </a:endParaRPr>
          </a:p>
          <a:p>
            <a:endParaRPr lang="en-US"/>
          </a:p>
        </p:txBody>
      </p:sp>
      <p:pic>
        <p:nvPicPr>
          <p:cNvPr id="5" name="Picture 4">
            <a:extLst>
              <a:ext uri="{FF2B5EF4-FFF2-40B4-BE49-F238E27FC236}">
                <a16:creationId xmlns:a16="http://schemas.microsoft.com/office/drawing/2014/main" id="{D3973558-E0A3-5769-7785-9983DA0C8E87}"/>
              </a:ext>
            </a:extLst>
          </p:cNvPr>
          <p:cNvPicPr>
            <a:picLocks noChangeAspect="1"/>
          </p:cNvPicPr>
          <p:nvPr/>
        </p:nvPicPr>
        <p:blipFill>
          <a:blip r:embed="rId3"/>
          <a:stretch>
            <a:fillRect/>
          </a:stretch>
        </p:blipFill>
        <p:spPr>
          <a:xfrm>
            <a:off x="708885" y="1447299"/>
            <a:ext cx="10946586" cy="3322724"/>
          </a:xfrm>
          <a:prstGeom prst="rect">
            <a:avLst/>
          </a:prstGeom>
        </p:spPr>
      </p:pic>
    </p:spTree>
    <p:extLst>
      <p:ext uri="{BB962C8B-B14F-4D97-AF65-F5344CB8AC3E}">
        <p14:creationId xmlns:p14="http://schemas.microsoft.com/office/powerpoint/2010/main" val="3909459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9F311BA-E8CB-1F3A-19B9-DC49097A0D6A}"/>
              </a:ext>
            </a:extLst>
          </p:cNvPr>
          <p:cNvSpPr/>
          <p:nvPr/>
        </p:nvSpPr>
        <p:spPr>
          <a:xfrm>
            <a:off x="2730500" y="5651499"/>
            <a:ext cx="5043714" cy="76199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3C5E21-A7D6-9B95-874D-C95DFC47C2CD}"/>
              </a:ext>
            </a:extLst>
          </p:cNvPr>
          <p:cNvSpPr>
            <a:spLocks noGrp="1"/>
          </p:cNvSpPr>
          <p:nvPr>
            <p:ph type="title"/>
          </p:nvPr>
        </p:nvSpPr>
        <p:spPr>
          <a:xfrm>
            <a:off x="842147" y="196941"/>
            <a:ext cx="10515600" cy="1325563"/>
          </a:xfrm>
        </p:spPr>
        <p:txBody>
          <a:bodyPr/>
          <a:lstStyle/>
          <a:p>
            <a:r>
              <a:rPr lang="en-US" sz="4300"/>
              <a:t>Assign Users Appropriate Access Groups </a:t>
            </a:r>
            <a:endParaRPr lang="en-US"/>
          </a:p>
        </p:txBody>
      </p:sp>
      <p:pic>
        <p:nvPicPr>
          <p:cNvPr id="5" name="Content Placeholder 4">
            <a:extLst>
              <a:ext uri="{FF2B5EF4-FFF2-40B4-BE49-F238E27FC236}">
                <a16:creationId xmlns:a16="http://schemas.microsoft.com/office/drawing/2014/main" id="{1D8C462A-CC53-E17F-647D-4F45CBCF9D43}"/>
              </a:ext>
            </a:extLst>
          </p:cNvPr>
          <p:cNvPicPr>
            <a:picLocks noGrp="1" noChangeAspect="1"/>
          </p:cNvPicPr>
          <p:nvPr>
            <p:ph sz="half" idx="1"/>
          </p:nvPr>
        </p:nvPicPr>
        <p:blipFill>
          <a:blip r:embed="rId3"/>
          <a:stretch>
            <a:fillRect/>
          </a:stretch>
        </p:blipFill>
        <p:spPr>
          <a:xfrm>
            <a:off x="1764770" y="1519891"/>
            <a:ext cx="7821717" cy="3892182"/>
          </a:xfrm>
        </p:spPr>
      </p:pic>
      <p:sp>
        <p:nvSpPr>
          <p:cNvPr id="6" name="TextBox 5">
            <a:extLst>
              <a:ext uri="{FF2B5EF4-FFF2-40B4-BE49-F238E27FC236}">
                <a16:creationId xmlns:a16="http://schemas.microsoft.com/office/drawing/2014/main" id="{9004F6AF-39F4-A972-A678-EA12FAE0D785}"/>
              </a:ext>
            </a:extLst>
          </p:cNvPr>
          <p:cNvSpPr txBox="1"/>
          <p:nvPr/>
        </p:nvSpPr>
        <p:spPr>
          <a:xfrm>
            <a:off x="2900289" y="5836330"/>
            <a:ext cx="4939173" cy="400110"/>
          </a:xfrm>
          <a:prstGeom prst="rect">
            <a:avLst/>
          </a:prstGeom>
          <a:noFill/>
        </p:spPr>
        <p:txBody>
          <a:bodyPr wrap="none" lIns="91440" tIns="45720" rIns="91440" bIns="45720" rtlCol="0" anchor="t">
            <a:spAutoFit/>
          </a:bodyPr>
          <a:lstStyle/>
          <a:p>
            <a:r>
              <a:rPr lang="en-US" sz="2000">
                <a:solidFill>
                  <a:schemeClr val="bg1"/>
                </a:solidFill>
              </a:rPr>
              <a:t>MANAGE&gt;USERS (pick appropriate user)&gt;EDIT</a:t>
            </a:r>
            <a:endParaRPr lang="en-US" sz="2000">
              <a:solidFill>
                <a:schemeClr val="bg1"/>
              </a:solidFill>
              <a:ea typeface="Roboto Condensed Bold"/>
              <a:cs typeface="Roboto Condensed Bold"/>
            </a:endParaRPr>
          </a:p>
        </p:txBody>
      </p:sp>
      <p:sp>
        <p:nvSpPr>
          <p:cNvPr id="4" name="Rectangle 3">
            <a:extLst>
              <a:ext uri="{FF2B5EF4-FFF2-40B4-BE49-F238E27FC236}">
                <a16:creationId xmlns:a16="http://schemas.microsoft.com/office/drawing/2014/main" id="{442F80F4-F6DE-2CE4-C500-38533F3B603A}"/>
              </a:ext>
            </a:extLst>
          </p:cNvPr>
          <p:cNvSpPr/>
          <p:nvPr/>
        </p:nvSpPr>
        <p:spPr>
          <a:xfrm>
            <a:off x="1672936" y="4400724"/>
            <a:ext cx="4423064" cy="1104379"/>
          </a:xfrm>
          <a:prstGeom prst="rect">
            <a:avLst/>
          </a:prstGeom>
          <a:noFill/>
          <a:ln w="571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764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8E3BAE6-EBE2-E1A0-7485-8E5435DDEC6E}"/>
              </a:ext>
            </a:extLst>
          </p:cNvPr>
          <p:cNvSpPr/>
          <p:nvPr/>
        </p:nvSpPr>
        <p:spPr>
          <a:xfrm>
            <a:off x="696191" y="1968500"/>
            <a:ext cx="3903023" cy="12526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6138A-A6F5-D77D-FDB4-0AD1EB58804C}"/>
              </a:ext>
            </a:extLst>
          </p:cNvPr>
          <p:cNvSpPr>
            <a:spLocks noGrp="1"/>
          </p:cNvSpPr>
          <p:nvPr>
            <p:ph type="title"/>
          </p:nvPr>
        </p:nvSpPr>
        <p:spPr>
          <a:xfrm>
            <a:off x="839788" y="211999"/>
            <a:ext cx="10515600" cy="1325563"/>
          </a:xfrm>
        </p:spPr>
        <p:txBody>
          <a:bodyPr/>
          <a:lstStyle/>
          <a:p>
            <a:r>
              <a:rPr lang="en-US"/>
              <a:t>Set up Emails Appropriately for Audit</a:t>
            </a:r>
          </a:p>
        </p:txBody>
      </p:sp>
      <p:sp>
        <p:nvSpPr>
          <p:cNvPr id="3" name="Content Placeholder 2">
            <a:extLst>
              <a:ext uri="{FF2B5EF4-FFF2-40B4-BE49-F238E27FC236}">
                <a16:creationId xmlns:a16="http://schemas.microsoft.com/office/drawing/2014/main" id="{4FB2D72B-59A7-C218-B65E-E1EC7835BB00}"/>
              </a:ext>
            </a:extLst>
          </p:cNvPr>
          <p:cNvSpPr>
            <a:spLocks noGrp="1"/>
          </p:cNvSpPr>
          <p:nvPr>
            <p:ph sz="half" idx="1"/>
          </p:nvPr>
        </p:nvSpPr>
        <p:spPr>
          <a:xfrm>
            <a:off x="838201" y="2137682"/>
            <a:ext cx="3761014" cy="1893991"/>
          </a:xfrm>
        </p:spPr>
        <p:txBody>
          <a:bodyPr vert="horz" lIns="91440" tIns="45720" rIns="91440" bIns="45720" rtlCol="0" anchor="t">
            <a:normAutofit/>
          </a:bodyPr>
          <a:lstStyle/>
          <a:p>
            <a:pPr marL="0" indent="0">
              <a:buNone/>
            </a:pPr>
            <a:r>
              <a:rPr lang="en-US" sz="2400">
                <a:solidFill>
                  <a:schemeClr val="bg1"/>
                </a:solidFill>
              </a:rPr>
              <a:t>MANAGE&gt; USERS&gt;</a:t>
            </a:r>
            <a:endParaRPr lang="en-US" sz="2400">
              <a:solidFill>
                <a:schemeClr val="bg1"/>
              </a:solidFill>
              <a:ea typeface="Roboto Condensed Bold"/>
              <a:cs typeface="Roboto Condensed Bold"/>
            </a:endParaRPr>
          </a:p>
          <a:p>
            <a:pPr marL="0" indent="0">
              <a:buNone/>
            </a:pPr>
            <a:r>
              <a:rPr lang="en-US" sz="2400">
                <a:solidFill>
                  <a:schemeClr val="bg1"/>
                </a:solidFill>
              </a:rPr>
              <a:t>(pick appropriate user)&gt; EDIT</a:t>
            </a:r>
            <a:endParaRPr lang="en-US" sz="2400">
              <a:solidFill>
                <a:schemeClr val="bg1"/>
              </a:solidFill>
              <a:ea typeface="Roboto Condensed Bold"/>
              <a:cs typeface="Roboto Condensed Bold"/>
            </a:endParaRPr>
          </a:p>
          <a:p>
            <a:endParaRPr lang="en-US"/>
          </a:p>
        </p:txBody>
      </p:sp>
      <p:pic>
        <p:nvPicPr>
          <p:cNvPr id="5" name="Picture 4">
            <a:extLst>
              <a:ext uri="{FF2B5EF4-FFF2-40B4-BE49-F238E27FC236}">
                <a16:creationId xmlns:a16="http://schemas.microsoft.com/office/drawing/2014/main" id="{48D9D0E3-A347-0B40-6D3C-903F644AA105}"/>
              </a:ext>
            </a:extLst>
          </p:cNvPr>
          <p:cNvPicPr>
            <a:picLocks noChangeAspect="1"/>
          </p:cNvPicPr>
          <p:nvPr/>
        </p:nvPicPr>
        <p:blipFill>
          <a:blip r:embed="rId3"/>
          <a:stretch>
            <a:fillRect/>
          </a:stretch>
        </p:blipFill>
        <p:spPr>
          <a:xfrm>
            <a:off x="4897568" y="1603602"/>
            <a:ext cx="6920754" cy="3915500"/>
          </a:xfrm>
          <a:prstGeom prst="rect">
            <a:avLst/>
          </a:prstGeom>
        </p:spPr>
      </p:pic>
      <p:sp>
        <p:nvSpPr>
          <p:cNvPr id="6" name="Rectangle 5">
            <a:extLst>
              <a:ext uri="{FF2B5EF4-FFF2-40B4-BE49-F238E27FC236}">
                <a16:creationId xmlns:a16="http://schemas.microsoft.com/office/drawing/2014/main" id="{6C7B5ACC-0CC8-BC8E-FC27-38F8F11BE60A}"/>
              </a:ext>
            </a:extLst>
          </p:cNvPr>
          <p:cNvSpPr/>
          <p:nvPr/>
        </p:nvSpPr>
        <p:spPr>
          <a:xfrm>
            <a:off x="5070763" y="3106882"/>
            <a:ext cx="3595255" cy="2566554"/>
          </a:xfrm>
          <a:prstGeom prst="rect">
            <a:avLst/>
          </a:prstGeom>
          <a:noFill/>
          <a:ln w="571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82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D69F6C-C09D-B155-217D-28B53F4B489F}"/>
              </a:ext>
            </a:extLst>
          </p:cNvPr>
          <p:cNvSpPr/>
          <p:nvPr/>
        </p:nvSpPr>
        <p:spPr>
          <a:xfrm>
            <a:off x="7837713" y="1977571"/>
            <a:ext cx="3846285" cy="252584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0803F4-4BF4-9537-1451-BFA9F988704E}"/>
              </a:ext>
            </a:extLst>
          </p:cNvPr>
          <p:cNvSpPr>
            <a:spLocks noGrp="1"/>
          </p:cNvSpPr>
          <p:nvPr>
            <p:ph sz="half" idx="1"/>
          </p:nvPr>
        </p:nvSpPr>
        <p:spPr>
          <a:xfrm>
            <a:off x="8099810" y="2245143"/>
            <a:ext cx="3622134" cy="2139288"/>
          </a:xfrm>
        </p:spPr>
        <p:txBody>
          <a:bodyPr vert="horz" lIns="91440" tIns="45720" rIns="91440" bIns="45720" rtlCol="0" anchor="t">
            <a:normAutofit/>
          </a:bodyPr>
          <a:lstStyle/>
          <a:p>
            <a:pPr marL="0" indent="0">
              <a:buNone/>
            </a:pPr>
            <a:r>
              <a:rPr lang="en-US">
                <a:solidFill>
                  <a:schemeClr val="bg1"/>
                </a:solidFill>
              </a:rPr>
              <a:t>CONFIGURE&gt;</a:t>
            </a:r>
            <a:endParaRPr lang="en-US">
              <a:solidFill>
                <a:schemeClr val="bg1"/>
              </a:solidFill>
              <a:ea typeface="Roboto Condensed Bold"/>
              <a:cs typeface="Roboto Condensed Bold"/>
            </a:endParaRPr>
          </a:p>
          <a:p>
            <a:pPr marL="0" indent="0">
              <a:buNone/>
            </a:pPr>
            <a:r>
              <a:rPr lang="en-US">
                <a:solidFill>
                  <a:schemeClr val="bg1"/>
                </a:solidFill>
              </a:rPr>
              <a:t>SITE SETTINGS&gt;</a:t>
            </a:r>
            <a:endParaRPr lang="en-US">
              <a:solidFill>
                <a:schemeClr val="bg1"/>
              </a:solidFill>
              <a:ea typeface="Roboto Condensed Bold"/>
              <a:cs typeface="Roboto Condensed Bold"/>
            </a:endParaRPr>
          </a:p>
          <a:p>
            <a:pPr marL="0" indent="0">
              <a:buNone/>
            </a:pPr>
            <a:r>
              <a:rPr lang="en-US">
                <a:solidFill>
                  <a:schemeClr val="bg1"/>
                </a:solidFill>
              </a:rPr>
              <a:t>(pick appropriate site) &gt;</a:t>
            </a:r>
            <a:endParaRPr lang="en-US">
              <a:solidFill>
                <a:schemeClr val="bg1"/>
              </a:solidFill>
              <a:ea typeface="Roboto Condensed Bold"/>
              <a:cs typeface="Roboto Condensed Bold"/>
            </a:endParaRPr>
          </a:p>
          <a:p>
            <a:pPr marL="0" indent="0">
              <a:buNone/>
            </a:pPr>
            <a:r>
              <a:rPr lang="en-US">
                <a:solidFill>
                  <a:schemeClr val="bg1"/>
                </a:solidFill>
              </a:rPr>
              <a:t>RESERVATIONS</a:t>
            </a:r>
            <a:endParaRPr lang="en-US">
              <a:solidFill>
                <a:schemeClr val="bg1"/>
              </a:solidFill>
              <a:ea typeface="Roboto Condensed Bold"/>
              <a:cs typeface="Roboto Condensed Bold"/>
            </a:endParaRPr>
          </a:p>
        </p:txBody>
      </p:sp>
      <p:pic>
        <p:nvPicPr>
          <p:cNvPr id="5" name="Picture 4">
            <a:extLst>
              <a:ext uri="{FF2B5EF4-FFF2-40B4-BE49-F238E27FC236}">
                <a16:creationId xmlns:a16="http://schemas.microsoft.com/office/drawing/2014/main" id="{3D2F1930-7824-C856-295E-DF4964D32B16}"/>
              </a:ext>
            </a:extLst>
          </p:cNvPr>
          <p:cNvPicPr>
            <a:picLocks noChangeAspect="1"/>
          </p:cNvPicPr>
          <p:nvPr/>
        </p:nvPicPr>
        <p:blipFill rotWithShape="1">
          <a:blip r:embed="rId3"/>
          <a:srcRect t="4329" b="2543"/>
          <a:stretch/>
        </p:blipFill>
        <p:spPr>
          <a:xfrm>
            <a:off x="693983" y="1897380"/>
            <a:ext cx="6953385" cy="3280410"/>
          </a:xfrm>
          <a:prstGeom prst="rect">
            <a:avLst/>
          </a:prstGeom>
          <a:ln>
            <a:solidFill>
              <a:schemeClr val="bg1">
                <a:lumMod val="75000"/>
              </a:schemeClr>
            </a:solidFill>
          </a:ln>
        </p:spPr>
      </p:pic>
      <p:sp>
        <p:nvSpPr>
          <p:cNvPr id="8" name="Title 1">
            <a:extLst>
              <a:ext uri="{FF2B5EF4-FFF2-40B4-BE49-F238E27FC236}">
                <a16:creationId xmlns:a16="http://schemas.microsoft.com/office/drawing/2014/main" id="{6BE3D622-CF83-D36C-6B17-45A6C8481222}"/>
              </a:ext>
            </a:extLst>
          </p:cNvPr>
          <p:cNvSpPr>
            <a:spLocks noGrp="1"/>
          </p:cNvSpPr>
          <p:nvPr>
            <p:ph type="title"/>
          </p:nvPr>
        </p:nvSpPr>
        <p:spPr>
          <a:xfrm>
            <a:off x="839788" y="364943"/>
            <a:ext cx="10515600" cy="1325563"/>
          </a:xfrm>
        </p:spPr>
        <p:txBody>
          <a:bodyPr/>
          <a:lstStyle/>
          <a:p>
            <a:r>
              <a:rPr lang="en-US"/>
              <a:t>Site Setting Automation</a:t>
            </a:r>
          </a:p>
        </p:txBody>
      </p:sp>
    </p:spTree>
    <p:extLst>
      <p:ext uri="{BB962C8B-B14F-4D97-AF65-F5344CB8AC3E}">
        <p14:creationId xmlns:p14="http://schemas.microsoft.com/office/powerpoint/2010/main" val="1148006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C88948-E378-9C4E-7F46-B77DE370B67D}"/>
              </a:ext>
            </a:extLst>
          </p:cNvPr>
          <p:cNvPicPr>
            <a:picLocks noGrp="1" noChangeAspect="1"/>
          </p:cNvPicPr>
          <p:nvPr>
            <p:ph sz="half" idx="1"/>
          </p:nvPr>
        </p:nvPicPr>
        <p:blipFill rotWithShape="1">
          <a:blip r:embed="rId3"/>
          <a:srcRect l="2145" t="2653"/>
          <a:stretch/>
        </p:blipFill>
        <p:spPr>
          <a:xfrm>
            <a:off x="1688745" y="1497263"/>
            <a:ext cx="7905198" cy="4500402"/>
          </a:xfrm>
        </p:spPr>
      </p:pic>
      <p:sp>
        <p:nvSpPr>
          <p:cNvPr id="4" name="Rectangle 3">
            <a:extLst>
              <a:ext uri="{FF2B5EF4-FFF2-40B4-BE49-F238E27FC236}">
                <a16:creationId xmlns:a16="http://schemas.microsoft.com/office/drawing/2014/main" id="{41895C54-6E4B-DC1B-3793-F405803315A9}"/>
              </a:ext>
            </a:extLst>
          </p:cNvPr>
          <p:cNvSpPr/>
          <p:nvPr/>
        </p:nvSpPr>
        <p:spPr>
          <a:xfrm>
            <a:off x="1614713" y="1404032"/>
            <a:ext cx="7910288" cy="450850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0E1E77C-4104-05CF-70D4-F80476AD4FA6}"/>
              </a:ext>
            </a:extLst>
          </p:cNvPr>
          <p:cNvSpPr/>
          <p:nvPr/>
        </p:nvSpPr>
        <p:spPr>
          <a:xfrm>
            <a:off x="7837713" y="1977571"/>
            <a:ext cx="3846285" cy="252584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1A8689CD-06A6-D861-0784-2F11D75F4674}"/>
              </a:ext>
            </a:extLst>
          </p:cNvPr>
          <p:cNvSpPr txBox="1">
            <a:spLocks/>
          </p:cNvSpPr>
          <p:nvPr/>
        </p:nvSpPr>
        <p:spPr>
          <a:xfrm>
            <a:off x="8099810" y="2245143"/>
            <a:ext cx="3622134" cy="21392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bg1"/>
                </a:solidFill>
              </a:rPr>
              <a:t>CONFIGURE&gt;</a:t>
            </a:r>
            <a:endParaRPr lang="en-US">
              <a:solidFill>
                <a:schemeClr val="bg1"/>
              </a:solidFill>
              <a:ea typeface="Roboto Condensed Bold"/>
              <a:cs typeface="Roboto Condensed Bold"/>
            </a:endParaRPr>
          </a:p>
          <a:p>
            <a:pPr marL="0" indent="0">
              <a:buFont typeface="Arial" panose="020B0604020202020204" pitchFamily="34" charset="0"/>
              <a:buNone/>
            </a:pPr>
            <a:r>
              <a:rPr lang="en-US">
                <a:solidFill>
                  <a:schemeClr val="bg1"/>
                </a:solidFill>
              </a:rPr>
              <a:t>SITE SETTINGS&gt;</a:t>
            </a:r>
            <a:endParaRPr lang="en-US">
              <a:solidFill>
                <a:schemeClr val="bg1"/>
              </a:solidFill>
              <a:ea typeface="Roboto Condensed Bold"/>
              <a:cs typeface="Roboto Condensed Bold"/>
            </a:endParaRPr>
          </a:p>
          <a:p>
            <a:pPr marL="0" indent="0">
              <a:buFont typeface="Arial" panose="020B0604020202020204" pitchFamily="34" charset="0"/>
              <a:buNone/>
            </a:pPr>
            <a:r>
              <a:rPr lang="en-US">
                <a:solidFill>
                  <a:schemeClr val="bg1"/>
                </a:solidFill>
              </a:rPr>
              <a:t>(pick appropriate site) &gt;</a:t>
            </a:r>
            <a:endParaRPr lang="en-US">
              <a:solidFill>
                <a:schemeClr val="bg1"/>
              </a:solidFill>
              <a:ea typeface="Roboto Condensed Bold"/>
              <a:cs typeface="Roboto Condensed Bold"/>
            </a:endParaRPr>
          </a:p>
          <a:p>
            <a:pPr marL="0" indent="0">
              <a:buFont typeface="Arial" panose="020B0604020202020204" pitchFamily="34" charset="0"/>
              <a:buNone/>
            </a:pPr>
            <a:r>
              <a:rPr lang="en-US">
                <a:solidFill>
                  <a:schemeClr val="bg1"/>
                </a:solidFill>
              </a:rPr>
              <a:t>RESERVATIONS</a:t>
            </a:r>
            <a:endParaRPr lang="en-US">
              <a:solidFill>
                <a:schemeClr val="bg1"/>
              </a:solidFill>
              <a:ea typeface="Roboto Condensed Bold"/>
              <a:cs typeface="Roboto Condensed Bold"/>
            </a:endParaRPr>
          </a:p>
        </p:txBody>
      </p:sp>
      <p:sp>
        <p:nvSpPr>
          <p:cNvPr id="11" name="Title 1">
            <a:extLst>
              <a:ext uri="{FF2B5EF4-FFF2-40B4-BE49-F238E27FC236}">
                <a16:creationId xmlns:a16="http://schemas.microsoft.com/office/drawing/2014/main" id="{BDD82ED0-C23C-F2BA-C433-00F756BE37A2}"/>
              </a:ext>
            </a:extLst>
          </p:cNvPr>
          <p:cNvSpPr>
            <a:spLocks noGrp="1"/>
          </p:cNvSpPr>
          <p:nvPr>
            <p:ph type="title"/>
          </p:nvPr>
        </p:nvSpPr>
        <p:spPr>
          <a:xfrm>
            <a:off x="839788" y="210729"/>
            <a:ext cx="10515600" cy="1325563"/>
          </a:xfrm>
        </p:spPr>
        <p:txBody>
          <a:bodyPr/>
          <a:lstStyle/>
          <a:p>
            <a:r>
              <a:rPr lang="en-US"/>
              <a:t>Site Setting Automation</a:t>
            </a:r>
          </a:p>
        </p:txBody>
      </p:sp>
    </p:spTree>
    <p:extLst>
      <p:ext uri="{BB962C8B-B14F-4D97-AF65-F5344CB8AC3E}">
        <p14:creationId xmlns:p14="http://schemas.microsoft.com/office/powerpoint/2010/main" val="3552330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ED720F-4173-1B8A-CF4C-0481D94F8425}"/>
              </a:ext>
            </a:extLst>
          </p:cNvPr>
          <p:cNvPicPr>
            <a:picLocks noChangeAspect="1"/>
          </p:cNvPicPr>
          <p:nvPr/>
        </p:nvPicPr>
        <p:blipFill>
          <a:blip r:embed="rId3"/>
          <a:stretch>
            <a:fillRect/>
          </a:stretch>
        </p:blipFill>
        <p:spPr>
          <a:xfrm>
            <a:off x="972075" y="2004063"/>
            <a:ext cx="6701582" cy="3138715"/>
          </a:xfrm>
          <a:prstGeom prst="rect">
            <a:avLst/>
          </a:prstGeom>
        </p:spPr>
      </p:pic>
      <p:sp>
        <p:nvSpPr>
          <p:cNvPr id="7" name="Rectangle: Rounded Corners 6">
            <a:extLst>
              <a:ext uri="{FF2B5EF4-FFF2-40B4-BE49-F238E27FC236}">
                <a16:creationId xmlns:a16="http://schemas.microsoft.com/office/drawing/2014/main" id="{29102F03-DB01-3350-59E1-6F59B177CDEB}"/>
              </a:ext>
            </a:extLst>
          </p:cNvPr>
          <p:cNvSpPr/>
          <p:nvPr/>
        </p:nvSpPr>
        <p:spPr>
          <a:xfrm>
            <a:off x="8037285" y="2295070"/>
            <a:ext cx="3973283" cy="2379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4EA41-DF70-86F9-3CEB-57C2FD6C147A}"/>
              </a:ext>
            </a:extLst>
          </p:cNvPr>
          <p:cNvSpPr>
            <a:spLocks noGrp="1"/>
          </p:cNvSpPr>
          <p:nvPr>
            <p:ph type="title"/>
          </p:nvPr>
        </p:nvSpPr>
        <p:spPr>
          <a:xfrm>
            <a:off x="590505" y="296726"/>
            <a:ext cx="11359242" cy="1325563"/>
          </a:xfrm>
        </p:spPr>
        <p:txBody>
          <a:bodyPr/>
          <a:lstStyle/>
          <a:p>
            <a:r>
              <a:rPr lang="en-US"/>
              <a:t>Prevent Check Out at Kiosk if User's License is Expired</a:t>
            </a:r>
          </a:p>
        </p:txBody>
      </p:sp>
      <p:sp>
        <p:nvSpPr>
          <p:cNvPr id="3" name="Content Placeholder 2">
            <a:extLst>
              <a:ext uri="{FF2B5EF4-FFF2-40B4-BE49-F238E27FC236}">
                <a16:creationId xmlns:a16="http://schemas.microsoft.com/office/drawing/2014/main" id="{DB2A083D-1530-947D-B932-75B99C49842B}"/>
              </a:ext>
            </a:extLst>
          </p:cNvPr>
          <p:cNvSpPr>
            <a:spLocks noGrp="1"/>
          </p:cNvSpPr>
          <p:nvPr>
            <p:ph sz="half" idx="1"/>
          </p:nvPr>
        </p:nvSpPr>
        <p:spPr>
          <a:xfrm>
            <a:off x="8113484" y="2460626"/>
            <a:ext cx="3829958" cy="4351338"/>
          </a:xfrm>
        </p:spPr>
        <p:txBody>
          <a:bodyPr vert="horz" lIns="91440" tIns="45720" rIns="91440" bIns="45720" rtlCol="0" anchor="t">
            <a:normAutofit/>
          </a:bodyPr>
          <a:lstStyle/>
          <a:p>
            <a:pPr marL="0" indent="0">
              <a:buNone/>
            </a:pPr>
            <a:r>
              <a:rPr lang="en-US">
                <a:solidFill>
                  <a:schemeClr val="bg1"/>
                </a:solidFill>
              </a:rPr>
              <a:t>CONFIGURE&gt;SITE SETTINGS&gt;(choose kiosk)&gt;KIOSKS&gt;</a:t>
            </a:r>
            <a:br>
              <a:rPr lang="en-US">
                <a:solidFill>
                  <a:schemeClr val="bg1"/>
                </a:solidFill>
              </a:rPr>
            </a:br>
            <a:r>
              <a:rPr lang="en-US">
                <a:solidFill>
                  <a:schemeClr val="bg1"/>
                </a:solidFill>
              </a:rPr>
              <a:t>(Check as appropriate</a:t>
            </a:r>
            <a:br>
              <a:rPr lang="en-US">
                <a:solidFill>
                  <a:schemeClr val="bg1"/>
                </a:solidFill>
              </a:rPr>
            </a:br>
            <a:r>
              <a:rPr lang="en-US">
                <a:solidFill>
                  <a:schemeClr val="bg1"/>
                </a:solidFill>
              </a:rPr>
              <a:t> for your fleet)</a:t>
            </a:r>
          </a:p>
        </p:txBody>
      </p:sp>
      <p:sp>
        <p:nvSpPr>
          <p:cNvPr id="6" name="Rectangle 5">
            <a:extLst>
              <a:ext uri="{FF2B5EF4-FFF2-40B4-BE49-F238E27FC236}">
                <a16:creationId xmlns:a16="http://schemas.microsoft.com/office/drawing/2014/main" id="{DAC0512A-AA25-855A-725A-F8EC3F14E7B5}"/>
              </a:ext>
            </a:extLst>
          </p:cNvPr>
          <p:cNvSpPr/>
          <p:nvPr/>
        </p:nvSpPr>
        <p:spPr>
          <a:xfrm>
            <a:off x="972075" y="2004063"/>
            <a:ext cx="6783998" cy="3138715"/>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89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901E8-DB92-0DF3-4CBF-DD98D8E75DC0}"/>
              </a:ext>
            </a:extLst>
          </p:cNvPr>
          <p:cNvSpPr>
            <a:spLocks noGrp="1"/>
          </p:cNvSpPr>
          <p:nvPr>
            <p:ph type="title"/>
          </p:nvPr>
        </p:nvSpPr>
        <p:spPr>
          <a:xfrm>
            <a:off x="842147" y="326299"/>
            <a:ext cx="10515600" cy="1325563"/>
          </a:xfrm>
        </p:spPr>
        <p:txBody>
          <a:bodyPr/>
          <a:lstStyle/>
          <a:p>
            <a:r>
              <a:rPr lang="en-US"/>
              <a:t>Add Files to Reservations, Vehicles, or Users as Needed</a:t>
            </a:r>
          </a:p>
        </p:txBody>
      </p:sp>
      <p:pic>
        <p:nvPicPr>
          <p:cNvPr id="5" name="Content Placeholder 4">
            <a:extLst>
              <a:ext uri="{FF2B5EF4-FFF2-40B4-BE49-F238E27FC236}">
                <a16:creationId xmlns:a16="http://schemas.microsoft.com/office/drawing/2014/main" id="{FB495772-BD25-4F0F-FAEC-80BF6C4397D0}"/>
              </a:ext>
            </a:extLst>
          </p:cNvPr>
          <p:cNvPicPr>
            <a:picLocks noGrp="1" noChangeAspect="1"/>
          </p:cNvPicPr>
          <p:nvPr>
            <p:ph sz="half" idx="1"/>
          </p:nvPr>
        </p:nvPicPr>
        <p:blipFill>
          <a:blip r:embed="rId4"/>
          <a:stretch>
            <a:fillRect/>
          </a:stretch>
        </p:blipFill>
        <p:spPr>
          <a:xfrm>
            <a:off x="1022224" y="1808617"/>
            <a:ext cx="3215919" cy="861135"/>
          </a:xfrm>
        </p:spPr>
      </p:pic>
      <p:pic>
        <p:nvPicPr>
          <p:cNvPr id="7" name="Picture 6">
            <a:extLst>
              <a:ext uri="{FF2B5EF4-FFF2-40B4-BE49-F238E27FC236}">
                <a16:creationId xmlns:a16="http://schemas.microsoft.com/office/drawing/2014/main" id="{DA889C52-E4BE-2341-182B-5ADDA35762E7}"/>
              </a:ext>
            </a:extLst>
          </p:cNvPr>
          <p:cNvPicPr>
            <a:picLocks noChangeAspect="1"/>
          </p:cNvPicPr>
          <p:nvPr/>
        </p:nvPicPr>
        <p:blipFill>
          <a:blip r:embed="rId5"/>
          <a:stretch>
            <a:fillRect/>
          </a:stretch>
        </p:blipFill>
        <p:spPr>
          <a:xfrm>
            <a:off x="5464924" y="1853316"/>
            <a:ext cx="4918499" cy="1046626"/>
          </a:xfrm>
          <a:prstGeom prst="rect">
            <a:avLst/>
          </a:prstGeom>
        </p:spPr>
      </p:pic>
      <p:pic>
        <p:nvPicPr>
          <p:cNvPr id="9" name="Picture 8">
            <a:extLst>
              <a:ext uri="{FF2B5EF4-FFF2-40B4-BE49-F238E27FC236}">
                <a16:creationId xmlns:a16="http://schemas.microsoft.com/office/drawing/2014/main" id="{BE71030D-9412-06F4-54F0-48925C30B15F}"/>
              </a:ext>
            </a:extLst>
          </p:cNvPr>
          <p:cNvPicPr>
            <a:picLocks noChangeAspect="1"/>
          </p:cNvPicPr>
          <p:nvPr/>
        </p:nvPicPr>
        <p:blipFill>
          <a:blip r:embed="rId6"/>
          <a:stretch>
            <a:fillRect/>
          </a:stretch>
        </p:blipFill>
        <p:spPr>
          <a:xfrm>
            <a:off x="1022224" y="2791179"/>
            <a:ext cx="4397441" cy="1194095"/>
          </a:xfrm>
          <a:prstGeom prst="rect">
            <a:avLst/>
          </a:prstGeom>
        </p:spPr>
      </p:pic>
      <p:pic>
        <p:nvPicPr>
          <p:cNvPr id="13" name="Picture 12">
            <a:extLst>
              <a:ext uri="{FF2B5EF4-FFF2-40B4-BE49-F238E27FC236}">
                <a16:creationId xmlns:a16="http://schemas.microsoft.com/office/drawing/2014/main" id="{DF3E54DD-86F0-BC4E-20C5-99ABD705C9B6}"/>
              </a:ext>
            </a:extLst>
          </p:cNvPr>
          <p:cNvPicPr>
            <a:picLocks noChangeAspect="1"/>
          </p:cNvPicPr>
          <p:nvPr/>
        </p:nvPicPr>
        <p:blipFill>
          <a:blip r:embed="rId7"/>
          <a:stretch>
            <a:fillRect/>
          </a:stretch>
        </p:blipFill>
        <p:spPr>
          <a:xfrm>
            <a:off x="2776275" y="3982745"/>
            <a:ext cx="5273497" cy="2659610"/>
          </a:xfrm>
          <a:prstGeom prst="rect">
            <a:avLst/>
          </a:prstGeom>
        </p:spPr>
      </p:pic>
      <p:sp>
        <p:nvSpPr>
          <p:cNvPr id="14" name="Rectangle: Rounded Corners 13">
            <a:extLst>
              <a:ext uri="{FF2B5EF4-FFF2-40B4-BE49-F238E27FC236}">
                <a16:creationId xmlns:a16="http://schemas.microsoft.com/office/drawing/2014/main" id="{2FA35219-9E51-76F4-26C2-4F61C731A7D1}"/>
              </a:ext>
            </a:extLst>
          </p:cNvPr>
          <p:cNvSpPr/>
          <p:nvPr/>
        </p:nvSpPr>
        <p:spPr>
          <a:xfrm>
            <a:off x="7040515" y="3070746"/>
            <a:ext cx="2743201" cy="1533524"/>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After adding the document or picture you can access it by clicking the blue hyperlink.</a:t>
            </a:r>
          </a:p>
        </p:txBody>
      </p:sp>
      <p:cxnSp>
        <p:nvCxnSpPr>
          <p:cNvPr id="16" name="Straight Arrow Connector 15">
            <a:extLst>
              <a:ext uri="{FF2B5EF4-FFF2-40B4-BE49-F238E27FC236}">
                <a16:creationId xmlns:a16="http://schemas.microsoft.com/office/drawing/2014/main" id="{A43F8B24-8374-95F0-D8A3-250298BF7DCC}"/>
              </a:ext>
            </a:extLst>
          </p:cNvPr>
          <p:cNvCxnSpPr>
            <a:cxnSpLocks/>
          </p:cNvCxnSpPr>
          <p:nvPr/>
        </p:nvCxnSpPr>
        <p:spPr>
          <a:xfrm flipH="1">
            <a:off x="4360127" y="4025275"/>
            <a:ext cx="2680388" cy="5789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13615"/>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F46F-EFBA-0352-D249-8AF0B39F3A6C}"/>
              </a:ext>
            </a:extLst>
          </p:cNvPr>
          <p:cNvSpPr>
            <a:spLocks noGrp="1"/>
          </p:cNvSpPr>
          <p:nvPr>
            <p:ph type="title"/>
          </p:nvPr>
        </p:nvSpPr>
        <p:spPr>
          <a:xfrm>
            <a:off x="839788" y="362222"/>
            <a:ext cx="10515600" cy="1325563"/>
          </a:xfrm>
        </p:spPr>
        <p:txBody>
          <a:bodyPr/>
          <a:lstStyle/>
          <a:p>
            <a:r>
              <a:rPr lang="en-US"/>
              <a:t>Files You Can </a:t>
            </a:r>
            <a:r>
              <a:rPr lang="en-US" err="1"/>
              <a:t>Save..anything</a:t>
            </a:r>
            <a:r>
              <a:rPr lang="en-US"/>
              <a:t>!</a:t>
            </a:r>
          </a:p>
        </p:txBody>
      </p:sp>
      <p:sp>
        <p:nvSpPr>
          <p:cNvPr id="3" name="Content Placeholder 2">
            <a:extLst>
              <a:ext uri="{FF2B5EF4-FFF2-40B4-BE49-F238E27FC236}">
                <a16:creationId xmlns:a16="http://schemas.microsoft.com/office/drawing/2014/main" id="{7E68D453-F67D-23CD-E995-862F8EA8033D}"/>
              </a:ext>
            </a:extLst>
          </p:cNvPr>
          <p:cNvSpPr>
            <a:spLocks noGrp="1"/>
          </p:cNvSpPr>
          <p:nvPr>
            <p:ph sz="half" idx="1"/>
          </p:nvPr>
        </p:nvSpPr>
        <p:spPr>
          <a:xfrm>
            <a:off x="892629" y="1480911"/>
            <a:ext cx="6400532" cy="4351338"/>
          </a:xfrm>
        </p:spPr>
        <p:txBody>
          <a:bodyPr vert="horz" lIns="91440" tIns="45720" rIns="91440" bIns="45720" rtlCol="0" anchor="t">
            <a:normAutofit/>
          </a:bodyPr>
          <a:lstStyle/>
          <a:p>
            <a:r>
              <a:rPr lang="en-US" sz="2600"/>
              <a:t>Pictures of vehicles</a:t>
            </a:r>
            <a:endParaRPr lang="en-US" sz="2600">
              <a:ea typeface="Roboto Condensed Bold"/>
              <a:cs typeface="Roboto Condensed Bold"/>
            </a:endParaRPr>
          </a:p>
          <a:p>
            <a:r>
              <a:rPr lang="en-US" sz="2600"/>
              <a:t>Accident reports</a:t>
            </a:r>
            <a:endParaRPr lang="en-US" sz="2600">
              <a:ea typeface="Roboto Condensed Bold"/>
              <a:cs typeface="Roboto Condensed Bold"/>
            </a:endParaRPr>
          </a:p>
          <a:p>
            <a:r>
              <a:rPr lang="en-US" sz="2600"/>
              <a:t>Receipts</a:t>
            </a:r>
            <a:endParaRPr lang="en-US" sz="2600">
              <a:ea typeface="Roboto Condensed Bold"/>
              <a:cs typeface="Roboto Condensed Bold"/>
            </a:endParaRPr>
          </a:p>
          <a:p>
            <a:r>
              <a:rPr lang="en-US" sz="2600"/>
              <a:t>Purchase orders</a:t>
            </a:r>
            <a:endParaRPr lang="en-US" sz="2600">
              <a:ea typeface="Roboto Condensed Bold"/>
              <a:cs typeface="Roboto Condensed Bold"/>
            </a:endParaRPr>
          </a:p>
          <a:p>
            <a:r>
              <a:rPr lang="en-US" sz="2600"/>
              <a:t>Training</a:t>
            </a:r>
            <a:endParaRPr lang="en-US" sz="2600">
              <a:ea typeface="Roboto Condensed Bold"/>
              <a:cs typeface="Roboto Condensed Bold"/>
            </a:endParaRPr>
          </a:p>
          <a:p>
            <a:r>
              <a:rPr lang="en-US" sz="2600"/>
              <a:t>Copies of Insurance</a:t>
            </a:r>
            <a:endParaRPr lang="en-US" sz="2600">
              <a:ea typeface="Roboto Condensed Bold"/>
              <a:cs typeface="Roboto Condensed Bold"/>
            </a:endParaRPr>
          </a:p>
          <a:p>
            <a:r>
              <a:rPr lang="en-US" sz="2600"/>
              <a:t>Anything that you want</a:t>
            </a:r>
            <a:endParaRPr lang="en-US" sz="2600">
              <a:ea typeface="Roboto Condensed Bold"/>
              <a:cs typeface="Roboto Condensed Bold"/>
            </a:endParaRPr>
          </a:p>
          <a:p>
            <a:r>
              <a:rPr lang="en-US" sz="2600"/>
              <a:t> “We do not recommend storing Drivers Licenses numbers or personal information.”</a:t>
            </a:r>
            <a:endParaRPr lang="en-US" sz="2600">
              <a:ea typeface="Roboto Condensed Bold"/>
              <a:cs typeface="Roboto Condensed Bold"/>
            </a:endParaRPr>
          </a:p>
        </p:txBody>
      </p:sp>
      <p:pic>
        <p:nvPicPr>
          <p:cNvPr id="7" name="Graphic 6" descr="Camera with solid fill">
            <a:extLst>
              <a:ext uri="{FF2B5EF4-FFF2-40B4-BE49-F238E27FC236}">
                <a16:creationId xmlns:a16="http://schemas.microsoft.com/office/drawing/2014/main" id="{2AD299F3-3C2B-DA43-DF24-069379D4EC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4495" y="2318838"/>
            <a:ext cx="1203388" cy="1189507"/>
          </a:xfrm>
          <a:prstGeom prst="rect">
            <a:avLst/>
          </a:prstGeom>
        </p:spPr>
      </p:pic>
      <p:pic>
        <p:nvPicPr>
          <p:cNvPr id="8" name="Graphic 7" descr="Document with solid fill">
            <a:extLst>
              <a:ext uri="{FF2B5EF4-FFF2-40B4-BE49-F238E27FC236}">
                <a16:creationId xmlns:a16="http://schemas.microsoft.com/office/drawing/2014/main" id="{79F8DDF9-3FB0-D962-B58B-613DE72C26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1791" y="2416857"/>
            <a:ext cx="1243183" cy="1220975"/>
          </a:xfrm>
          <a:prstGeom prst="rect">
            <a:avLst/>
          </a:prstGeom>
        </p:spPr>
      </p:pic>
      <p:pic>
        <p:nvPicPr>
          <p:cNvPr id="9" name="Graphic 8" descr="Receipt with solid fill">
            <a:extLst>
              <a:ext uri="{FF2B5EF4-FFF2-40B4-BE49-F238E27FC236}">
                <a16:creationId xmlns:a16="http://schemas.microsoft.com/office/drawing/2014/main" id="{AFDB7E9E-B16B-B8BF-235F-1BEA1C0D78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96359" y="3503800"/>
            <a:ext cx="1306854" cy="1291780"/>
          </a:xfrm>
          <a:prstGeom prst="rect">
            <a:avLst/>
          </a:prstGeom>
        </p:spPr>
      </p:pic>
      <p:pic>
        <p:nvPicPr>
          <p:cNvPr id="10" name="Graphic 9" descr="Teacher with solid fill">
            <a:extLst>
              <a:ext uri="{FF2B5EF4-FFF2-40B4-BE49-F238E27FC236}">
                <a16:creationId xmlns:a16="http://schemas.microsoft.com/office/drawing/2014/main" id="{6CBCB1DD-FE38-E910-72E3-7CFED42C67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7387" y="1132265"/>
            <a:ext cx="1306853" cy="1291779"/>
          </a:xfrm>
          <a:prstGeom prst="rect">
            <a:avLst/>
          </a:prstGeom>
        </p:spPr>
      </p:pic>
      <p:pic>
        <p:nvPicPr>
          <p:cNvPr id="11" name="Graphic 10" descr="Clipboard with solid fill">
            <a:extLst>
              <a:ext uri="{FF2B5EF4-FFF2-40B4-BE49-F238E27FC236}">
                <a16:creationId xmlns:a16="http://schemas.microsoft.com/office/drawing/2014/main" id="{1D4109FB-1234-0D7D-9692-18722BB8DA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76976" y="2351667"/>
            <a:ext cx="1330730" cy="1291779"/>
          </a:xfrm>
          <a:prstGeom prst="rect">
            <a:avLst/>
          </a:prstGeom>
        </p:spPr>
      </p:pic>
      <p:pic>
        <p:nvPicPr>
          <p:cNvPr id="12" name="Graphic 11" descr="Slippery Road with solid fill">
            <a:extLst>
              <a:ext uri="{FF2B5EF4-FFF2-40B4-BE49-F238E27FC236}">
                <a16:creationId xmlns:a16="http://schemas.microsoft.com/office/drawing/2014/main" id="{8DD59231-89AE-AC10-3EC5-B26CC0D10A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42915" y="3699757"/>
            <a:ext cx="1275018" cy="1252444"/>
          </a:xfrm>
          <a:prstGeom prst="rect">
            <a:avLst/>
          </a:prstGeom>
        </p:spPr>
      </p:pic>
      <p:sp>
        <p:nvSpPr>
          <p:cNvPr id="13" name="Oval 12">
            <a:extLst>
              <a:ext uri="{FF2B5EF4-FFF2-40B4-BE49-F238E27FC236}">
                <a16:creationId xmlns:a16="http://schemas.microsoft.com/office/drawing/2014/main" id="{984D7654-37B6-8FDA-5C87-AEE18FA43BB3}"/>
              </a:ext>
            </a:extLst>
          </p:cNvPr>
          <p:cNvSpPr/>
          <p:nvPr/>
        </p:nvSpPr>
        <p:spPr>
          <a:xfrm>
            <a:off x="6773081" y="908570"/>
            <a:ext cx="4807184" cy="4468519"/>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021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268A5-71B6-AC5E-EB25-6B493B02B249}"/>
              </a:ext>
            </a:extLst>
          </p:cNvPr>
          <p:cNvSpPr>
            <a:spLocks noGrp="1"/>
          </p:cNvSpPr>
          <p:nvPr>
            <p:ph type="title"/>
          </p:nvPr>
        </p:nvSpPr>
        <p:spPr>
          <a:xfrm>
            <a:off x="1018065" y="3651450"/>
            <a:ext cx="10673254" cy="988187"/>
          </a:xfrm>
        </p:spPr>
        <p:txBody>
          <a:bodyPr>
            <a:normAutofit fontScale="90000"/>
          </a:bodyPr>
          <a:lstStyle/>
          <a:p>
            <a:r>
              <a:rPr lang="en-US"/>
              <a:t>You Have Your Data. You Know Your Story. You Are Ensuring Compliance. Now Go Tell Your Story!</a:t>
            </a:r>
          </a:p>
        </p:txBody>
      </p:sp>
    </p:spTree>
    <p:extLst>
      <p:ext uri="{BB962C8B-B14F-4D97-AF65-F5344CB8AC3E}">
        <p14:creationId xmlns:p14="http://schemas.microsoft.com/office/powerpoint/2010/main" val="3487097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CBF64C0-C883-A686-E54D-0FA810F7D31A}"/>
              </a:ext>
            </a:extLst>
          </p:cNvPr>
          <p:cNvSpPr/>
          <p:nvPr/>
        </p:nvSpPr>
        <p:spPr>
          <a:xfrm>
            <a:off x="7529285" y="4209143"/>
            <a:ext cx="4363357" cy="1197428"/>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8627F2-416F-B36C-DEE9-02D7D34BE5C8}"/>
              </a:ext>
            </a:extLst>
          </p:cNvPr>
          <p:cNvSpPr>
            <a:spLocks noGrp="1"/>
          </p:cNvSpPr>
          <p:nvPr>
            <p:ph type="title"/>
          </p:nvPr>
        </p:nvSpPr>
        <p:spPr>
          <a:xfrm>
            <a:off x="808945" y="370931"/>
            <a:ext cx="10515600" cy="1325563"/>
          </a:xfrm>
        </p:spPr>
        <p:txBody>
          <a:bodyPr/>
          <a:lstStyle/>
          <a:p>
            <a:r>
              <a:rPr lang="en-US"/>
              <a:t>Tell Your Story</a:t>
            </a:r>
          </a:p>
        </p:txBody>
      </p:sp>
      <p:sp>
        <p:nvSpPr>
          <p:cNvPr id="3" name="Content Placeholder 2">
            <a:extLst>
              <a:ext uri="{FF2B5EF4-FFF2-40B4-BE49-F238E27FC236}">
                <a16:creationId xmlns:a16="http://schemas.microsoft.com/office/drawing/2014/main" id="{7359F458-D1C9-B323-D035-818E37F5E212}"/>
              </a:ext>
            </a:extLst>
          </p:cNvPr>
          <p:cNvSpPr>
            <a:spLocks noGrp="1"/>
          </p:cNvSpPr>
          <p:nvPr>
            <p:ph sz="half" idx="1"/>
          </p:nvPr>
        </p:nvSpPr>
        <p:spPr>
          <a:xfrm>
            <a:off x="484731" y="1626061"/>
            <a:ext cx="5916386" cy="4351338"/>
          </a:xfrm>
        </p:spPr>
        <p:txBody>
          <a:bodyPr vert="horz" lIns="91440" tIns="45720" rIns="91440" bIns="45720" rtlCol="0" anchor="t">
            <a:normAutofit lnSpcReduction="10000"/>
          </a:bodyPr>
          <a:lstStyle/>
          <a:p>
            <a:pPr marL="0" indent="0">
              <a:buNone/>
            </a:pPr>
            <a:r>
              <a:rPr lang="en-US" b="1"/>
              <a:t>     Relate the story to your audience</a:t>
            </a:r>
            <a:endParaRPr lang="en-US" b="1">
              <a:ea typeface="Roboto Condensed Bold"/>
              <a:cs typeface="Roboto Condensed Bold"/>
            </a:endParaRPr>
          </a:p>
          <a:p>
            <a:pPr lvl="1"/>
            <a:r>
              <a:rPr lang="en-US" b="1">
                <a:solidFill>
                  <a:srgbClr val="3A74B7"/>
                </a:solidFill>
                <a:latin typeface="Roboto Condensed Bold"/>
                <a:ea typeface="Roboto Condensed Bold"/>
                <a:cs typeface="Arial"/>
              </a:rPr>
              <a:t>Customers</a:t>
            </a:r>
            <a:r>
              <a:rPr lang="en-US" b="1">
                <a:latin typeface="Roboto Condensed Bold"/>
                <a:ea typeface="Roboto Condensed Bold"/>
                <a:cs typeface="Arial"/>
              </a:rPr>
              <a:t> </a:t>
            </a:r>
            <a:r>
              <a:rPr lang="en-US">
                <a:latin typeface="Roboto Condensed Bold"/>
                <a:ea typeface="Roboto Condensed Bold"/>
                <a:cs typeface="Arial"/>
              </a:rPr>
              <a:t>- Advantages of the system</a:t>
            </a:r>
          </a:p>
          <a:p>
            <a:pPr lvl="1"/>
            <a:r>
              <a:rPr lang="en-US" b="1">
                <a:solidFill>
                  <a:srgbClr val="3A74B7"/>
                </a:solidFill>
                <a:latin typeface="Roboto Condensed Bold"/>
                <a:ea typeface="Roboto Condensed Bold"/>
                <a:cs typeface="Arial"/>
              </a:rPr>
              <a:t>Finance Staff </a:t>
            </a:r>
            <a:r>
              <a:rPr lang="en-US">
                <a:latin typeface="Roboto Condensed Bold"/>
                <a:ea typeface="Roboto Condensed Bold"/>
                <a:cs typeface="Arial"/>
              </a:rPr>
              <a:t>- Money savings</a:t>
            </a:r>
          </a:p>
          <a:p>
            <a:pPr lvl="1"/>
            <a:r>
              <a:rPr lang="en-US" b="1">
                <a:solidFill>
                  <a:srgbClr val="3A74B7"/>
                </a:solidFill>
                <a:latin typeface="Roboto Condensed Bold"/>
                <a:ea typeface="Roboto Condensed Bold"/>
                <a:cs typeface="Arial"/>
              </a:rPr>
              <a:t>Fleet Staff</a:t>
            </a:r>
            <a:r>
              <a:rPr lang="en-US">
                <a:latin typeface="Roboto Condensed Bold"/>
                <a:ea typeface="Roboto Condensed Bold"/>
                <a:cs typeface="Arial"/>
              </a:rPr>
              <a:t> - Convenience of auto approval and other automation</a:t>
            </a:r>
          </a:p>
          <a:p>
            <a:pPr lvl="1"/>
            <a:r>
              <a:rPr lang="en-US" b="1">
                <a:solidFill>
                  <a:srgbClr val="3A74B7"/>
                </a:solidFill>
                <a:latin typeface="Roboto Condensed Bold"/>
                <a:ea typeface="Roboto Condensed Bold"/>
                <a:cs typeface="Arial"/>
              </a:rPr>
              <a:t>Fleet Director </a:t>
            </a:r>
            <a:r>
              <a:rPr lang="en-US">
                <a:latin typeface="Roboto Condensed Bold"/>
                <a:ea typeface="Roboto Condensed Bold"/>
                <a:cs typeface="Arial"/>
              </a:rPr>
              <a:t>- The number of vehicles that can be adjusted to right-size the fleet.</a:t>
            </a:r>
          </a:p>
          <a:p>
            <a:pPr lvl="1"/>
            <a:r>
              <a:rPr lang="en-US" b="1">
                <a:solidFill>
                  <a:srgbClr val="3A74B7"/>
                </a:solidFill>
                <a:latin typeface="Roboto Condensed Bold"/>
                <a:ea typeface="Roboto Condensed Bold"/>
                <a:cs typeface="Arial"/>
              </a:rPr>
              <a:t>Auditors</a:t>
            </a:r>
            <a:r>
              <a:rPr lang="en-US">
                <a:latin typeface="Roboto Condensed Bold"/>
                <a:ea typeface="Roboto Condensed Bold"/>
                <a:cs typeface="Arial"/>
              </a:rPr>
              <a:t> - Built-in safety nets of ensuring people only use vehicles they are trained for. Making sure supervisors approve of the trips.</a:t>
            </a:r>
          </a:p>
        </p:txBody>
      </p:sp>
      <p:pic>
        <p:nvPicPr>
          <p:cNvPr id="8" name="Picture 7" descr="A machine with keys on it&#10;&#10;Description automatically generated">
            <a:extLst>
              <a:ext uri="{FF2B5EF4-FFF2-40B4-BE49-F238E27FC236}">
                <a16:creationId xmlns:a16="http://schemas.microsoft.com/office/drawing/2014/main" id="{523FDF29-C86C-A2E7-E05D-1E38AF7E42A8}"/>
              </a:ext>
            </a:extLst>
          </p:cNvPr>
          <p:cNvPicPr>
            <a:picLocks noChangeAspect="1"/>
          </p:cNvPicPr>
          <p:nvPr/>
        </p:nvPicPr>
        <p:blipFill rotWithShape="1">
          <a:blip r:embed="rId3"/>
          <a:srcRect t="1994" r="154"/>
          <a:stretch/>
        </p:blipFill>
        <p:spPr>
          <a:xfrm>
            <a:off x="6320970" y="0"/>
            <a:ext cx="5872856" cy="4222159"/>
          </a:xfrm>
          <a:prstGeom prst="rect">
            <a:avLst/>
          </a:prstGeom>
        </p:spPr>
      </p:pic>
      <p:sp>
        <p:nvSpPr>
          <p:cNvPr id="9" name="TextBox 8">
            <a:extLst>
              <a:ext uri="{FF2B5EF4-FFF2-40B4-BE49-F238E27FC236}">
                <a16:creationId xmlns:a16="http://schemas.microsoft.com/office/drawing/2014/main" id="{327A34EF-7553-E7A1-14E1-18029856B954}"/>
              </a:ext>
            </a:extLst>
          </p:cNvPr>
          <p:cNvSpPr txBox="1"/>
          <p:nvPr/>
        </p:nvSpPr>
        <p:spPr>
          <a:xfrm>
            <a:off x="7901214" y="4327072"/>
            <a:ext cx="45357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a:solidFill>
                  <a:schemeClr val="bg1"/>
                </a:solidFill>
                <a:ea typeface="+mn-lt"/>
                <a:cs typeface="+mn-lt"/>
              </a:rPr>
              <a:t>One picture equals at least five different stories.</a:t>
            </a:r>
            <a:endParaRPr lang="en-US" sz="2700">
              <a:solidFill>
                <a:schemeClr val="bg1"/>
              </a:solidFill>
              <a:ea typeface="Roboto Condensed Bold"/>
              <a:cs typeface="Roboto Condensed Bold"/>
            </a:endParaRPr>
          </a:p>
        </p:txBody>
      </p:sp>
    </p:spTree>
    <p:extLst>
      <p:ext uri="{BB962C8B-B14F-4D97-AF65-F5344CB8AC3E}">
        <p14:creationId xmlns:p14="http://schemas.microsoft.com/office/powerpoint/2010/main" val="3749164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853F635-9AB9-1FAF-20F6-0BF4311FABAF}"/>
              </a:ext>
            </a:extLst>
          </p:cNvPr>
          <p:cNvSpPr>
            <a:spLocks noGrp="1"/>
          </p:cNvSpPr>
          <p:nvPr>
            <p:ph sz="half" idx="1"/>
          </p:nvPr>
        </p:nvSpPr>
        <p:spPr>
          <a:xfrm>
            <a:off x="910772" y="1603879"/>
            <a:ext cx="5397971" cy="4351338"/>
          </a:xfrm>
        </p:spPr>
        <p:txBody>
          <a:bodyPr vert="horz" lIns="91440" tIns="45720" rIns="91440" bIns="45720" rtlCol="0" anchor="t">
            <a:normAutofit/>
          </a:bodyPr>
          <a:lstStyle/>
          <a:p>
            <a:pPr marL="0" indent="0">
              <a:buNone/>
            </a:pPr>
            <a:r>
              <a:rPr lang="en-US">
                <a:ea typeface="+mn-lt"/>
                <a:cs typeface="+mn-lt"/>
              </a:rPr>
              <a:t>When you see this picture of a key box and kiosk, what do you think of?</a:t>
            </a:r>
            <a:endParaRPr lang="en-US"/>
          </a:p>
        </p:txBody>
      </p:sp>
      <p:pic>
        <p:nvPicPr>
          <p:cNvPr id="7" name="Picture 6" descr="A machine next to a box&#10;&#10;Description automatically generated">
            <a:extLst>
              <a:ext uri="{FF2B5EF4-FFF2-40B4-BE49-F238E27FC236}">
                <a16:creationId xmlns:a16="http://schemas.microsoft.com/office/drawing/2014/main" id="{18D4AF24-349F-FB9F-9D84-046FBB9741FC}"/>
              </a:ext>
            </a:extLst>
          </p:cNvPr>
          <p:cNvPicPr>
            <a:picLocks noChangeAspect="1"/>
          </p:cNvPicPr>
          <p:nvPr/>
        </p:nvPicPr>
        <p:blipFill rotWithShape="1">
          <a:blip r:embed="rId3">
            <a:extLst>
              <a:ext uri="{28A0092B-C50C-407E-A947-70E740481C1C}">
                <a14:useLocalDpi xmlns:a14="http://schemas.microsoft.com/office/drawing/2010/main" val="0"/>
              </a:ext>
            </a:extLst>
          </a:blip>
          <a:srcRect r="14314" b="-2"/>
          <a:stretch/>
        </p:blipFill>
        <p:spPr>
          <a:xfrm rot="5400000">
            <a:off x="5986087" y="650593"/>
            <a:ext cx="6857662" cy="5559014"/>
          </a:xfrm>
          <a:prstGeom prst="rect">
            <a:avLst/>
          </a:prstGeom>
          <a:effectLst/>
        </p:spPr>
      </p:pic>
      <p:sp>
        <p:nvSpPr>
          <p:cNvPr id="6" name="Title 1">
            <a:extLst>
              <a:ext uri="{FF2B5EF4-FFF2-40B4-BE49-F238E27FC236}">
                <a16:creationId xmlns:a16="http://schemas.microsoft.com/office/drawing/2014/main" id="{01F56C5B-B9BC-2000-A5BB-E618CAA4A962}"/>
              </a:ext>
            </a:extLst>
          </p:cNvPr>
          <p:cNvSpPr>
            <a:spLocks noGrp="1"/>
          </p:cNvSpPr>
          <p:nvPr>
            <p:ph type="title"/>
          </p:nvPr>
        </p:nvSpPr>
        <p:spPr>
          <a:xfrm>
            <a:off x="839788" y="364218"/>
            <a:ext cx="10515600" cy="1325563"/>
          </a:xfrm>
        </p:spPr>
        <p:txBody>
          <a:bodyPr/>
          <a:lstStyle/>
          <a:p>
            <a:r>
              <a:rPr lang="en-US"/>
              <a:t>What is the Story?</a:t>
            </a:r>
          </a:p>
        </p:txBody>
      </p:sp>
    </p:spTree>
    <p:extLst>
      <p:ext uri="{BB962C8B-B14F-4D97-AF65-F5344CB8AC3E}">
        <p14:creationId xmlns:p14="http://schemas.microsoft.com/office/powerpoint/2010/main" val="2739968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2618B0-C65A-9D08-9ADE-817E6058EF2F}"/>
              </a:ext>
            </a:extLst>
          </p:cNvPr>
          <p:cNvSpPr>
            <a:spLocks noGrp="1"/>
          </p:cNvSpPr>
          <p:nvPr>
            <p:ph type="title"/>
          </p:nvPr>
        </p:nvSpPr>
        <p:spPr>
          <a:xfrm>
            <a:off x="836679" y="284478"/>
            <a:ext cx="6002110" cy="1495425"/>
          </a:xfrm>
        </p:spPr>
        <p:txBody>
          <a:bodyPr vert="horz" lIns="91440" tIns="45720" rIns="91440" bIns="45720" rtlCol="0" anchor="ctr">
            <a:normAutofit/>
          </a:bodyPr>
          <a:lstStyle/>
          <a:p>
            <a:r>
              <a:rPr lang="en-US"/>
              <a:t>Celebrate Success</a:t>
            </a:r>
          </a:p>
        </p:txBody>
      </p:sp>
      <p:pic>
        <p:nvPicPr>
          <p:cNvPr id="4" name="Picture 3" descr="Close up image of hands applauding">
            <a:extLst>
              <a:ext uri="{FF2B5EF4-FFF2-40B4-BE49-F238E27FC236}">
                <a16:creationId xmlns:a16="http://schemas.microsoft.com/office/drawing/2014/main" id="{FAB8CEDA-2A98-8E19-DC71-507E5CB31DD1}"/>
              </a:ext>
            </a:extLst>
          </p:cNvPr>
          <p:cNvPicPr>
            <a:picLocks noChangeAspect="1"/>
          </p:cNvPicPr>
          <p:nvPr/>
        </p:nvPicPr>
        <p:blipFill rotWithShape="1">
          <a:blip r:embed="rId3"/>
          <a:srcRect l="33020" r="18386" b="-1"/>
          <a:stretch/>
        </p:blipFill>
        <p:spPr>
          <a:xfrm>
            <a:off x="7199440" y="10"/>
            <a:ext cx="4992560" cy="6857990"/>
          </a:xfrm>
          <a:prstGeom prst="rect">
            <a:avLst/>
          </a:prstGeom>
          <a:effectLst/>
        </p:spPr>
      </p:pic>
      <p:pic>
        <p:nvPicPr>
          <p:cNvPr id="5" name="Picture 4" descr="A close-up of a logo&#10;&#10;Description automatically generated">
            <a:extLst>
              <a:ext uri="{FF2B5EF4-FFF2-40B4-BE49-F238E27FC236}">
                <a16:creationId xmlns:a16="http://schemas.microsoft.com/office/drawing/2014/main" id="{A3DB4708-BFDB-EE43-37FC-BF09CA3D7238}"/>
              </a:ext>
            </a:extLst>
          </p:cNvPr>
          <p:cNvPicPr>
            <a:picLocks noChangeAspect="1"/>
          </p:cNvPicPr>
          <p:nvPr/>
        </p:nvPicPr>
        <p:blipFill>
          <a:blip r:embed="rId4"/>
          <a:stretch>
            <a:fillRect/>
          </a:stretch>
        </p:blipFill>
        <p:spPr>
          <a:xfrm>
            <a:off x="3411" y="3947231"/>
            <a:ext cx="2495550" cy="2914650"/>
          </a:xfrm>
          <a:prstGeom prst="rect">
            <a:avLst/>
          </a:prstGeom>
        </p:spPr>
      </p:pic>
      <p:sp>
        <p:nvSpPr>
          <p:cNvPr id="3" name="Content Placeholder 2">
            <a:extLst>
              <a:ext uri="{FF2B5EF4-FFF2-40B4-BE49-F238E27FC236}">
                <a16:creationId xmlns:a16="http://schemas.microsoft.com/office/drawing/2014/main" id="{1E4D1649-4E7F-B38E-7780-6802698CEDC4}"/>
              </a:ext>
            </a:extLst>
          </p:cNvPr>
          <p:cNvSpPr>
            <a:spLocks noGrp="1"/>
          </p:cNvSpPr>
          <p:nvPr>
            <p:ph sz="half" idx="1"/>
          </p:nvPr>
        </p:nvSpPr>
        <p:spPr>
          <a:xfrm>
            <a:off x="836680" y="1511363"/>
            <a:ext cx="6002110" cy="3729034"/>
          </a:xfrm>
        </p:spPr>
        <p:txBody>
          <a:bodyPr vert="horz" lIns="91440" tIns="45720" rIns="91440" bIns="45720" rtlCol="0" anchor="t">
            <a:noAutofit/>
          </a:bodyPr>
          <a:lstStyle/>
          <a:p>
            <a:r>
              <a:rPr lang="en-US" sz="2400"/>
              <a:t>Watch trends and celebrate milestones such as the 50,000 reservation!</a:t>
            </a:r>
            <a:endParaRPr lang="en-US" sz="2400">
              <a:ea typeface="Roboto Condensed Bold"/>
              <a:cs typeface="Roboto Condensed Bold"/>
            </a:endParaRPr>
          </a:p>
          <a:p>
            <a:r>
              <a:rPr lang="en-US" sz="2400"/>
              <a:t>Celebrate high utilization reports and the money you are saving to your operation managers</a:t>
            </a:r>
            <a:endParaRPr lang="en-US" sz="2400">
              <a:ea typeface="Roboto Condensed Bold"/>
              <a:cs typeface="Roboto Condensed Bold"/>
            </a:endParaRPr>
          </a:p>
          <a:p>
            <a:r>
              <a:rPr lang="en-US" sz="2400"/>
              <a:t>Celebrate high customer satisfaction scores or comments customers have left</a:t>
            </a:r>
            <a:endParaRPr lang="en-US" sz="2400">
              <a:ea typeface="Roboto Condensed Bold"/>
              <a:cs typeface="Roboto Condensed Bold"/>
            </a:endParaRPr>
          </a:p>
          <a:p>
            <a:r>
              <a:rPr lang="en-US" sz="2400"/>
              <a:t>Celebrate number of work orders closed by technicians</a:t>
            </a:r>
            <a:endParaRPr lang="en-US" sz="2400">
              <a:ea typeface="Roboto Condensed Bold"/>
              <a:cs typeface="Roboto Condensed Bold"/>
            </a:endParaRPr>
          </a:p>
          <a:p>
            <a:r>
              <a:rPr lang="en-US" sz="2400"/>
              <a:t>Celebrate your customers success</a:t>
            </a:r>
            <a:endParaRPr lang="en-US" sz="2400">
              <a:ea typeface="Roboto Condensed Bold"/>
              <a:cs typeface="Roboto Condensed Bold"/>
            </a:endParaRPr>
          </a:p>
        </p:txBody>
      </p:sp>
    </p:spTree>
    <p:extLst>
      <p:ext uri="{BB962C8B-B14F-4D97-AF65-F5344CB8AC3E}">
        <p14:creationId xmlns:p14="http://schemas.microsoft.com/office/powerpoint/2010/main" val="4092882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2D59-655C-010B-1D1C-B0C18A69DCE3}"/>
              </a:ext>
            </a:extLst>
          </p:cNvPr>
          <p:cNvSpPr>
            <a:spLocks noGrp="1"/>
          </p:cNvSpPr>
          <p:nvPr>
            <p:ph type="title"/>
          </p:nvPr>
        </p:nvSpPr>
        <p:spPr/>
        <p:txBody>
          <a:bodyPr/>
          <a:lstStyle/>
          <a:p>
            <a:r>
              <a:rPr lang="en-US"/>
              <a:t>Apply for Awards to Highlight Your Fleet</a:t>
            </a:r>
          </a:p>
        </p:txBody>
      </p:sp>
      <p:sp>
        <p:nvSpPr>
          <p:cNvPr id="3" name="Content Placeholder 2">
            <a:extLst>
              <a:ext uri="{FF2B5EF4-FFF2-40B4-BE49-F238E27FC236}">
                <a16:creationId xmlns:a16="http://schemas.microsoft.com/office/drawing/2014/main" id="{8F5B9EB6-B086-8F74-9EC6-BFA55F4FC9EE}"/>
              </a:ext>
            </a:extLst>
          </p:cNvPr>
          <p:cNvSpPr>
            <a:spLocks noGrp="1"/>
          </p:cNvSpPr>
          <p:nvPr>
            <p:ph sz="half" idx="1"/>
          </p:nvPr>
        </p:nvSpPr>
        <p:spPr>
          <a:xfrm>
            <a:off x="838200" y="1825625"/>
            <a:ext cx="4603595" cy="4351338"/>
          </a:xfrm>
        </p:spPr>
        <p:txBody>
          <a:bodyPr/>
          <a:lstStyle/>
          <a:p>
            <a:r>
              <a:rPr lang="en-US"/>
              <a:t>100 Best Fleets with NAFA</a:t>
            </a:r>
          </a:p>
          <a:p>
            <a:r>
              <a:rPr lang="en-US"/>
              <a:t>50 Leading Fleets with GFX</a:t>
            </a:r>
          </a:p>
          <a:p>
            <a:r>
              <a:rPr lang="en-US"/>
              <a:t>NAFA’s Green Fleet Contest</a:t>
            </a:r>
          </a:p>
          <a:p>
            <a:r>
              <a:rPr lang="en-US"/>
              <a:t>NCSFA Fleet Excellence Award</a:t>
            </a:r>
          </a:p>
          <a:p>
            <a:endParaRPr lang="en-US"/>
          </a:p>
        </p:txBody>
      </p:sp>
      <p:pic>
        <p:nvPicPr>
          <p:cNvPr id="5" name="Picture 4">
            <a:extLst>
              <a:ext uri="{FF2B5EF4-FFF2-40B4-BE49-F238E27FC236}">
                <a16:creationId xmlns:a16="http://schemas.microsoft.com/office/drawing/2014/main" id="{F6DC3167-F7BD-C280-CBF7-F0DEEB7E2CD2}"/>
              </a:ext>
            </a:extLst>
          </p:cNvPr>
          <p:cNvPicPr>
            <a:picLocks noChangeAspect="1"/>
          </p:cNvPicPr>
          <p:nvPr/>
        </p:nvPicPr>
        <p:blipFill>
          <a:blip r:embed="rId3"/>
          <a:stretch>
            <a:fillRect/>
          </a:stretch>
        </p:blipFill>
        <p:spPr>
          <a:xfrm>
            <a:off x="8620423" y="1462415"/>
            <a:ext cx="3261352" cy="1867284"/>
          </a:xfrm>
          <a:prstGeom prst="rect">
            <a:avLst/>
          </a:prstGeom>
        </p:spPr>
      </p:pic>
      <p:pic>
        <p:nvPicPr>
          <p:cNvPr id="7" name="Picture 6">
            <a:extLst>
              <a:ext uri="{FF2B5EF4-FFF2-40B4-BE49-F238E27FC236}">
                <a16:creationId xmlns:a16="http://schemas.microsoft.com/office/drawing/2014/main" id="{60C62325-7A6B-D247-1A74-8A04B71A5797}"/>
              </a:ext>
            </a:extLst>
          </p:cNvPr>
          <p:cNvPicPr>
            <a:picLocks noChangeAspect="1"/>
          </p:cNvPicPr>
          <p:nvPr/>
        </p:nvPicPr>
        <p:blipFill>
          <a:blip r:embed="rId4"/>
          <a:stretch>
            <a:fillRect/>
          </a:stretch>
        </p:blipFill>
        <p:spPr>
          <a:xfrm>
            <a:off x="961822" y="4163371"/>
            <a:ext cx="6418054" cy="2720032"/>
          </a:xfrm>
          <a:prstGeom prst="rect">
            <a:avLst/>
          </a:prstGeom>
        </p:spPr>
      </p:pic>
      <p:pic>
        <p:nvPicPr>
          <p:cNvPr id="9" name="Picture 8">
            <a:extLst>
              <a:ext uri="{FF2B5EF4-FFF2-40B4-BE49-F238E27FC236}">
                <a16:creationId xmlns:a16="http://schemas.microsoft.com/office/drawing/2014/main" id="{9086796D-46BD-5586-8B46-97710A5C0E7E}"/>
              </a:ext>
            </a:extLst>
          </p:cNvPr>
          <p:cNvPicPr>
            <a:picLocks noChangeAspect="1"/>
          </p:cNvPicPr>
          <p:nvPr/>
        </p:nvPicPr>
        <p:blipFill>
          <a:blip r:embed="rId5"/>
          <a:stretch>
            <a:fillRect/>
          </a:stretch>
        </p:blipFill>
        <p:spPr>
          <a:xfrm>
            <a:off x="7897557" y="3401289"/>
            <a:ext cx="3984218" cy="1524164"/>
          </a:xfrm>
          <a:prstGeom prst="rect">
            <a:avLst/>
          </a:prstGeom>
        </p:spPr>
      </p:pic>
      <p:pic>
        <p:nvPicPr>
          <p:cNvPr id="6" name="Picture 5">
            <a:extLst>
              <a:ext uri="{FF2B5EF4-FFF2-40B4-BE49-F238E27FC236}">
                <a16:creationId xmlns:a16="http://schemas.microsoft.com/office/drawing/2014/main" id="{550307FB-8E24-6311-3858-1569DA3BFA71}"/>
              </a:ext>
            </a:extLst>
          </p:cNvPr>
          <p:cNvPicPr>
            <a:picLocks noChangeAspect="1"/>
          </p:cNvPicPr>
          <p:nvPr/>
        </p:nvPicPr>
        <p:blipFill>
          <a:blip r:embed="rId6"/>
          <a:stretch>
            <a:fillRect/>
          </a:stretch>
        </p:blipFill>
        <p:spPr>
          <a:xfrm>
            <a:off x="5351816" y="1646363"/>
            <a:ext cx="2796782" cy="2263336"/>
          </a:xfrm>
          <a:prstGeom prst="rect">
            <a:avLst/>
          </a:prstGeom>
        </p:spPr>
      </p:pic>
    </p:spTree>
    <p:extLst>
      <p:ext uri="{BB962C8B-B14F-4D97-AF65-F5344CB8AC3E}">
        <p14:creationId xmlns:p14="http://schemas.microsoft.com/office/powerpoint/2010/main" val="840672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268A5-71B6-AC5E-EB25-6B493B02B249}"/>
              </a:ext>
            </a:extLst>
          </p:cNvPr>
          <p:cNvSpPr>
            <a:spLocks noGrp="1"/>
          </p:cNvSpPr>
          <p:nvPr>
            <p:ph type="title"/>
          </p:nvPr>
        </p:nvSpPr>
        <p:spPr>
          <a:xfrm>
            <a:off x="754994" y="3533521"/>
            <a:ext cx="10673254" cy="988187"/>
          </a:xfrm>
        </p:spPr>
        <p:txBody>
          <a:bodyPr>
            <a:normAutofit/>
          </a:bodyPr>
          <a:lstStyle/>
          <a:p>
            <a:r>
              <a:rPr lang="en-US"/>
              <a:t>Questions</a:t>
            </a:r>
            <a:endParaRPr lang="en-US">
              <a:ea typeface="Roboto Bold"/>
              <a:cs typeface="Roboto Bold"/>
            </a:endParaRPr>
          </a:p>
        </p:txBody>
      </p:sp>
    </p:spTree>
    <p:extLst>
      <p:ext uri="{BB962C8B-B14F-4D97-AF65-F5344CB8AC3E}">
        <p14:creationId xmlns:p14="http://schemas.microsoft.com/office/powerpoint/2010/main" val="2980896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8F7931F-7B49-0DC3-1AF1-6E62D2C53387}"/>
              </a:ext>
            </a:extLst>
          </p:cNvPr>
          <p:cNvSpPr>
            <a:spLocks noGrp="1"/>
          </p:cNvSpPr>
          <p:nvPr>
            <p:ph sz="half" idx="1"/>
          </p:nvPr>
        </p:nvSpPr>
        <p:spPr>
          <a:xfrm>
            <a:off x="1460278" y="1474946"/>
            <a:ext cx="10515600" cy="4351338"/>
          </a:xfrm>
        </p:spPr>
        <p:txBody>
          <a:bodyPr vert="horz" lIns="91440" tIns="45720" rIns="91440" bIns="45720" rtlCol="0" anchor="t">
            <a:normAutofit/>
          </a:bodyPr>
          <a:lstStyle/>
          <a:p>
            <a:pPr marL="0" indent="0">
              <a:buNone/>
            </a:pPr>
            <a:r>
              <a:rPr lang="en-US" sz="6600">
                <a:solidFill>
                  <a:schemeClr val="accent1"/>
                </a:solidFill>
                <a:latin typeface="Segoe Print"/>
              </a:rPr>
              <a:t>Thank you for being part of the Agile Fleet Family!</a:t>
            </a:r>
          </a:p>
        </p:txBody>
      </p:sp>
    </p:spTree>
    <p:extLst>
      <p:ext uri="{BB962C8B-B14F-4D97-AF65-F5344CB8AC3E}">
        <p14:creationId xmlns:p14="http://schemas.microsoft.com/office/powerpoint/2010/main" val="3507265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CC807D-4AF5-C8F8-86DF-C0DAA899C093}"/>
              </a:ext>
            </a:extLst>
          </p:cNvPr>
          <p:cNvSpPr/>
          <p:nvPr/>
        </p:nvSpPr>
        <p:spPr>
          <a:xfrm>
            <a:off x="8279641" y="5709313"/>
            <a:ext cx="3662149" cy="94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EEACFF-8791-47D4-9AD3-8922467EC8E8}"/>
              </a:ext>
            </a:extLst>
          </p:cNvPr>
          <p:cNvSpPr txBox="1">
            <a:spLocks/>
          </p:cNvSpPr>
          <p:nvPr/>
        </p:nvSpPr>
        <p:spPr>
          <a:xfrm>
            <a:off x="838200" y="496545"/>
            <a:ext cx="10515600" cy="5936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3A74B7"/>
                </a:solidFill>
                <a:effectLst/>
                <a:uLnTx/>
                <a:uFillTx/>
                <a:latin typeface="Roboto" panose="02000000000000000000" pitchFamily="2" charset="0"/>
                <a:ea typeface="Roboto" panose="02000000000000000000" pitchFamily="2" charset="0"/>
                <a:cs typeface="+mj-cs"/>
              </a:rPr>
              <a:t>Story Telling</a:t>
            </a:r>
          </a:p>
        </p:txBody>
      </p:sp>
      <p:sp>
        <p:nvSpPr>
          <p:cNvPr id="68" name="TextBox 67">
            <a:extLst>
              <a:ext uri="{FF2B5EF4-FFF2-40B4-BE49-F238E27FC236}">
                <a16:creationId xmlns:a16="http://schemas.microsoft.com/office/drawing/2014/main" id="{B1CF0DF6-95B7-DC10-FF10-3ECB53A44DC2}"/>
              </a:ext>
            </a:extLst>
          </p:cNvPr>
          <p:cNvSpPr txBox="1"/>
          <p:nvPr/>
        </p:nvSpPr>
        <p:spPr>
          <a:xfrm>
            <a:off x="9311148" y="7028446"/>
            <a:ext cx="1925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ourses.lumenlearning.com/wm-humanresourcesmgmt/chapter/small-business-hr-resource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3.0/"/>
              </a:rPr>
              <a:t>CC BY</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6A5A1453-949D-46ED-8A2F-5563877E6BEA}"/>
              </a:ext>
            </a:extLst>
          </p:cNvPr>
          <p:cNvGrpSpPr/>
          <p:nvPr/>
        </p:nvGrpSpPr>
        <p:grpSpPr>
          <a:xfrm>
            <a:off x="959892" y="1409127"/>
            <a:ext cx="10269621" cy="5112686"/>
            <a:chOff x="959892" y="1409127"/>
            <a:chExt cx="10269621" cy="5112686"/>
          </a:xfrm>
        </p:grpSpPr>
        <p:sp>
          <p:nvSpPr>
            <p:cNvPr id="55" name="TextBox 54">
              <a:extLst>
                <a:ext uri="{FF2B5EF4-FFF2-40B4-BE49-F238E27FC236}">
                  <a16:creationId xmlns:a16="http://schemas.microsoft.com/office/drawing/2014/main" id="{BB4CD67F-3575-39F4-2BDA-070F8E720EA5}"/>
                </a:ext>
              </a:extLst>
            </p:cNvPr>
            <p:cNvSpPr txBox="1"/>
            <p:nvPr/>
          </p:nvSpPr>
          <p:spPr>
            <a:xfrm>
              <a:off x="3534769" y="1409128"/>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Requestors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6" name="TextBox 55">
              <a:extLst>
                <a:ext uri="{FF2B5EF4-FFF2-40B4-BE49-F238E27FC236}">
                  <a16:creationId xmlns:a16="http://schemas.microsoft.com/office/drawing/2014/main" id="{48102F62-1510-771C-F810-5093A6ECBBCF}"/>
                </a:ext>
              </a:extLst>
            </p:cNvPr>
            <p:cNvSpPr txBox="1"/>
            <p:nvPr/>
          </p:nvSpPr>
          <p:spPr>
            <a:xfrm>
              <a:off x="6138081" y="1409128"/>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Fleet</a:t>
              </a:r>
              <a:b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Administrators</a:t>
              </a:r>
            </a:p>
          </p:txBody>
        </p:sp>
        <p:sp>
          <p:nvSpPr>
            <p:cNvPr id="57" name="TextBox 56">
              <a:extLst>
                <a:ext uri="{FF2B5EF4-FFF2-40B4-BE49-F238E27FC236}">
                  <a16:creationId xmlns:a16="http://schemas.microsoft.com/office/drawing/2014/main" id="{A00D566F-6E73-F5FD-3DB6-F84B1FC45088}"/>
                </a:ext>
              </a:extLst>
            </p:cNvPr>
            <p:cNvSpPr txBox="1"/>
            <p:nvPr/>
          </p:nvSpPr>
          <p:spPr>
            <a:xfrm>
              <a:off x="8778921" y="1409127"/>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Motor Pool</a:t>
              </a:r>
              <a:b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Dispatchers</a:t>
              </a:r>
            </a:p>
          </p:txBody>
        </p:sp>
        <p:sp>
          <p:nvSpPr>
            <p:cNvPr id="58" name="TextBox 57">
              <a:extLst>
                <a:ext uri="{FF2B5EF4-FFF2-40B4-BE49-F238E27FC236}">
                  <a16:creationId xmlns:a16="http://schemas.microsoft.com/office/drawing/2014/main" id="{316FAA39-71A6-8FAF-D4BB-5A53771BFB5C}"/>
                </a:ext>
              </a:extLst>
            </p:cNvPr>
            <p:cNvSpPr txBox="1"/>
            <p:nvPr/>
          </p:nvSpPr>
          <p:spPr>
            <a:xfrm>
              <a:off x="3534769" y="4045374"/>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Inspectors &amp; Prep</a:t>
              </a:r>
            </a:p>
          </p:txBody>
        </p:sp>
        <p:sp>
          <p:nvSpPr>
            <p:cNvPr id="59" name="TextBox 58">
              <a:extLst>
                <a:ext uri="{FF2B5EF4-FFF2-40B4-BE49-F238E27FC236}">
                  <a16:creationId xmlns:a16="http://schemas.microsoft.com/office/drawing/2014/main" id="{F4BDDA1E-1722-5448-29F8-B6D91CDD166E}"/>
                </a:ext>
              </a:extLst>
            </p:cNvPr>
            <p:cNvSpPr txBox="1"/>
            <p:nvPr/>
          </p:nvSpPr>
          <p:spPr>
            <a:xfrm>
              <a:off x="6115335" y="4045373"/>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Risk </a:t>
              </a:r>
              <a:b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Managers</a:t>
              </a:r>
            </a:p>
          </p:txBody>
        </p:sp>
        <p:pic>
          <p:nvPicPr>
            <p:cNvPr id="60" name="Picture 59" descr="Polizza Rc auto Sara Assicurazioni: 70 giorni gratis a ruota libera">
              <a:extLst>
                <a:ext uri="{FF2B5EF4-FFF2-40B4-BE49-F238E27FC236}">
                  <a16:creationId xmlns:a16="http://schemas.microsoft.com/office/drawing/2014/main" id="{99B330DB-B962-CC1C-4285-B49A1BEC4B73}"/>
                </a:ext>
              </a:extLst>
            </p:cNvPr>
            <p:cNvPicPr>
              <a:picLocks/>
            </p:cNvPicPr>
            <p:nvPr/>
          </p:nvPicPr>
          <p:blipFill rotWithShape="1">
            <a:blip r:embed="rId6"/>
            <a:srcRect l="9786" r="5008"/>
            <a:stretch/>
          </p:blipFill>
          <p:spPr>
            <a:xfrm>
              <a:off x="959892" y="2239940"/>
              <a:ext cx="2450592" cy="1645025"/>
            </a:xfrm>
            <a:prstGeom prst="rect">
              <a:avLst/>
            </a:prstGeom>
          </p:spPr>
        </p:pic>
        <p:sp>
          <p:nvSpPr>
            <p:cNvPr id="61" name="TextBox 60">
              <a:extLst>
                <a:ext uri="{FF2B5EF4-FFF2-40B4-BE49-F238E27FC236}">
                  <a16:creationId xmlns:a16="http://schemas.microsoft.com/office/drawing/2014/main" id="{29E435D8-6D81-A8C8-1AF6-69646D712C92}"/>
                </a:ext>
              </a:extLst>
            </p:cNvPr>
            <p:cNvSpPr txBox="1"/>
            <p:nvPr/>
          </p:nvSpPr>
          <p:spPr>
            <a:xfrm>
              <a:off x="965579" y="4067413"/>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Maintenance</a:t>
              </a:r>
              <a:b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Staff</a:t>
              </a:r>
            </a:p>
          </p:txBody>
        </p:sp>
        <p:sp>
          <p:nvSpPr>
            <p:cNvPr id="62" name="TextBox 61">
              <a:extLst>
                <a:ext uri="{FF2B5EF4-FFF2-40B4-BE49-F238E27FC236}">
                  <a16:creationId xmlns:a16="http://schemas.microsoft.com/office/drawing/2014/main" id="{37B24F8E-3601-2873-54EB-A2CA21AA66B8}"/>
                </a:ext>
              </a:extLst>
            </p:cNvPr>
            <p:cNvSpPr txBox="1"/>
            <p:nvPr/>
          </p:nvSpPr>
          <p:spPr>
            <a:xfrm>
              <a:off x="959892" y="1409129"/>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Drivers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63" name="Picture 62">
              <a:extLst>
                <a:ext uri="{FF2B5EF4-FFF2-40B4-BE49-F238E27FC236}">
                  <a16:creationId xmlns:a16="http://schemas.microsoft.com/office/drawing/2014/main" id="{2FC2EA01-BEEA-8EE0-00A9-290A78130CA5}"/>
                </a:ext>
              </a:extLst>
            </p:cNvPr>
            <p:cNvPicPr>
              <a:picLocks/>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0484" t="15590" r="3908"/>
            <a:stretch/>
          </p:blipFill>
          <p:spPr>
            <a:xfrm>
              <a:off x="3528619" y="4850731"/>
              <a:ext cx="2450592" cy="1645920"/>
            </a:xfrm>
            <a:prstGeom prst="rect">
              <a:avLst/>
            </a:prstGeom>
          </p:spPr>
        </p:pic>
        <p:pic>
          <p:nvPicPr>
            <p:cNvPr id="64" name="Picture 63" descr="Mechanic wiping hands at work">
              <a:extLst>
                <a:ext uri="{FF2B5EF4-FFF2-40B4-BE49-F238E27FC236}">
                  <a16:creationId xmlns:a16="http://schemas.microsoft.com/office/drawing/2014/main" id="{F4C3035C-6661-3118-197D-D54F9940872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63923" y="4847303"/>
              <a:ext cx="2450592" cy="1645920"/>
            </a:xfrm>
            <a:prstGeom prst="rect">
              <a:avLst/>
            </a:prstGeom>
          </p:spPr>
        </p:pic>
        <p:pic>
          <p:nvPicPr>
            <p:cNvPr id="65" name="Picture 64" descr="A picture containing person, car, close&#10;&#10;Description automatically generated">
              <a:extLst>
                <a:ext uri="{FF2B5EF4-FFF2-40B4-BE49-F238E27FC236}">
                  <a16:creationId xmlns:a16="http://schemas.microsoft.com/office/drawing/2014/main" id="{06AE024A-61FF-5BE5-1700-7EDA632AEE3E}"/>
                </a:ext>
              </a:extLst>
            </p:cNvPr>
            <p:cNvPicPr>
              <a:picLocks/>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778921" y="2234222"/>
              <a:ext cx="2450592" cy="1645920"/>
            </a:xfrm>
            <a:prstGeom prst="rect">
              <a:avLst/>
            </a:prstGeom>
          </p:spPr>
        </p:pic>
        <p:pic>
          <p:nvPicPr>
            <p:cNvPr id="66" name="Picture 65" descr="A person sitting at a table&#10;&#10;Description automatically generated with medium confidence">
              <a:extLst>
                <a:ext uri="{FF2B5EF4-FFF2-40B4-BE49-F238E27FC236}">
                  <a16:creationId xmlns:a16="http://schemas.microsoft.com/office/drawing/2014/main" id="{5D4BA9B5-FAA3-A8CA-EFDA-AAB72A49B7F6}"/>
                </a:ext>
              </a:extLst>
            </p:cNvPr>
            <p:cNvPicPr>
              <a:picLocks/>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412" t="10825" r="-412" b="1031"/>
            <a:stretch/>
          </p:blipFill>
          <p:spPr>
            <a:xfrm>
              <a:off x="6144420" y="2232735"/>
              <a:ext cx="2450592" cy="1645920"/>
            </a:xfrm>
            <a:prstGeom prst="rect">
              <a:avLst/>
            </a:prstGeom>
          </p:spPr>
        </p:pic>
        <p:pic>
          <p:nvPicPr>
            <p:cNvPr id="67" name="Picture 66" descr="A group of women sitting at a table&#10;&#10;Description automatically generated with low confidence">
              <a:extLst>
                <a:ext uri="{FF2B5EF4-FFF2-40B4-BE49-F238E27FC236}">
                  <a16:creationId xmlns:a16="http://schemas.microsoft.com/office/drawing/2014/main" id="{0669A4C3-E64E-8780-CCF4-9F1A8C628A1D}"/>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70161" y="4887288"/>
              <a:ext cx="2450592" cy="1634525"/>
            </a:xfrm>
            <a:prstGeom prst="rect">
              <a:avLst/>
            </a:prstGeom>
          </p:spPr>
        </p:pic>
        <p:sp>
          <p:nvSpPr>
            <p:cNvPr id="69" name="TextBox 68">
              <a:extLst>
                <a:ext uri="{FF2B5EF4-FFF2-40B4-BE49-F238E27FC236}">
                  <a16:creationId xmlns:a16="http://schemas.microsoft.com/office/drawing/2014/main" id="{2AA3731B-431D-63F6-B5C5-7117228EFB84}"/>
                </a:ext>
              </a:extLst>
            </p:cNvPr>
            <p:cNvSpPr txBox="1"/>
            <p:nvPr/>
          </p:nvSpPr>
          <p:spPr>
            <a:xfrm>
              <a:off x="8773235" y="4067413"/>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HR</a:t>
              </a:r>
              <a:b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Administrators</a:t>
              </a:r>
            </a:p>
          </p:txBody>
        </p:sp>
        <p:pic>
          <p:nvPicPr>
            <p:cNvPr id="70" name="Picture 69" descr="A computer and a cup of coffee&#10;&#10;Description automatically generated with low confidence">
              <a:extLst>
                <a:ext uri="{FF2B5EF4-FFF2-40B4-BE49-F238E27FC236}">
                  <a16:creationId xmlns:a16="http://schemas.microsoft.com/office/drawing/2014/main" id="{4A4BE98A-2BC5-3FEE-ABEB-A2EE92F5AF81}"/>
                </a:ext>
              </a:extLst>
            </p:cNvPr>
            <p:cNvPicPr>
              <a:picLocks/>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535410" y="2239745"/>
              <a:ext cx="2450592" cy="1645920"/>
            </a:xfrm>
            <a:prstGeom prst="rect">
              <a:avLst/>
            </a:prstGeom>
          </p:spPr>
        </p:pic>
        <p:pic>
          <p:nvPicPr>
            <p:cNvPr id="54" name="Picture 7" descr="A picture containing text, person, computer, screenshot&#10;&#10;Description automatically generated">
              <a:extLst>
                <a:ext uri="{FF2B5EF4-FFF2-40B4-BE49-F238E27FC236}">
                  <a16:creationId xmlns:a16="http://schemas.microsoft.com/office/drawing/2014/main" id="{C088573D-3A67-B203-8063-8173DE1E8728}"/>
                </a:ext>
              </a:extLst>
            </p:cNvPr>
            <p:cNvPicPr>
              <a:picLocks/>
            </p:cNvPicPr>
            <p:nvPr/>
          </p:nvPicPr>
          <p:blipFill rotWithShape="1">
            <a:blip r:embed="rId17"/>
            <a:srcRect t="32751"/>
            <a:stretch/>
          </p:blipFill>
          <p:spPr>
            <a:xfrm>
              <a:off x="6116512" y="4846955"/>
              <a:ext cx="2450592" cy="1645920"/>
            </a:xfrm>
            <a:prstGeom prst="rect">
              <a:avLst/>
            </a:prstGeom>
          </p:spPr>
        </p:pic>
      </p:grpSp>
    </p:spTree>
    <p:extLst>
      <p:ext uri="{BB962C8B-B14F-4D97-AF65-F5344CB8AC3E}">
        <p14:creationId xmlns:p14="http://schemas.microsoft.com/office/powerpoint/2010/main" val="113557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CC807D-4AF5-C8F8-86DF-C0DAA899C093}"/>
              </a:ext>
            </a:extLst>
          </p:cNvPr>
          <p:cNvSpPr/>
          <p:nvPr/>
        </p:nvSpPr>
        <p:spPr>
          <a:xfrm>
            <a:off x="8279641" y="5709313"/>
            <a:ext cx="3662149" cy="94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6A5A1453-949D-46ED-8A2F-5563877E6BEA}"/>
              </a:ext>
            </a:extLst>
          </p:cNvPr>
          <p:cNvGrpSpPr/>
          <p:nvPr/>
        </p:nvGrpSpPr>
        <p:grpSpPr>
          <a:xfrm>
            <a:off x="959892" y="1409127"/>
            <a:ext cx="10266528" cy="5084096"/>
            <a:chOff x="959892" y="1409127"/>
            <a:chExt cx="10266528" cy="5084096"/>
          </a:xfrm>
        </p:grpSpPr>
        <p:sp>
          <p:nvSpPr>
            <p:cNvPr id="55" name="TextBox 54">
              <a:extLst>
                <a:ext uri="{FF2B5EF4-FFF2-40B4-BE49-F238E27FC236}">
                  <a16:creationId xmlns:a16="http://schemas.microsoft.com/office/drawing/2014/main" id="{BB4CD67F-3575-39F4-2BDA-070F8E720EA5}"/>
                </a:ext>
              </a:extLst>
            </p:cNvPr>
            <p:cNvSpPr txBox="1"/>
            <p:nvPr/>
          </p:nvSpPr>
          <p:spPr>
            <a:xfrm>
              <a:off x="3534769" y="1409128"/>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Online Videos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6" name="TextBox 55">
              <a:extLst>
                <a:ext uri="{FF2B5EF4-FFF2-40B4-BE49-F238E27FC236}">
                  <a16:creationId xmlns:a16="http://schemas.microsoft.com/office/drawing/2014/main" id="{48102F62-1510-771C-F810-5093A6ECBBCF}"/>
                </a:ext>
              </a:extLst>
            </p:cNvPr>
            <p:cNvSpPr txBox="1"/>
            <p:nvPr/>
          </p:nvSpPr>
          <p:spPr>
            <a:xfrm>
              <a:off x="6138081" y="1409128"/>
              <a:ext cx="2447499" cy="1200329"/>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Trade</a:t>
              </a:r>
              <a:b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Publications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7" name="TextBox 56">
              <a:extLst>
                <a:ext uri="{FF2B5EF4-FFF2-40B4-BE49-F238E27FC236}">
                  <a16:creationId xmlns:a16="http://schemas.microsoft.com/office/drawing/2014/main" id="{A00D566F-6E73-F5FD-3DB6-F84B1FC45088}"/>
                </a:ext>
              </a:extLst>
            </p:cNvPr>
            <p:cNvSpPr txBox="1"/>
            <p:nvPr/>
          </p:nvSpPr>
          <p:spPr>
            <a:xfrm>
              <a:off x="8778921" y="1409127"/>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Webinars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8" name="TextBox 57">
              <a:extLst>
                <a:ext uri="{FF2B5EF4-FFF2-40B4-BE49-F238E27FC236}">
                  <a16:creationId xmlns:a16="http://schemas.microsoft.com/office/drawing/2014/main" id="{316FAA39-71A6-8FAF-D4BB-5A53771BFB5C}"/>
                </a:ext>
              </a:extLst>
            </p:cNvPr>
            <p:cNvSpPr txBox="1"/>
            <p:nvPr/>
          </p:nvSpPr>
          <p:spPr>
            <a:xfrm>
              <a:off x="3534769" y="4045374"/>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Broadcasts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9" name="TextBox 58">
              <a:extLst>
                <a:ext uri="{FF2B5EF4-FFF2-40B4-BE49-F238E27FC236}">
                  <a16:creationId xmlns:a16="http://schemas.microsoft.com/office/drawing/2014/main" id="{F4BDDA1E-1722-5448-29F8-B6D91CDD166E}"/>
                </a:ext>
              </a:extLst>
            </p:cNvPr>
            <p:cNvSpPr txBox="1"/>
            <p:nvPr/>
          </p:nvSpPr>
          <p:spPr>
            <a:xfrm>
              <a:off x="6115335" y="4045373"/>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Peer to Peer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61" name="TextBox 60">
              <a:extLst>
                <a:ext uri="{FF2B5EF4-FFF2-40B4-BE49-F238E27FC236}">
                  <a16:creationId xmlns:a16="http://schemas.microsoft.com/office/drawing/2014/main" id="{29E435D8-6D81-A8C8-1AF6-69646D712C92}"/>
                </a:ext>
              </a:extLst>
            </p:cNvPr>
            <p:cNvSpPr txBox="1"/>
            <p:nvPr/>
          </p:nvSpPr>
          <p:spPr>
            <a:xfrm>
              <a:off x="965579" y="4067413"/>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Presentations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62" name="TextBox 61">
              <a:extLst>
                <a:ext uri="{FF2B5EF4-FFF2-40B4-BE49-F238E27FC236}">
                  <a16:creationId xmlns:a16="http://schemas.microsoft.com/office/drawing/2014/main" id="{37B24F8E-3601-2873-54EB-A2CA21AA66B8}"/>
                </a:ext>
              </a:extLst>
            </p:cNvPr>
            <p:cNvSpPr txBox="1"/>
            <p:nvPr/>
          </p:nvSpPr>
          <p:spPr>
            <a:xfrm>
              <a:off x="959892" y="1409129"/>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Books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64" name="Picture 63" descr="Mechanic wiping hands at work">
              <a:extLst>
                <a:ext uri="{FF2B5EF4-FFF2-40B4-BE49-F238E27FC236}">
                  <a16:creationId xmlns:a16="http://schemas.microsoft.com/office/drawing/2014/main" id="{F4C3035C-6661-3118-197D-D54F9940872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63923" y="4847303"/>
              <a:ext cx="2450592" cy="1645920"/>
            </a:xfrm>
            <a:prstGeom prst="rect">
              <a:avLst/>
            </a:prstGeom>
          </p:spPr>
        </p:pic>
        <p:sp>
          <p:nvSpPr>
            <p:cNvPr id="69" name="TextBox 68">
              <a:extLst>
                <a:ext uri="{FF2B5EF4-FFF2-40B4-BE49-F238E27FC236}">
                  <a16:creationId xmlns:a16="http://schemas.microsoft.com/office/drawing/2014/main" id="{2AA3731B-431D-63F6-B5C5-7117228EFB84}"/>
                </a:ext>
              </a:extLst>
            </p:cNvPr>
            <p:cNvSpPr txBox="1"/>
            <p:nvPr/>
          </p:nvSpPr>
          <p:spPr>
            <a:xfrm>
              <a:off x="8773235" y="4067413"/>
              <a:ext cx="2447499" cy="830997"/>
            </a:xfrm>
            <a:prstGeom prst="rect">
              <a:avLst/>
            </a:prstGeom>
            <a:solidFill>
              <a:srgbClr val="3A74B7"/>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Bulletin</a:t>
              </a:r>
              <a:b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US"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Boards</a:t>
              </a:r>
            </a:p>
          </p:txBody>
        </p:sp>
      </p:grpSp>
      <p:pic>
        <p:nvPicPr>
          <p:cNvPr id="13" name="Content Placeholder 16" descr="Books on a shelf">
            <a:extLst>
              <a:ext uri="{FF2B5EF4-FFF2-40B4-BE49-F238E27FC236}">
                <a16:creationId xmlns:a16="http://schemas.microsoft.com/office/drawing/2014/main" id="{75F7E973-87EC-5A3D-1ABA-BEED193A4723}"/>
              </a:ext>
            </a:extLst>
          </p:cNvPr>
          <p:cNvPicPr>
            <a:picLocks noChangeAspect="1"/>
          </p:cNvPicPr>
          <p:nvPr/>
        </p:nvPicPr>
        <p:blipFill rotWithShape="1">
          <a:blip r:embed="rId5">
            <a:extLst>
              <a:ext uri="{28A0092B-C50C-407E-A947-70E740481C1C}">
                <a14:useLocalDpi xmlns:a14="http://schemas.microsoft.com/office/drawing/2010/main" val="0"/>
              </a:ext>
            </a:extLst>
          </a:blip>
          <a:srcRect l="31296" t="36827" r="31453" b="25348"/>
          <a:stretch/>
        </p:blipFill>
        <p:spPr>
          <a:xfrm>
            <a:off x="961092" y="2223897"/>
            <a:ext cx="2434949" cy="1649198"/>
          </a:xfrm>
          <a:prstGeom prst="rect">
            <a:avLst/>
          </a:prstGeom>
        </p:spPr>
      </p:pic>
      <p:pic>
        <p:nvPicPr>
          <p:cNvPr id="14" name="Content Placeholder 4" descr="Retro microphone">
            <a:extLst>
              <a:ext uri="{FF2B5EF4-FFF2-40B4-BE49-F238E27FC236}">
                <a16:creationId xmlns:a16="http://schemas.microsoft.com/office/drawing/2014/main" id="{D7848D6D-C9AC-44AA-4A0D-C4D3AEC6B2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3407" y="4832184"/>
            <a:ext cx="2460861" cy="1640258"/>
          </a:xfrm>
          <a:prstGeom prst="rect">
            <a:avLst/>
          </a:prstGeom>
        </p:spPr>
      </p:pic>
      <p:pic>
        <p:nvPicPr>
          <p:cNvPr id="15" name="Picture 14" descr="A group of magazines on a shelf">
            <a:extLst>
              <a:ext uri="{FF2B5EF4-FFF2-40B4-BE49-F238E27FC236}">
                <a16:creationId xmlns:a16="http://schemas.microsoft.com/office/drawing/2014/main" id="{FB05B27E-9F38-33BF-BBE2-331485DD1C13}"/>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b="11047"/>
          <a:stretch/>
        </p:blipFill>
        <p:spPr>
          <a:xfrm>
            <a:off x="6124729" y="2246517"/>
            <a:ext cx="2438106" cy="1626578"/>
          </a:xfrm>
          <a:prstGeom prst="rect">
            <a:avLst/>
          </a:prstGeom>
        </p:spPr>
      </p:pic>
      <p:pic>
        <p:nvPicPr>
          <p:cNvPr id="16" name="Picture 15" descr="A person typing on a computer&#10;&#10;Description automatically generated">
            <a:extLst>
              <a:ext uri="{FF2B5EF4-FFF2-40B4-BE49-F238E27FC236}">
                <a16:creationId xmlns:a16="http://schemas.microsoft.com/office/drawing/2014/main" id="{63CE2930-82D8-76CB-FDE0-673393F95B7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r="1739"/>
          <a:stretch/>
        </p:blipFill>
        <p:spPr>
          <a:xfrm>
            <a:off x="8815805" y="2236665"/>
            <a:ext cx="2404930" cy="1632562"/>
          </a:xfrm>
          <a:prstGeom prst="rect">
            <a:avLst/>
          </a:prstGeom>
        </p:spPr>
      </p:pic>
      <p:pic>
        <p:nvPicPr>
          <p:cNvPr id="18" name="Picture 17" descr="A yellow sign on a wooden board&#10;&#10;Description automatically generated">
            <a:extLst>
              <a:ext uri="{FF2B5EF4-FFF2-40B4-BE49-F238E27FC236}">
                <a16:creationId xmlns:a16="http://schemas.microsoft.com/office/drawing/2014/main" id="{34406AE3-26D3-777D-BFD9-A6B1BDF9F55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767522" y="4839141"/>
            <a:ext cx="2447499" cy="1633301"/>
          </a:xfrm>
          <a:prstGeom prst="rect">
            <a:avLst/>
          </a:prstGeom>
        </p:spPr>
      </p:pic>
      <p:pic>
        <p:nvPicPr>
          <p:cNvPr id="24" name="Picture 23" descr="A close-up of two hands shaking&#10;&#10;Description automatically generated">
            <a:extLst>
              <a:ext uri="{FF2B5EF4-FFF2-40B4-BE49-F238E27FC236}">
                <a16:creationId xmlns:a16="http://schemas.microsoft.com/office/drawing/2014/main" id="{7A892567-509C-BC3A-BBD5-4F1C8A5EE28A}"/>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6108735" y="4839141"/>
            <a:ext cx="2447500" cy="1648016"/>
          </a:xfrm>
          <a:prstGeom prst="rect">
            <a:avLst/>
          </a:prstGeom>
        </p:spPr>
      </p:pic>
      <p:pic>
        <p:nvPicPr>
          <p:cNvPr id="30" name="Picture 29" descr="A person holding a cell phone&#10;&#10;Description automatically generated">
            <a:extLst>
              <a:ext uri="{FF2B5EF4-FFF2-40B4-BE49-F238E27FC236}">
                <a16:creationId xmlns:a16="http://schemas.microsoft.com/office/drawing/2014/main" id="{CF5E5D78-DC84-02D3-CA57-3D6AA73A7F75}"/>
              </a:ext>
            </a:extLst>
          </p:cNvPr>
          <p:cNvPicPr>
            <a:picLocks noChangeAspect="1"/>
          </p:cNvPicPr>
          <p:nvPr/>
        </p:nvPicPr>
        <p:blipFill rotWithShape="1">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l="12787" r="3596" b="1919"/>
          <a:stretch/>
        </p:blipFill>
        <p:spPr>
          <a:xfrm>
            <a:off x="3531711" y="2191876"/>
            <a:ext cx="2447500" cy="1653734"/>
          </a:xfrm>
          <a:prstGeom prst="rect">
            <a:avLst/>
          </a:prstGeom>
        </p:spPr>
      </p:pic>
      <p:pic>
        <p:nvPicPr>
          <p:cNvPr id="35" name="Picture 34" descr="A person sitting at a table with a computer">
            <a:extLst>
              <a:ext uri="{FF2B5EF4-FFF2-40B4-BE49-F238E27FC236}">
                <a16:creationId xmlns:a16="http://schemas.microsoft.com/office/drawing/2014/main" id="{DCF3EE6C-B3D8-7BDB-7FD2-C141D7F67060}"/>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963923" y="4847303"/>
            <a:ext cx="2437403" cy="1625139"/>
          </a:xfrm>
          <a:prstGeom prst="rect">
            <a:avLst/>
          </a:prstGeom>
        </p:spPr>
      </p:pic>
      <p:sp>
        <p:nvSpPr>
          <p:cNvPr id="3" name="Title 1">
            <a:extLst>
              <a:ext uri="{FF2B5EF4-FFF2-40B4-BE49-F238E27FC236}">
                <a16:creationId xmlns:a16="http://schemas.microsoft.com/office/drawing/2014/main" id="{66ADAD31-2FE1-E670-0F39-A0834C2A8984}"/>
              </a:ext>
            </a:extLst>
          </p:cNvPr>
          <p:cNvSpPr txBox="1">
            <a:spLocks/>
          </p:cNvSpPr>
          <p:nvPr/>
        </p:nvSpPr>
        <p:spPr>
          <a:xfrm>
            <a:off x="838200" y="449508"/>
            <a:ext cx="10515600" cy="5936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3A74B7"/>
                </a:solidFill>
                <a:effectLst/>
                <a:uLnTx/>
                <a:uFillTx/>
                <a:latin typeface="Roboto" panose="02000000000000000000" pitchFamily="2" charset="0"/>
                <a:ea typeface="Roboto" panose="02000000000000000000" pitchFamily="2" charset="0"/>
                <a:cs typeface="+mj-cs"/>
              </a:rPr>
              <a:t>Story Telling</a:t>
            </a:r>
          </a:p>
        </p:txBody>
      </p:sp>
    </p:spTree>
    <p:extLst>
      <p:ext uri="{BB962C8B-B14F-4D97-AF65-F5344CB8AC3E}">
        <p14:creationId xmlns:p14="http://schemas.microsoft.com/office/powerpoint/2010/main" val="1553518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AAA0-4FDE-F839-F7FD-A6414A75DE6B}"/>
              </a:ext>
            </a:extLst>
          </p:cNvPr>
          <p:cNvSpPr>
            <a:spLocks noGrp="1"/>
          </p:cNvSpPr>
          <p:nvPr>
            <p:ph type="title"/>
          </p:nvPr>
        </p:nvSpPr>
        <p:spPr>
          <a:xfrm>
            <a:off x="3538945" y="3778450"/>
            <a:ext cx="5059680" cy="988187"/>
          </a:xfrm>
        </p:spPr>
        <p:txBody>
          <a:bodyPr>
            <a:normAutofit fontScale="90000"/>
          </a:bodyPr>
          <a:lstStyle/>
          <a:p>
            <a:r>
              <a:rPr lang="en-US"/>
              <a:t>Key Performance Indicators to Help Tell Your Fleet Story</a:t>
            </a:r>
          </a:p>
        </p:txBody>
      </p:sp>
    </p:spTree>
    <p:extLst>
      <p:ext uri="{BB962C8B-B14F-4D97-AF65-F5344CB8AC3E}">
        <p14:creationId xmlns:p14="http://schemas.microsoft.com/office/powerpoint/2010/main" val="3597402338"/>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gile Fleet Brand Fonts">
      <a:majorFont>
        <a:latin typeface="Roboto Bold"/>
        <a:ea typeface=""/>
        <a:cs typeface=""/>
      </a:majorFont>
      <a:minorFont>
        <a:latin typeface="Roboto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269C65EC-0D7B-4106-8DA3-A9647C83842E}"/>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C3C8B8F5-2801-4DA5-8E46-4D19D1DDB02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99FAAE2F-DD22-4E2C-9ABD-DA12719F629F}"/>
    </a:ext>
  </a:extLst>
</a:theme>
</file>

<file path=ppt/theme/theme4.xml><?xml version="1.0" encoding="utf-8"?>
<a:theme xmlns:a="http://schemas.openxmlformats.org/drawingml/2006/main" name="Agile Fleet Brand Template 1229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gile Fleet Brand Fonts">
      <a:majorFont>
        <a:latin typeface="Roboto Bold"/>
        <a:ea typeface=""/>
        <a:cs typeface=""/>
      </a:majorFont>
      <a:minorFont>
        <a:latin typeface="Roboto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Fleet Brand Template 122922" id="{CC045CE9-0FEC-481A-8BFA-50B854AA8CAE}" vid="{21621758-A8FC-4D7D-A4B4-28FD0792A44D}"/>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95c04c3-6940-420f-9b44-f011cddbce17" xsi:nil="true"/>
    <_ExtendedDescription xmlns="http://schemas.microsoft.com/sharepoint/v3">*Type brief description</_ExtendedDescription>
    <lcf76f155ced4ddcb4097134ff3c332f xmlns="797aa1b6-d276-4963-8e9b-a389f20630a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AA15E6BD239F4BB8716AC11FDD8152" ma:contentTypeVersion="19" ma:contentTypeDescription="Create a new document." ma:contentTypeScope="" ma:versionID="e6bbd25e9e8f28f88717219d1c01b52b">
  <xsd:schema xmlns:xsd="http://www.w3.org/2001/XMLSchema" xmlns:xs="http://www.w3.org/2001/XMLSchema" xmlns:p="http://schemas.microsoft.com/office/2006/metadata/properties" xmlns:ns1="http://schemas.microsoft.com/sharepoint/v3" xmlns:ns2="797aa1b6-d276-4963-8e9b-a389f20630ae" xmlns:ns3="995c04c3-6940-420f-9b44-f011cddbce17" targetNamespace="http://schemas.microsoft.com/office/2006/metadata/properties" ma:root="true" ma:fieldsID="914dc54262caec19a7dca296fb62ee98" ns1:_="" ns2:_="" ns3:_="">
    <xsd:import namespace="http://schemas.microsoft.com/sharepoint/v3"/>
    <xsd:import namespace="797aa1b6-d276-4963-8e9b-a389f20630ae"/>
    <xsd:import namespace="995c04c3-6940-420f-9b44-f011cddbce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1:_ExtendedDescription"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2" nillable="true" ma:displayName="Description" ma:default="*Type brief description" ma:format="Dropdown" ma:internalName="_Extended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7aa1b6-d276-4963-8e9b-a389f2063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2a0eb56-2e03-4499-a475-1cbd21fab794"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5c04c3-6940-420f-9b44-f011cddbce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8a304cd-276d-40d2-8f0d-a58c241e1e1a}" ma:internalName="TaxCatchAll" ma:showField="CatchAllData" ma:web="995c04c3-6940-420f-9b44-f011cddbc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54B8B2-DB06-4CB1-B45B-668DCE5C9E39}">
  <ds:schemaRefs>
    <ds:schemaRef ds:uri="797aa1b6-d276-4963-8e9b-a389f20630ae"/>
    <ds:schemaRef ds:uri="995c04c3-6940-420f-9b44-f011cddbce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62B522F-1F96-46D3-9CD0-EA2778D00CA6}">
  <ds:schemaRefs>
    <ds:schemaRef ds:uri="http://schemas.microsoft.com/sharepoint/v3/contenttype/forms"/>
  </ds:schemaRefs>
</ds:datastoreItem>
</file>

<file path=customXml/itemProps3.xml><?xml version="1.0" encoding="utf-8"?>
<ds:datastoreItem xmlns:ds="http://schemas.openxmlformats.org/officeDocument/2006/customXml" ds:itemID="{F7EF18AE-312B-4FE7-811B-6BBB1AA2E180}">
  <ds:schemaRefs>
    <ds:schemaRef ds:uri="797aa1b6-d276-4963-8e9b-a389f20630ae"/>
    <ds:schemaRef ds:uri="995c04c3-6940-420f-9b44-f011cddbce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63</Slides>
  <Notes>54</Notes>
  <HiddenSlides>0</HiddenSlides>
  <ScaleCrop>false</ScaleCrop>
  <HeadingPairs>
    <vt:vector size="4" baseType="variant">
      <vt:variant>
        <vt:lpstr>Theme</vt:lpstr>
      </vt:variant>
      <vt:variant>
        <vt:i4>5</vt:i4>
      </vt:variant>
      <vt:variant>
        <vt:lpstr>Slide Titles</vt:lpstr>
      </vt:variant>
      <vt:variant>
        <vt:i4>63</vt:i4>
      </vt:variant>
    </vt:vector>
  </HeadingPairs>
  <TitlesOfParts>
    <vt:vector size="68" baseType="lpstr">
      <vt:lpstr>Office Theme</vt:lpstr>
      <vt:lpstr>1_Custom Design</vt:lpstr>
      <vt:lpstr>Custom Design</vt:lpstr>
      <vt:lpstr>Agile Fleet Brand Template 122922</vt:lpstr>
      <vt:lpstr>5_Office Theme</vt:lpstr>
      <vt:lpstr>Storytelling with Data &amp; Reports, KPIs - I Need Them, but Where Can I Find Them? </vt:lpstr>
      <vt:lpstr>Objectives</vt:lpstr>
      <vt:lpstr>Agenda</vt:lpstr>
      <vt:lpstr>Exercise</vt:lpstr>
      <vt:lpstr>What is the Story?</vt:lpstr>
      <vt:lpstr>What is the Story?</vt:lpstr>
      <vt:lpstr>PowerPoint Presentation</vt:lpstr>
      <vt:lpstr>PowerPoint Presentation</vt:lpstr>
      <vt:lpstr>Key Performance Indicators to Help Tell Your Fleet Story</vt:lpstr>
      <vt:lpstr>The Importance of KPIs</vt:lpstr>
      <vt:lpstr>KPIs</vt:lpstr>
      <vt:lpstr>Utilization</vt:lpstr>
      <vt:lpstr>Why Utilization  Matters</vt:lpstr>
      <vt:lpstr>Utilization</vt:lpstr>
      <vt:lpstr>Examples of Utilization</vt:lpstr>
      <vt:lpstr>Reasons to Track Underutilized Vehicles</vt:lpstr>
      <vt:lpstr>Motor Pool Utilization</vt:lpstr>
      <vt:lpstr>Motor Pool Utilization</vt:lpstr>
      <vt:lpstr>Utilization</vt:lpstr>
      <vt:lpstr>Monthly Utilization Comparison by Vehicle Type</vt:lpstr>
      <vt:lpstr>Utilization Trends</vt:lpstr>
      <vt:lpstr>ABC Fleet Saved $200K by Right-Sizing Their Fleet!</vt:lpstr>
      <vt:lpstr>Completed Reservations</vt:lpstr>
      <vt:lpstr>Completed Reservations</vt:lpstr>
      <vt:lpstr>Completed Reservations</vt:lpstr>
      <vt:lpstr>Reservations and Savings</vt:lpstr>
      <vt:lpstr>Total Cost of Ownership (TCO)</vt:lpstr>
      <vt:lpstr>Understanding Total Cost of Ownership</vt:lpstr>
      <vt:lpstr>Operating Cost Per Mile</vt:lpstr>
      <vt:lpstr>Benefits of Managing Operating Cost Per Mile</vt:lpstr>
      <vt:lpstr>Operating Cost Per Mile</vt:lpstr>
      <vt:lpstr>On-Time Preventative Maintenance</vt:lpstr>
      <vt:lpstr>Why On-Time Preventative Maintenance</vt:lpstr>
      <vt:lpstr>Maintenance Due Summary</vt:lpstr>
      <vt:lpstr>Fuel</vt:lpstr>
      <vt:lpstr>Fuel Costs and What to Monitor</vt:lpstr>
      <vt:lpstr>Technician Productivity</vt:lpstr>
      <vt:lpstr>Technician Productivity</vt:lpstr>
      <vt:lpstr>Technician Labor Hours Best Practice</vt:lpstr>
      <vt:lpstr>Customer Feedback</vt:lpstr>
      <vt:lpstr>Customer Feedback Survey</vt:lpstr>
      <vt:lpstr>Customer Feedback Survey</vt:lpstr>
      <vt:lpstr>Customer Feedback Survey</vt:lpstr>
      <vt:lpstr>Recap of Key Performance Indicators to Help Tell Your Fleet Story</vt:lpstr>
      <vt:lpstr>KPI Best Practice Recap </vt:lpstr>
      <vt:lpstr>Important Stories To Share</vt:lpstr>
      <vt:lpstr>What is Your Headline to Your Story?</vt:lpstr>
      <vt:lpstr>Best Practices for Audit Compliance</vt:lpstr>
      <vt:lpstr>Make Sure Users Acknowledge Your Fleet Safety Policy</vt:lpstr>
      <vt:lpstr>Track Certifications by User</vt:lpstr>
      <vt:lpstr>Assign Users Appropriate Access Groups </vt:lpstr>
      <vt:lpstr>Set up Emails Appropriately for Audit</vt:lpstr>
      <vt:lpstr>Site Setting Automation</vt:lpstr>
      <vt:lpstr>Site Setting Automation</vt:lpstr>
      <vt:lpstr>Prevent Check Out at Kiosk if User's License is Expired</vt:lpstr>
      <vt:lpstr>Add Files to Reservations, Vehicles, or Users as Needed</vt:lpstr>
      <vt:lpstr>Files You Can Save..anything!</vt:lpstr>
      <vt:lpstr>You Have Your Data. You Know Your Story. You Are Ensuring Compliance. Now Go Tell Your Story!</vt:lpstr>
      <vt:lpstr>Tell Your Story</vt:lpstr>
      <vt:lpstr>Celebrate Success</vt:lpstr>
      <vt:lpstr>Apply for Awards to Highlight Your Fleet</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Hicks</dc:creator>
  <cp:revision>4</cp:revision>
  <dcterms:created xsi:type="dcterms:W3CDTF">2022-12-29T12:46:48Z</dcterms:created>
  <dcterms:modified xsi:type="dcterms:W3CDTF">2023-10-02T19:17:38Z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0x0101003EAA15E6BD239F4BB8716AC11FDD8152</vt:lpwstr>
  </property>
  <property fmtid="{D5CDD505-2E9C-101B-9397-08002B2CF9AE}" pid="3" name="MediaServiceImageTags">
    <vt:lpwstr/>
  </property>
</Properties>
</file>