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65" r:id="rId6"/>
    <p:sldMasterId id="2147483676" r:id="rId7"/>
  </p:sldMasterIdLst>
  <p:notesMasterIdLst>
    <p:notesMasterId r:id="rId32"/>
  </p:notesMasterIdLst>
  <p:sldIdLst>
    <p:sldId id="503" r:id="rId8"/>
    <p:sldId id="2601" r:id="rId9"/>
    <p:sldId id="462" r:id="rId10"/>
    <p:sldId id="2615" r:id="rId11"/>
    <p:sldId id="265" r:id="rId12"/>
    <p:sldId id="2602" r:id="rId13"/>
    <p:sldId id="2612" r:id="rId14"/>
    <p:sldId id="2547" r:id="rId15"/>
    <p:sldId id="2603" r:id="rId16"/>
    <p:sldId id="2604" r:id="rId17"/>
    <p:sldId id="2605" r:id="rId18"/>
    <p:sldId id="2613" r:id="rId19"/>
    <p:sldId id="2521" r:id="rId20"/>
    <p:sldId id="2608" r:id="rId21"/>
    <p:sldId id="2609" r:id="rId22"/>
    <p:sldId id="2611" r:id="rId23"/>
    <p:sldId id="2610" r:id="rId24"/>
    <p:sldId id="2614" r:id="rId25"/>
    <p:sldId id="2534" r:id="rId26"/>
    <p:sldId id="581" r:id="rId27"/>
    <p:sldId id="2600" r:id="rId28"/>
    <p:sldId id="583" r:id="rId29"/>
    <p:sldId id="2606" r:id="rId30"/>
    <p:sldId id="261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8E74D0-5331-048D-506D-8BE9ACD321D9}" name="Jon Roodschild" initials="JR" userId="S::jroodschild@agilefleet.com::93b75e7f-8323-4ae7-9010-9fa6e7789b94" providerId="AD"/>
  <p188:author id="{F5185BD1-3CA4-CE05-886B-F5A5291BFC08}" name="Joe Poznick" initials="JP" userId="S::jpoznick@agilefleet.com::73fb2f56-b1f8-4dd3-9496-9464c70225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A1"/>
    <a:srgbClr val="EFCDCD"/>
    <a:srgbClr val="B1A0A0"/>
    <a:srgbClr val="E4792F"/>
    <a:srgbClr val="A1191B"/>
    <a:srgbClr val="FFFFFF"/>
    <a:srgbClr val="CCCCCC"/>
    <a:srgbClr val="D7E3F0"/>
    <a:srgbClr val="3A74B7"/>
    <a:srgbClr val="D8E1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DD308-9044-0194-3B73-3A3F4F3DC7B5}" v="12" dt="2023-09-21T20:43:05.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Hicks" userId="S::mhicks@agilefleet.com::7a8095c1-be7a-46dd-99da-100fccf25387" providerId="AD" clId="Web-{4D1DD308-9044-0194-3B73-3A3F4F3DC7B5}"/>
    <pc:docChg chg="modSld">
      <pc:chgData name="Mike Hicks" userId="S::mhicks@agilefleet.com::7a8095c1-be7a-46dd-99da-100fccf25387" providerId="AD" clId="Web-{4D1DD308-9044-0194-3B73-3A3F4F3DC7B5}" dt="2023-09-21T20:43:05.399" v="10" actId="20577"/>
      <pc:docMkLst>
        <pc:docMk/>
      </pc:docMkLst>
      <pc:sldChg chg="modSp">
        <pc:chgData name="Mike Hicks" userId="S::mhicks@agilefleet.com::7a8095c1-be7a-46dd-99da-100fccf25387" providerId="AD" clId="Web-{4D1DD308-9044-0194-3B73-3A3F4F3DC7B5}" dt="2023-09-21T20:42:49.773" v="8" actId="1076"/>
        <pc:sldMkLst>
          <pc:docMk/>
          <pc:sldMk cId="2720371263" sldId="503"/>
        </pc:sldMkLst>
        <pc:spChg chg="mod">
          <ac:chgData name="Mike Hicks" userId="S::mhicks@agilefleet.com::7a8095c1-be7a-46dd-99da-100fccf25387" providerId="AD" clId="Web-{4D1DD308-9044-0194-3B73-3A3F4F3DC7B5}" dt="2023-09-21T20:42:42.992" v="7" actId="20577"/>
          <ac:spMkLst>
            <pc:docMk/>
            <pc:sldMk cId="2720371263" sldId="503"/>
            <ac:spMk id="2" creationId="{8BDAA40D-CB8C-1F9E-7916-7EA7F51426AA}"/>
          </ac:spMkLst>
        </pc:spChg>
        <pc:picChg chg="mod">
          <ac:chgData name="Mike Hicks" userId="S::mhicks@agilefleet.com::7a8095c1-be7a-46dd-99da-100fccf25387" providerId="AD" clId="Web-{4D1DD308-9044-0194-3B73-3A3F4F3DC7B5}" dt="2023-09-21T20:42:49.773" v="8" actId="1076"/>
          <ac:picMkLst>
            <pc:docMk/>
            <pc:sldMk cId="2720371263" sldId="503"/>
            <ac:picMk id="4" creationId="{6B20089E-24EE-D0F7-A7CE-7699A45AD79F}"/>
          </ac:picMkLst>
        </pc:picChg>
      </pc:sldChg>
      <pc:sldChg chg="modSp">
        <pc:chgData name="Mike Hicks" userId="S::mhicks@agilefleet.com::7a8095c1-be7a-46dd-99da-100fccf25387" providerId="AD" clId="Web-{4D1DD308-9044-0194-3B73-3A3F4F3DC7B5}" dt="2023-09-21T20:43:05.399" v="10" actId="20577"/>
        <pc:sldMkLst>
          <pc:docMk/>
          <pc:sldMk cId="1838157042" sldId="2615"/>
        </pc:sldMkLst>
        <pc:spChg chg="mod">
          <ac:chgData name="Mike Hicks" userId="S::mhicks@agilefleet.com::7a8095c1-be7a-46dd-99da-100fccf25387" providerId="AD" clId="Web-{4D1DD308-9044-0194-3B73-3A3F4F3DC7B5}" dt="2023-09-21T20:43:05.399" v="10" actId="20577"/>
          <ac:spMkLst>
            <pc:docMk/>
            <pc:sldMk cId="1838157042" sldId="2615"/>
            <ac:spMk id="3" creationId="{CFE4CBB1-9FD2-A114-6A4F-9C478263D5F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oePoznick\Active%20Downloads\VA%20Chicago%20Reports\mileageutilization.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ePoznick\Downloads\mileageutilization.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oePoznick\Downloads\agingbytime.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oePoznick\Downloads\CompletedReservationSummary%20(5).xls"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94-4F6D-80F7-54E1797EBCC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94-4F6D-80F7-54E1797EBCCE}"/>
              </c:ext>
            </c:extLst>
          </c:dPt>
          <c:dLbls>
            <c:dLbl>
              <c:idx val="0"/>
              <c:layout>
                <c:manualLayout>
                  <c:x val="0.19839734949607382"/>
                  <c:y val="-8.292717193674925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A94-4F6D-80F7-54E1797EBCCE}"/>
                </c:ext>
              </c:extLst>
            </c:dLbl>
            <c:dLbl>
              <c:idx val="1"/>
              <c:layout>
                <c:manualLayout>
                  <c:x val="-0.2275015869979217"/>
                  <c:y val="2.09094685866790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A94-4F6D-80F7-54E1797EBCC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mileageutilization!$A$145:$A$146</c:f>
              <c:strCache>
                <c:ptCount val="2"/>
                <c:pt idx="0">
                  <c:v>Vehicles under their recommended mileage</c:v>
                </c:pt>
                <c:pt idx="1">
                  <c:v>Vehicles over their recommended mileage</c:v>
                </c:pt>
              </c:strCache>
            </c:strRef>
          </c:cat>
          <c:val>
            <c:numRef>
              <c:f>mileageutilization!$B$145:$B$146</c:f>
              <c:numCache>
                <c:formatCode>#,##0</c:formatCode>
                <c:ptCount val="2"/>
                <c:pt idx="0">
                  <c:v>139</c:v>
                </c:pt>
                <c:pt idx="1">
                  <c:v>2</c:v>
                </c:pt>
              </c:numCache>
            </c:numRef>
          </c:val>
          <c:extLst>
            <c:ext xmlns:c16="http://schemas.microsoft.com/office/drawing/2014/chart" uri="{C3380CC4-5D6E-409C-BE32-E72D297353CC}">
              <c16:uniqueId val="{00000004-3A94-4F6D-80F7-54E1797EBCC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2A-4DFE-B899-EB63A7A865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82A-4DFE-B899-EB63A7A86512}"/>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agingbytime!$A$161:$A$162</c:f>
              <c:strCache>
                <c:ptCount val="2"/>
                <c:pt idx="0">
                  <c:v>Vehicles under their recommended age</c:v>
                </c:pt>
                <c:pt idx="1">
                  <c:v>Vehicles over their recommended age</c:v>
                </c:pt>
              </c:strCache>
            </c:strRef>
          </c:cat>
          <c:val>
            <c:numRef>
              <c:f>agingbytime!$B$161:$B$162</c:f>
              <c:numCache>
                <c:formatCode>General</c:formatCode>
                <c:ptCount val="2"/>
                <c:pt idx="0">
                  <c:v>92</c:v>
                </c:pt>
                <c:pt idx="1">
                  <c:v>66</c:v>
                </c:pt>
              </c:numCache>
            </c:numRef>
          </c:val>
          <c:extLst>
            <c:ext xmlns:c16="http://schemas.microsoft.com/office/drawing/2014/chart" uri="{C3380CC4-5D6E-409C-BE32-E72D297353CC}">
              <c16:uniqueId val="{00000004-082A-4DFE-B899-EB63A7A8651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'CompletedReservationSummary (5)'!$K$20315</c:f>
              <c:strCache>
                <c:ptCount val="1"/>
                <c:pt idx="0">
                  <c:v>Completed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'CompletedReservationSummary (5)'!$L$20314:$N$20314</c:f>
              <c:strCache>
                <c:ptCount val="3"/>
                <c:pt idx="0">
                  <c:v>2021</c:v>
                </c:pt>
                <c:pt idx="1">
                  <c:v>2022</c:v>
                </c:pt>
                <c:pt idx="2">
                  <c:v>e2023</c:v>
                </c:pt>
              </c:strCache>
            </c:strRef>
          </c:cat>
          <c:val>
            <c:numRef>
              <c:f>'CompletedReservationSummary (5)'!$L$20315:$N$20315</c:f>
              <c:numCache>
                <c:formatCode>_(* #,##0_);_(* \(#,##0\);_(* "-"??_);_(@_)</c:formatCode>
                <c:ptCount val="3"/>
                <c:pt idx="0">
                  <c:v>4023</c:v>
                </c:pt>
                <c:pt idx="1">
                  <c:v>8851</c:v>
                </c:pt>
                <c:pt idx="2">
                  <c:v>10436.54054054054</c:v>
                </c:pt>
              </c:numCache>
            </c:numRef>
          </c:val>
          <c:smooth val="0"/>
          <c:extLst>
            <c:ext xmlns:c16="http://schemas.microsoft.com/office/drawing/2014/chart" uri="{C3380CC4-5D6E-409C-BE32-E72D297353CC}">
              <c16:uniqueId val="{00000000-9691-4F0A-8F56-C008A1C80F12}"/>
            </c:ext>
          </c:extLst>
        </c:ser>
        <c:ser>
          <c:idx val="1"/>
          <c:order val="1"/>
          <c:tx>
            <c:strRef>
              <c:f>'CompletedReservationSummary (5)'!$K$20316</c:f>
              <c:strCache>
                <c:ptCount val="1"/>
                <c:pt idx="0">
                  <c:v>Cumulative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'CompletedReservationSummary (5)'!$L$20314:$N$20314</c:f>
              <c:strCache>
                <c:ptCount val="3"/>
                <c:pt idx="0">
                  <c:v>2021</c:v>
                </c:pt>
                <c:pt idx="1">
                  <c:v>2022</c:v>
                </c:pt>
                <c:pt idx="2">
                  <c:v>e2023</c:v>
                </c:pt>
              </c:strCache>
            </c:strRef>
          </c:cat>
          <c:val>
            <c:numRef>
              <c:f>'CompletedReservationSummary (5)'!$L$20316:$N$20316</c:f>
              <c:numCache>
                <c:formatCode>_(* #,##0_);_(* \(#,##0\);_(* "-"??_);_(@_)</c:formatCode>
                <c:ptCount val="3"/>
                <c:pt idx="0">
                  <c:v>4023</c:v>
                </c:pt>
                <c:pt idx="1">
                  <c:v>12874</c:v>
                </c:pt>
                <c:pt idx="2">
                  <c:v>23310.54054054054</c:v>
                </c:pt>
              </c:numCache>
            </c:numRef>
          </c:val>
          <c:smooth val="0"/>
          <c:extLst>
            <c:ext xmlns:c16="http://schemas.microsoft.com/office/drawing/2014/chart" uri="{C3380CC4-5D6E-409C-BE32-E72D297353CC}">
              <c16:uniqueId val="{00000001-9691-4F0A-8F56-C008A1C80F12}"/>
            </c:ext>
          </c:extLst>
        </c:ser>
        <c:dLbls>
          <c:dLblPos val="t"/>
          <c:showLegendKey val="0"/>
          <c:showVal val="1"/>
          <c:showCatName val="0"/>
          <c:showSerName val="0"/>
          <c:showPercent val="0"/>
          <c:showBubbleSize val="0"/>
        </c:dLbls>
        <c:marker val="1"/>
        <c:smooth val="0"/>
        <c:axId val="2020493951"/>
        <c:axId val="777799791"/>
        <c:extLst>
          <c:ext xmlns:c15="http://schemas.microsoft.com/office/drawing/2012/chart" uri="{02D57815-91ED-43cb-92C2-25804820EDAC}">
            <c15:filteredLineSeries>
              <c15:ser>
                <c:idx val="2"/>
                <c:order val="2"/>
                <c:tx>
                  <c:strRef>
                    <c:extLst>
                      <c:ext uri="{02D57815-91ED-43cb-92C2-25804820EDAC}">
                        <c15:formulaRef>
                          <c15:sqref>'CompletedReservationSummary (5)'!$K$20317</c15:sqref>
                        </c15:formulaRef>
                      </c:ext>
                    </c:extLst>
                    <c:strCache>
                      <c:ptCount val="1"/>
                      <c:pt idx="0">
                        <c:v>Savings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'CompletedReservationSummary (5)'!$L$20314:$N$20314</c15:sqref>
                        </c15:formulaRef>
                      </c:ext>
                    </c:extLst>
                    <c:strCache>
                      <c:ptCount val="3"/>
                      <c:pt idx="0">
                        <c:v>2021</c:v>
                      </c:pt>
                      <c:pt idx="1">
                        <c:v>2022</c:v>
                      </c:pt>
                      <c:pt idx="2">
                        <c:v>e2023</c:v>
                      </c:pt>
                    </c:strCache>
                  </c:strRef>
                </c:cat>
                <c:val>
                  <c:numRef>
                    <c:extLst>
                      <c:ext uri="{02D57815-91ED-43cb-92C2-25804820EDAC}">
                        <c15:formulaRef>
                          <c15:sqref>'CompletedReservationSummary (5)'!$L$20317:$N$20317</c15:sqref>
                        </c15:formulaRef>
                      </c:ext>
                    </c:extLst>
                    <c:numCache>
                      <c:formatCode>_("$"* #,##0_);_("$"* \(#,##0\);_("$"* "-"??_);_(@_)</c:formatCode>
                      <c:ptCount val="3"/>
                      <c:pt idx="0">
                        <c:v>40230</c:v>
                      </c:pt>
                      <c:pt idx="1">
                        <c:v>128740</c:v>
                      </c:pt>
                      <c:pt idx="2">
                        <c:v>233105.40540540538</c:v>
                      </c:pt>
                    </c:numCache>
                  </c:numRef>
                </c:val>
                <c:smooth val="0"/>
                <c:extLst>
                  <c:ext xmlns:c16="http://schemas.microsoft.com/office/drawing/2014/chart" uri="{C3380CC4-5D6E-409C-BE32-E72D297353CC}">
                    <c16:uniqueId val="{00000002-9691-4F0A-8F56-C008A1C80F12}"/>
                  </c:ext>
                </c:extLst>
              </c15:ser>
            </c15:filteredLineSeries>
          </c:ext>
        </c:extLst>
      </c:lineChart>
      <c:catAx>
        <c:axId val="20204939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7799791"/>
        <c:crosses val="autoZero"/>
        <c:auto val="1"/>
        <c:lblAlgn val="ctr"/>
        <c:lblOffset val="100"/>
        <c:noMultiLvlLbl val="0"/>
      </c:catAx>
      <c:valAx>
        <c:axId val="777799791"/>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0493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E53B9-91ED-4B64-B54E-AFA44CFF5CE7}"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5AE53-8642-42B5-A458-E7B0B7E40F22}" type="slidenum">
              <a:rPr lang="en-US" smtClean="0"/>
              <a:t>‹#›</a:t>
            </a:fld>
            <a:endParaRPr lang="en-US"/>
          </a:p>
        </p:txBody>
      </p:sp>
    </p:spTree>
    <p:extLst>
      <p:ext uri="{BB962C8B-B14F-4D97-AF65-F5344CB8AC3E}">
        <p14:creationId xmlns:p14="http://schemas.microsoft.com/office/powerpoint/2010/main" val="335803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5AE53-8642-42B5-A458-E7B0B7E40F22}" type="slidenum">
              <a:rPr lang="en-US" smtClean="0"/>
              <a:t>20</a:t>
            </a:fld>
            <a:endParaRPr lang="en-US"/>
          </a:p>
        </p:txBody>
      </p:sp>
    </p:spTree>
    <p:extLst>
      <p:ext uri="{BB962C8B-B14F-4D97-AF65-F5344CB8AC3E}">
        <p14:creationId xmlns:p14="http://schemas.microsoft.com/office/powerpoint/2010/main" val="374322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5AE53-8642-42B5-A458-E7B0B7E40F22}" type="slidenum">
              <a:rPr lang="en-US" smtClean="0"/>
              <a:t>21</a:t>
            </a:fld>
            <a:endParaRPr lang="en-US"/>
          </a:p>
        </p:txBody>
      </p:sp>
    </p:spTree>
    <p:extLst>
      <p:ext uri="{BB962C8B-B14F-4D97-AF65-F5344CB8AC3E}">
        <p14:creationId xmlns:p14="http://schemas.microsoft.com/office/powerpoint/2010/main" val="398268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5AE53-8642-42B5-A458-E7B0B7E40F22}" type="slidenum">
              <a:rPr lang="en-US" smtClean="0"/>
              <a:t>22</a:t>
            </a:fld>
            <a:endParaRPr lang="en-US"/>
          </a:p>
        </p:txBody>
      </p:sp>
    </p:spTree>
    <p:extLst>
      <p:ext uri="{BB962C8B-B14F-4D97-AF65-F5344CB8AC3E}">
        <p14:creationId xmlns:p14="http://schemas.microsoft.com/office/powerpoint/2010/main" val="119738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6638544" y="1915826"/>
            <a:ext cx="5315712" cy="1950021"/>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7924800"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316463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Clarify and Communicate Project Goals">
            <a:extLst>
              <a:ext uri="{FF2B5EF4-FFF2-40B4-BE49-F238E27FC236}">
                <a16:creationId xmlns:a16="http://schemas.microsoft.com/office/drawing/2014/main" id="{BD83774A-6BBB-1061-34C8-1AEADA406A98}"/>
              </a:ext>
            </a:extLst>
          </p:cNvPr>
          <p:cNvSpPr txBox="1">
            <a:spLocks noGrp="1"/>
          </p:cNvSpPr>
          <p:nvPr>
            <p:ph type="body" sz="quarter" idx="4294967295" hasCustomPrompt="1"/>
          </p:nvPr>
        </p:nvSpPr>
        <p:spPr>
          <a:xfrm>
            <a:off x="890356" y="3041491"/>
            <a:ext cx="10539644" cy="775018"/>
          </a:xfrm>
          <a:prstGeom prst="rect">
            <a:avLst/>
          </a:prstGeom>
        </p:spPr>
        <p:txBody>
          <a:bodyPr>
            <a:normAutofit/>
          </a:bodyPr>
          <a:lstStyle>
            <a:lvl1pPr>
              <a:defRPr sz="7400" b="1">
                <a:latin typeface="+mj-lt"/>
                <a:ea typeface="+mj-ea"/>
                <a:cs typeface="+mj-cs"/>
                <a:sym typeface="Roboto"/>
              </a:defRPr>
            </a:lvl1pPr>
          </a:lstStyle>
          <a:p>
            <a:pPr marL="0" indent="0" algn="ctr">
              <a:buNone/>
            </a:pPr>
            <a:r>
              <a:rPr lang="en-IN" sz="4400">
                <a:solidFill>
                  <a:schemeClr val="bg1"/>
                </a:solidFill>
                <a:latin typeface="Arial Nova" panose="020B0504020202020204" pitchFamily="34" charset="0"/>
              </a:rPr>
              <a:t>Clarify and Communicate Project Goals</a:t>
            </a:r>
          </a:p>
        </p:txBody>
      </p:sp>
      <p:pic>
        <p:nvPicPr>
          <p:cNvPr id="9" name="Image" descr="Image">
            <a:extLst>
              <a:ext uri="{FF2B5EF4-FFF2-40B4-BE49-F238E27FC236}">
                <a16:creationId xmlns:a16="http://schemas.microsoft.com/office/drawing/2014/main" id="{FAE4D83D-A6C6-86FE-EBE6-DC9C8E790A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2597" y="1232066"/>
            <a:ext cx="1203633" cy="1201696"/>
          </a:xfrm>
          <a:prstGeom prst="rect">
            <a:avLst/>
          </a:prstGeom>
          <a:ln w="12700">
            <a:miter lim="400000"/>
          </a:ln>
        </p:spPr>
      </p:pic>
    </p:spTree>
    <p:extLst>
      <p:ext uri="{BB962C8B-B14F-4D97-AF65-F5344CB8AC3E}">
        <p14:creationId xmlns:p14="http://schemas.microsoft.com/office/powerpoint/2010/main" val="958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Have &amp; Communicate Fleet Policy Supporting your Initiative">
            <a:extLst>
              <a:ext uri="{FF2B5EF4-FFF2-40B4-BE49-F238E27FC236}">
                <a16:creationId xmlns:a16="http://schemas.microsoft.com/office/drawing/2014/main" id="{39C139F3-6AB3-43E1-93FF-03DBE0A5F0B1}"/>
              </a:ext>
            </a:extLst>
          </p:cNvPr>
          <p:cNvSpPr txBox="1">
            <a:spLocks noGrp="1"/>
          </p:cNvSpPr>
          <p:nvPr>
            <p:ph type="body" sz="quarter" idx="4294967295" hasCustomPrompt="1"/>
          </p:nvPr>
        </p:nvSpPr>
        <p:spPr>
          <a:xfrm>
            <a:off x="1498386" y="3092058"/>
            <a:ext cx="9195227" cy="673884"/>
          </a:xfrm>
          <a:prstGeom prst="rect">
            <a:avLst/>
          </a:prstGeom>
        </p:spPr>
        <p:txBody>
          <a:bodyPr>
            <a:noAutofit/>
          </a:bodyPr>
          <a:lstStyle>
            <a:lvl1pPr>
              <a:defRPr sz="7400" b="1">
                <a:latin typeface="+mj-lt"/>
                <a:ea typeface="+mj-ea"/>
                <a:cs typeface="+mj-cs"/>
                <a:sym typeface="Roboto"/>
              </a:defRPr>
            </a:lvl1pPr>
          </a:lstStyle>
          <a:p>
            <a:pPr marL="0" indent="0" algn="ctr">
              <a:buNone/>
            </a:pPr>
            <a:r>
              <a:rPr sz="4400">
                <a:solidFill>
                  <a:schemeClr val="bg1"/>
                </a:solidFill>
                <a:latin typeface="Arial Nova" panose="020B0504020202020204" pitchFamily="34" charset="0"/>
              </a:rPr>
              <a:t>Have &amp; Communicate Fleet Policy</a:t>
            </a:r>
          </a:p>
        </p:txBody>
      </p:sp>
      <p:pic>
        <p:nvPicPr>
          <p:cNvPr id="10" name="Image" descr="Image">
            <a:extLst>
              <a:ext uri="{FF2B5EF4-FFF2-40B4-BE49-F238E27FC236}">
                <a16:creationId xmlns:a16="http://schemas.microsoft.com/office/drawing/2014/main" id="{8BFC8E1C-178D-9E0F-DF55-2A85C5B314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63335" y="1052625"/>
            <a:ext cx="1662157" cy="1587829"/>
          </a:xfrm>
          <a:prstGeom prst="rect">
            <a:avLst/>
          </a:prstGeom>
          <a:ln w="12700">
            <a:miter lim="400000"/>
          </a:ln>
        </p:spPr>
      </p:pic>
    </p:spTree>
    <p:extLst>
      <p:ext uri="{BB962C8B-B14F-4D97-AF65-F5344CB8AC3E}">
        <p14:creationId xmlns:p14="http://schemas.microsoft.com/office/powerpoint/2010/main" val="800306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12" name="Plan for the changes financially">
            <a:extLst>
              <a:ext uri="{FF2B5EF4-FFF2-40B4-BE49-F238E27FC236}">
                <a16:creationId xmlns:a16="http://schemas.microsoft.com/office/drawing/2014/main" id="{16238E8B-43DF-BF7B-4429-1FD7F6530111}"/>
              </a:ext>
            </a:extLst>
          </p:cNvPr>
          <p:cNvSpPr txBox="1">
            <a:spLocks noGrp="1"/>
          </p:cNvSpPr>
          <p:nvPr>
            <p:ph type="body" sz="quarter" idx="4294967295" hasCustomPrompt="1"/>
          </p:nvPr>
        </p:nvSpPr>
        <p:spPr>
          <a:xfrm>
            <a:off x="1843171" y="3050272"/>
            <a:ext cx="8505657" cy="757455"/>
          </a:xfrm>
          <a:prstGeom prst="rect">
            <a:avLst/>
          </a:prstGeom>
        </p:spPr>
        <p:txBody>
          <a:bodyPr>
            <a:normAutofit/>
          </a:bodyPr>
          <a:lstStyle>
            <a:lvl1pPr>
              <a:defRPr sz="7400" b="1">
                <a:latin typeface="+mj-lt"/>
                <a:ea typeface="+mj-ea"/>
                <a:cs typeface="+mj-cs"/>
                <a:sym typeface="Roboto"/>
              </a:defRPr>
            </a:lvl1pPr>
          </a:lstStyle>
          <a:p>
            <a:pPr marL="0" indent="0" algn="ctr">
              <a:buNone/>
            </a:pPr>
            <a:r>
              <a:rPr sz="4400">
                <a:solidFill>
                  <a:schemeClr val="bg1"/>
                </a:solidFill>
                <a:latin typeface="Arial Nova" panose="020B0504020202020204" pitchFamily="34" charset="0"/>
              </a:rPr>
              <a:t>Plan for the changes</a:t>
            </a:r>
            <a:r>
              <a:rPr lang="en-US" sz="4400">
                <a:solidFill>
                  <a:schemeClr val="bg1"/>
                </a:solidFill>
                <a:latin typeface="Arial Nova" panose="020B0504020202020204" pitchFamily="34" charset="0"/>
              </a:rPr>
              <a:t> financially</a:t>
            </a:r>
            <a:endParaRPr sz="4400">
              <a:solidFill>
                <a:schemeClr val="bg1"/>
              </a:solidFill>
              <a:latin typeface="Arial Nova" panose="020B0504020202020204" pitchFamily="34" charset="0"/>
            </a:endParaRPr>
          </a:p>
        </p:txBody>
      </p:sp>
      <p:pic>
        <p:nvPicPr>
          <p:cNvPr id="13" name="Image" descr="Image">
            <a:extLst>
              <a:ext uri="{FF2B5EF4-FFF2-40B4-BE49-F238E27FC236}">
                <a16:creationId xmlns:a16="http://schemas.microsoft.com/office/drawing/2014/main" id="{CA0CF9E5-24ED-272A-B655-2B3CD1FE8A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056430" y="1027022"/>
            <a:ext cx="1677113" cy="1613132"/>
          </a:xfrm>
          <a:prstGeom prst="rect">
            <a:avLst/>
          </a:prstGeom>
          <a:ln w="12700">
            <a:miter lim="400000"/>
          </a:ln>
        </p:spPr>
      </p:pic>
    </p:spTree>
    <p:extLst>
      <p:ext uri="{BB962C8B-B14F-4D97-AF65-F5344CB8AC3E}">
        <p14:creationId xmlns:p14="http://schemas.microsoft.com/office/powerpoint/2010/main" val="2857908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k the right solution">
            <a:extLst>
              <a:ext uri="{FF2B5EF4-FFF2-40B4-BE49-F238E27FC236}">
                <a16:creationId xmlns:a16="http://schemas.microsoft.com/office/drawing/2014/main" id="{D33E234F-ECA9-CF96-C921-A5D8630EE336}"/>
              </a:ext>
            </a:extLst>
          </p:cNvPr>
          <p:cNvSpPr txBox="1">
            <a:spLocks noGrp="1"/>
          </p:cNvSpPr>
          <p:nvPr>
            <p:ph type="body" sz="quarter" idx="4294967295"/>
          </p:nvPr>
        </p:nvSpPr>
        <p:spPr>
          <a:xfrm>
            <a:off x="2106416" y="3080097"/>
            <a:ext cx="7979167" cy="697806"/>
          </a:xfrm>
          <a:prstGeom prst="rect">
            <a:avLst/>
          </a:prstGeom>
        </p:spPr>
        <p:txBody>
          <a:bodyPr>
            <a:normAutofit/>
          </a:bodyPr>
          <a:lstStyle>
            <a:lvl1pPr>
              <a:defRPr sz="7400" b="1">
                <a:latin typeface="+mj-lt"/>
                <a:ea typeface="+mj-ea"/>
                <a:cs typeface="+mj-cs"/>
                <a:sym typeface="Roboto"/>
              </a:defRPr>
            </a:lvl1pPr>
          </a:lstStyle>
          <a:p>
            <a:pPr marL="0" lvl="0" indent="0" algn="ctr">
              <a:buNone/>
            </a:pPr>
            <a:r>
              <a:rPr lang="en-US" sz="4400">
                <a:solidFill>
                  <a:schemeClr val="bg1"/>
                </a:solidFill>
                <a:latin typeface="Arial Nova" panose="020B0504020202020204" pitchFamily="34" charset="0"/>
              </a:rPr>
              <a:t>Click to edit Master text styles</a:t>
            </a:r>
          </a:p>
        </p:txBody>
      </p:sp>
      <p:pic>
        <p:nvPicPr>
          <p:cNvPr id="10" name="Image" descr="Image">
            <a:extLst>
              <a:ext uri="{FF2B5EF4-FFF2-40B4-BE49-F238E27FC236}">
                <a16:creationId xmlns:a16="http://schemas.microsoft.com/office/drawing/2014/main" id="{E6F5B8C8-EC71-43C9-D3FA-6C7BEBFDE5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12431" y="961939"/>
            <a:ext cx="1655373" cy="1737727"/>
          </a:xfrm>
          <a:prstGeom prst="rect">
            <a:avLst/>
          </a:prstGeom>
          <a:ln w="12700">
            <a:miter lim="400000"/>
          </a:ln>
        </p:spPr>
      </p:pic>
    </p:spTree>
    <p:extLst>
      <p:ext uri="{BB962C8B-B14F-4D97-AF65-F5344CB8AC3E}">
        <p14:creationId xmlns:p14="http://schemas.microsoft.com/office/powerpoint/2010/main" val="1625807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Clarify and Communicate Project Goals">
            <a:extLst>
              <a:ext uri="{FF2B5EF4-FFF2-40B4-BE49-F238E27FC236}">
                <a16:creationId xmlns:a16="http://schemas.microsoft.com/office/drawing/2014/main" id="{BD83774A-6BBB-1061-34C8-1AEADA406A98}"/>
              </a:ext>
            </a:extLst>
          </p:cNvPr>
          <p:cNvSpPr txBox="1">
            <a:spLocks noGrp="1"/>
          </p:cNvSpPr>
          <p:nvPr>
            <p:ph type="body" sz="quarter" idx="4294967295"/>
          </p:nvPr>
        </p:nvSpPr>
        <p:spPr>
          <a:xfrm>
            <a:off x="826126" y="3066658"/>
            <a:ext cx="10536573" cy="724684"/>
          </a:xfrm>
          <a:prstGeom prst="rect">
            <a:avLst/>
          </a:prstGeom>
        </p:spPr>
        <p:txBody>
          <a:bodyPr>
            <a:normAutofit/>
          </a:bodyPr>
          <a:lstStyle>
            <a:lvl1pPr>
              <a:defRPr sz="7400" b="1" baseline="0">
                <a:latin typeface="Roboto" panose="02000000000000000000" pitchFamily="2" charset="0"/>
                <a:ea typeface="+mj-ea"/>
                <a:cs typeface="+mj-cs"/>
                <a:sym typeface="Roboto"/>
              </a:defRPr>
            </a:lvl1pPr>
          </a:lstStyle>
          <a:p>
            <a:pPr marL="0" lvl="0" indent="0" algn="ctr">
              <a:buNone/>
            </a:pPr>
            <a:r>
              <a:rPr lang="en-US" sz="4400">
                <a:solidFill>
                  <a:schemeClr val="bg1"/>
                </a:solidFill>
                <a:latin typeface="Arial Nova" panose="020B0504020202020204" pitchFamily="34" charset="0"/>
              </a:rPr>
              <a:t>Click to edit Master text styles</a:t>
            </a:r>
          </a:p>
        </p:txBody>
      </p:sp>
      <p:pic>
        <p:nvPicPr>
          <p:cNvPr id="9" name="Image" descr="Image">
            <a:extLst>
              <a:ext uri="{FF2B5EF4-FFF2-40B4-BE49-F238E27FC236}">
                <a16:creationId xmlns:a16="http://schemas.microsoft.com/office/drawing/2014/main" id="{FAE4D83D-A6C6-86FE-EBE6-DC9C8E790A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92597" y="1232066"/>
            <a:ext cx="1203633" cy="1201696"/>
          </a:xfrm>
          <a:prstGeom prst="rect">
            <a:avLst/>
          </a:prstGeom>
          <a:ln w="12700">
            <a:miter lim="400000"/>
          </a:ln>
        </p:spPr>
      </p:pic>
    </p:spTree>
    <p:extLst>
      <p:ext uri="{BB962C8B-B14F-4D97-AF65-F5344CB8AC3E}">
        <p14:creationId xmlns:p14="http://schemas.microsoft.com/office/powerpoint/2010/main" val="571216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BE2DD00-282E-4967-8AC1-1D219D6CD212}" type="slidenum">
              <a:rPr lang="en-US"/>
              <a:pPr>
                <a:defRPr/>
              </a:pPr>
              <a:t>‹#›</a:t>
            </a:fld>
            <a:endParaRPr lang="en-US"/>
          </a:p>
        </p:txBody>
      </p:sp>
    </p:spTree>
    <p:extLst>
      <p:ext uri="{BB962C8B-B14F-4D97-AF65-F5344CB8AC3E}">
        <p14:creationId xmlns:p14="http://schemas.microsoft.com/office/powerpoint/2010/main" val="311809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65EB125C-E390-4982-BE75-7CA0196A8A73}" type="slidenum">
              <a:rPr lang="en-US"/>
              <a:pPr>
                <a:defRPr/>
              </a:pPr>
              <a:t>‹#›</a:t>
            </a:fld>
            <a:endParaRPr lang="en-US"/>
          </a:p>
        </p:txBody>
      </p:sp>
    </p:spTree>
    <p:extLst>
      <p:ext uri="{BB962C8B-B14F-4D97-AF65-F5344CB8AC3E}">
        <p14:creationId xmlns:p14="http://schemas.microsoft.com/office/powerpoint/2010/main" val="424295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9C2A8-C277-1295-C6AE-B4BD99469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4F2240-C3B8-8FEA-4023-B9ECA3EA6C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A4C88D-5252-C898-1C53-7BC76201A970}"/>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5" name="Footer Placeholder 4">
            <a:extLst>
              <a:ext uri="{FF2B5EF4-FFF2-40B4-BE49-F238E27FC236}">
                <a16:creationId xmlns:a16="http://schemas.microsoft.com/office/drawing/2014/main" id="{22FA16F9-CA3C-C262-9270-645E2EDBA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D81A5-224E-4A5A-A2F1-8C4FC99168A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499476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3193-F316-2EAC-EE69-4EE516F27E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008103-C296-F6F4-4196-64160BE70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EEE3-B033-7D15-DE31-ECE2A524A3AE}"/>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5" name="Footer Placeholder 4">
            <a:extLst>
              <a:ext uri="{FF2B5EF4-FFF2-40B4-BE49-F238E27FC236}">
                <a16:creationId xmlns:a16="http://schemas.microsoft.com/office/drawing/2014/main" id="{B363BA75-DF5B-EBFB-CA5F-13FEDF432D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05586-298F-E024-4F57-B13E00F28D39}"/>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71884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114A-A188-E0A1-2257-295180A030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A6E3C-1E9A-110F-50EC-62D968BDED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318D4-0199-739E-A238-940951201C7C}"/>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5" name="Footer Placeholder 4">
            <a:extLst>
              <a:ext uri="{FF2B5EF4-FFF2-40B4-BE49-F238E27FC236}">
                <a16:creationId xmlns:a16="http://schemas.microsoft.com/office/drawing/2014/main" id="{1AB3B41F-FE5F-EF1E-5EA3-1B9F9D6D0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72CE0-2E32-BB7F-E18B-0BDC02329B5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80607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2E9-5B29-C6EC-551F-9194793EDD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4285E-F6F2-2EAA-6DA4-364D9A2C4F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FB7-2521-18B6-1720-21CA05B4D0A6}"/>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EB3B9F12-9175-EDEB-E875-50A441B07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30D1-6C77-BDC2-BFD4-303D51F5EFA8}"/>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17596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CCBC-2EB1-E1E3-AF98-FB300BA5B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786FA-495B-8053-0569-30A98637E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7B029C-F462-15C5-38FB-8555F7AABC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1C159-7579-3B1F-30D0-9AD95480B17B}"/>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6" name="Footer Placeholder 5">
            <a:extLst>
              <a:ext uri="{FF2B5EF4-FFF2-40B4-BE49-F238E27FC236}">
                <a16:creationId xmlns:a16="http://schemas.microsoft.com/office/drawing/2014/main" id="{7E29DD04-7675-6FB4-16E9-AC8CE2155E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0AF39-4309-743C-95FA-47CE17F7655F}"/>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947723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A847-FDC9-33F9-0EAC-83711B53F6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F720B1-893B-7F67-9FD5-E0B768C84A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E0FF89-A48B-A64E-0716-D982FD989B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36CB5B-CC9D-7710-7D26-447A8BDBBE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9632CE-60E9-3D96-004D-F71679DF07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C8F56C-3DEC-A5FA-DC51-B62AE9CB41BF}"/>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8" name="Footer Placeholder 7">
            <a:extLst>
              <a:ext uri="{FF2B5EF4-FFF2-40B4-BE49-F238E27FC236}">
                <a16:creationId xmlns:a16="http://schemas.microsoft.com/office/drawing/2014/main" id="{3992DEFC-B5AD-52A7-A5AE-C6BEFF358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B65382-8147-6223-96F6-B97ACC4A9F88}"/>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775636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C8DB-06B8-2A25-9204-830974759C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70E907-7A1B-824F-46D5-D8B97C612DF3}"/>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4" name="Footer Placeholder 3">
            <a:extLst>
              <a:ext uri="{FF2B5EF4-FFF2-40B4-BE49-F238E27FC236}">
                <a16:creationId xmlns:a16="http://schemas.microsoft.com/office/drawing/2014/main" id="{DCD29CAC-3CCC-1118-CA9D-6AD5E60A37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4A50C-A8E2-082D-A34A-4BB5ABD34CDA}"/>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320522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A1375-0D4E-1B05-92AD-9E82BC607F9C}"/>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3" name="Footer Placeholder 2">
            <a:extLst>
              <a:ext uri="{FF2B5EF4-FFF2-40B4-BE49-F238E27FC236}">
                <a16:creationId xmlns:a16="http://schemas.microsoft.com/office/drawing/2014/main" id="{88764519-DB5C-FB39-42E7-247057A50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FD0DC7-A278-BAAC-3C8E-AE6F734FAC72}"/>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916929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4724-5C3F-6E66-56C5-71E54149F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571F0-2BAC-4477-3CA3-BA14F1936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C14F8-D6F2-B9CE-621A-1630F37361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406B49-F5B1-709E-3211-C10BC8AF9F21}"/>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6" name="Footer Placeholder 5">
            <a:extLst>
              <a:ext uri="{FF2B5EF4-FFF2-40B4-BE49-F238E27FC236}">
                <a16:creationId xmlns:a16="http://schemas.microsoft.com/office/drawing/2014/main" id="{8E27132B-E4C8-7EBD-6E2B-5AEE97A27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78B2D-9CB9-BA04-9F12-C3AE0832CF1D}"/>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2731582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5028-EFD3-1F02-8BA6-28D2028DF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104A3C-7617-D65C-4903-B3D07D30FD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8B8AA9-89B0-7976-7CD5-5421423C5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A042D7-8AB6-BE22-6461-66710C302B1A}"/>
              </a:ext>
            </a:extLst>
          </p:cNvPr>
          <p:cNvSpPr>
            <a:spLocks noGrp="1"/>
          </p:cNvSpPr>
          <p:nvPr>
            <p:ph type="dt" sz="half" idx="10"/>
          </p:nvPr>
        </p:nvSpPr>
        <p:spPr/>
        <p:txBody>
          <a:bodyPr/>
          <a:lstStyle/>
          <a:p>
            <a:fld id="{AE7A1CD5-4656-49D1-924F-EC3D1FA3EA15}" type="datetimeFigureOut">
              <a:rPr lang="en-US" smtClean="0"/>
              <a:t>9/21/2023</a:t>
            </a:fld>
            <a:endParaRPr lang="en-US"/>
          </a:p>
        </p:txBody>
      </p:sp>
      <p:sp>
        <p:nvSpPr>
          <p:cNvPr id="6" name="Footer Placeholder 5">
            <a:extLst>
              <a:ext uri="{FF2B5EF4-FFF2-40B4-BE49-F238E27FC236}">
                <a16:creationId xmlns:a16="http://schemas.microsoft.com/office/drawing/2014/main" id="{CCD2DC90-A389-C808-E1BA-30F6430A1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00038-13F8-6350-D4ED-5684FC6DD1B6}"/>
              </a:ext>
            </a:extLst>
          </p:cNvPr>
          <p:cNvSpPr>
            <a:spLocks noGrp="1"/>
          </p:cNvSpPr>
          <p:nvPr>
            <p:ph type="sldNum" sz="quarter" idx="12"/>
          </p:nvPr>
        </p:nvSpPr>
        <p:spPr/>
        <p:txBody>
          <a:bodyPr/>
          <a:lstStyle/>
          <a:p>
            <a:fld id="{D95D7AB2-9C92-4718-951F-EE8D804EBCB8}" type="slidenum">
              <a:rPr lang="en-US" smtClean="0"/>
              <a:t>‹#›</a:t>
            </a:fld>
            <a:endParaRPr lang="en-US"/>
          </a:p>
        </p:txBody>
      </p:sp>
    </p:spTree>
    <p:extLst>
      <p:ext uri="{BB962C8B-B14F-4D97-AF65-F5344CB8AC3E}">
        <p14:creationId xmlns:p14="http://schemas.microsoft.com/office/powerpoint/2010/main" val="15660406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FC7F-DFB4-CFAF-916A-00042F276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02812D-76DE-8D1B-787F-1A748C67AF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BD41C-CC4D-E8C8-A2CC-E299F4E9B770}"/>
              </a:ext>
            </a:extLst>
          </p:cNvPr>
          <p:cNvSpPr>
            <a:spLocks noGrp="1"/>
          </p:cNvSpPr>
          <p:nvPr>
            <p:ph type="dt" sz="half" idx="10"/>
          </p:nvPr>
        </p:nvSpPr>
        <p:spPr/>
        <p:txBody>
          <a:bodyPr/>
          <a:lstStyle/>
          <a:p>
            <a:fld id="{C117DEDA-7924-4B19-B056-A661A244EAE5}" type="datetimeFigureOut">
              <a:rPr lang="en-US" smtClean="0"/>
              <a:t>9/21/2023</a:t>
            </a:fld>
            <a:endParaRPr lang="en-US"/>
          </a:p>
        </p:txBody>
      </p:sp>
      <p:sp>
        <p:nvSpPr>
          <p:cNvPr id="5" name="Footer Placeholder 4">
            <a:extLst>
              <a:ext uri="{FF2B5EF4-FFF2-40B4-BE49-F238E27FC236}">
                <a16:creationId xmlns:a16="http://schemas.microsoft.com/office/drawing/2014/main" id="{4A636C18-A764-3511-BC4B-5DE9BF2AA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7F31F-9EB1-E0E5-DC0B-1EB872843286}"/>
              </a:ext>
            </a:extLst>
          </p:cNvPr>
          <p:cNvSpPr>
            <a:spLocks noGrp="1"/>
          </p:cNvSpPr>
          <p:nvPr>
            <p:ph type="sldNum" sz="quarter" idx="12"/>
          </p:nvPr>
        </p:nvSpPr>
        <p:spPr/>
        <p:txBody>
          <a:bodyPr/>
          <a:lstStyle/>
          <a:p>
            <a:fld id="{67E13594-F63D-4199-BDA5-A7697B3F066E}" type="slidenum">
              <a:rPr lang="en-US" smtClean="0"/>
              <a:t>‹#›</a:t>
            </a:fld>
            <a:endParaRPr lang="en-US"/>
          </a:p>
        </p:txBody>
      </p:sp>
    </p:spTree>
    <p:extLst>
      <p:ext uri="{BB962C8B-B14F-4D97-AF65-F5344CB8AC3E}">
        <p14:creationId xmlns:p14="http://schemas.microsoft.com/office/powerpoint/2010/main" val="1973676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6638544" y="1915828"/>
            <a:ext cx="5315712" cy="1950021"/>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7924800" y="3967163"/>
            <a:ext cx="2743200" cy="814514"/>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291038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12E9-5B29-C6EC-551F-9194793EDDF9}"/>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9B4285E-F6F2-2EAA-6DA4-364D9A2C4FDA}"/>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505FB7-2521-18B6-1720-21CA05B4D0A6}"/>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EB3B9F12-9175-EDEB-E875-50A441B07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530D1-6C77-BDC2-BFD4-303D51F5EFA8}"/>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298125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2"/>
            <a:ext cx="5315712" cy="1950021"/>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363772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0"/>
            <a:ext cx="5315712" cy="1950021"/>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13990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97022-4266-4458-31B4-03ACCA1818FB}"/>
              </a:ext>
            </a:extLst>
          </p:cNvPr>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B976FE4-9D40-EC04-57AE-F5B05B97EE60}"/>
              </a:ext>
            </a:extLst>
          </p:cNvPr>
          <p:cNvSpPr>
            <a:spLocks noGrp="1"/>
          </p:cNvSpPr>
          <p:nvPr>
            <p:ph type="ctrTitle"/>
          </p:nvPr>
        </p:nvSpPr>
        <p:spPr>
          <a:xfrm>
            <a:off x="780288" y="1833532"/>
            <a:ext cx="5315712" cy="1950021"/>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FDBE369E-1233-3909-A7CD-3F29AFB52770}"/>
              </a:ext>
            </a:extLst>
          </p:cNvPr>
          <p:cNvSpPr>
            <a:spLocks noGrp="1"/>
          </p:cNvSpPr>
          <p:nvPr>
            <p:ph type="subTitle" idx="1"/>
          </p:nvPr>
        </p:nvSpPr>
        <p:spPr>
          <a:xfrm>
            <a:off x="2066544" y="3967163"/>
            <a:ext cx="2743200" cy="814514"/>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3355115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97022-4266-4458-31B4-03ACCA1818FB}"/>
              </a:ext>
            </a:extLst>
          </p:cNvPr>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a:extLst>
              <a:ext uri="{FF2B5EF4-FFF2-40B4-BE49-F238E27FC236}">
                <a16:creationId xmlns:a16="http://schemas.microsoft.com/office/drawing/2014/main" id="{403A04C2-D1F0-3119-C321-CC5299CFB7FE}"/>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D477D719-EEC3-B9C6-7594-35C5C6851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B7A6F-2C11-A4C4-962F-4B3CA501000B}"/>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A9C5EB8B-655D-32C8-29CB-55A7E84D6EAE}"/>
              </a:ext>
            </a:extLst>
          </p:cNvPr>
          <p:cNvSpPr>
            <a:spLocks noGrp="1"/>
          </p:cNvSpPr>
          <p:nvPr>
            <p:ph type="title" hasCustomPrompt="1"/>
          </p:nvPr>
        </p:nvSpPr>
        <p:spPr>
          <a:xfrm>
            <a:off x="839788" y="615383"/>
            <a:ext cx="5813002" cy="1325563"/>
          </a:xfrm>
        </p:spPr>
        <p:txBody>
          <a:bodyPr>
            <a:normAutofit/>
          </a:bodyPr>
          <a:lstStyle>
            <a:lvl1pPr>
              <a:defRPr/>
            </a:lvl1pPr>
          </a:lstStyle>
          <a:p>
            <a:r>
              <a:rPr lang="en-US"/>
              <a:t>Click to edit </a:t>
            </a:r>
            <a:br>
              <a:rPr lang="en-US"/>
            </a:br>
            <a:r>
              <a:rPr lang="en-US"/>
              <a:t>Master title</a:t>
            </a:r>
            <a:br>
              <a:rPr lang="en-US"/>
            </a:br>
            <a:r>
              <a:rPr lang="en-US"/>
              <a:t>style</a:t>
            </a:r>
          </a:p>
        </p:txBody>
      </p:sp>
      <p:sp>
        <p:nvSpPr>
          <p:cNvPr id="9" name="TextBox 8">
            <a:extLst>
              <a:ext uri="{FF2B5EF4-FFF2-40B4-BE49-F238E27FC236}">
                <a16:creationId xmlns:a16="http://schemas.microsoft.com/office/drawing/2014/main" id="{3E785735-FFC4-E151-D194-4E3AC5CDD09E}"/>
              </a:ext>
            </a:extLst>
          </p:cNvPr>
          <p:cNvSpPr txBox="1"/>
          <p:nvPr userDrawn="1"/>
        </p:nvSpPr>
        <p:spPr>
          <a:xfrm>
            <a:off x="839788" y="3298667"/>
            <a:ext cx="681034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000" b="1"/>
              <a:t>Click to edit Master subtitle style</a:t>
            </a:r>
          </a:p>
        </p:txBody>
      </p:sp>
    </p:spTree>
    <p:extLst>
      <p:ext uri="{BB962C8B-B14F-4D97-AF65-F5344CB8AC3E}">
        <p14:creationId xmlns:p14="http://schemas.microsoft.com/office/powerpoint/2010/main" val="1871724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D97022-4266-4458-31B4-03ACCA1818FB}"/>
              </a:ext>
            </a:extLst>
          </p:cNvPr>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EF36DA5-597C-7B68-2025-29944201659D}"/>
              </a:ext>
            </a:extLst>
          </p:cNvPr>
          <p:cNvSpPr/>
          <p:nvPr userDrawn="1"/>
        </p:nvSpPr>
        <p:spPr>
          <a:xfrm>
            <a:off x="7533775" y="5237"/>
            <a:ext cx="509385" cy="68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74A0D4EB-7919-DC1E-8D99-2A0BB3771326}"/>
              </a:ext>
            </a:extLst>
          </p:cNvPr>
          <p:cNvPicPr>
            <a:picLocks noChangeAspect="1"/>
          </p:cNvPicPr>
          <p:nvPr userDrawn="1"/>
        </p:nvPicPr>
        <p:blipFill rotWithShape="1">
          <a:blip r:embed="rId3"/>
          <a:srcRect l="52327" r="19509"/>
          <a:stretch/>
        </p:blipFill>
        <p:spPr>
          <a:xfrm>
            <a:off x="6375827" y="0"/>
            <a:ext cx="3436553" cy="6858000"/>
          </a:xfrm>
          <a:prstGeom prst="rect">
            <a:avLst/>
          </a:prstGeom>
        </p:spPr>
      </p:pic>
    </p:spTree>
    <p:extLst>
      <p:ext uri="{BB962C8B-B14F-4D97-AF65-F5344CB8AC3E}">
        <p14:creationId xmlns:p14="http://schemas.microsoft.com/office/powerpoint/2010/main" val="1399830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Title 1">
            <a:extLst>
              <a:ext uri="{FF2B5EF4-FFF2-40B4-BE49-F238E27FC236}">
                <a16:creationId xmlns:a16="http://schemas.microsoft.com/office/drawing/2014/main" id="{0EDCE029-ABA3-464D-1701-6037CD68D6F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623F53CE-137F-8BCB-1C61-C22BE161D4E8}"/>
              </a:ext>
            </a:extLst>
          </p:cNvPr>
          <p:cNvSpPr>
            <a:spLocks noGrp="1"/>
          </p:cNvSpPr>
          <p:nvPr>
            <p:ph sz="half" idx="1"/>
          </p:nvPr>
        </p:nvSpPr>
        <p:spPr>
          <a:xfrm>
            <a:off x="838201"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583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5AC9C-E6F8-DFC9-2151-B2936D98CEE8}"/>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D8774-6225-E198-105D-0253C0666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490F0-3BAA-A512-2EF4-026A9C9AA0B8}"/>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6" name="Footer Placeholder 5">
            <a:extLst>
              <a:ext uri="{FF2B5EF4-FFF2-40B4-BE49-F238E27FC236}">
                <a16:creationId xmlns:a16="http://schemas.microsoft.com/office/drawing/2014/main" id="{2D7D1A38-DC82-1BD6-4077-2D6AE6AB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F94F7-884E-8386-7DFF-87C03EF49E5C}"/>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841AA1EB-53E7-9106-B031-12CBD31702F7}"/>
              </a:ext>
            </a:extLst>
          </p:cNvPr>
          <p:cNvSpPr txBox="1">
            <a:spLocks/>
          </p:cNvSpPr>
          <p:nvPr/>
        </p:nvSpPr>
        <p:spPr>
          <a:xfrm>
            <a:off x="839788" y="365127"/>
            <a:ext cx="10515600" cy="1325563"/>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sz="4399"/>
              <a:t>Click to edit Master title style</a:t>
            </a:r>
          </a:p>
        </p:txBody>
      </p:sp>
    </p:spTree>
    <p:extLst>
      <p:ext uri="{BB962C8B-B14F-4D97-AF65-F5344CB8AC3E}">
        <p14:creationId xmlns:p14="http://schemas.microsoft.com/office/powerpoint/2010/main" val="30657214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5CF2-2CC7-2A4B-6358-7BF845D17CD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0FF87-5CDD-C505-5FC0-82D048DF7E2D}"/>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34CF-CD90-E2B2-C3DB-9A70FEC513B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62D817-6546-3AF2-AC00-10B642AA150C}"/>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AF782-BE5B-D38A-7F8A-75AEAD6B67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F7C03-54FD-D103-BF76-373261C1FDDF}"/>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8" name="Footer Placeholder 7">
            <a:extLst>
              <a:ext uri="{FF2B5EF4-FFF2-40B4-BE49-F238E27FC236}">
                <a16:creationId xmlns:a16="http://schemas.microsoft.com/office/drawing/2014/main" id="{972D61A1-315E-3324-6A90-482E7F6F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0DDCC-0104-0BEC-CE89-E14301A182C3}"/>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39637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1" y="0"/>
            <a:ext cx="6623050" cy="6858000"/>
          </a:xfrm>
        </p:spPr>
        <p:txBody>
          <a:bodyPr/>
          <a:lstStyle/>
          <a:p>
            <a:r>
              <a:rPr lang="en-US"/>
              <a:t>Click icon to add picture</a:t>
            </a:r>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1" y="1825625"/>
            <a:ext cx="4419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9" y="457200"/>
            <a:ext cx="4418012" cy="1600200"/>
          </a:xfrm>
        </p:spPr>
        <p:txBody>
          <a:bodyPr anchor="b"/>
          <a:lstStyle>
            <a:lvl1pPr>
              <a:defRPr sz="3199"/>
            </a:lvl1pPr>
          </a:lstStyle>
          <a:p>
            <a:r>
              <a:rPr lang="en-US"/>
              <a:t>Click to edit Master title style</a:t>
            </a:r>
          </a:p>
        </p:txBody>
      </p:sp>
    </p:spTree>
    <p:extLst>
      <p:ext uri="{BB962C8B-B14F-4D97-AF65-F5344CB8AC3E}">
        <p14:creationId xmlns:p14="http://schemas.microsoft.com/office/powerpoint/2010/main" val="2922524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28C-D9A9-33FD-6C77-B18D8CA2B98C}"/>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8BEEB510-A676-D710-7071-EBD4363B96D1}"/>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87394-E41C-E023-0781-8A9F1CB910E3}"/>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2B542-9B48-55F5-3F40-45D4E6BED496}"/>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6" name="Footer Placeholder 5">
            <a:extLst>
              <a:ext uri="{FF2B5EF4-FFF2-40B4-BE49-F238E27FC236}">
                <a16:creationId xmlns:a16="http://schemas.microsoft.com/office/drawing/2014/main" id="{AA5634BE-034F-B784-B3CE-5C2E6B73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0717-2FB6-8ABD-D5B6-3CBF8C4DE590}"/>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76670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8679-FFF8-0DA6-B1D2-103263309656}"/>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C0851CD1-69F9-B0ED-4A9E-90D4C54734E1}"/>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a:extLst>
              <a:ext uri="{FF2B5EF4-FFF2-40B4-BE49-F238E27FC236}">
                <a16:creationId xmlns:a16="http://schemas.microsoft.com/office/drawing/2014/main" id="{087DFC9A-D9BA-A997-98E6-40BCA586529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1514-0203-F0A5-1BB2-2E3F78DCB1C6}"/>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6" name="Footer Placeholder 5">
            <a:extLst>
              <a:ext uri="{FF2B5EF4-FFF2-40B4-BE49-F238E27FC236}">
                <a16:creationId xmlns:a16="http://schemas.microsoft.com/office/drawing/2014/main" id="{5C0A8BE7-5041-DD83-2C29-F2D80850E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1C840-EF3B-6DDF-352F-1A40055CBEC9}"/>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2693607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2" name="O1.">
            <a:extLst>
              <a:ext uri="{FF2B5EF4-FFF2-40B4-BE49-F238E27FC236}">
                <a16:creationId xmlns:a16="http://schemas.microsoft.com/office/drawing/2014/main" id="{6001615C-4F07-01EB-1CDF-7D6E8DC22D52}"/>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8" name="Clarify and Communicate Project Goals">
            <a:extLst>
              <a:ext uri="{FF2B5EF4-FFF2-40B4-BE49-F238E27FC236}">
                <a16:creationId xmlns:a16="http://schemas.microsoft.com/office/drawing/2014/main" id="{BD83774A-6BBB-1061-34C8-1AEADA406A98}"/>
              </a:ext>
            </a:extLst>
          </p:cNvPr>
          <p:cNvSpPr txBox="1">
            <a:spLocks noGrp="1"/>
          </p:cNvSpPr>
          <p:nvPr>
            <p:ph type="body" sz="quarter" idx="4294967295"/>
          </p:nvPr>
        </p:nvSpPr>
        <p:spPr>
          <a:xfrm>
            <a:off x="888768" y="3536925"/>
            <a:ext cx="10411288" cy="2177483"/>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9" name="Image" descr="Image">
            <a:extLst>
              <a:ext uri="{FF2B5EF4-FFF2-40B4-BE49-F238E27FC236}">
                <a16:creationId xmlns:a16="http://schemas.microsoft.com/office/drawing/2014/main" id="{FAE4D83D-A6C6-86FE-EBE6-DC9C8E790A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2598" y="1232066"/>
            <a:ext cx="1203633" cy="1201696"/>
          </a:xfrm>
          <a:prstGeom prst="rect">
            <a:avLst/>
          </a:prstGeom>
          <a:ln w="12700">
            <a:miter lim="400000"/>
          </a:ln>
        </p:spPr>
      </p:pic>
    </p:spTree>
    <p:extLst>
      <p:ext uri="{BB962C8B-B14F-4D97-AF65-F5344CB8AC3E}">
        <p14:creationId xmlns:p14="http://schemas.microsoft.com/office/powerpoint/2010/main" val="525223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Title 1">
            <a:extLst>
              <a:ext uri="{FF2B5EF4-FFF2-40B4-BE49-F238E27FC236}">
                <a16:creationId xmlns:a16="http://schemas.microsoft.com/office/drawing/2014/main" id="{0EDCE029-ABA3-464D-1701-6037CD68D6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623F53CE-137F-8BCB-1C61-C22BE161D4E8}"/>
              </a:ext>
            </a:extLst>
          </p:cNvPr>
          <p:cNvSpPr>
            <a:spLocks noGrp="1"/>
          </p:cNvSpPr>
          <p:nvPr>
            <p:ph sz="half" idx="1"/>
          </p:nvPr>
        </p:nvSpPr>
        <p:spPr>
          <a:xfrm>
            <a:off x="838200" y="1825625"/>
            <a:ext cx="10515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659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O2.">
            <a:extLst>
              <a:ext uri="{FF2B5EF4-FFF2-40B4-BE49-F238E27FC236}">
                <a16:creationId xmlns:a16="http://schemas.microsoft.com/office/drawing/2014/main" id="{F2465A31-F00C-B8C4-4027-6F6E7BA599BE}"/>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7" name="Have &amp; Communicate Fleet Policy Supporting your Initiative">
            <a:extLst>
              <a:ext uri="{FF2B5EF4-FFF2-40B4-BE49-F238E27FC236}">
                <a16:creationId xmlns:a16="http://schemas.microsoft.com/office/drawing/2014/main" id="{39C139F3-6AB3-43E1-93FF-03DBE0A5F0B1}"/>
              </a:ext>
            </a:extLst>
          </p:cNvPr>
          <p:cNvSpPr txBox="1">
            <a:spLocks noGrp="1"/>
          </p:cNvSpPr>
          <p:nvPr>
            <p:ph type="body" sz="quarter" idx="4294967295"/>
          </p:nvPr>
        </p:nvSpPr>
        <p:spPr>
          <a:xfrm>
            <a:off x="1496799" y="3587723"/>
            <a:ext cx="9195227" cy="1691050"/>
          </a:xfrm>
          <a:prstGeom prst="rect">
            <a:avLst/>
          </a:prstGeom>
        </p:spPr>
        <p:txBody>
          <a:bodyPr>
            <a:no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10" name="Image" descr="Image">
            <a:extLst>
              <a:ext uri="{FF2B5EF4-FFF2-40B4-BE49-F238E27FC236}">
                <a16:creationId xmlns:a16="http://schemas.microsoft.com/office/drawing/2014/main" id="{8BFC8E1C-178D-9E0F-DF55-2A85C5B314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3336" y="1052627"/>
            <a:ext cx="1662157" cy="1587829"/>
          </a:xfrm>
          <a:prstGeom prst="rect">
            <a:avLst/>
          </a:prstGeom>
          <a:ln w="12700">
            <a:miter lim="400000"/>
          </a:ln>
        </p:spPr>
      </p:pic>
    </p:spTree>
    <p:extLst>
      <p:ext uri="{BB962C8B-B14F-4D97-AF65-F5344CB8AC3E}">
        <p14:creationId xmlns:p14="http://schemas.microsoft.com/office/powerpoint/2010/main" val="3815047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11" name="O3.">
            <a:extLst>
              <a:ext uri="{FF2B5EF4-FFF2-40B4-BE49-F238E27FC236}">
                <a16:creationId xmlns:a16="http://schemas.microsoft.com/office/drawing/2014/main" id="{6223925C-68CE-9B18-B459-700D87193CD3}"/>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12" name="Plan for the changes financially">
            <a:extLst>
              <a:ext uri="{FF2B5EF4-FFF2-40B4-BE49-F238E27FC236}">
                <a16:creationId xmlns:a16="http://schemas.microsoft.com/office/drawing/2014/main" id="{16238E8B-43DF-BF7B-4429-1FD7F6530111}"/>
              </a:ext>
            </a:extLst>
          </p:cNvPr>
          <p:cNvSpPr txBox="1">
            <a:spLocks noGrp="1"/>
          </p:cNvSpPr>
          <p:nvPr>
            <p:ph type="body" sz="quarter" idx="4294967295"/>
          </p:nvPr>
        </p:nvSpPr>
        <p:spPr>
          <a:xfrm>
            <a:off x="2104831" y="3536923"/>
            <a:ext cx="7979167" cy="1691050"/>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13" name="Image" descr="Image">
            <a:extLst>
              <a:ext uri="{FF2B5EF4-FFF2-40B4-BE49-F238E27FC236}">
                <a16:creationId xmlns:a16="http://schemas.microsoft.com/office/drawing/2014/main" id="{CA0CF9E5-24ED-272A-B655-2B3CD1FE8A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6431" y="1027022"/>
            <a:ext cx="1677113" cy="1613132"/>
          </a:xfrm>
          <a:prstGeom prst="rect">
            <a:avLst/>
          </a:prstGeom>
          <a:ln w="12700">
            <a:miter lim="400000"/>
          </a:ln>
        </p:spPr>
      </p:pic>
    </p:spTree>
    <p:extLst>
      <p:ext uri="{BB962C8B-B14F-4D97-AF65-F5344CB8AC3E}">
        <p14:creationId xmlns:p14="http://schemas.microsoft.com/office/powerpoint/2010/main" val="2907391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6" name="O4.">
            <a:extLst>
              <a:ext uri="{FF2B5EF4-FFF2-40B4-BE49-F238E27FC236}">
                <a16:creationId xmlns:a16="http://schemas.microsoft.com/office/drawing/2014/main" id="{B1B516FD-2B17-AC1E-9E2A-FEDFB7557817}"/>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7" name="Pick the right solution">
            <a:extLst>
              <a:ext uri="{FF2B5EF4-FFF2-40B4-BE49-F238E27FC236}">
                <a16:creationId xmlns:a16="http://schemas.microsoft.com/office/drawing/2014/main" id="{D33E234F-ECA9-CF96-C921-A5D8630EE336}"/>
              </a:ext>
            </a:extLst>
          </p:cNvPr>
          <p:cNvSpPr txBox="1">
            <a:spLocks noGrp="1"/>
          </p:cNvSpPr>
          <p:nvPr>
            <p:ph type="body" sz="quarter" idx="4294967295"/>
          </p:nvPr>
        </p:nvSpPr>
        <p:spPr>
          <a:xfrm>
            <a:off x="2104831" y="3536923"/>
            <a:ext cx="7979167" cy="1691050"/>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10" name="Image" descr="Image">
            <a:extLst>
              <a:ext uri="{FF2B5EF4-FFF2-40B4-BE49-F238E27FC236}">
                <a16:creationId xmlns:a16="http://schemas.microsoft.com/office/drawing/2014/main" id="{E6F5B8C8-EC71-43C9-D3FA-6C7BEBFDE5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12431" y="961940"/>
            <a:ext cx="1655373" cy="1737727"/>
          </a:xfrm>
          <a:prstGeom prst="rect">
            <a:avLst/>
          </a:prstGeom>
          <a:ln w="12700">
            <a:miter lim="400000"/>
          </a:ln>
        </p:spPr>
      </p:pic>
    </p:spTree>
    <p:extLst>
      <p:ext uri="{BB962C8B-B14F-4D97-AF65-F5344CB8AC3E}">
        <p14:creationId xmlns:p14="http://schemas.microsoft.com/office/powerpoint/2010/main" val="3074910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2" name="O1.">
            <a:extLst>
              <a:ext uri="{FF2B5EF4-FFF2-40B4-BE49-F238E27FC236}">
                <a16:creationId xmlns:a16="http://schemas.microsoft.com/office/drawing/2014/main" id="{6001615C-4F07-01EB-1CDF-7D6E8DC22D52}"/>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8" name="Clarify and Communicate Project Goals">
            <a:extLst>
              <a:ext uri="{FF2B5EF4-FFF2-40B4-BE49-F238E27FC236}">
                <a16:creationId xmlns:a16="http://schemas.microsoft.com/office/drawing/2014/main" id="{BD83774A-6BBB-1061-34C8-1AEADA406A98}"/>
              </a:ext>
            </a:extLst>
          </p:cNvPr>
          <p:cNvSpPr txBox="1">
            <a:spLocks noGrp="1"/>
          </p:cNvSpPr>
          <p:nvPr>
            <p:ph type="body" sz="quarter" idx="4294967295"/>
          </p:nvPr>
        </p:nvSpPr>
        <p:spPr>
          <a:xfrm>
            <a:off x="888768" y="3536925"/>
            <a:ext cx="10411288" cy="2177483"/>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9" name="Image" descr="Image">
            <a:extLst>
              <a:ext uri="{FF2B5EF4-FFF2-40B4-BE49-F238E27FC236}">
                <a16:creationId xmlns:a16="http://schemas.microsoft.com/office/drawing/2014/main" id="{FAE4D83D-A6C6-86FE-EBE6-DC9C8E790A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2598" y="1232066"/>
            <a:ext cx="1203633" cy="1201696"/>
          </a:xfrm>
          <a:prstGeom prst="rect">
            <a:avLst/>
          </a:prstGeom>
          <a:ln w="12700">
            <a:miter lim="400000"/>
          </a:ln>
        </p:spPr>
      </p:pic>
    </p:spTree>
    <p:extLst>
      <p:ext uri="{BB962C8B-B14F-4D97-AF65-F5344CB8AC3E}">
        <p14:creationId xmlns:p14="http://schemas.microsoft.com/office/powerpoint/2010/main" val="2483157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449AF0-11D5-AC7E-5411-261904FD3B0D}"/>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4" name="Footer Placeholder 3">
            <a:extLst>
              <a:ext uri="{FF2B5EF4-FFF2-40B4-BE49-F238E27FC236}">
                <a16:creationId xmlns:a16="http://schemas.microsoft.com/office/drawing/2014/main" id="{9BFC78BC-9C45-0272-098C-6D6973738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39CFB0-059F-D3A9-2470-1CA8EDDBA8D2}"/>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2" name="O1.">
            <a:extLst>
              <a:ext uri="{FF2B5EF4-FFF2-40B4-BE49-F238E27FC236}">
                <a16:creationId xmlns:a16="http://schemas.microsoft.com/office/drawing/2014/main" id="{6001615C-4F07-01EB-1CDF-7D6E8DC22D52}"/>
              </a:ext>
            </a:extLst>
          </p:cNvPr>
          <p:cNvSpPr txBox="1">
            <a:spLocks noGrp="1"/>
          </p:cNvSpPr>
          <p:nvPr>
            <p:ph type="title"/>
          </p:nvPr>
        </p:nvSpPr>
        <p:spPr>
          <a:xfrm>
            <a:off x="888769" y="2497002"/>
            <a:ext cx="10411288" cy="976450"/>
          </a:xfrm>
          <a:prstGeom prst="rect">
            <a:avLst/>
          </a:prstGeom>
        </p:spPr>
        <p:txBody>
          <a:bodyPr>
            <a:normAutofit/>
          </a:bodyPr>
          <a:lstStyle>
            <a:lvl1pPr algn="ctr">
              <a:defRPr sz="7198">
                <a:solidFill>
                  <a:srgbClr val="0B0B0B"/>
                </a:solidFill>
              </a:defRPr>
            </a:lvl1pPr>
          </a:lstStyle>
          <a:p>
            <a:r>
              <a:rPr lang="en-US" sz="3599"/>
              <a:t>Click to edit Master title style</a:t>
            </a:r>
            <a:endParaRPr sz="3599"/>
          </a:p>
        </p:txBody>
      </p:sp>
      <p:sp>
        <p:nvSpPr>
          <p:cNvPr id="8" name="Clarify and Communicate Project Goals">
            <a:extLst>
              <a:ext uri="{FF2B5EF4-FFF2-40B4-BE49-F238E27FC236}">
                <a16:creationId xmlns:a16="http://schemas.microsoft.com/office/drawing/2014/main" id="{BD83774A-6BBB-1061-34C8-1AEADA406A98}"/>
              </a:ext>
            </a:extLst>
          </p:cNvPr>
          <p:cNvSpPr txBox="1">
            <a:spLocks noGrp="1"/>
          </p:cNvSpPr>
          <p:nvPr>
            <p:ph type="body" sz="quarter" idx="4294967295"/>
          </p:nvPr>
        </p:nvSpPr>
        <p:spPr>
          <a:xfrm>
            <a:off x="888768" y="3536925"/>
            <a:ext cx="10411288" cy="2177483"/>
          </a:xfrm>
          <a:prstGeom prst="rect">
            <a:avLst/>
          </a:prstGeom>
        </p:spPr>
        <p:txBody>
          <a:bodyPr>
            <a:normAutofit/>
          </a:bodyPr>
          <a:lstStyle>
            <a:lvl1pPr>
              <a:defRPr sz="7398" b="1">
                <a:latin typeface="+mj-lt"/>
                <a:ea typeface="+mj-ea"/>
                <a:cs typeface="+mj-cs"/>
                <a:sym typeface="Roboto"/>
              </a:defRPr>
            </a:lvl1pPr>
          </a:lstStyle>
          <a:p>
            <a:pPr marL="0" lvl="0" indent="0" algn="ctr">
              <a:buNone/>
            </a:pPr>
            <a:r>
              <a:rPr lang="en-US" sz="4399">
                <a:solidFill>
                  <a:schemeClr val="bg1"/>
                </a:solidFill>
                <a:latin typeface="Arial Nova" panose="020B0504020202020204" pitchFamily="34" charset="0"/>
              </a:rPr>
              <a:t>Click to edit Master text styles</a:t>
            </a:r>
          </a:p>
        </p:txBody>
      </p:sp>
      <p:pic>
        <p:nvPicPr>
          <p:cNvPr id="9" name="Image" descr="Image">
            <a:extLst>
              <a:ext uri="{FF2B5EF4-FFF2-40B4-BE49-F238E27FC236}">
                <a16:creationId xmlns:a16="http://schemas.microsoft.com/office/drawing/2014/main" id="{FAE4D83D-A6C6-86FE-EBE6-DC9C8E790A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2598" y="1232066"/>
            <a:ext cx="1203633" cy="1201696"/>
          </a:xfrm>
          <a:prstGeom prst="rect">
            <a:avLst/>
          </a:prstGeom>
          <a:ln w="12700">
            <a:miter lim="400000"/>
          </a:ln>
        </p:spPr>
      </p:pic>
    </p:spTree>
    <p:extLst>
      <p:ext uri="{BB962C8B-B14F-4D97-AF65-F5344CB8AC3E}">
        <p14:creationId xmlns:p14="http://schemas.microsoft.com/office/powerpoint/2010/main" val="336242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29" name="Image"/>
          <p:cNvSpPr>
            <a:spLocks noGrp="1"/>
          </p:cNvSpPr>
          <p:nvPr>
            <p:ph type="pic" idx="21" hasCustomPrompt="1"/>
          </p:nvPr>
        </p:nvSpPr>
        <p:spPr>
          <a:xfrm>
            <a:off x="5814014" y="219076"/>
            <a:ext cx="5905177" cy="6045200"/>
          </a:xfrm>
          <a:prstGeom prst="rect">
            <a:avLst/>
          </a:prstGeom>
        </p:spPr>
        <p:txBody>
          <a:bodyPr lIns="91439" tIns="45719" rIns="91439" bIns="45719" anchor="t">
            <a:noAutofit/>
          </a:bodyPr>
          <a:lstStyle>
            <a:lvl1pPr marL="0" indent="0">
              <a:buNone/>
              <a:defRPr b="0" i="0">
                <a:latin typeface="Arial Nova Light" panose="020B0304020202020204" pitchFamily="34" charset="0"/>
              </a:defRPr>
            </a:lvl1pPr>
          </a:lstStyle>
          <a:p>
            <a:r>
              <a:rPr lang="en-US"/>
              <a:t>Image</a:t>
            </a:r>
            <a:endParaRPr/>
          </a:p>
        </p:txBody>
      </p:sp>
      <p:sp>
        <p:nvSpPr>
          <p:cNvPr id="131" name="Title Text"/>
          <p:cNvSpPr txBox="1">
            <a:spLocks noGrp="1"/>
          </p:cNvSpPr>
          <p:nvPr>
            <p:ph type="title"/>
          </p:nvPr>
        </p:nvSpPr>
        <p:spPr>
          <a:xfrm>
            <a:off x="539751" y="219076"/>
            <a:ext cx="5111750" cy="1143000"/>
          </a:xfrm>
          <a:prstGeom prst="rect">
            <a:avLst/>
          </a:prstGeom>
        </p:spPr>
        <p:txBody>
          <a:bodyPr/>
          <a:lstStyle>
            <a:lvl1pPr>
              <a:defRPr sz="4250" b="1" i="0">
                <a:solidFill>
                  <a:srgbClr val="3974B6"/>
                </a:solidFill>
                <a:latin typeface="Arial Nova" panose="020B0504020202020204" pitchFamily="34" charset="0"/>
                <a:ea typeface="+mj-ea"/>
                <a:cs typeface="+mj-cs"/>
                <a:sym typeface="Roboto"/>
              </a:defRPr>
            </a:lvl1pPr>
          </a:lstStyle>
          <a:p>
            <a:r>
              <a:t>Title Text</a:t>
            </a:r>
          </a:p>
        </p:txBody>
      </p:sp>
      <p:sp>
        <p:nvSpPr>
          <p:cNvPr id="132" name="Body Level One…"/>
          <p:cNvSpPr txBox="1">
            <a:spLocks noGrp="1"/>
          </p:cNvSpPr>
          <p:nvPr>
            <p:ph type="body" sz="half" idx="1" hasCustomPrompt="1"/>
          </p:nvPr>
        </p:nvSpPr>
        <p:spPr>
          <a:xfrm>
            <a:off x="539751" y="1616076"/>
            <a:ext cx="5111750" cy="4648200"/>
          </a:xfrm>
          <a:prstGeom prst="rect">
            <a:avLst/>
          </a:prstGeom>
        </p:spPr>
        <p:txBody>
          <a:bodyPr/>
          <a:lstStyle>
            <a:lvl1pPr marL="279324" indent="-279324">
              <a:spcBef>
                <a:spcPts val="2249"/>
              </a:spcBef>
              <a:defRPr b="0" i="0"/>
            </a:lvl1pPr>
            <a:lvl2pPr marL="558646" indent="-279324">
              <a:spcBef>
                <a:spcPts val="999"/>
              </a:spcBef>
              <a:defRPr sz="1600" b="0" i="0"/>
            </a:lvl2pPr>
            <a:lvl3pPr marL="837970" indent="-279324">
              <a:spcBef>
                <a:spcPts val="999"/>
              </a:spcBef>
              <a:defRPr sz="1600" b="0" i="0"/>
            </a:lvl3pPr>
            <a:lvl4pPr marL="1117293" indent="-279324">
              <a:spcBef>
                <a:spcPts val="2249"/>
              </a:spcBef>
            </a:lvl4pPr>
            <a:lvl5pPr marL="1396615" indent="-279324">
              <a:spcBef>
                <a:spcPts val="2249"/>
              </a:spcBef>
            </a:lvl5pPr>
          </a:lstStyle>
          <a:p>
            <a:r>
              <a:rPr lang="en-US"/>
              <a:t>  </a:t>
            </a:r>
            <a:r>
              <a:rPr lang="en-IN"/>
              <a:t>Body</a:t>
            </a:r>
            <a:r>
              <a:t> Level One</a:t>
            </a:r>
          </a:p>
          <a:p>
            <a:pPr lvl="1"/>
            <a:r>
              <a:t>Body Level Two</a:t>
            </a:r>
          </a:p>
          <a:p>
            <a:pPr lvl="2"/>
            <a:r>
              <a:t>Body Level Three</a:t>
            </a:r>
          </a:p>
        </p:txBody>
      </p:sp>
      <p:pic>
        <p:nvPicPr>
          <p:cNvPr id="10" name="Agile Fleet Assets New-01.png" descr="Agile Fleet Assets New-01.png">
            <a:extLst>
              <a:ext uri="{FF2B5EF4-FFF2-40B4-BE49-F238E27FC236}">
                <a16:creationId xmlns:a16="http://schemas.microsoft.com/office/drawing/2014/main" id="{507DADB0-3005-3141-B162-8A44739919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1" name="Rectangle">
            <a:extLst>
              <a:ext uri="{FF2B5EF4-FFF2-40B4-BE49-F238E27FC236}">
                <a16:creationId xmlns:a16="http://schemas.microsoft.com/office/drawing/2014/main" id="{EF47D36E-A854-854D-975E-EBEAACFAF8F3}"/>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2" name="www.agilefleet.com      |      (571) 498-7555      |      info@agilefleet.com">
            <a:extLst>
              <a:ext uri="{FF2B5EF4-FFF2-40B4-BE49-F238E27FC236}">
                <a16:creationId xmlns:a16="http://schemas.microsoft.com/office/drawing/2014/main" id="{8978EE37-AF27-2E47-AB71-FF329987AE5C}"/>
              </a:ext>
            </a:extLst>
          </p:cNvPr>
          <p:cNvSpPr txBox="1"/>
          <p:nvPr userDrawn="1"/>
        </p:nvSpPr>
        <p:spPr>
          <a:xfrm>
            <a:off x="281180" y="6508270"/>
            <a:ext cx="4824221" cy="235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3" name="Rectangle 12">
            <a:extLst>
              <a:ext uri="{FF2B5EF4-FFF2-40B4-BE49-F238E27FC236}">
                <a16:creationId xmlns:a16="http://schemas.microsoft.com/office/drawing/2014/main" id="{7EA04AC6-26AE-D04B-812C-871C41BDCAE4}"/>
              </a:ext>
            </a:extLst>
          </p:cNvPr>
          <p:cNvSpPr/>
          <p:nvPr userDrawn="1"/>
        </p:nvSpPr>
        <p:spPr>
          <a:xfrm>
            <a:off x="0"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326663416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amp; Bullets">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1073150" y="245171"/>
            <a:ext cx="10502900" cy="111373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pic>
        <p:nvPicPr>
          <p:cNvPr id="1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 name="Agile Fleet Assets New-01.png" descr="Agile Fleet Assets New-01.png">
            <a:extLst>
              <a:ext uri="{FF2B5EF4-FFF2-40B4-BE49-F238E27FC236}">
                <a16:creationId xmlns:a16="http://schemas.microsoft.com/office/drawing/2014/main" id="{73BD748F-E9FF-3746-AD06-C840B2C2B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0" name="Rectangle">
            <a:extLst>
              <a:ext uri="{FF2B5EF4-FFF2-40B4-BE49-F238E27FC236}">
                <a16:creationId xmlns:a16="http://schemas.microsoft.com/office/drawing/2014/main" id="{11AF0441-623B-FA4B-9196-4E0EEF778202}"/>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1" name="www.agilefleet.com      |      (571) 498-7555      |      info@agilefleet.com">
            <a:extLst>
              <a:ext uri="{FF2B5EF4-FFF2-40B4-BE49-F238E27FC236}">
                <a16:creationId xmlns:a16="http://schemas.microsoft.com/office/drawing/2014/main" id="{C55F40A2-DFBF-4440-9771-E13A8AD3E6A2}"/>
              </a:ext>
            </a:extLst>
          </p:cNvPr>
          <p:cNvSpPr txBox="1"/>
          <p:nvPr userDrawn="1"/>
        </p:nvSpPr>
        <p:spPr>
          <a:xfrm>
            <a:off x="281180" y="6508270"/>
            <a:ext cx="4824221" cy="235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3" name="Rectangle 12">
            <a:extLst>
              <a:ext uri="{FF2B5EF4-FFF2-40B4-BE49-F238E27FC236}">
                <a16:creationId xmlns:a16="http://schemas.microsoft.com/office/drawing/2014/main" id="{ED8E92AE-8318-6A49-B544-894CCB4D6AC7}"/>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
        <p:nvSpPr>
          <p:cNvPr id="14" name="Body Level One…">
            <a:extLst>
              <a:ext uri="{FF2B5EF4-FFF2-40B4-BE49-F238E27FC236}">
                <a16:creationId xmlns:a16="http://schemas.microsoft.com/office/drawing/2014/main" id="{437B49A1-6D62-0140-8AAB-7348ADCA4269}"/>
              </a:ext>
            </a:extLst>
          </p:cNvPr>
          <p:cNvSpPr txBox="1">
            <a:spLocks noGrp="1"/>
          </p:cNvSpPr>
          <p:nvPr>
            <p:ph idx="1"/>
          </p:nvPr>
        </p:nvSpPr>
        <p:spPr>
          <a:xfrm>
            <a:off x="2814271" y="1600200"/>
            <a:ext cx="8761779" cy="436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a:defRPr sz="2000" b="0" i="0"/>
            </a:lvl1pPr>
            <a:lvl2pPr marL="634810" indent="-317405">
              <a:defRPr sz="1600" b="0" i="0"/>
            </a:lvl2pPr>
            <a:lvl3pPr marL="952215" indent="-317405">
              <a:defRPr sz="1600" b="0" i="0"/>
            </a:lvl3pPr>
            <a:lvl4pPr marL="1269619" indent="-317405"/>
            <a:lvl5pPr marL="1587024" indent="-317405"/>
          </a:lstStyle>
          <a:p>
            <a:r>
              <a:rPr lang="en-US"/>
              <a:t>  </a:t>
            </a:r>
            <a:r>
              <a:t>Body Level One</a:t>
            </a:r>
          </a:p>
          <a:p>
            <a:pPr lvl="1"/>
            <a:r>
              <a:t>Body Level Two</a:t>
            </a:r>
          </a:p>
          <a:p>
            <a:pPr lvl="2"/>
            <a:r>
              <a:t>Body Level Three</a:t>
            </a:r>
          </a:p>
        </p:txBody>
      </p:sp>
    </p:spTree>
    <p:extLst>
      <p:ext uri="{BB962C8B-B14F-4D97-AF65-F5344CB8AC3E}">
        <p14:creationId xmlns:p14="http://schemas.microsoft.com/office/powerpoint/2010/main" val="97476651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
    <p:spTree>
      <p:nvGrpSpPr>
        <p:cNvPr id="1" name=""/>
        <p:cNvGrpSpPr/>
        <p:nvPr/>
      </p:nvGrpSpPr>
      <p:grpSpPr>
        <a:xfrm>
          <a:off x="0" y="0"/>
          <a:ext cx="0" cy="0"/>
          <a:chOff x="0" y="0"/>
          <a:chExt cx="0" cy="0"/>
        </a:xfrm>
      </p:grpSpPr>
      <p:sp>
        <p:nvSpPr>
          <p:cNvPr id="3" name="Body Level One…">
            <a:extLst>
              <a:ext uri="{FF2B5EF4-FFF2-40B4-BE49-F238E27FC236}">
                <a16:creationId xmlns:a16="http://schemas.microsoft.com/office/drawing/2014/main" id="{DFC1B7EC-FA83-9243-9162-7E59B4151E70}"/>
              </a:ext>
            </a:extLst>
          </p:cNvPr>
          <p:cNvSpPr txBox="1">
            <a:spLocks noGrp="1"/>
          </p:cNvSpPr>
          <p:nvPr>
            <p:ph idx="1"/>
          </p:nvPr>
        </p:nvSpPr>
        <p:spPr>
          <a:xfrm>
            <a:off x="844551" y="1600200"/>
            <a:ext cx="10502900" cy="436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a:defRPr sz="2200" b="0" i="0"/>
            </a:lvl1pPr>
            <a:lvl2pPr marL="634810" indent="-317405">
              <a:defRPr sz="1800" b="0" i="0"/>
            </a:lvl2pPr>
            <a:lvl3pPr marL="952215" indent="-317405">
              <a:defRPr sz="1800" b="0" i="0"/>
            </a:lvl3pPr>
            <a:lvl4pPr marL="1269619" indent="-317405"/>
            <a:lvl5pPr marL="1587024" indent="-317405"/>
          </a:lstStyle>
          <a:p>
            <a:r>
              <a:rPr lang="en-US"/>
              <a:t>  </a:t>
            </a:r>
            <a:r>
              <a:t>Body Level One</a:t>
            </a:r>
          </a:p>
          <a:p>
            <a:pPr lvl="1"/>
            <a:r>
              <a:t>Body Level Two</a:t>
            </a:r>
          </a:p>
          <a:p>
            <a:pPr lvl="2"/>
            <a:r>
              <a:t>Body Level Three</a:t>
            </a:r>
          </a:p>
        </p:txBody>
      </p:sp>
      <p:sp>
        <p:nvSpPr>
          <p:cNvPr id="4" name="Title Text">
            <a:extLst>
              <a:ext uri="{FF2B5EF4-FFF2-40B4-BE49-F238E27FC236}">
                <a16:creationId xmlns:a16="http://schemas.microsoft.com/office/drawing/2014/main" id="{70AFB97C-3B2D-A348-8A30-419BB105E3B9}"/>
              </a:ext>
            </a:extLst>
          </p:cNvPr>
          <p:cNvSpPr txBox="1">
            <a:spLocks noGrp="1"/>
          </p:cNvSpPr>
          <p:nvPr>
            <p:ph type="title"/>
          </p:nvPr>
        </p:nvSpPr>
        <p:spPr>
          <a:xfrm>
            <a:off x="844551" y="339969"/>
            <a:ext cx="10502900" cy="980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defRPr sz="4800" b="1" i="0">
                <a:latin typeface="Arial Nova" panose="020B0504020202020204" pitchFamily="34" charset="0"/>
              </a:defRPr>
            </a:lvl1pPr>
          </a:lstStyle>
          <a:p>
            <a:r>
              <a:t>Title Text</a:t>
            </a:r>
          </a:p>
        </p:txBody>
      </p:sp>
      <p:sp>
        <p:nvSpPr>
          <p:cNvPr id="6" name="Rectangle 5">
            <a:extLst>
              <a:ext uri="{FF2B5EF4-FFF2-40B4-BE49-F238E27FC236}">
                <a16:creationId xmlns:a16="http://schemas.microsoft.com/office/drawing/2014/main" id="{F8A445E4-F964-4946-9B04-6424D401A884}"/>
              </a:ext>
            </a:extLst>
          </p:cNvPr>
          <p:cNvSpPr/>
          <p:nvPr userDrawn="1"/>
        </p:nvSpPr>
        <p:spPr>
          <a:xfrm>
            <a:off x="0"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8789633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Subtitle Blank">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3589359" y="267857"/>
            <a:ext cx="5013284" cy="114300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sp>
        <p:nvSpPr>
          <p:cNvPr id="3" name="Text Placeholder 2">
            <a:extLst>
              <a:ext uri="{FF2B5EF4-FFF2-40B4-BE49-F238E27FC236}">
                <a16:creationId xmlns:a16="http://schemas.microsoft.com/office/drawing/2014/main" id="{2544F42A-929A-8342-879D-6FD971773D0E}"/>
              </a:ext>
            </a:extLst>
          </p:cNvPr>
          <p:cNvSpPr>
            <a:spLocks noGrp="1"/>
          </p:cNvSpPr>
          <p:nvPr>
            <p:ph type="body" sz="quarter" idx="10" hasCustomPrompt="1"/>
          </p:nvPr>
        </p:nvSpPr>
        <p:spPr>
          <a:xfrm>
            <a:off x="2321720" y="1527969"/>
            <a:ext cx="7580312" cy="505368"/>
          </a:xfrm>
          <a:prstGeom prst="rect">
            <a:avLst/>
          </a:prstGeom>
        </p:spPr>
        <p:txBody>
          <a:bodyPr>
            <a:noAutofit/>
          </a:bodyPr>
          <a:lstStyle>
            <a:lvl1pPr marL="0" indent="0" algn="ctr">
              <a:buNone/>
              <a:defRPr sz="2500" b="1" i="0">
                <a:latin typeface="Arial Nova Cond" panose="020F0502020204030204" pitchFamily="34" charset="0"/>
              </a:defRPr>
            </a:lvl1pPr>
          </a:lstStyle>
          <a:p>
            <a:pPr lvl="0"/>
            <a:r>
              <a:rPr lang="en-US"/>
              <a:t>Subtitle Text</a:t>
            </a:r>
          </a:p>
        </p:txBody>
      </p:sp>
      <p:sp>
        <p:nvSpPr>
          <p:cNvPr id="6" name="Rectangle 5">
            <a:extLst>
              <a:ext uri="{FF2B5EF4-FFF2-40B4-BE49-F238E27FC236}">
                <a16:creationId xmlns:a16="http://schemas.microsoft.com/office/drawing/2014/main" id="{40433C7E-414A-974F-B401-1ED398808C00}"/>
              </a:ext>
            </a:extLst>
          </p:cNvPr>
          <p:cNvSpPr/>
          <p:nvPr userDrawn="1"/>
        </p:nvSpPr>
        <p:spPr>
          <a:xfrm>
            <a:off x="3492798" y="1"/>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139773189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_Pattern &amp; Subtitle">
    <p:spTree>
      <p:nvGrpSpPr>
        <p:cNvPr id="1" name=""/>
        <p:cNvGrpSpPr/>
        <p:nvPr/>
      </p:nvGrpSpPr>
      <p:grpSpPr>
        <a:xfrm>
          <a:off x="0" y="0"/>
          <a:ext cx="0" cy="0"/>
          <a:chOff x="0" y="0"/>
          <a:chExt cx="0" cy="0"/>
        </a:xfrm>
      </p:grpSpPr>
      <p:sp>
        <p:nvSpPr>
          <p:cNvPr id="96" name="Title Text"/>
          <p:cNvSpPr txBox="1">
            <a:spLocks noGrp="1"/>
          </p:cNvSpPr>
          <p:nvPr>
            <p:ph type="title"/>
          </p:nvPr>
        </p:nvSpPr>
        <p:spPr>
          <a:xfrm>
            <a:off x="3837794" y="253001"/>
            <a:ext cx="5013284" cy="114300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pic>
        <p:nvPicPr>
          <p:cNvPr id="9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8" name="Agile Fleet Assets New-01.png" descr="Agile Fleet Assets New-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9602" y="6007103"/>
            <a:ext cx="2295788" cy="597899"/>
          </a:xfrm>
          <a:prstGeom prst="rect">
            <a:avLst/>
          </a:prstGeom>
          <a:ln w="12700">
            <a:miter lim="400000"/>
          </a:ln>
        </p:spPr>
      </p:pic>
      <p:sp>
        <p:nvSpPr>
          <p:cNvPr id="99" name="Rectangle"/>
          <p:cNvSpPr/>
          <p:nvPr/>
        </p:nvSpPr>
        <p:spPr>
          <a:xfrm>
            <a:off x="-7980" y="6445379"/>
            <a:ext cx="5835469" cy="411293"/>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00" name="www.agilefleet.com      |      (571) 498-7555      |      info@agilefleet.com"/>
          <p:cNvSpPr txBox="1"/>
          <p:nvPr/>
        </p:nvSpPr>
        <p:spPr>
          <a:xfrm>
            <a:off x="281182" y="6537858"/>
            <a:ext cx="5257150" cy="235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7" name="Text Placeholder 2">
            <a:extLst>
              <a:ext uri="{FF2B5EF4-FFF2-40B4-BE49-F238E27FC236}">
                <a16:creationId xmlns:a16="http://schemas.microsoft.com/office/drawing/2014/main" id="{890FED10-DD54-4D46-80BD-3E8D97E800C6}"/>
              </a:ext>
            </a:extLst>
          </p:cNvPr>
          <p:cNvSpPr>
            <a:spLocks noGrp="1"/>
          </p:cNvSpPr>
          <p:nvPr>
            <p:ph type="body" sz="quarter" idx="10" hasCustomPrompt="1"/>
          </p:nvPr>
        </p:nvSpPr>
        <p:spPr>
          <a:xfrm>
            <a:off x="2570155" y="1513113"/>
            <a:ext cx="7580312" cy="505368"/>
          </a:xfrm>
          <a:prstGeom prst="rect">
            <a:avLst/>
          </a:prstGeom>
        </p:spPr>
        <p:txBody>
          <a:bodyPr>
            <a:noAutofit/>
          </a:bodyPr>
          <a:lstStyle>
            <a:lvl1pPr marL="0" indent="0" algn="ctr">
              <a:buNone/>
              <a:defRPr sz="2500" b="1" i="0">
                <a:latin typeface="Arial Nova Cond" panose="020F0502020204030204" pitchFamily="34" charset="0"/>
              </a:defRPr>
            </a:lvl1pPr>
          </a:lstStyle>
          <a:p>
            <a:pPr lvl="0"/>
            <a:r>
              <a:rPr lang="en-US"/>
              <a:t>Subtitle Text</a:t>
            </a:r>
          </a:p>
        </p:txBody>
      </p:sp>
      <p:sp>
        <p:nvSpPr>
          <p:cNvPr id="9" name="Rectangle 8">
            <a:extLst>
              <a:ext uri="{FF2B5EF4-FFF2-40B4-BE49-F238E27FC236}">
                <a16:creationId xmlns:a16="http://schemas.microsoft.com/office/drawing/2014/main" id="{563DDAA1-F9CC-4F49-A2E4-1458785A6823}"/>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310602398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85AC9C-E6F8-DFC9-2151-B2936D98CEE8}"/>
              </a:ext>
            </a:extLst>
          </p:cNvPr>
          <p:cNvSpPr>
            <a:spLocks noGrp="1"/>
          </p:cNvSpPr>
          <p:nvPr>
            <p:ph sz="half" idx="1"/>
          </p:nvPr>
        </p:nvSpPr>
        <p:spPr>
          <a:xfrm>
            <a:off x="838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6D8774-6225-E198-105D-0253C06663FD}"/>
              </a:ext>
            </a:extLst>
          </p:cNvPr>
          <p:cNvSpPr>
            <a:spLocks noGrp="1"/>
          </p:cNvSpPr>
          <p:nvPr>
            <p:ph sz="half" idx="2"/>
          </p:nvPr>
        </p:nvSpPr>
        <p:spPr>
          <a:xfrm>
            <a:off x="6172200" y="1825625"/>
            <a:ext cx="5181600" cy="435133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8490F0-3BAA-A512-2EF4-026A9C9AA0B8}"/>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6" name="Footer Placeholder 5">
            <a:extLst>
              <a:ext uri="{FF2B5EF4-FFF2-40B4-BE49-F238E27FC236}">
                <a16:creationId xmlns:a16="http://schemas.microsoft.com/office/drawing/2014/main" id="{2D7D1A38-DC82-1BD6-4077-2D6AE6AB3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F94F7-884E-8386-7DFF-87C03EF49E5C}"/>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8" name="Title 1">
            <a:extLst>
              <a:ext uri="{FF2B5EF4-FFF2-40B4-BE49-F238E27FC236}">
                <a16:creationId xmlns:a16="http://schemas.microsoft.com/office/drawing/2014/main" id="{841AA1EB-53E7-9106-B031-12CBD31702F7}"/>
              </a:ext>
            </a:extLst>
          </p:cNvPr>
          <p:cNvSpPr txBox="1">
            <a:spLocks/>
          </p:cNvSpPr>
          <p:nvPr userDrawn="1"/>
        </p:nvSpPr>
        <p:spPr>
          <a:xfrm>
            <a:off x="839788"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8567408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Title &amp; Pattern">
    <p:spTree>
      <p:nvGrpSpPr>
        <p:cNvPr id="1" name=""/>
        <p:cNvGrpSpPr/>
        <p:nvPr/>
      </p:nvGrpSpPr>
      <p:grpSpPr>
        <a:xfrm>
          <a:off x="0" y="0"/>
          <a:ext cx="0" cy="0"/>
          <a:chOff x="0" y="0"/>
          <a:chExt cx="0" cy="0"/>
        </a:xfrm>
      </p:grpSpPr>
      <p:sp>
        <p:nvSpPr>
          <p:cNvPr id="96" name="Title Text"/>
          <p:cNvSpPr txBox="1">
            <a:spLocks noGrp="1" noChangeAspect="1"/>
          </p:cNvSpPr>
          <p:nvPr>
            <p:ph type="title"/>
          </p:nvPr>
        </p:nvSpPr>
        <p:spPr>
          <a:xfrm>
            <a:off x="3817957" y="229602"/>
            <a:ext cx="5013284" cy="114300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pic>
        <p:nvPicPr>
          <p:cNvPr id="9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8" name="Agile Fleet Assets New-01.png" descr="Agile Fleet Assets New-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9602" y="6007103"/>
            <a:ext cx="2295788" cy="597899"/>
          </a:xfrm>
          <a:prstGeom prst="rect">
            <a:avLst/>
          </a:prstGeom>
          <a:ln w="12700">
            <a:miter lim="400000"/>
          </a:ln>
        </p:spPr>
      </p:pic>
      <p:sp>
        <p:nvSpPr>
          <p:cNvPr id="99" name="Rectangle"/>
          <p:cNvSpPr/>
          <p:nvPr/>
        </p:nvSpPr>
        <p:spPr>
          <a:xfrm>
            <a:off x="-6831" y="6461600"/>
            <a:ext cx="5835469" cy="411293"/>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00" name="www.agilefleet.com      |      (571) 498-7555      |      info@agilefleet.com"/>
          <p:cNvSpPr txBox="1"/>
          <p:nvPr/>
        </p:nvSpPr>
        <p:spPr>
          <a:xfrm>
            <a:off x="281182" y="6537858"/>
            <a:ext cx="5257150" cy="23582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9" name="Rectangle 8">
            <a:extLst>
              <a:ext uri="{FF2B5EF4-FFF2-40B4-BE49-F238E27FC236}">
                <a16:creationId xmlns:a16="http://schemas.microsoft.com/office/drawing/2014/main" id="{0F78A578-FCD4-4544-BFC8-A9E7B04702D7}"/>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429420883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amp; Subtitle copy">
    <p:spTree>
      <p:nvGrpSpPr>
        <p:cNvPr id="1" name=""/>
        <p:cNvGrpSpPr/>
        <p:nvPr/>
      </p:nvGrpSpPr>
      <p:grpSpPr>
        <a:xfrm>
          <a:off x="0" y="0"/>
          <a:ext cx="0" cy="0"/>
          <a:chOff x="0" y="0"/>
          <a:chExt cx="0" cy="0"/>
        </a:xfrm>
      </p:grpSpPr>
      <p:pic>
        <p:nvPicPr>
          <p:cNvPr id="39" name="Image" descr="Image"/>
          <p:cNvPicPr>
            <a:picLocks noChangeAspect="1"/>
          </p:cNvPicPr>
          <p:nvPr userDrawn="1"/>
        </p:nvPicPr>
        <p:blipFill>
          <a:blip r:embed="rId2" cstate="email">
            <a:alphaModFix amt="63296"/>
            <a:extLst>
              <a:ext uri="{28A0092B-C50C-407E-A947-70E740481C1C}">
                <a14:useLocalDpi xmlns:a14="http://schemas.microsoft.com/office/drawing/2010/main"/>
              </a:ext>
            </a:extLst>
          </a:blip>
          <a:srcRect/>
          <a:stretch>
            <a:fillRect/>
          </a:stretch>
        </p:blipFill>
        <p:spPr>
          <a:xfrm>
            <a:off x="-10296" y="0"/>
            <a:ext cx="12228491" cy="6902240"/>
          </a:xfrm>
          <a:prstGeom prst="rect">
            <a:avLst/>
          </a:prstGeom>
          <a:ln w="12700">
            <a:miter lim="400000"/>
          </a:ln>
        </p:spPr>
      </p:pic>
      <p:sp>
        <p:nvSpPr>
          <p:cNvPr id="40" name="Title Text"/>
          <p:cNvSpPr txBox="1">
            <a:spLocks noGrp="1"/>
          </p:cNvSpPr>
          <p:nvPr>
            <p:ph type="title"/>
          </p:nvPr>
        </p:nvSpPr>
        <p:spPr>
          <a:xfrm>
            <a:off x="783940" y="5303634"/>
            <a:ext cx="5195577" cy="976450"/>
          </a:xfrm>
          <a:prstGeom prst="rect">
            <a:avLst/>
          </a:prstGeom>
        </p:spPr>
        <p:txBody>
          <a:bodyPr anchor="b"/>
          <a:lstStyle>
            <a:lvl1pPr>
              <a:defRPr b="1" i="0">
                <a:solidFill>
                  <a:schemeClr val="bg1"/>
                </a:solidFill>
                <a:latin typeface="Arial Nova" panose="020B0504020202020204" pitchFamily="34" charset="0"/>
                <a:ea typeface="+mj-ea"/>
                <a:cs typeface="+mj-cs"/>
                <a:sym typeface="Roboto"/>
              </a:defRPr>
            </a:lvl1pPr>
          </a:lstStyle>
          <a:p>
            <a:r>
              <a:t>Title Text</a:t>
            </a:r>
          </a:p>
        </p:txBody>
      </p:sp>
      <p:pic>
        <p:nvPicPr>
          <p:cNvPr id="4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96" y="-1"/>
            <a:ext cx="2576987" cy="6858001"/>
          </a:xfrm>
          <a:prstGeom prst="rect">
            <a:avLst/>
          </a:prstGeom>
          <a:ln w="12700">
            <a:miter lim="400000"/>
          </a:ln>
        </p:spPr>
      </p:pic>
      <p:pic>
        <p:nvPicPr>
          <p:cNvPr id="4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6193" y="2133375"/>
            <a:ext cx="4861561" cy="4756595"/>
          </a:xfrm>
          <a:prstGeom prst="rect">
            <a:avLst/>
          </a:prstGeom>
          <a:ln w="12700">
            <a:miter lim="400000"/>
          </a:ln>
        </p:spPr>
      </p:pic>
    </p:spTree>
    <p:extLst>
      <p:ext uri="{BB962C8B-B14F-4D97-AF65-F5344CB8AC3E}">
        <p14:creationId xmlns:p14="http://schemas.microsoft.com/office/powerpoint/2010/main" val="3295453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mp; Numbered Bullets">
    <p:spTree>
      <p:nvGrpSpPr>
        <p:cNvPr id="1" name=""/>
        <p:cNvGrpSpPr/>
        <p:nvPr/>
      </p:nvGrpSpPr>
      <p:grpSpPr>
        <a:xfrm>
          <a:off x="0" y="0"/>
          <a:ext cx="0" cy="0"/>
          <a:chOff x="0" y="0"/>
          <a:chExt cx="0" cy="0"/>
        </a:xfrm>
      </p:grpSpPr>
      <p:sp>
        <p:nvSpPr>
          <p:cNvPr id="117" name="Body Level One…"/>
          <p:cNvSpPr txBox="1">
            <a:spLocks noGrp="1"/>
          </p:cNvSpPr>
          <p:nvPr>
            <p:ph type="body" idx="1" hasCustomPrompt="1"/>
          </p:nvPr>
        </p:nvSpPr>
        <p:spPr>
          <a:xfrm>
            <a:off x="2825707" y="1614488"/>
            <a:ext cx="8521747" cy="4138613"/>
          </a:xfrm>
          <a:prstGeom prst="rect">
            <a:avLst/>
          </a:prstGeom>
        </p:spPr>
        <p:txBody>
          <a:bodyPr/>
          <a:lstStyle>
            <a:lvl1pPr marL="371363" indent="-371363">
              <a:buFont typeface="+mj-lt"/>
              <a:buAutoNum type="arabicPeriod"/>
              <a:defRPr b="0" i="0">
                <a:latin typeface="Arial Nova Light" panose="020B0304020202020204" pitchFamily="34" charset="0"/>
              </a:defRPr>
            </a:lvl1pPr>
            <a:lvl2pPr>
              <a:buFont typeface="+mj-lt"/>
              <a:buAutoNum type="alphaLcPeriod"/>
              <a:defRPr sz="1600" b="0" i="0">
                <a:latin typeface="Arial Nova Light" panose="020B0304020202020204" pitchFamily="34" charset="0"/>
              </a:defRPr>
            </a:lvl2pPr>
            <a:lvl3pPr>
              <a:buFont typeface="+mj-lt"/>
              <a:buAutoNum type="romanLcPeriod"/>
              <a:defRPr sz="1600" b="0" i="0">
                <a:latin typeface="Arial Nova Light" panose="020B0304020202020204" pitchFamily="34" charset="0"/>
              </a:defRPr>
            </a:lvl3pPr>
          </a:lstStyle>
          <a:p>
            <a:r>
              <a:rPr lang="en-US"/>
              <a:t> </a:t>
            </a:r>
            <a:r>
              <a:t>Body Level One</a:t>
            </a:r>
          </a:p>
          <a:p>
            <a:pPr lvl="1"/>
            <a:r>
              <a:t>Body Level Tw</a:t>
            </a:r>
            <a:r>
              <a:rPr lang="en-IN"/>
              <a:t>o</a:t>
            </a:r>
          </a:p>
          <a:p>
            <a:pPr lvl="2"/>
            <a:r>
              <a:rPr lang="en-IN"/>
              <a:t>B</a:t>
            </a:r>
            <a:r>
              <a:rPr lang="en-US" err="1"/>
              <a:t>ody</a:t>
            </a:r>
            <a:r>
              <a:rPr lang="en-US"/>
              <a:t> Level Three</a:t>
            </a:r>
          </a:p>
        </p:txBody>
      </p:sp>
      <p:pic>
        <p:nvPicPr>
          <p:cNvPr id="1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2" y="-1"/>
            <a:ext cx="2576987" cy="6858001"/>
          </a:xfrm>
          <a:prstGeom prst="rect">
            <a:avLst/>
          </a:prstGeom>
          <a:ln w="12700">
            <a:miter lim="400000"/>
          </a:ln>
        </p:spPr>
      </p:pic>
      <p:pic>
        <p:nvPicPr>
          <p:cNvPr id="9" name="Agile Fleet Assets New-01.png" descr="Agile Fleet Assets New-01.png">
            <a:extLst>
              <a:ext uri="{FF2B5EF4-FFF2-40B4-BE49-F238E27FC236}">
                <a16:creationId xmlns:a16="http://schemas.microsoft.com/office/drawing/2014/main" id="{73BD748F-E9FF-3746-AD06-C840B2C2BE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28203" y="6264278"/>
            <a:ext cx="2295788" cy="597899"/>
          </a:xfrm>
          <a:prstGeom prst="rect">
            <a:avLst/>
          </a:prstGeom>
          <a:ln w="12700">
            <a:miter lim="400000"/>
          </a:ln>
        </p:spPr>
      </p:pic>
      <p:sp>
        <p:nvSpPr>
          <p:cNvPr id="10" name="Rectangle">
            <a:extLst>
              <a:ext uri="{FF2B5EF4-FFF2-40B4-BE49-F238E27FC236}">
                <a16:creationId xmlns:a16="http://schemas.microsoft.com/office/drawing/2014/main" id="{11AF0441-623B-FA4B-9196-4E0EEF778202}"/>
              </a:ext>
            </a:extLst>
          </p:cNvPr>
          <p:cNvSpPr/>
          <p:nvPr userDrawn="1"/>
        </p:nvSpPr>
        <p:spPr>
          <a:xfrm>
            <a:off x="-7979" y="6400803"/>
            <a:ext cx="5257150" cy="455869"/>
          </a:xfrm>
          <a:prstGeom prst="rect">
            <a:avLst/>
          </a:prstGeom>
          <a:solidFill>
            <a:srgbClr val="3974B6"/>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b="1" i="0">
              <a:latin typeface="Arial Nova" panose="020B0504020202020204" pitchFamily="34" charset="0"/>
            </a:endParaRPr>
          </a:p>
        </p:txBody>
      </p:sp>
      <p:sp>
        <p:nvSpPr>
          <p:cNvPr id="11" name="www.agilefleet.com      |      (571) 498-7555      |      info@agilefleet.com">
            <a:extLst>
              <a:ext uri="{FF2B5EF4-FFF2-40B4-BE49-F238E27FC236}">
                <a16:creationId xmlns:a16="http://schemas.microsoft.com/office/drawing/2014/main" id="{C55F40A2-DFBF-4440-9771-E13A8AD3E6A2}"/>
              </a:ext>
            </a:extLst>
          </p:cNvPr>
          <p:cNvSpPr txBox="1"/>
          <p:nvPr userDrawn="1"/>
        </p:nvSpPr>
        <p:spPr>
          <a:xfrm>
            <a:off x="281180" y="6508270"/>
            <a:ext cx="4824221" cy="235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3" tIns="25393" rIns="25393" bIns="25393" anchor="ctr">
            <a:spAutoFit/>
          </a:bodyPr>
          <a:lstStyle>
            <a:lvl1pPr algn="l" defTabSz="457200">
              <a:defRPr sz="2400" b="0">
                <a:solidFill>
                  <a:srgbClr val="FFFFFF"/>
                </a:solidFill>
                <a:latin typeface="Inter Light"/>
                <a:ea typeface="Inter Light"/>
                <a:cs typeface="Inter Light"/>
                <a:sym typeface="Inter Light"/>
              </a:defRPr>
            </a:lvl1pPr>
          </a:lstStyle>
          <a:p>
            <a:r>
              <a:rPr sz="1199" b="0" i="0">
                <a:latin typeface="Arial Nova Light" panose="020B0304020202020204" pitchFamily="34" charset="0"/>
                <a:cs typeface="Arial Nova Light" panose="020F0302020204030204" pitchFamily="34" charset="0"/>
              </a:rPr>
              <a:t>www.agilefleet.com      |      (571) 498-7555      |      info@agilefleet.com</a:t>
            </a:r>
            <a:endParaRPr sz="1199" b="0" i="0">
              <a:solidFill>
                <a:srgbClr val="000000"/>
              </a:solidFill>
              <a:latin typeface="Arial Nova Light" panose="020B0304020202020204" pitchFamily="34" charset="0"/>
              <a:ea typeface="Times Roman"/>
              <a:cs typeface="Times Roman"/>
              <a:sym typeface="Times Roman"/>
            </a:endParaRPr>
          </a:p>
        </p:txBody>
      </p:sp>
      <p:sp>
        <p:nvSpPr>
          <p:cNvPr id="14" name="Title Text">
            <a:extLst>
              <a:ext uri="{FF2B5EF4-FFF2-40B4-BE49-F238E27FC236}">
                <a16:creationId xmlns:a16="http://schemas.microsoft.com/office/drawing/2014/main" id="{8A301E9A-2F27-C846-8D01-62E1440D085C}"/>
              </a:ext>
            </a:extLst>
          </p:cNvPr>
          <p:cNvSpPr txBox="1">
            <a:spLocks noGrp="1"/>
          </p:cNvSpPr>
          <p:nvPr>
            <p:ph type="title"/>
          </p:nvPr>
        </p:nvSpPr>
        <p:spPr>
          <a:xfrm>
            <a:off x="1073150" y="245171"/>
            <a:ext cx="10502900" cy="1113731"/>
          </a:xfrm>
          <a:prstGeom prst="rect">
            <a:avLst/>
          </a:prstGeom>
        </p:spPr>
        <p:txBody>
          <a:bodyPr/>
          <a:lstStyle>
            <a:lvl1pPr algn="ctr">
              <a:defRPr sz="4250" b="1" i="0">
                <a:solidFill>
                  <a:srgbClr val="3974B6"/>
                </a:solidFill>
                <a:latin typeface="Arial Nova" panose="020B0504020202020204" pitchFamily="34" charset="0"/>
                <a:ea typeface="+mj-ea"/>
                <a:cs typeface="+mj-cs"/>
                <a:sym typeface="Roboto"/>
              </a:defRPr>
            </a:lvl1pPr>
          </a:lstStyle>
          <a:p>
            <a:r>
              <a:t>Title Text</a:t>
            </a:r>
          </a:p>
        </p:txBody>
      </p:sp>
      <p:sp>
        <p:nvSpPr>
          <p:cNvPr id="13" name="Rectangle 12">
            <a:extLst>
              <a:ext uri="{FF2B5EF4-FFF2-40B4-BE49-F238E27FC236}">
                <a16:creationId xmlns:a16="http://schemas.microsoft.com/office/drawing/2014/main" id="{421519CD-053E-1B45-9758-CF80E787F5D3}"/>
              </a:ext>
            </a:extLst>
          </p:cNvPr>
          <p:cNvSpPr/>
          <p:nvPr userDrawn="1"/>
        </p:nvSpPr>
        <p:spPr>
          <a:xfrm>
            <a:off x="3721398" y="4936"/>
            <a:ext cx="5206402" cy="138499"/>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900" b="1" i="0" u="none" strike="noStrike" cap="none" spc="0" normalizeH="0" baseline="0">
              <a:ln>
                <a:noFill/>
              </a:ln>
              <a:solidFill>
                <a:srgbClr val="FFFFFF"/>
              </a:solidFill>
              <a:effectLst/>
              <a:uFillTx/>
              <a:latin typeface="Arial Nova Cond" panose="020F0502020204030204" pitchFamily="34" charset="0"/>
              <a:ea typeface="+mn-ea"/>
              <a:cs typeface="Arial Nova Cond" panose="020F0502020204030204" pitchFamily="34" charset="0"/>
              <a:sym typeface="Helvetica Neue Medium"/>
            </a:endParaRPr>
          </a:p>
        </p:txBody>
      </p:sp>
    </p:spTree>
    <p:extLst>
      <p:ext uri="{BB962C8B-B14F-4D97-AF65-F5344CB8AC3E}">
        <p14:creationId xmlns:p14="http://schemas.microsoft.com/office/powerpoint/2010/main" val="2052391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5CF2-2CC7-2A4B-6358-7BF845D17C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80FF87-5CDD-C505-5FC0-82D048DF7E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C34CF-CD90-E2B2-C3DB-9A70FEC513BB}"/>
              </a:ext>
            </a:extLst>
          </p:cNvPr>
          <p:cNvSpPr>
            <a:spLocks noGrp="1"/>
          </p:cNvSpPr>
          <p:nvPr>
            <p:ph sz="half" idx="2"/>
          </p:nvPr>
        </p:nvSpPr>
        <p:spPr>
          <a:xfrm>
            <a:off x="839788" y="2505075"/>
            <a:ext cx="5157787"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62D817-6546-3AF2-AC00-10B642AA1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8AF782-BE5B-D38A-7F8A-75AEAD6B67ED}"/>
              </a:ext>
            </a:extLst>
          </p:cNvPr>
          <p:cNvSpPr>
            <a:spLocks noGrp="1"/>
          </p:cNvSpPr>
          <p:nvPr>
            <p:ph sz="quarter" idx="4"/>
          </p:nvPr>
        </p:nvSpPr>
        <p:spPr>
          <a:xfrm>
            <a:off x="6172200" y="2505075"/>
            <a:ext cx="5183188" cy="3684588"/>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9F7C03-54FD-D103-BF76-373261C1FDDF}"/>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8" name="Footer Placeholder 7">
            <a:extLst>
              <a:ext uri="{FF2B5EF4-FFF2-40B4-BE49-F238E27FC236}">
                <a16:creationId xmlns:a16="http://schemas.microsoft.com/office/drawing/2014/main" id="{972D61A1-315E-3324-6A90-482E7F6F29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0DDCC-0104-0BEC-CE89-E14301A182C3}"/>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26952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27DF0-6FFB-86B5-83F6-2E8758B065AB}"/>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3" name="Footer Placeholder 2">
            <a:extLst>
              <a:ext uri="{FF2B5EF4-FFF2-40B4-BE49-F238E27FC236}">
                <a16:creationId xmlns:a16="http://schemas.microsoft.com/office/drawing/2014/main" id="{1C88AAC8-C89E-BFF2-5D4B-3D5DEBD3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92B77-FF51-6812-8ED6-348A5A61B666}"/>
              </a:ext>
            </a:extLst>
          </p:cNvPr>
          <p:cNvSpPr>
            <a:spLocks noGrp="1"/>
          </p:cNvSpPr>
          <p:nvPr>
            <p:ph type="sldNum" sz="quarter" idx="12"/>
          </p:nvPr>
        </p:nvSpPr>
        <p:spPr/>
        <p:txBody>
          <a:bodyPr/>
          <a:lstStyle/>
          <a:p>
            <a:fld id="{62555AFF-BEBF-49A0-88B2-89BB5A69A3D7}" type="slidenum">
              <a:rPr lang="en-US" smtClean="0"/>
              <a:t>‹#›</a:t>
            </a:fld>
            <a:endParaRPr lang="en-US"/>
          </a:p>
        </p:txBody>
      </p:sp>
      <p:sp>
        <p:nvSpPr>
          <p:cNvPr id="7" name="Picture Placeholder 6">
            <a:extLst>
              <a:ext uri="{FF2B5EF4-FFF2-40B4-BE49-F238E27FC236}">
                <a16:creationId xmlns:a16="http://schemas.microsoft.com/office/drawing/2014/main" id="{E8789742-E962-A59E-C8CC-9E59E07A9C90}"/>
              </a:ext>
            </a:extLst>
          </p:cNvPr>
          <p:cNvSpPr>
            <a:spLocks noGrp="1"/>
          </p:cNvSpPr>
          <p:nvPr>
            <p:ph type="pic" sz="quarter" idx="13"/>
          </p:nvPr>
        </p:nvSpPr>
        <p:spPr>
          <a:xfrm>
            <a:off x="5568950" y="0"/>
            <a:ext cx="6623050" cy="6858000"/>
          </a:xfrm>
        </p:spPr>
        <p:txBody>
          <a:bodyPr/>
          <a:lstStyle/>
          <a:p>
            <a:r>
              <a:rPr lang="en-US"/>
              <a:t>Click icon to add picture</a:t>
            </a:r>
          </a:p>
        </p:txBody>
      </p:sp>
      <p:sp>
        <p:nvSpPr>
          <p:cNvPr id="8" name="Content Placeholder 2">
            <a:extLst>
              <a:ext uri="{FF2B5EF4-FFF2-40B4-BE49-F238E27FC236}">
                <a16:creationId xmlns:a16="http://schemas.microsoft.com/office/drawing/2014/main" id="{F2671FA0-8DC1-81A1-02D9-72849779D229}"/>
              </a:ext>
            </a:extLst>
          </p:cNvPr>
          <p:cNvSpPr>
            <a:spLocks noGrp="1"/>
          </p:cNvSpPr>
          <p:nvPr>
            <p:ph sz="half" idx="1"/>
          </p:nvPr>
        </p:nvSpPr>
        <p:spPr>
          <a:xfrm>
            <a:off x="838200" y="2239861"/>
            <a:ext cx="4419600" cy="3937102"/>
          </a:xfrm>
        </p:spPr>
        <p:txBody>
          <a:bodyPr/>
          <a:lstStyle>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F6139FF9-67E6-4393-4789-653D6E44BC88}"/>
              </a:ext>
            </a:extLst>
          </p:cNvPr>
          <p:cNvSpPr>
            <a:spLocks noGrp="1"/>
          </p:cNvSpPr>
          <p:nvPr>
            <p:ph type="title"/>
          </p:nvPr>
        </p:nvSpPr>
        <p:spPr>
          <a:xfrm>
            <a:off x="839788" y="457200"/>
            <a:ext cx="4418012"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158983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C28C-D9A9-33FD-6C77-B18D8CA2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EEB510-A676-D710-7071-EBD4363B96D1}"/>
              </a:ext>
            </a:extLst>
          </p:cNvPr>
          <p:cNvSpPr>
            <a:spLocks noGrp="1"/>
          </p:cNvSpPr>
          <p:nvPr>
            <p:ph idx="1"/>
          </p:nvPr>
        </p:nvSpPr>
        <p:spPr>
          <a:xfrm>
            <a:off x="5183188" y="987425"/>
            <a:ext cx="6172200" cy="4873625"/>
          </a:xfrm>
        </p:spPr>
        <p:txBody>
          <a:bodyPr/>
          <a:lstStyle>
            <a:lvl1pPr>
              <a:defRPr sz="3200"/>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87394-E41C-E023-0781-8A9F1CB91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2B542-9B48-55F5-3F40-45D4E6BED496}"/>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6" name="Footer Placeholder 5">
            <a:extLst>
              <a:ext uri="{FF2B5EF4-FFF2-40B4-BE49-F238E27FC236}">
                <a16:creationId xmlns:a16="http://schemas.microsoft.com/office/drawing/2014/main" id="{AA5634BE-034F-B784-B3CE-5C2E6B73E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F0717-2FB6-8ABD-D5B6-3CBF8C4DE590}"/>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422900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8679-FFF8-0DA6-B1D2-103263309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51CD1-69F9-B0ED-4A9E-90D4C5473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87DFC9A-D9BA-A997-98E6-40BCA5865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81514-0203-F0A5-1BB2-2E3F78DCB1C6}"/>
              </a:ext>
            </a:extLst>
          </p:cNvPr>
          <p:cNvSpPr>
            <a:spLocks noGrp="1"/>
          </p:cNvSpPr>
          <p:nvPr>
            <p:ph type="dt" sz="half" idx="10"/>
          </p:nvPr>
        </p:nvSpPr>
        <p:spPr/>
        <p:txBody>
          <a:bodyPr/>
          <a:lstStyle/>
          <a:p>
            <a:fld id="{76B84C95-4788-4924-ABDD-4E2E16AFE16F}" type="datetimeFigureOut">
              <a:rPr lang="en-US" smtClean="0"/>
              <a:t>9/21/2023</a:t>
            </a:fld>
            <a:endParaRPr lang="en-US"/>
          </a:p>
        </p:txBody>
      </p:sp>
      <p:sp>
        <p:nvSpPr>
          <p:cNvPr id="6" name="Footer Placeholder 5">
            <a:extLst>
              <a:ext uri="{FF2B5EF4-FFF2-40B4-BE49-F238E27FC236}">
                <a16:creationId xmlns:a16="http://schemas.microsoft.com/office/drawing/2014/main" id="{5C0A8BE7-5041-DD83-2C29-F2D80850E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1C840-EF3B-6DDF-352F-1A40055CBEC9}"/>
              </a:ext>
            </a:extLst>
          </p:cNvPr>
          <p:cNvSpPr>
            <a:spLocks noGrp="1"/>
          </p:cNvSpPr>
          <p:nvPr>
            <p:ph type="sldNum" sz="quarter" idx="12"/>
          </p:nvPr>
        </p:nvSpPr>
        <p:spPr/>
        <p:txBody>
          <a:bodyPr/>
          <a:lstStyle/>
          <a:p>
            <a:fld id="{62555AFF-BEBF-49A0-88B2-89BB5A69A3D7}" type="slidenum">
              <a:rPr lang="en-US" smtClean="0"/>
              <a:t>‹#›</a:t>
            </a:fld>
            <a:endParaRPr lang="en-US"/>
          </a:p>
        </p:txBody>
      </p:sp>
    </p:spTree>
    <p:extLst>
      <p:ext uri="{BB962C8B-B14F-4D97-AF65-F5344CB8AC3E}">
        <p14:creationId xmlns:p14="http://schemas.microsoft.com/office/powerpoint/2010/main" val="1720635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68836-D6B3-E528-E2AE-5D5A27596CF3}"/>
              </a:ext>
            </a:extLst>
          </p:cNvPr>
          <p:cNvSpPr>
            <a:spLocks noGrp="1"/>
          </p:cNvSpPr>
          <p:nvPr>
            <p:ph type="title"/>
          </p:nvPr>
        </p:nvSpPr>
        <p:spPr>
          <a:xfrm>
            <a:off x="6754368" y="2129917"/>
            <a:ext cx="5059680" cy="9881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EF7C0-E170-94E3-DEFC-36859F3BEE5D}"/>
              </a:ext>
            </a:extLst>
          </p:cNvPr>
          <p:cNvSpPr>
            <a:spLocks noGrp="1"/>
          </p:cNvSpPr>
          <p:nvPr>
            <p:ph type="body" idx="1"/>
          </p:nvPr>
        </p:nvSpPr>
        <p:spPr>
          <a:xfrm>
            <a:off x="6754368" y="3288665"/>
            <a:ext cx="3953256"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EBE2E-E7FD-563A-270A-2879658466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62FADA65-4B38-1178-D1AF-12D53700C0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73BC2-763A-A984-B477-F8565FE64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5AFF-BEBF-49A0-88B2-89BB5A69A3D7}" type="slidenum">
              <a:rPr lang="en-US" smtClean="0"/>
              <a:t>‹#›</a:t>
            </a:fld>
            <a:endParaRPr lang="en-US"/>
          </a:p>
        </p:txBody>
      </p:sp>
    </p:spTree>
    <p:extLst>
      <p:ext uri="{BB962C8B-B14F-4D97-AF65-F5344CB8AC3E}">
        <p14:creationId xmlns:p14="http://schemas.microsoft.com/office/powerpoint/2010/main" val="40409310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4" r:id="rId4"/>
    <p:sldLayoutId id="2147483652" r:id="rId5"/>
    <p:sldLayoutId id="2147483653"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706" r:id="rId15"/>
    <p:sldLayoutId id="2147483707" r:id="rId16"/>
  </p:sldLayoutIdLst>
  <p:txStyles>
    <p:titleStyle>
      <a:lvl1pPr algn="l" defTabSz="914400" rtl="0" eaLnBrk="1" latinLnBrk="0" hangingPunct="1">
        <a:lnSpc>
          <a:spcPct val="90000"/>
        </a:lnSpc>
        <a:spcBef>
          <a:spcPct val="0"/>
        </a:spcBef>
        <a:buNone/>
        <a:defRPr sz="4400" b="1" kern="1200">
          <a:solidFill>
            <a:srgbClr val="3A74B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95FD9F-632D-9E52-4512-B34C37546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1C7048-AD1B-5878-0028-91C519BB3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09F5E-6029-0BF4-5525-4BF235F76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A1CD5-4656-49D1-924F-EC3D1FA3EA15}" type="datetimeFigureOut">
              <a:rPr lang="en-US" smtClean="0"/>
              <a:t>9/21/2023</a:t>
            </a:fld>
            <a:endParaRPr lang="en-US"/>
          </a:p>
        </p:txBody>
      </p:sp>
      <p:sp>
        <p:nvSpPr>
          <p:cNvPr id="5" name="Footer Placeholder 4">
            <a:extLst>
              <a:ext uri="{FF2B5EF4-FFF2-40B4-BE49-F238E27FC236}">
                <a16:creationId xmlns:a16="http://schemas.microsoft.com/office/drawing/2014/main" id="{FE99B3FB-B30A-8A6F-B28D-5DEB28FEC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2F2114-AB6A-CFE1-C4DF-E163EC748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D7AB2-9C92-4718-951F-EE8D804EBCB8}" type="slidenum">
              <a:rPr lang="en-US" smtClean="0"/>
              <a:t>‹#›</a:t>
            </a:fld>
            <a:endParaRPr lang="en-US"/>
          </a:p>
        </p:txBody>
      </p:sp>
    </p:spTree>
    <p:extLst>
      <p:ext uri="{BB962C8B-B14F-4D97-AF65-F5344CB8AC3E}">
        <p14:creationId xmlns:p14="http://schemas.microsoft.com/office/powerpoint/2010/main" val="216649494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txStyles>
    <p:titleStyle>
      <a:lvl1pPr algn="l" defTabSz="914400" rtl="0" eaLnBrk="1" latinLnBrk="0" hangingPunct="1">
        <a:lnSpc>
          <a:spcPct val="90000"/>
        </a:lnSpc>
        <a:spcBef>
          <a:spcPct val="0"/>
        </a:spcBef>
        <a:buNone/>
        <a:defRPr sz="4400" b="1" kern="1200">
          <a:solidFill>
            <a:schemeClr val="bg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6592CE-F7C4-BC91-6143-561EF1606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0F4BEE-78FE-9D75-6C94-D36E4F476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1EEF4-1A1E-D9DB-83E4-8E8816727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7DEDA-7924-4B19-B056-A661A244EAE5}" type="datetimeFigureOut">
              <a:rPr lang="en-US" smtClean="0"/>
              <a:t>9/21/2023</a:t>
            </a:fld>
            <a:endParaRPr lang="en-US"/>
          </a:p>
        </p:txBody>
      </p:sp>
      <p:sp>
        <p:nvSpPr>
          <p:cNvPr id="5" name="Footer Placeholder 4">
            <a:extLst>
              <a:ext uri="{FF2B5EF4-FFF2-40B4-BE49-F238E27FC236}">
                <a16:creationId xmlns:a16="http://schemas.microsoft.com/office/drawing/2014/main" id="{07F8D1C9-6824-3ADD-9C5C-D7E0C9B09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51C3A0-1C27-49E8-4713-7BE2F11373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13594-F63D-4199-BDA5-A7697B3F066E}" type="slidenum">
              <a:rPr lang="en-US" smtClean="0"/>
              <a:t>‹#›</a:t>
            </a:fld>
            <a:endParaRPr lang="en-US"/>
          </a:p>
        </p:txBody>
      </p:sp>
    </p:spTree>
    <p:extLst>
      <p:ext uri="{BB962C8B-B14F-4D97-AF65-F5344CB8AC3E}">
        <p14:creationId xmlns:p14="http://schemas.microsoft.com/office/powerpoint/2010/main" val="943156147"/>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rgbClr val="3A74B7"/>
          </a:solidFill>
          <a:latin typeface="Roboto Bold" panose="02000000000000000000" pitchFamily="2" charset="0"/>
          <a:ea typeface="Roboto Bold" panose="02000000000000000000" pitchFamily="2" charset="0"/>
          <a:cs typeface="Roboto Bold"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Bold" panose="02000000000000000000" pitchFamily="2" charset="0"/>
          <a:ea typeface="Roboto Condensed Bold" panose="02000000000000000000" pitchFamily="2" charset="0"/>
          <a:cs typeface="Roboto Condensed Bold"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Roboto Condensed Bold"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68836-D6B3-E528-E2AE-5D5A27596CF3}"/>
              </a:ext>
            </a:extLst>
          </p:cNvPr>
          <p:cNvSpPr>
            <a:spLocks noGrp="1"/>
          </p:cNvSpPr>
          <p:nvPr>
            <p:ph type="title"/>
          </p:nvPr>
        </p:nvSpPr>
        <p:spPr>
          <a:xfrm>
            <a:off x="6754368" y="2129919"/>
            <a:ext cx="5059680" cy="9881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EF7C0-E170-94E3-DEFC-36859F3BEE5D}"/>
              </a:ext>
            </a:extLst>
          </p:cNvPr>
          <p:cNvSpPr>
            <a:spLocks noGrp="1"/>
          </p:cNvSpPr>
          <p:nvPr>
            <p:ph type="body" idx="1"/>
          </p:nvPr>
        </p:nvSpPr>
        <p:spPr>
          <a:xfrm>
            <a:off x="6754369" y="3288667"/>
            <a:ext cx="3953256" cy="2380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EBE2E-E7FD-563A-270A-28796584666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84C95-4788-4924-ABDD-4E2E16AFE16F}" type="datetimeFigureOut">
              <a:rPr lang="en-US" smtClean="0"/>
              <a:t>9/21/2023</a:t>
            </a:fld>
            <a:endParaRPr lang="en-US"/>
          </a:p>
        </p:txBody>
      </p:sp>
      <p:sp>
        <p:nvSpPr>
          <p:cNvPr id="5" name="Footer Placeholder 4">
            <a:extLst>
              <a:ext uri="{FF2B5EF4-FFF2-40B4-BE49-F238E27FC236}">
                <a16:creationId xmlns:a16="http://schemas.microsoft.com/office/drawing/2014/main" id="{62FADA65-4B38-1178-D1AF-12D53700C050}"/>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73BC2-763A-A984-B477-F8565FE64B8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55AFF-BEBF-49A0-88B2-89BB5A69A3D7}" type="slidenum">
              <a:rPr lang="en-US" smtClean="0"/>
              <a:t>‹#›</a:t>
            </a:fld>
            <a:endParaRPr lang="en-US"/>
          </a:p>
        </p:txBody>
      </p:sp>
    </p:spTree>
    <p:extLst>
      <p:ext uri="{BB962C8B-B14F-4D97-AF65-F5344CB8AC3E}">
        <p14:creationId xmlns:p14="http://schemas.microsoft.com/office/powerpoint/2010/main" val="107719097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914126" rtl="0" eaLnBrk="1" latinLnBrk="0" hangingPunct="1">
        <a:lnSpc>
          <a:spcPct val="90000"/>
        </a:lnSpc>
        <a:spcBef>
          <a:spcPct val="0"/>
        </a:spcBef>
        <a:buNone/>
        <a:defRPr sz="4399" b="1" kern="1200">
          <a:solidFill>
            <a:srgbClr val="3A74B7"/>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A40D-CB8C-1F9E-7916-7EA7F51426AA}"/>
              </a:ext>
            </a:extLst>
          </p:cNvPr>
          <p:cNvSpPr>
            <a:spLocks noGrp="1"/>
          </p:cNvSpPr>
          <p:nvPr>
            <p:ph type="ctrTitle"/>
          </p:nvPr>
        </p:nvSpPr>
        <p:spPr>
          <a:xfrm>
            <a:off x="6477677" y="2454305"/>
            <a:ext cx="5388615" cy="1950021"/>
          </a:xfrm>
        </p:spPr>
        <p:txBody>
          <a:bodyPr>
            <a:normAutofit fontScale="90000"/>
          </a:bodyPr>
          <a:lstStyle/>
          <a:p>
            <a:r>
              <a:rPr lang="en-US" sz="5950"/>
              <a:t>St Louis County, Minnesota</a:t>
            </a:r>
            <a:br>
              <a:rPr lang="en-US" sz="5950"/>
            </a:br>
            <a:endParaRPr lang="en-US"/>
          </a:p>
        </p:txBody>
      </p:sp>
      <p:pic>
        <p:nvPicPr>
          <p:cNvPr id="4" name="Picture 3">
            <a:extLst>
              <a:ext uri="{FF2B5EF4-FFF2-40B4-BE49-F238E27FC236}">
                <a16:creationId xmlns:a16="http://schemas.microsoft.com/office/drawing/2014/main" id="{6B20089E-24EE-D0F7-A7CE-7699A45AD79F}"/>
              </a:ext>
            </a:extLst>
          </p:cNvPr>
          <p:cNvPicPr>
            <a:picLocks noChangeAspect="1"/>
          </p:cNvPicPr>
          <p:nvPr/>
        </p:nvPicPr>
        <p:blipFill>
          <a:blip r:embed="rId2"/>
          <a:stretch>
            <a:fillRect/>
          </a:stretch>
        </p:blipFill>
        <p:spPr>
          <a:xfrm>
            <a:off x="8345945" y="3709598"/>
            <a:ext cx="1653683" cy="1653683"/>
          </a:xfrm>
          <a:prstGeom prst="rect">
            <a:avLst/>
          </a:prstGeom>
        </p:spPr>
      </p:pic>
    </p:spTree>
    <p:extLst>
      <p:ext uri="{BB962C8B-B14F-4D97-AF65-F5344CB8AC3E}">
        <p14:creationId xmlns:p14="http://schemas.microsoft.com/office/powerpoint/2010/main" val="272037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18AF-56D4-74AB-90D8-920310FE6318}"/>
              </a:ext>
            </a:extLst>
          </p:cNvPr>
          <p:cNvSpPr>
            <a:spLocks noGrp="1"/>
          </p:cNvSpPr>
          <p:nvPr>
            <p:ph type="title"/>
          </p:nvPr>
        </p:nvSpPr>
        <p:spPr/>
        <p:txBody>
          <a:bodyPr/>
          <a:lstStyle/>
          <a:p>
            <a:r>
              <a:rPr lang="en-US"/>
              <a:t>Virginia Motor Pool</a:t>
            </a:r>
          </a:p>
        </p:txBody>
      </p:sp>
      <p:pic>
        <p:nvPicPr>
          <p:cNvPr id="6" name="Content Placeholder 5" descr="A group of people standing in front of a building&#10;&#10;Description automatically generated">
            <a:extLst>
              <a:ext uri="{FF2B5EF4-FFF2-40B4-BE49-F238E27FC236}">
                <a16:creationId xmlns:a16="http://schemas.microsoft.com/office/drawing/2014/main" id="{78E8E391-8808-ACC9-E160-477E74FECD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a:extLst>
              <a:ext uri="{FF2B5EF4-FFF2-40B4-BE49-F238E27FC236}">
                <a16:creationId xmlns:a16="http://schemas.microsoft.com/office/drawing/2014/main" id="{FF78E70C-01C5-A0A1-C5C6-2D038CA3F4C2}"/>
              </a:ext>
            </a:extLst>
          </p:cNvPr>
          <p:cNvSpPr>
            <a:spLocks noGrp="1"/>
          </p:cNvSpPr>
          <p:nvPr>
            <p:ph type="body" sz="half" idx="2"/>
          </p:nvPr>
        </p:nvSpPr>
        <p:spPr/>
        <p:txBody>
          <a:bodyPr>
            <a:normAutofit/>
          </a:bodyPr>
          <a:lstStyle/>
          <a:p>
            <a:pPr lvl="0"/>
            <a:r>
              <a:rPr lang="en-US" sz="2000"/>
              <a:t>Jesse Tennison – Automotive Tech</a:t>
            </a:r>
          </a:p>
          <a:p>
            <a:pPr lvl="0"/>
            <a:r>
              <a:rPr lang="en-US" sz="2000"/>
              <a:t>Dan Nelson – Automotive Tech</a:t>
            </a:r>
          </a:p>
          <a:p>
            <a:pPr lvl="0"/>
            <a:r>
              <a:rPr lang="en-US" sz="2000"/>
              <a:t>Brent Maly – Garage Supervisor</a:t>
            </a:r>
          </a:p>
          <a:p>
            <a:pPr lvl="0"/>
            <a:endParaRPr lang="en-US" sz="2000"/>
          </a:p>
          <a:p>
            <a:pPr lvl="0"/>
            <a:r>
              <a:rPr lang="en-US" sz="2000" b="1">
                <a:effectLst/>
              </a:rPr>
              <a:t>Vehicle repair – </a:t>
            </a:r>
            <a:r>
              <a:rPr lang="en-US" sz="2000" b="1"/>
              <a:t>700 Assets 2,500 repair work orders</a:t>
            </a:r>
            <a:endParaRPr lang="en-US" sz="2000" b="1">
              <a:effectLst/>
            </a:endParaRPr>
          </a:p>
          <a:p>
            <a:pPr lvl="0"/>
            <a:r>
              <a:rPr lang="en-US" sz="2000" b="1">
                <a:effectLst/>
              </a:rPr>
              <a:t>Daily </a:t>
            </a:r>
            <a:r>
              <a:rPr lang="en-US" sz="2000" b="1"/>
              <a:t>Rental vehicles – 16 Vehicles</a:t>
            </a:r>
          </a:p>
          <a:p>
            <a:pPr lvl="0"/>
            <a:endParaRPr lang="en-US" sz="2000"/>
          </a:p>
          <a:p>
            <a:endParaRPr lang="en-US" sz="2000"/>
          </a:p>
        </p:txBody>
      </p:sp>
    </p:spTree>
    <p:extLst>
      <p:ext uri="{BB962C8B-B14F-4D97-AF65-F5344CB8AC3E}">
        <p14:creationId xmlns:p14="http://schemas.microsoft.com/office/powerpoint/2010/main" val="3379072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34FB-2EE2-4603-8B38-83EE669EF066}"/>
              </a:ext>
            </a:extLst>
          </p:cNvPr>
          <p:cNvSpPr>
            <a:spLocks noGrp="1"/>
          </p:cNvSpPr>
          <p:nvPr>
            <p:ph type="title"/>
          </p:nvPr>
        </p:nvSpPr>
        <p:spPr/>
        <p:txBody>
          <a:bodyPr/>
          <a:lstStyle/>
          <a:p>
            <a:r>
              <a:rPr lang="en-US"/>
              <a:t>Kiosks</a:t>
            </a:r>
          </a:p>
        </p:txBody>
      </p:sp>
      <p:pic>
        <p:nvPicPr>
          <p:cNvPr id="6" name="Content Placeholder 5" descr="A computer on a desk&#10;&#10;Description automatically generated">
            <a:extLst>
              <a:ext uri="{FF2B5EF4-FFF2-40B4-BE49-F238E27FC236}">
                <a16:creationId xmlns:a16="http://schemas.microsoft.com/office/drawing/2014/main" id="{722BE2DD-25F1-EFEF-F033-6977F3B357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46234" y="-1722"/>
            <a:ext cx="5145766" cy="6859722"/>
          </a:xfrm>
        </p:spPr>
      </p:pic>
      <p:sp>
        <p:nvSpPr>
          <p:cNvPr id="4" name="Text Placeholder 3">
            <a:extLst>
              <a:ext uri="{FF2B5EF4-FFF2-40B4-BE49-F238E27FC236}">
                <a16:creationId xmlns:a16="http://schemas.microsoft.com/office/drawing/2014/main" id="{C6D03A78-7153-5EDE-8846-09DC6C89F854}"/>
              </a:ext>
            </a:extLst>
          </p:cNvPr>
          <p:cNvSpPr>
            <a:spLocks noGrp="1"/>
          </p:cNvSpPr>
          <p:nvPr>
            <p:ph type="body" sz="half" idx="2"/>
          </p:nvPr>
        </p:nvSpPr>
        <p:spPr>
          <a:xfrm>
            <a:off x="839788" y="2057400"/>
            <a:ext cx="5145766" cy="3811588"/>
          </a:xfrm>
        </p:spPr>
        <p:txBody>
          <a:bodyPr>
            <a:normAutofit/>
          </a:bodyPr>
          <a:lstStyle/>
          <a:p>
            <a:r>
              <a:rPr lang="en-US" sz="2400"/>
              <a:t>5 Locations</a:t>
            </a:r>
          </a:p>
          <a:p>
            <a:r>
              <a:rPr lang="en-US" sz="2400"/>
              <a:t>	Pike Lake</a:t>
            </a:r>
          </a:p>
          <a:p>
            <a:r>
              <a:rPr lang="en-US" sz="2400"/>
              <a:t>	Hibbing</a:t>
            </a:r>
          </a:p>
          <a:p>
            <a:r>
              <a:rPr lang="en-US" sz="2400"/>
              <a:t>	Public Health – Hibbing Office</a:t>
            </a:r>
          </a:p>
          <a:p>
            <a:r>
              <a:rPr lang="en-US" sz="2400"/>
              <a:t>	Planning - Virginia and Duluth </a:t>
            </a:r>
          </a:p>
        </p:txBody>
      </p:sp>
    </p:spTree>
    <p:extLst>
      <p:ext uri="{BB962C8B-B14F-4D97-AF65-F5344CB8AC3E}">
        <p14:creationId xmlns:p14="http://schemas.microsoft.com/office/powerpoint/2010/main" val="326059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BB6B-CF4F-0D30-CD24-5A2A1F684AE1}"/>
              </a:ext>
            </a:extLst>
          </p:cNvPr>
          <p:cNvSpPr>
            <a:spLocks noGrp="1"/>
          </p:cNvSpPr>
          <p:nvPr>
            <p:ph type="title"/>
          </p:nvPr>
        </p:nvSpPr>
        <p:spPr/>
        <p:txBody>
          <a:bodyPr/>
          <a:lstStyle/>
          <a:p>
            <a:r>
              <a:rPr lang="en-US"/>
              <a:t>Adoption: Immediate results</a:t>
            </a:r>
          </a:p>
        </p:txBody>
      </p:sp>
      <p:sp>
        <p:nvSpPr>
          <p:cNvPr id="3" name="Content Placeholder 2">
            <a:extLst>
              <a:ext uri="{FF2B5EF4-FFF2-40B4-BE49-F238E27FC236}">
                <a16:creationId xmlns:a16="http://schemas.microsoft.com/office/drawing/2014/main" id="{73FCF4C4-47DB-7068-1B3B-3022F04A16BB}"/>
              </a:ext>
            </a:extLst>
          </p:cNvPr>
          <p:cNvSpPr>
            <a:spLocks noGrp="1"/>
          </p:cNvSpPr>
          <p:nvPr>
            <p:ph sz="half" idx="1"/>
          </p:nvPr>
        </p:nvSpPr>
        <p:spPr/>
        <p:txBody>
          <a:bodyPr>
            <a:normAutofit fontScale="92500" lnSpcReduction="20000"/>
          </a:bodyPr>
          <a:lstStyle/>
          <a:p>
            <a:r>
              <a:rPr lang="en-US"/>
              <a:t>80% reduction in clerical time required for billing - from 37.5 hours to 7.5 hours</a:t>
            </a:r>
          </a:p>
          <a:p>
            <a:r>
              <a:rPr lang="en-US"/>
              <a:t>25% reduction in daily staff time needed to manage system</a:t>
            </a:r>
          </a:p>
          <a:p>
            <a:pPr lvl="1"/>
            <a:r>
              <a:rPr lang="en-US"/>
              <a:t>Takes an average of 1 minute to make a reservation  </a:t>
            </a:r>
          </a:p>
          <a:p>
            <a:pPr lvl="1"/>
            <a:r>
              <a:rPr lang="en-US"/>
              <a:t>Less than 15 minutes a day of garage staff intervention needed for system</a:t>
            </a:r>
          </a:p>
          <a:p>
            <a:r>
              <a:rPr lang="en-US"/>
              <a:t>Immediate gains:</a:t>
            </a:r>
          </a:p>
          <a:p>
            <a:pPr lvl="1"/>
            <a:r>
              <a:rPr lang="en-US"/>
              <a:t>Communication from users on vehicle problems from check in screen</a:t>
            </a:r>
          </a:p>
          <a:p>
            <a:pPr lvl="1"/>
            <a:r>
              <a:rPr lang="en-US"/>
              <a:t>Detailed reporting on vehicles, reservations, users</a:t>
            </a:r>
          </a:p>
          <a:p>
            <a:pPr lvl="1"/>
            <a:r>
              <a:rPr lang="en-US"/>
              <a:t>GPS lets us know which vehicles are having battery issues</a:t>
            </a:r>
          </a:p>
          <a:p>
            <a:pPr lvl="1"/>
            <a:r>
              <a:rPr lang="en-US"/>
              <a:t>Mechanics can look at GPS detailed diagnostic codes to pre-diagnose vehicle troubles</a:t>
            </a:r>
          </a:p>
          <a:p>
            <a:pPr lvl="1"/>
            <a:r>
              <a:rPr lang="en-US"/>
              <a:t>Provide feedback to departments on utilization</a:t>
            </a:r>
          </a:p>
          <a:p>
            <a:pPr lvl="1"/>
            <a:r>
              <a:rPr lang="en-US"/>
              <a:t>Provide excel data to departments on reservations (billing)</a:t>
            </a:r>
          </a:p>
        </p:txBody>
      </p:sp>
    </p:spTree>
    <p:extLst>
      <p:ext uri="{BB962C8B-B14F-4D97-AF65-F5344CB8AC3E}">
        <p14:creationId xmlns:p14="http://schemas.microsoft.com/office/powerpoint/2010/main" val="3480469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6AF1-47EA-1576-2058-F65F92AD524D}"/>
              </a:ext>
            </a:extLst>
          </p:cNvPr>
          <p:cNvSpPr>
            <a:spLocks noGrp="1"/>
          </p:cNvSpPr>
          <p:nvPr>
            <p:ph type="title"/>
          </p:nvPr>
        </p:nvSpPr>
        <p:spPr>
          <a:xfrm>
            <a:off x="839788" y="127519"/>
            <a:ext cx="10515600" cy="796701"/>
          </a:xfrm>
        </p:spPr>
        <p:txBody>
          <a:bodyPr/>
          <a:lstStyle/>
          <a:p>
            <a:r>
              <a:rPr lang="en-US"/>
              <a:t>Usage: Last 12 months</a:t>
            </a:r>
          </a:p>
        </p:txBody>
      </p:sp>
      <p:sp>
        <p:nvSpPr>
          <p:cNvPr id="4" name="Content Placeholder 3">
            <a:extLst>
              <a:ext uri="{FF2B5EF4-FFF2-40B4-BE49-F238E27FC236}">
                <a16:creationId xmlns:a16="http://schemas.microsoft.com/office/drawing/2014/main" id="{D1375927-992A-0C54-6727-06289531BA22}"/>
              </a:ext>
            </a:extLst>
          </p:cNvPr>
          <p:cNvSpPr>
            <a:spLocks noGrp="1"/>
          </p:cNvSpPr>
          <p:nvPr>
            <p:ph sz="half" idx="1"/>
          </p:nvPr>
        </p:nvSpPr>
        <p:spPr>
          <a:xfrm>
            <a:off x="839788" y="924220"/>
            <a:ext cx="10881049" cy="4589067"/>
          </a:xfrm>
        </p:spPr>
        <p:txBody>
          <a:bodyPr vert="horz" lIns="91440" tIns="45720" rIns="91440" bIns="45720" rtlCol="0" anchor="t">
            <a:normAutofit/>
          </a:bodyPr>
          <a:lstStyle/>
          <a:p>
            <a:pPr marL="0" indent="0">
              <a:buNone/>
            </a:pPr>
            <a:r>
              <a:rPr lang="en-US" b="1">
                <a:latin typeface="Roboto" panose="02000000000000000000" pitchFamily="2" charset="0"/>
                <a:ea typeface="Roboto" panose="02000000000000000000" pitchFamily="2" charset="0"/>
                <a:cs typeface="Roboto" panose="02000000000000000000" pitchFamily="2" charset="0"/>
              </a:rPr>
              <a:t>Key Performance Indicators</a:t>
            </a:r>
          </a:p>
          <a:p>
            <a:pPr lvl="1"/>
            <a:r>
              <a:rPr lang="en-US">
                <a:latin typeface="Roboto"/>
                <a:ea typeface="Roboto"/>
                <a:cs typeface="Roboto"/>
              </a:rPr>
              <a:t>User Satisfaction 93%</a:t>
            </a:r>
          </a:p>
          <a:p>
            <a:pPr lvl="1"/>
            <a:r>
              <a:rPr lang="en-US">
                <a:latin typeface="Roboto"/>
                <a:ea typeface="Roboto"/>
                <a:cs typeface="Roboto"/>
              </a:rPr>
              <a:t>Total vehicles  - 150, 57 Shared vehicles, 84 Assigned vehicles and 9 Assigned FleetCommander assisted vehicles</a:t>
            </a:r>
          </a:p>
          <a:p>
            <a:pPr lvl="1"/>
            <a:r>
              <a:rPr lang="en-US">
                <a:latin typeface="Roboto"/>
                <a:ea typeface="Roboto"/>
                <a:cs typeface="Roboto"/>
              </a:rPr>
              <a:t>Total Users – 2000</a:t>
            </a:r>
          </a:p>
          <a:p>
            <a:pPr lvl="1"/>
            <a:r>
              <a:rPr lang="en-US">
                <a:latin typeface="Roboto"/>
                <a:ea typeface="Roboto"/>
                <a:cs typeface="Roboto"/>
              </a:rPr>
              <a:t>12,702 total reservations processed (Shared and Assigned Assisted)</a:t>
            </a:r>
          </a:p>
          <a:p>
            <a:pPr lvl="1"/>
            <a:r>
              <a:rPr lang="en-US">
                <a:latin typeface="Roboto" panose="02000000000000000000" pitchFamily="2" charset="0"/>
                <a:ea typeface="Roboto" panose="02000000000000000000" pitchFamily="2" charset="0"/>
                <a:cs typeface="Roboto" panose="02000000000000000000" pitchFamily="2" charset="0"/>
              </a:rPr>
              <a:t> Total reservations approved/completed 11,346  (89%)</a:t>
            </a:r>
          </a:p>
          <a:p>
            <a:pPr lvl="2"/>
            <a:r>
              <a:rPr lang="en-US">
                <a:latin typeface="Roboto" panose="02000000000000000000" pitchFamily="2" charset="0"/>
                <a:ea typeface="Roboto" panose="02000000000000000000" pitchFamily="2" charset="0"/>
                <a:cs typeface="Roboto" panose="02000000000000000000" pitchFamily="2" charset="0"/>
              </a:rPr>
              <a:t>1,356 Cancelled (11%)</a:t>
            </a:r>
          </a:p>
          <a:p>
            <a:pPr lvl="1"/>
            <a:r>
              <a:rPr lang="en-US">
                <a:latin typeface="Roboto"/>
                <a:ea typeface="Roboto"/>
                <a:cs typeface="Roboto"/>
              </a:rPr>
              <a:t>Total logins – 7,667</a:t>
            </a:r>
          </a:p>
          <a:p>
            <a:pPr lvl="2"/>
            <a:r>
              <a:rPr lang="en-US">
                <a:latin typeface="Roboto" panose="02000000000000000000" pitchFamily="2" charset="0"/>
                <a:ea typeface="Roboto" panose="02000000000000000000" pitchFamily="2" charset="0"/>
                <a:cs typeface="Roboto" panose="02000000000000000000" pitchFamily="2" charset="0"/>
              </a:rPr>
              <a:t>Unique logins – 520</a:t>
            </a:r>
          </a:p>
          <a:p>
            <a:pPr lvl="2"/>
            <a:r>
              <a:rPr lang="en-US" b="1">
                <a:latin typeface="Roboto" panose="02000000000000000000" pitchFamily="2" charset="0"/>
                <a:ea typeface="Roboto" panose="02000000000000000000" pitchFamily="2" charset="0"/>
                <a:cs typeface="Roboto" panose="02000000000000000000" pitchFamily="2" charset="0"/>
              </a:rPr>
              <a:t>User Adoption 18% - Unique logins/Total Users</a:t>
            </a:r>
          </a:p>
        </p:txBody>
      </p:sp>
      <p:sp>
        <p:nvSpPr>
          <p:cNvPr id="3" name="TextBox 2">
            <a:extLst>
              <a:ext uri="{FF2B5EF4-FFF2-40B4-BE49-F238E27FC236}">
                <a16:creationId xmlns:a16="http://schemas.microsoft.com/office/drawing/2014/main" id="{B04147B7-5C79-3AF9-6D1A-A8E1D7D953A1}"/>
              </a:ext>
            </a:extLst>
          </p:cNvPr>
          <p:cNvSpPr txBox="1"/>
          <p:nvPr/>
        </p:nvSpPr>
        <p:spPr>
          <a:xfrm>
            <a:off x="2960023" y="5672330"/>
            <a:ext cx="450123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SOURCES: </a:t>
            </a:r>
          </a:p>
          <a:p>
            <a:pPr defTabSz="825500" hangingPunct="0">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Reports&gt;Statistics&gt;Summary</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Reports&gt;Reservations&gt;Completed Reservations</a:t>
            </a:r>
          </a:p>
        </p:txBody>
      </p:sp>
    </p:spTree>
    <p:extLst>
      <p:ext uri="{BB962C8B-B14F-4D97-AF65-F5344CB8AC3E}">
        <p14:creationId xmlns:p14="http://schemas.microsoft.com/office/powerpoint/2010/main" val="499614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7DDE5-0959-3033-96D4-B91013B11868}"/>
              </a:ext>
            </a:extLst>
          </p:cNvPr>
          <p:cNvSpPr>
            <a:spLocks noGrp="1"/>
          </p:cNvSpPr>
          <p:nvPr>
            <p:ph type="title"/>
          </p:nvPr>
        </p:nvSpPr>
        <p:spPr/>
        <p:txBody>
          <a:bodyPr/>
          <a:lstStyle/>
          <a:p>
            <a:r>
              <a:rPr lang="en-US"/>
              <a:t>Usage: Last 12 months</a:t>
            </a:r>
          </a:p>
        </p:txBody>
      </p:sp>
      <p:sp>
        <p:nvSpPr>
          <p:cNvPr id="3" name="Content Placeholder 2">
            <a:extLst>
              <a:ext uri="{FF2B5EF4-FFF2-40B4-BE49-F238E27FC236}">
                <a16:creationId xmlns:a16="http://schemas.microsoft.com/office/drawing/2014/main" id="{B362FBF7-4AC5-B89C-77F9-85A65D009B06}"/>
              </a:ext>
            </a:extLst>
          </p:cNvPr>
          <p:cNvSpPr>
            <a:spLocks noGrp="1"/>
          </p:cNvSpPr>
          <p:nvPr>
            <p:ph sz="half" idx="1"/>
          </p:nvPr>
        </p:nvSpPr>
        <p:spPr>
          <a:xfrm>
            <a:off x="838200" y="1825625"/>
            <a:ext cx="10515600" cy="4065647"/>
          </a:xfrm>
        </p:spPr>
        <p:txBody>
          <a:bodyPr>
            <a:normAutofit/>
          </a:bodyPr>
          <a:lstStyle/>
          <a:p>
            <a:r>
              <a:rPr lang="en-US">
                <a:latin typeface="Roboto"/>
                <a:ea typeface="Roboto"/>
                <a:cs typeface="Roboto"/>
              </a:rPr>
              <a:t>Motor Pool Utilization for </a:t>
            </a:r>
            <a:endParaRPr lang="en-US" b="1">
              <a:latin typeface="Roboto" panose="02000000000000000000" pitchFamily="2" charset="0"/>
              <a:ea typeface="Roboto" panose="02000000000000000000" pitchFamily="2" charset="0"/>
              <a:cs typeface="Roboto" panose="02000000000000000000" pitchFamily="2" charset="0"/>
            </a:endParaRPr>
          </a:p>
          <a:p>
            <a:pPr lvl="2"/>
            <a:r>
              <a:rPr lang="en-US" sz="2400">
                <a:latin typeface="Roboto" panose="02000000000000000000" pitchFamily="2" charset="0"/>
                <a:ea typeface="Roboto" panose="02000000000000000000" pitchFamily="2" charset="0"/>
                <a:cs typeface="Roboto" panose="02000000000000000000" pitchFamily="2" charset="0"/>
              </a:rPr>
              <a:t>20 average completed transactions (reservations) per unique login</a:t>
            </a:r>
          </a:p>
          <a:p>
            <a:pPr lvl="2"/>
            <a:r>
              <a:rPr lang="en-US" sz="2400">
                <a:latin typeface="Roboto" panose="02000000000000000000" pitchFamily="2" charset="0"/>
                <a:ea typeface="Roboto" panose="02000000000000000000" pitchFamily="2" charset="0"/>
                <a:cs typeface="Roboto" panose="02000000000000000000" pitchFamily="2" charset="0"/>
              </a:rPr>
              <a:t>Ratio of Drivers-to-Vehicles = 9.1 per user based on unique logins (520/57)</a:t>
            </a:r>
          </a:p>
          <a:p>
            <a:pPr lvl="2"/>
            <a:r>
              <a:rPr lang="en-US" sz="2400">
                <a:latin typeface="Roboto" panose="02000000000000000000" pitchFamily="2" charset="0"/>
                <a:ea typeface="Roboto" panose="02000000000000000000" pitchFamily="2" charset="0"/>
                <a:cs typeface="Roboto" panose="02000000000000000000" pitchFamily="2" charset="0"/>
              </a:rPr>
              <a:t>Vehicles needed to support operations without sharing </a:t>
            </a:r>
            <a:r>
              <a:rPr lang="en-US" sz="2400" b="1">
                <a:highlight>
                  <a:srgbClr val="FFFF00"/>
                </a:highlight>
                <a:latin typeface="Roboto" panose="02000000000000000000" pitchFamily="2" charset="0"/>
                <a:ea typeface="Roboto" panose="02000000000000000000" pitchFamily="2" charset="0"/>
                <a:cs typeface="Roboto" panose="02000000000000000000" pitchFamily="2" charset="0"/>
              </a:rPr>
              <a:t>461</a:t>
            </a:r>
          </a:p>
          <a:p>
            <a:pPr lvl="3"/>
            <a:r>
              <a:rPr lang="en-US" sz="2400">
                <a:latin typeface="Roboto" panose="02000000000000000000" pitchFamily="2" charset="0"/>
                <a:ea typeface="Roboto" panose="02000000000000000000" pitchFamily="2" charset="0"/>
                <a:cs typeface="Roboto" panose="02000000000000000000" pitchFamily="2" charset="0"/>
              </a:rPr>
              <a:t>Capital cost </a:t>
            </a:r>
            <a:r>
              <a:rPr lang="en-US" sz="2400" u="sng">
                <a:latin typeface="Roboto" panose="02000000000000000000" pitchFamily="2" charset="0"/>
                <a:ea typeface="Roboto" panose="02000000000000000000" pitchFamily="2" charset="0"/>
                <a:cs typeface="Roboto" panose="02000000000000000000" pitchFamily="2" charset="0"/>
              </a:rPr>
              <a:t>avoided</a:t>
            </a:r>
            <a:r>
              <a:rPr lang="en-US" sz="2400">
                <a:latin typeface="Roboto" panose="02000000000000000000" pitchFamily="2" charset="0"/>
                <a:ea typeface="Roboto" panose="02000000000000000000" pitchFamily="2" charset="0"/>
                <a:cs typeface="Roboto" panose="02000000000000000000" pitchFamily="2" charset="0"/>
              </a:rPr>
              <a:t> due to sharing </a:t>
            </a:r>
            <a:r>
              <a:rPr lang="en-US" sz="2400" b="1">
                <a:highlight>
                  <a:srgbClr val="FFFF00"/>
                </a:highlight>
                <a:latin typeface="Roboto" panose="02000000000000000000" pitchFamily="2" charset="0"/>
                <a:ea typeface="Roboto" panose="02000000000000000000" pitchFamily="2" charset="0"/>
                <a:cs typeface="Roboto" panose="02000000000000000000" pitchFamily="2" charset="0"/>
              </a:rPr>
              <a:t>$9.2M!</a:t>
            </a:r>
          </a:p>
          <a:p>
            <a:pPr lvl="3"/>
            <a:r>
              <a:rPr lang="en-US" sz="2400">
                <a:latin typeface="Roboto" panose="02000000000000000000" pitchFamily="2" charset="0"/>
                <a:ea typeface="Roboto" panose="02000000000000000000" pitchFamily="2" charset="0"/>
                <a:cs typeface="Roboto" panose="02000000000000000000" pitchFamily="2" charset="0"/>
              </a:rPr>
              <a:t>Annual operating expense avoided due to sharing </a:t>
            </a:r>
            <a:r>
              <a:rPr lang="en-US" sz="2400" b="1">
                <a:highlight>
                  <a:srgbClr val="FFFF00"/>
                </a:highlight>
                <a:latin typeface="Roboto" panose="02000000000000000000" pitchFamily="2" charset="0"/>
                <a:ea typeface="Roboto" panose="02000000000000000000" pitchFamily="2" charset="0"/>
                <a:cs typeface="Roboto" panose="02000000000000000000" pitchFamily="2" charset="0"/>
              </a:rPr>
              <a:t>$1.6M</a:t>
            </a:r>
          </a:p>
          <a:p>
            <a:endParaRPr lang="en-US"/>
          </a:p>
        </p:txBody>
      </p:sp>
      <p:sp>
        <p:nvSpPr>
          <p:cNvPr id="4" name="TextBox 3">
            <a:extLst>
              <a:ext uri="{FF2B5EF4-FFF2-40B4-BE49-F238E27FC236}">
                <a16:creationId xmlns:a16="http://schemas.microsoft.com/office/drawing/2014/main" id="{8CDDB9FF-FBB6-C99D-655B-0F2C5F75F293}"/>
              </a:ext>
            </a:extLst>
          </p:cNvPr>
          <p:cNvSpPr txBox="1"/>
          <p:nvPr/>
        </p:nvSpPr>
        <p:spPr>
          <a:xfrm>
            <a:off x="3178854" y="5891272"/>
            <a:ext cx="450123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SOURCES: </a:t>
            </a:r>
          </a:p>
          <a:p>
            <a:pPr defTabSz="825500" hangingPunct="0">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Reports&gt;Statistics&gt;Summary</a:t>
            </a: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Reports&gt;Reservations&gt;Completed Reservations</a:t>
            </a:r>
          </a:p>
        </p:txBody>
      </p:sp>
    </p:spTree>
    <p:extLst>
      <p:ext uri="{BB962C8B-B14F-4D97-AF65-F5344CB8AC3E}">
        <p14:creationId xmlns:p14="http://schemas.microsoft.com/office/powerpoint/2010/main" val="144436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C7B1-3144-1393-2BEC-8E9E9ACA0AD3}"/>
              </a:ext>
            </a:extLst>
          </p:cNvPr>
          <p:cNvSpPr>
            <a:spLocks noGrp="1"/>
          </p:cNvSpPr>
          <p:nvPr>
            <p:ph type="title"/>
          </p:nvPr>
        </p:nvSpPr>
        <p:spPr/>
        <p:txBody>
          <a:bodyPr/>
          <a:lstStyle/>
          <a:p>
            <a:r>
              <a:rPr lang="en-US"/>
              <a:t>Usage: Last 12 months</a:t>
            </a:r>
          </a:p>
        </p:txBody>
      </p:sp>
      <p:sp>
        <p:nvSpPr>
          <p:cNvPr id="3" name="Content Placeholder 2">
            <a:extLst>
              <a:ext uri="{FF2B5EF4-FFF2-40B4-BE49-F238E27FC236}">
                <a16:creationId xmlns:a16="http://schemas.microsoft.com/office/drawing/2014/main" id="{8D32FFF7-AD21-54A8-B4D2-32355E697904}"/>
              </a:ext>
            </a:extLst>
          </p:cNvPr>
          <p:cNvSpPr>
            <a:spLocks noGrp="1"/>
          </p:cNvSpPr>
          <p:nvPr>
            <p:ph sz="half" idx="1"/>
          </p:nvPr>
        </p:nvSpPr>
        <p:spPr>
          <a:xfrm>
            <a:off x="836612" y="1747472"/>
            <a:ext cx="10515600" cy="3673671"/>
          </a:xfrm>
        </p:spPr>
        <p:txBody>
          <a:bodyPr/>
          <a:lstStyle/>
          <a:p>
            <a:r>
              <a:rPr lang="en-US" b="1" u="sng">
                <a:latin typeface="Roboto" panose="02000000000000000000" pitchFamily="2" charset="0"/>
                <a:ea typeface="Roboto" panose="02000000000000000000" pitchFamily="2" charset="0"/>
                <a:cs typeface="Roboto" panose="02000000000000000000" pitchFamily="2" charset="0"/>
              </a:rPr>
              <a:t>Shared vehicles</a:t>
            </a:r>
          </a:p>
          <a:p>
            <a:pPr lvl="1"/>
            <a:r>
              <a:rPr lang="en-US">
                <a:latin typeface="Roboto" panose="02000000000000000000" pitchFamily="2" charset="0"/>
                <a:ea typeface="Roboto" panose="02000000000000000000" pitchFamily="2" charset="0"/>
                <a:cs typeface="Roboto" panose="02000000000000000000" pitchFamily="2" charset="0"/>
              </a:rPr>
              <a:t>57 Vehicles</a:t>
            </a:r>
          </a:p>
          <a:p>
            <a:pPr lvl="1"/>
            <a:r>
              <a:rPr lang="en-US">
                <a:latin typeface="Roboto" panose="02000000000000000000" pitchFamily="2" charset="0"/>
                <a:ea typeface="Roboto" panose="02000000000000000000" pitchFamily="2" charset="0"/>
                <a:cs typeface="Roboto" panose="02000000000000000000" pitchFamily="2" charset="0"/>
              </a:rPr>
              <a:t>Known users </a:t>
            </a:r>
            <a:r>
              <a:rPr lang="en-US">
                <a:solidFill>
                  <a:srgbClr val="FF0000"/>
                </a:solidFill>
                <a:latin typeface="Roboto" panose="02000000000000000000" pitchFamily="2" charset="0"/>
                <a:ea typeface="Roboto" panose="02000000000000000000" pitchFamily="2" charset="0"/>
                <a:cs typeface="Roboto" panose="02000000000000000000" pitchFamily="2" charset="0"/>
              </a:rPr>
              <a:t>520 (2,000 potential)</a:t>
            </a:r>
          </a:p>
          <a:p>
            <a:pPr lvl="1"/>
            <a:r>
              <a:rPr lang="en-US">
                <a:latin typeface="Roboto" panose="02000000000000000000" pitchFamily="2" charset="0"/>
                <a:ea typeface="Roboto" panose="02000000000000000000" pitchFamily="2" charset="0"/>
                <a:cs typeface="Roboto" panose="02000000000000000000" pitchFamily="2" charset="0"/>
              </a:rPr>
              <a:t>11,335 Reservations</a:t>
            </a:r>
          </a:p>
          <a:p>
            <a:pPr lvl="2"/>
            <a:r>
              <a:rPr lang="en-US">
                <a:latin typeface="Roboto" panose="02000000000000000000" pitchFamily="2" charset="0"/>
                <a:ea typeface="Roboto" panose="02000000000000000000" pitchFamily="2" charset="0"/>
                <a:cs typeface="Roboto" panose="02000000000000000000" pitchFamily="2" charset="0"/>
              </a:rPr>
              <a:t>1,062 Canceled</a:t>
            </a:r>
          </a:p>
          <a:p>
            <a:pPr lvl="1"/>
            <a:r>
              <a:rPr lang="en-US">
                <a:latin typeface="Roboto" panose="02000000000000000000" pitchFamily="2" charset="0"/>
                <a:ea typeface="Roboto" panose="02000000000000000000" pitchFamily="2" charset="0"/>
                <a:cs typeface="Roboto" panose="02000000000000000000" pitchFamily="2" charset="0"/>
              </a:rPr>
              <a:t>Total hours 55,499 – averaging </a:t>
            </a:r>
            <a:r>
              <a:rPr lang="en-US" b="1">
                <a:solidFill>
                  <a:srgbClr val="FF0000"/>
                </a:solidFill>
                <a:latin typeface="Roboto" panose="02000000000000000000" pitchFamily="2" charset="0"/>
                <a:ea typeface="Roboto" panose="02000000000000000000" pitchFamily="2" charset="0"/>
                <a:cs typeface="Roboto" panose="02000000000000000000" pitchFamily="2" charset="0"/>
              </a:rPr>
              <a:t>6.3 hours </a:t>
            </a:r>
            <a:r>
              <a:rPr lang="en-US">
                <a:latin typeface="Roboto" panose="02000000000000000000" pitchFamily="2" charset="0"/>
                <a:ea typeface="Roboto" panose="02000000000000000000" pitchFamily="2" charset="0"/>
                <a:cs typeface="Roboto" panose="02000000000000000000" pitchFamily="2" charset="0"/>
              </a:rPr>
              <a:t>per completed reservation.</a:t>
            </a:r>
          </a:p>
          <a:p>
            <a:pPr lvl="1"/>
            <a:r>
              <a:rPr lang="en-US">
                <a:latin typeface="Roboto" panose="02000000000000000000" pitchFamily="2" charset="0"/>
                <a:ea typeface="Roboto" panose="02000000000000000000" pitchFamily="2" charset="0"/>
                <a:cs typeface="Roboto" panose="02000000000000000000" pitchFamily="2" charset="0"/>
              </a:rPr>
              <a:t>Total miles for daily rental 634,335, averaging </a:t>
            </a:r>
            <a:r>
              <a:rPr lang="en-US" b="1">
                <a:solidFill>
                  <a:srgbClr val="FF0000"/>
                </a:solidFill>
                <a:latin typeface="Roboto" panose="02000000000000000000" pitchFamily="2" charset="0"/>
                <a:ea typeface="Roboto" panose="02000000000000000000" pitchFamily="2" charset="0"/>
                <a:cs typeface="Roboto" panose="02000000000000000000" pitchFamily="2" charset="0"/>
              </a:rPr>
              <a:t>71.4 miles</a:t>
            </a:r>
            <a:r>
              <a:rPr lang="en-US">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a:latin typeface="Roboto" panose="02000000000000000000" pitchFamily="2" charset="0"/>
                <a:ea typeface="Roboto" panose="02000000000000000000" pitchFamily="2" charset="0"/>
                <a:cs typeface="Roboto" panose="02000000000000000000" pitchFamily="2" charset="0"/>
              </a:rPr>
              <a:t>per completed reservation.</a:t>
            </a:r>
          </a:p>
        </p:txBody>
      </p:sp>
      <p:sp>
        <p:nvSpPr>
          <p:cNvPr id="5" name="TextBox 4">
            <a:extLst>
              <a:ext uri="{FF2B5EF4-FFF2-40B4-BE49-F238E27FC236}">
                <a16:creationId xmlns:a16="http://schemas.microsoft.com/office/drawing/2014/main" id="{F5BBCA72-6D1A-0EF0-F59B-E4BA4649CE76}"/>
              </a:ext>
            </a:extLst>
          </p:cNvPr>
          <p:cNvSpPr txBox="1"/>
          <p:nvPr/>
        </p:nvSpPr>
        <p:spPr>
          <a:xfrm>
            <a:off x="2493107" y="5421143"/>
            <a:ext cx="5509847" cy="923330"/>
          </a:xfrm>
          <a:prstGeom prst="rect">
            <a:avLst/>
          </a:prstGeom>
          <a:noFill/>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SOURCES: </a:t>
            </a:r>
          </a:p>
          <a:p>
            <a:pPr defTabSz="825500" hangingPunct="0">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Reports&gt;Statistics&gt;Summary</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Reports&gt;Reservations&gt;Completed Reservations</a:t>
            </a:r>
          </a:p>
        </p:txBody>
      </p:sp>
    </p:spTree>
    <p:extLst>
      <p:ext uri="{BB962C8B-B14F-4D97-AF65-F5344CB8AC3E}">
        <p14:creationId xmlns:p14="http://schemas.microsoft.com/office/powerpoint/2010/main" val="2295851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DC54D-F84E-4C0A-E364-1C453109B739}"/>
              </a:ext>
            </a:extLst>
          </p:cNvPr>
          <p:cNvSpPr>
            <a:spLocks noGrp="1"/>
          </p:cNvSpPr>
          <p:nvPr>
            <p:ph type="title"/>
          </p:nvPr>
        </p:nvSpPr>
        <p:spPr/>
        <p:txBody>
          <a:bodyPr/>
          <a:lstStyle/>
          <a:p>
            <a:r>
              <a:rPr lang="en-US"/>
              <a:t>Usage: Last 12 months</a:t>
            </a:r>
          </a:p>
        </p:txBody>
      </p:sp>
      <p:sp>
        <p:nvSpPr>
          <p:cNvPr id="3" name="Content Placeholder 2">
            <a:extLst>
              <a:ext uri="{FF2B5EF4-FFF2-40B4-BE49-F238E27FC236}">
                <a16:creationId xmlns:a16="http://schemas.microsoft.com/office/drawing/2014/main" id="{E9B0DD7E-D4C5-E5F2-9B0C-6BA776D57C38}"/>
              </a:ext>
            </a:extLst>
          </p:cNvPr>
          <p:cNvSpPr>
            <a:spLocks noGrp="1"/>
          </p:cNvSpPr>
          <p:nvPr>
            <p:ph sz="half" idx="1"/>
          </p:nvPr>
        </p:nvSpPr>
        <p:spPr>
          <a:xfrm>
            <a:off x="838200" y="1825625"/>
            <a:ext cx="10515600" cy="3309083"/>
          </a:xfrm>
        </p:spPr>
        <p:txBody>
          <a:bodyPr/>
          <a:lstStyle/>
          <a:p>
            <a:r>
              <a:rPr lang="en-US" b="1">
                <a:latin typeface="Roboto"/>
                <a:ea typeface="Roboto"/>
                <a:cs typeface="Roboto"/>
              </a:rPr>
              <a:t>Assigned - FleetCommander Assisted</a:t>
            </a:r>
          </a:p>
          <a:p>
            <a:pPr lvl="1"/>
            <a:r>
              <a:rPr lang="en-US">
                <a:latin typeface="Roboto"/>
                <a:ea typeface="Roboto"/>
                <a:cs typeface="Roboto"/>
              </a:rPr>
              <a:t>9 Vehicles</a:t>
            </a:r>
          </a:p>
          <a:p>
            <a:pPr lvl="1"/>
            <a:r>
              <a:rPr lang="en-US">
                <a:latin typeface="Roboto"/>
                <a:ea typeface="Roboto"/>
                <a:cs typeface="Roboto"/>
              </a:rPr>
              <a:t>147 Users</a:t>
            </a:r>
          </a:p>
          <a:p>
            <a:pPr lvl="1"/>
            <a:r>
              <a:rPr lang="en-US">
                <a:latin typeface="Roboto" panose="02000000000000000000" pitchFamily="2" charset="0"/>
                <a:ea typeface="Roboto" panose="02000000000000000000" pitchFamily="2" charset="0"/>
                <a:cs typeface="Roboto" panose="02000000000000000000" pitchFamily="2" charset="0"/>
              </a:rPr>
              <a:t>Total hours 5,999 - averaging </a:t>
            </a:r>
            <a:r>
              <a:rPr lang="en-US" b="1">
                <a:solidFill>
                  <a:srgbClr val="FF0000"/>
                </a:solidFill>
                <a:latin typeface="Roboto" panose="02000000000000000000" pitchFamily="2" charset="0"/>
                <a:ea typeface="Roboto" panose="02000000000000000000" pitchFamily="2" charset="0"/>
                <a:cs typeface="Roboto" panose="02000000000000000000" pitchFamily="2" charset="0"/>
              </a:rPr>
              <a:t>5.6 hours </a:t>
            </a:r>
            <a:r>
              <a:rPr lang="en-US">
                <a:latin typeface="Roboto" panose="02000000000000000000" pitchFamily="2" charset="0"/>
                <a:ea typeface="Roboto" panose="02000000000000000000" pitchFamily="2" charset="0"/>
                <a:cs typeface="Roboto" panose="02000000000000000000" pitchFamily="2" charset="0"/>
              </a:rPr>
              <a:t>per completed reservation</a:t>
            </a:r>
          </a:p>
          <a:p>
            <a:pPr lvl="1"/>
            <a:r>
              <a:rPr lang="en-US">
                <a:latin typeface="Roboto" panose="02000000000000000000" pitchFamily="2" charset="0"/>
                <a:ea typeface="Roboto" panose="02000000000000000000" pitchFamily="2" charset="0"/>
                <a:cs typeface="Roboto" panose="02000000000000000000" pitchFamily="2" charset="0"/>
              </a:rPr>
              <a:t>Total miles for daily rental 55,111, averaging </a:t>
            </a:r>
            <a:r>
              <a:rPr lang="en-US" b="1">
                <a:solidFill>
                  <a:srgbClr val="FF0000"/>
                </a:solidFill>
                <a:latin typeface="Roboto" panose="02000000000000000000" pitchFamily="2" charset="0"/>
                <a:ea typeface="Roboto" panose="02000000000000000000" pitchFamily="2" charset="0"/>
                <a:cs typeface="Roboto" panose="02000000000000000000" pitchFamily="2" charset="0"/>
              </a:rPr>
              <a:t>51.3 miles</a:t>
            </a:r>
            <a:r>
              <a:rPr lang="en-US">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a:latin typeface="Roboto" panose="02000000000000000000" pitchFamily="2" charset="0"/>
                <a:ea typeface="Roboto" panose="02000000000000000000" pitchFamily="2" charset="0"/>
                <a:cs typeface="Roboto" panose="02000000000000000000" pitchFamily="2" charset="0"/>
              </a:rPr>
              <a:t>per completed reservation</a:t>
            </a:r>
          </a:p>
          <a:p>
            <a:pPr lvl="1"/>
            <a:r>
              <a:rPr lang="en-US">
                <a:latin typeface="Roboto" panose="02000000000000000000" pitchFamily="2" charset="0"/>
                <a:ea typeface="Roboto" panose="02000000000000000000" pitchFamily="2" charset="0"/>
                <a:cs typeface="Roboto" panose="02000000000000000000" pitchFamily="2" charset="0"/>
              </a:rPr>
              <a:t>1,367 Reservations</a:t>
            </a:r>
          </a:p>
          <a:p>
            <a:pPr lvl="2"/>
            <a:r>
              <a:rPr lang="en-US">
                <a:latin typeface="Roboto" panose="02000000000000000000" pitchFamily="2" charset="0"/>
                <a:ea typeface="Roboto" panose="02000000000000000000" pitchFamily="2" charset="0"/>
                <a:cs typeface="Roboto" panose="02000000000000000000" pitchFamily="2" charset="0"/>
              </a:rPr>
              <a:t>294 Canceled</a:t>
            </a:r>
          </a:p>
          <a:p>
            <a:pPr lvl="1"/>
            <a:endParaRPr lang="en-US">
              <a:latin typeface="Roboto" panose="02000000000000000000" pitchFamily="2" charset="0"/>
              <a:ea typeface="Roboto" panose="02000000000000000000" pitchFamily="2" charset="0"/>
              <a:cs typeface="Roboto" panose="02000000000000000000" pitchFamily="2" charset="0"/>
            </a:endParaRPr>
          </a:p>
          <a:p>
            <a:pPr lvl="1"/>
            <a:endParaRPr lang="en-US"/>
          </a:p>
        </p:txBody>
      </p:sp>
      <p:sp>
        <p:nvSpPr>
          <p:cNvPr id="5" name="TextBox 4">
            <a:extLst>
              <a:ext uri="{FF2B5EF4-FFF2-40B4-BE49-F238E27FC236}">
                <a16:creationId xmlns:a16="http://schemas.microsoft.com/office/drawing/2014/main" id="{D87BE47B-5559-3B5F-3620-A0205DC8FC46}"/>
              </a:ext>
            </a:extLst>
          </p:cNvPr>
          <p:cNvSpPr txBox="1"/>
          <p:nvPr/>
        </p:nvSpPr>
        <p:spPr>
          <a:xfrm>
            <a:off x="2868245" y="5478028"/>
            <a:ext cx="5658339" cy="923330"/>
          </a:xfrm>
          <a:prstGeom prst="rect">
            <a:avLst/>
          </a:prstGeom>
          <a:noFill/>
        </p:spPr>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SOURCES: </a:t>
            </a:r>
          </a:p>
          <a:p>
            <a:pPr defTabSz="825500" hangingPunct="0">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Reports&gt;Statistics&gt;Summary</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Reports&gt;Reservations&gt;Completed Reservations</a:t>
            </a:r>
          </a:p>
        </p:txBody>
      </p:sp>
    </p:spTree>
    <p:extLst>
      <p:ext uri="{BB962C8B-B14F-4D97-AF65-F5344CB8AC3E}">
        <p14:creationId xmlns:p14="http://schemas.microsoft.com/office/powerpoint/2010/main" val="166596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7449-844E-F1B4-723F-71F7A9285965}"/>
              </a:ext>
            </a:extLst>
          </p:cNvPr>
          <p:cNvSpPr>
            <a:spLocks noGrp="1"/>
          </p:cNvSpPr>
          <p:nvPr>
            <p:ph type="title"/>
          </p:nvPr>
        </p:nvSpPr>
        <p:spPr/>
        <p:txBody>
          <a:bodyPr/>
          <a:lstStyle/>
          <a:p>
            <a:r>
              <a:rPr lang="en-US"/>
              <a:t>Usage: Last 12 months</a:t>
            </a:r>
          </a:p>
        </p:txBody>
      </p:sp>
      <p:sp>
        <p:nvSpPr>
          <p:cNvPr id="3" name="Content Placeholder 2">
            <a:extLst>
              <a:ext uri="{FF2B5EF4-FFF2-40B4-BE49-F238E27FC236}">
                <a16:creationId xmlns:a16="http://schemas.microsoft.com/office/drawing/2014/main" id="{1E92B55C-14FA-C16A-1964-4462656F3535}"/>
              </a:ext>
            </a:extLst>
          </p:cNvPr>
          <p:cNvSpPr>
            <a:spLocks noGrp="1"/>
          </p:cNvSpPr>
          <p:nvPr>
            <p:ph sz="half" idx="1"/>
          </p:nvPr>
        </p:nvSpPr>
        <p:spPr/>
        <p:txBody>
          <a:bodyPr/>
          <a:lstStyle/>
          <a:p>
            <a:r>
              <a:rPr lang="en-US"/>
              <a:t>Assigned vehicles – manual use</a:t>
            </a:r>
          </a:p>
          <a:p>
            <a:pPr lvl="1"/>
            <a:r>
              <a:rPr lang="en-US"/>
              <a:t>8 departments</a:t>
            </a:r>
          </a:p>
          <a:p>
            <a:pPr lvl="1"/>
            <a:r>
              <a:rPr lang="en-US"/>
              <a:t>84 vehicles</a:t>
            </a:r>
          </a:p>
          <a:p>
            <a:pPr lvl="1"/>
            <a:r>
              <a:rPr lang="en-US"/>
              <a:t>680,527 miles</a:t>
            </a:r>
          </a:p>
          <a:p>
            <a:pPr lvl="1"/>
            <a:endParaRPr lang="en-US"/>
          </a:p>
          <a:p>
            <a:pPr lvl="1"/>
            <a:endParaRPr lang="en-US"/>
          </a:p>
          <a:p>
            <a:pPr marL="457200" lvl="1" indent="0">
              <a:buNone/>
            </a:pPr>
            <a:endParaRPr lang="en-US"/>
          </a:p>
          <a:p>
            <a:pPr lvl="1"/>
            <a:endParaRPr lang="en-US"/>
          </a:p>
          <a:p>
            <a:pPr lvl="1"/>
            <a:endParaRPr lang="en-US"/>
          </a:p>
        </p:txBody>
      </p:sp>
    </p:spTree>
    <p:extLst>
      <p:ext uri="{BB962C8B-B14F-4D97-AF65-F5344CB8AC3E}">
        <p14:creationId xmlns:p14="http://schemas.microsoft.com/office/powerpoint/2010/main" val="228954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 charging station in a garage&#10;&#10;Description automatically generated">
            <a:extLst>
              <a:ext uri="{FF2B5EF4-FFF2-40B4-BE49-F238E27FC236}">
                <a16:creationId xmlns:a16="http://schemas.microsoft.com/office/drawing/2014/main" id="{704B59C1-4F2C-6018-CC23-F4284FE2A4D4}"/>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9241" r="18329"/>
          <a:stretch/>
        </p:blipFill>
        <p:spPr>
          <a:xfrm>
            <a:off x="5568950" y="10"/>
            <a:ext cx="6623050" cy="6857990"/>
          </a:xfrm>
          <a:noFill/>
        </p:spPr>
      </p:pic>
      <p:sp>
        <p:nvSpPr>
          <p:cNvPr id="10" name="Content Placeholder 2">
            <a:extLst>
              <a:ext uri="{FF2B5EF4-FFF2-40B4-BE49-F238E27FC236}">
                <a16:creationId xmlns:a16="http://schemas.microsoft.com/office/drawing/2014/main" id="{A62170D2-2018-C9AA-60FC-D98912DDCA10}"/>
              </a:ext>
            </a:extLst>
          </p:cNvPr>
          <p:cNvSpPr>
            <a:spLocks noGrp="1"/>
          </p:cNvSpPr>
          <p:nvPr>
            <p:ph sz="half" idx="1"/>
          </p:nvPr>
        </p:nvSpPr>
        <p:spPr>
          <a:xfrm>
            <a:off x="838200" y="2239861"/>
            <a:ext cx="4419600" cy="3426293"/>
          </a:xfrm>
        </p:spPr>
        <p:txBody>
          <a:bodyPr>
            <a:normAutofit fontScale="92500" lnSpcReduction="20000"/>
          </a:bodyPr>
          <a:lstStyle/>
          <a:p>
            <a:pPr marL="0" indent="0">
              <a:buNone/>
            </a:pPr>
            <a:r>
              <a:rPr lang="en-US"/>
              <a:t>Electric Vehicles</a:t>
            </a:r>
          </a:p>
          <a:p>
            <a:r>
              <a:rPr lang="en-US" sz="2200">
                <a:latin typeface="Roboto" panose="02000000000000000000" pitchFamily="2" charset="0"/>
                <a:ea typeface="Roboto" panose="02000000000000000000" pitchFamily="2" charset="0"/>
                <a:cs typeface="Roboto" panose="02000000000000000000" pitchFamily="2" charset="0"/>
              </a:rPr>
              <a:t>2 Vehicles</a:t>
            </a:r>
          </a:p>
          <a:p>
            <a:r>
              <a:rPr lang="en-US" sz="2200">
                <a:latin typeface="Roboto" panose="02000000000000000000" pitchFamily="2" charset="0"/>
                <a:ea typeface="Roboto" panose="02000000000000000000" pitchFamily="2" charset="0"/>
                <a:cs typeface="Roboto" panose="02000000000000000000" pitchFamily="2" charset="0"/>
              </a:rPr>
              <a:t>532 Reservations</a:t>
            </a:r>
          </a:p>
          <a:p>
            <a:pPr lvl="1"/>
            <a:r>
              <a:rPr lang="en-US" sz="2200">
                <a:latin typeface="Roboto" panose="02000000000000000000" pitchFamily="2" charset="0"/>
                <a:ea typeface="Roboto" panose="02000000000000000000" pitchFamily="2" charset="0"/>
                <a:cs typeface="Roboto" panose="02000000000000000000" pitchFamily="2" charset="0"/>
              </a:rPr>
              <a:t>26 Canceled</a:t>
            </a:r>
          </a:p>
          <a:p>
            <a:r>
              <a:rPr lang="en-US" sz="2200">
                <a:latin typeface="Roboto" panose="02000000000000000000" pitchFamily="2" charset="0"/>
                <a:ea typeface="Roboto" panose="02000000000000000000" pitchFamily="2" charset="0"/>
                <a:cs typeface="Roboto" panose="02000000000000000000" pitchFamily="2" charset="0"/>
              </a:rPr>
              <a:t>59 Known users, (.0295%) </a:t>
            </a:r>
          </a:p>
          <a:p>
            <a:r>
              <a:rPr lang="en-US" sz="2200">
                <a:latin typeface="Roboto" panose="02000000000000000000" pitchFamily="2" charset="0"/>
                <a:ea typeface="Roboto" panose="02000000000000000000" pitchFamily="2" charset="0"/>
                <a:cs typeface="Roboto" panose="02000000000000000000" pitchFamily="2" charset="0"/>
              </a:rPr>
              <a:t>Total hours 1,498 – averaging </a:t>
            </a:r>
            <a:r>
              <a:rPr lang="en-US" sz="2200" b="1">
                <a:solidFill>
                  <a:srgbClr val="FF0000"/>
                </a:solidFill>
                <a:latin typeface="Roboto" panose="02000000000000000000" pitchFamily="2" charset="0"/>
                <a:ea typeface="Roboto" panose="02000000000000000000" pitchFamily="2" charset="0"/>
                <a:cs typeface="Roboto" panose="02000000000000000000" pitchFamily="2" charset="0"/>
              </a:rPr>
              <a:t>2.9 hours </a:t>
            </a:r>
            <a:r>
              <a:rPr lang="en-US" sz="2200">
                <a:latin typeface="Roboto" panose="02000000000000000000" pitchFamily="2" charset="0"/>
                <a:ea typeface="Roboto" panose="02000000000000000000" pitchFamily="2" charset="0"/>
                <a:cs typeface="Roboto" panose="02000000000000000000" pitchFamily="2" charset="0"/>
              </a:rPr>
              <a:t>per completed reservation.</a:t>
            </a:r>
          </a:p>
          <a:p>
            <a:r>
              <a:rPr lang="en-US" sz="2200">
                <a:latin typeface="Roboto" panose="02000000000000000000" pitchFamily="2" charset="0"/>
                <a:ea typeface="Roboto" panose="02000000000000000000" pitchFamily="2" charset="0"/>
                <a:cs typeface="Roboto" panose="02000000000000000000" pitchFamily="2" charset="0"/>
              </a:rPr>
              <a:t>Total miles for daily rental 7,124 averaging </a:t>
            </a:r>
            <a:r>
              <a:rPr lang="en-US" sz="2200" b="1">
                <a:solidFill>
                  <a:srgbClr val="FF0000"/>
                </a:solidFill>
                <a:latin typeface="Roboto" panose="02000000000000000000" pitchFamily="2" charset="0"/>
                <a:ea typeface="Roboto" panose="02000000000000000000" pitchFamily="2" charset="0"/>
                <a:cs typeface="Roboto" panose="02000000000000000000" pitchFamily="2" charset="0"/>
              </a:rPr>
              <a:t>14 miles</a:t>
            </a:r>
            <a:r>
              <a:rPr lang="en-US" sz="220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sz="2200">
                <a:latin typeface="Roboto" panose="02000000000000000000" pitchFamily="2" charset="0"/>
                <a:ea typeface="Roboto" panose="02000000000000000000" pitchFamily="2" charset="0"/>
                <a:cs typeface="Roboto" panose="02000000000000000000" pitchFamily="2" charset="0"/>
              </a:rPr>
              <a:t>per completed reservation.</a:t>
            </a:r>
          </a:p>
          <a:p>
            <a:r>
              <a:rPr lang="en-US" sz="2200">
                <a:latin typeface="Roboto" panose="02000000000000000000" pitchFamily="2" charset="0"/>
                <a:ea typeface="Roboto" panose="02000000000000000000" pitchFamily="2" charset="0"/>
                <a:cs typeface="Roboto" panose="02000000000000000000" pitchFamily="2" charset="0"/>
              </a:rPr>
              <a:t>50% Utilization </a:t>
            </a:r>
          </a:p>
          <a:p>
            <a:endParaRPr lang="en-US">
              <a:latin typeface="Roboto" panose="02000000000000000000" pitchFamily="2" charset="0"/>
              <a:ea typeface="Roboto" panose="02000000000000000000" pitchFamily="2" charset="0"/>
              <a:cs typeface="Roboto" panose="02000000000000000000" pitchFamily="2" charset="0"/>
            </a:endParaRPr>
          </a:p>
          <a:p>
            <a:endParaRPr lang="en-US"/>
          </a:p>
          <a:p>
            <a:endParaRPr lang="en-US"/>
          </a:p>
        </p:txBody>
      </p:sp>
      <p:sp>
        <p:nvSpPr>
          <p:cNvPr id="12" name="Title 3">
            <a:extLst>
              <a:ext uri="{FF2B5EF4-FFF2-40B4-BE49-F238E27FC236}">
                <a16:creationId xmlns:a16="http://schemas.microsoft.com/office/drawing/2014/main" id="{D5887DFF-B490-4F20-D6DE-D538118D1DB5}"/>
              </a:ext>
            </a:extLst>
          </p:cNvPr>
          <p:cNvSpPr>
            <a:spLocks noGrp="1"/>
          </p:cNvSpPr>
          <p:nvPr>
            <p:ph type="title"/>
          </p:nvPr>
        </p:nvSpPr>
        <p:spPr>
          <a:xfrm>
            <a:off x="839788" y="457200"/>
            <a:ext cx="4418012" cy="1600200"/>
          </a:xfrm>
        </p:spPr>
        <p:txBody>
          <a:bodyPr/>
          <a:lstStyle/>
          <a:p>
            <a:r>
              <a:rPr lang="en-US"/>
              <a:t>Usage: Last 12 months</a:t>
            </a:r>
          </a:p>
        </p:txBody>
      </p:sp>
      <p:sp>
        <p:nvSpPr>
          <p:cNvPr id="3" name="TextBox 2">
            <a:extLst>
              <a:ext uri="{FF2B5EF4-FFF2-40B4-BE49-F238E27FC236}">
                <a16:creationId xmlns:a16="http://schemas.microsoft.com/office/drawing/2014/main" id="{268BEA3B-D8FB-652F-0EAD-AA7AB0D2FE42}"/>
              </a:ext>
            </a:extLst>
          </p:cNvPr>
          <p:cNvSpPr txBox="1"/>
          <p:nvPr/>
        </p:nvSpPr>
        <p:spPr>
          <a:xfrm>
            <a:off x="2547814" y="5791200"/>
            <a:ext cx="2633785" cy="738664"/>
          </a:xfrm>
          <a:prstGeom prst="rect">
            <a:avLst/>
          </a:prstGeom>
          <a:noFill/>
        </p:spPr>
        <p:txBody>
          <a:bodyPr wrap="square" rtlCol="0">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SOURCES: </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Helvetica Neue"/>
              </a:rPr>
              <a:t>Reports&gt;Reservations&gt;Completed Reservations</a:t>
            </a:r>
          </a:p>
        </p:txBody>
      </p:sp>
    </p:spTree>
    <p:extLst>
      <p:ext uri="{BB962C8B-B14F-4D97-AF65-F5344CB8AC3E}">
        <p14:creationId xmlns:p14="http://schemas.microsoft.com/office/powerpoint/2010/main" val="285687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6AF1-47EA-1576-2058-F65F92AD524D}"/>
              </a:ext>
            </a:extLst>
          </p:cNvPr>
          <p:cNvSpPr>
            <a:spLocks noGrp="1"/>
          </p:cNvSpPr>
          <p:nvPr>
            <p:ph type="title"/>
          </p:nvPr>
        </p:nvSpPr>
        <p:spPr>
          <a:xfrm>
            <a:off x="599229" y="220143"/>
            <a:ext cx="10949304" cy="1325563"/>
          </a:xfrm>
        </p:spPr>
        <p:txBody>
          <a:bodyPr/>
          <a:lstStyle/>
          <a:p>
            <a:r>
              <a:rPr lang="en-US"/>
              <a:t>Usage: Vehicle Statistics</a:t>
            </a:r>
          </a:p>
        </p:txBody>
      </p:sp>
      <p:sp>
        <p:nvSpPr>
          <p:cNvPr id="3" name="TextBox 2">
            <a:extLst>
              <a:ext uri="{FF2B5EF4-FFF2-40B4-BE49-F238E27FC236}">
                <a16:creationId xmlns:a16="http://schemas.microsoft.com/office/drawing/2014/main" id="{B04147B7-5C79-3AF9-6D1A-A8E1D7D953A1}"/>
              </a:ext>
            </a:extLst>
          </p:cNvPr>
          <p:cNvSpPr txBox="1"/>
          <p:nvPr/>
        </p:nvSpPr>
        <p:spPr>
          <a:xfrm>
            <a:off x="4179530" y="5583807"/>
            <a:ext cx="323646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SOURCE: </a:t>
            </a:r>
          </a:p>
          <a:p>
            <a:pPr marL="0" marR="0" indent="0" defTabSz="825500" rtl="0" fontAlgn="auto" latinLnBrk="0" hangingPunct="0">
              <a:lnSpc>
                <a:spcPct val="100000"/>
              </a:lnSpc>
              <a:spcBef>
                <a:spcPts val="0"/>
              </a:spcBef>
              <a:spcAft>
                <a:spcPts val="0"/>
              </a:spcAft>
              <a:buClrTx/>
              <a:buSzTx/>
              <a:buFontTx/>
              <a:buNone/>
              <a:tabLst/>
            </a:pPr>
            <a:r>
              <a:rPr lang="en-US" sz="1600">
                <a:latin typeface="Arial" panose="020B0604020202020204" pitchFamily="34" charset="0"/>
                <a:cs typeface="Arial" panose="020B0604020202020204" pitchFamily="34" charset="0"/>
              </a:rPr>
              <a:t>Reports&gt;Statistics&gt;Aging By Miles</a:t>
            </a:r>
          </a:p>
          <a:p>
            <a:pPr defTabSz="825500" hangingPunct="0"/>
            <a:r>
              <a:rPr lang="en-US" sz="1600">
                <a:latin typeface="Arial" panose="020B0604020202020204" pitchFamily="34" charset="0"/>
                <a:cs typeface="Arial" panose="020B0604020202020204" pitchFamily="34" charset="0"/>
              </a:rPr>
              <a:t>Reports&gt;Statistics&gt;Aging By Time</a:t>
            </a:r>
            <a:endPar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
        <p:nvSpPr>
          <p:cNvPr id="7" name="TextBox 6">
            <a:extLst>
              <a:ext uri="{FF2B5EF4-FFF2-40B4-BE49-F238E27FC236}">
                <a16:creationId xmlns:a16="http://schemas.microsoft.com/office/drawing/2014/main" id="{A488A2C9-A6C3-E837-D9CA-61215CC5E46E}"/>
              </a:ext>
            </a:extLst>
          </p:cNvPr>
          <p:cNvSpPr txBox="1"/>
          <p:nvPr/>
        </p:nvSpPr>
        <p:spPr>
          <a:xfrm>
            <a:off x="1268806" y="1480204"/>
            <a:ext cx="457009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1600" b="0" i="1">
                <a:solidFill>
                  <a:schemeClr val="tx2"/>
                </a:solidFill>
              </a:rPr>
              <a:t>99% of vehicles</a:t>
            </a:r>
            <a:r>
              <a:rPr lang="en-US" sz="1600" i="1">
                <a:solidFill>
                  <a:schemeClr val="tx2"/>
                </a:solidFill>
              </a:rPr>
              <a:t> </a:t>
            </a:r>
            <a:r>
              <a:rPr lang="en-US" sz="1600" b="0" i="1">
                <a:solidFill>
                  <a:schemeClr val="tx2"/>
                </a:solidFill>
              </a:rPr>
              <a:t>have </a:t>
            </a:r>
            <a:r>
              <a:rPr lang="en-US" sz="1600" i="1">
                <a:solidFill>
                  <a:schemeClr val="tx2"/>
                </a:solidFill>
              </a:rPr>
              <a:t>under</a:t>
            </a:r>
            <a:r>
              <a:rPr lang="en-US" sz="1600" b="0" i="1">
                <a:solidFill>
                  <a:schemeClr val="tx2"/>
                </a:solidFill>
              </a:rPr>
              <a:t> the recommended mileage</a:t>
            </a:r>
          </a:p>
        </p:txBody>
      </p:sp>
      <p:sp>
        <p:nvSpPr>
          <p:cNvPr id="11" name="TextBox 10">
            <a:extLst>
              <a:ext uri="{FF2B5EF4-FFF2-40B4-BE49-F238E27FC236}">
                <a16:creationId xmlns:a16="http://schemas.microsoft.com/office/drawing/2014/main" id="{CCD35D4C-D766-F200-92FC-85879C400FCB}"/>
              </a:ext>
            </a:extLst>
          </p:cNvPr>
          <p:cNvSpPr txBox="1"/>
          <p:nvPr/>
        </p:nvSpPr>
        <p:spPr>
          <a:xfrm>
            <a:off x="6172539" y="1517186"/>
            <a:ext cx="417533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1600" b="0" i="1">
                <a:solidFill>
                  <a:schemeClr val="tx2"/>
                </a:solidFill>
              </a:rPr>
              <a:t>58% of vehicles are under the recommended age</a:t>
            </a:r>
          </a:p>
        </p:txBody>
      </p:sp>
      <p:graphicFrame>
        <p:nvGraphicFramePr>
          <p:cNvPr id="8" name="Chart 7">
            <a:extLst>
              <a:ext uri="{FF2B5EF4-FFF2-40B4-BE49-F238E27FC236}">
                <a16:creationId xmlns:a16="http://schemas.microsoft.com/office/drawing/2014/main" id="{F2E779BC-EC9A-B68D-A1E4-5B7952E39072}"/>
              </a:ext>
            </a:extLst>
          </p:cNvPr>
          <p:cNvGraphicFramePr>
            <a:graphicFrameLocks/>
          </p:cNvGraphicFramePr>
          <p:nvPr>
            <p:extLst>
              <p:ext uri="{D42A27DB-BD31-4B8C-83A1-F6EECF244321}">
                <p14:modId xmlns:p14="http://schemas.microsoft.com/office/powerpoint/2010/main" val="2924478029"/>
              </p:ext>
            </p:extLst>
          </p:nvPr>
        </p:nvGraphicFramePr>
        <p:xfrm>
          <a:off x="1361069" y="2032303"/>
          <a:ext cx="5032248" cy="2864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1FC55205-F438-01F8-3689-77D863DA1065}"/>
              </a:ext>
            </a:extLst>
          </p:cNvPr>
          <p:cNvGraphicFramePr>
            <a:graphicFrameLocks/>
          </p:cNvGraphicFramePr>
          <p:nvPr>
            <p:extLst>
              <p:ext uri="{D42A27DB-BD31-4B8C-83A1-F6EECF244321}">
                <p14:modId xmlns:p14="http://schemas.microsoft.com/office/powerpoint/2010/main" val="3999498803"/>
              </p:ext>
            </p:extLst>
          </p:nvPr>
        </p:nvGraphicFramePr>
        <p:xfrm>
          <a:off x="643467" y="2006682"/>
          <a:ext cx="5749850" cy="3412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B609D2CE-6264-7F57-70EA-F0AE3B67A45A}"/>
              </a:ext>
            </a:extLst>
          </p:cNvPr>
          <p:cNvGraphicFramePr>
            <a:graphicFrameLocks/>
          </p:cNvGraphicFramePr>
          <p:nvPr>
            <p:extLst>
              <p:ext uri="{D42A27DB-BD31-4B8C-83A1-F6EECF244321}">
                <p14:modId xmlns:p14="http://schemas.microsoft.com/office/powerpoint/2010/main" val="1697644712"/>
              </p:ext>
            </p:extLst>
          </p:nvPr>
        </p:nvGraphicFramePr>
        <p:xfrm>
          <a:off x="6178103" y="1730586"/>
          <a:ext cx="5190066" cy="36887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891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C1DC7D-DEAE-335D-A4A2-53A04BD9FD60}"/>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solidFill>
                  <a:schemeClr val="tx1"/>
                </a:solidFill>
              </a:rPr>
              <a:t>Tonya Kowarsch</a:t>
            </a:r>
          </a:p>
        </p:txBody>
      </p:sp>
      <p:pic>
        <p:nvPicPr>
          <p:cNvPr id="6" name="Picture Placeholder 5" descr="A person with her hand on her chin&#10;&#10;Description automatically generated">
            <a:extLst>
              <a:ext uri="{FF2B5EF4-FFF2-40B4-BE49-F238E27FC236}">
                <a16:creationId xmlns:a16="http://schemas.microsoft.com/office/drawing/2014/main" id="{A3B01B6C-4FF1-A194-F2BD-ADAA6776AA3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228" r="6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E0C152F-3240-E841-BF80-9DE4D63E5CDA}"/>
              </a:ext>
            </a:extLst>
          </p:cNvPr>
          <p:cNvSpPr>
            <a:spLocks noGrp="1"/>
          </p:cNvSpPr>
          <p:nvPr>
            <p:ph type="body" sz="half" idx="2"/>
          </p:nvPr>
        </p:nvSpPr>
        <p:spPr>
          <a:xfrm>
            <a:off x="5297762" y="2706624"/>
            <a:ext cx="6251110" cy="3483864"/>
          </a:xfrm>
        </p:spPr>
        <p:txBody>
          <a:bodyPr vert="horz" lIns="91440" tIns="45720" rIns="91440" bIns="45720" rtlCol="0">
            <a:normAutofit/>
          </a:bodyPr>
          <a:lstStyle/>
          <a:p>
            <a:pPr indent="-228600">
              <a:buFont typeface="Arial" panose="020B0604020202020204" pitchFamily="34" charset="0"/>
              <a:buChar char="•"/>
            </a:pPr>
            <a:r>
              <a:rPr lang="en-US" sz="2200">
                <a:latin typeface="Arial" panose="020B0604020202020204" pitchFamily="34" charset="0"/>
                <a:cs typeface="Arial" panose="020B0604020202020204" pitchFamily="34" charset="0"/>
              </a:rPr>
              <a:t>Information Specialist III, St. Louis County, Public Works - Motor Pool.</a:t>
            </a:r>
          </a:p>
          <a:p>
            <a:pPr indent="-228600">
              <a:buFont typeface="Arial" panose="020B0604020202020204" pitchFamily="34" charset="0"/>
              <a:buChar char="•"/>
            </a:pPr>
            <a:endParaRPr lang="en-US" sz="2200"/>
          </a:p>
        </p:txBody>
      </p:sp>
    </p:spTree>
    <p:extLst>
      <p:ext uri="{BB962C8B-B14F-4D97-AF65-F5344CB8AC3E}">
        <p14:creationId xmlns:p14="http://schemas.microsoft.com/office/powerpoint/2010/main" val="1131337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AD62CA-5960-0A0F-4E58-AB1A7350CE45}"/>
              </a:ext>
            </a:extLst>
          </p:cNvPr>
          <p:cNvGraphicFramePr>
            <a:graphicFrameLocks noGrp="1"/>
          </p:cNvGraphicFramePr>
          <p:nvPr>
            <p:extLst>
              <p:ext uri="{D42A27DB-BD31-4B8C-83A1-F6EECF244321}">
                <p14:modId xmlns:p14="http://schemas.microsoft.com/office/powerpoint/2010/main" val="1672421735"/>
              </p:ext>
            </p:extLst>
          </p:nvPr>
        </p:nvGraphicFramePr>
        <p:xfrm>
          <a:off x="2051432" y="1021234"/>
          <a:ext cx="3995927" cy="3843125"/>
        </p:xfrm>
        <a:graphic>
          <a:graphicData uri="http://schemas.openxmlformats.org/drawingml/2006/table">
            <a:tbl>
              <a:tblPr/>
              <a:tblGrid>
                <a:gridCol w="2961686">
                  <a:extLst>
                    <a:ext uri="{9D8B030D-6E8A-4147-A177-3AD203B41FA5}">
                      <a16:colId xmlns:a16="http://schemas.microsoft.com/office/drawing/2014/main" val="3867336193"/>
                    </a:ext>
                  </a:extLst>
                </a:gridCol>
                <a:gridCol w="1034241">
                  <a:extLst>
                    <a:ext uri="{9D8B030D-6E8A-4147-A177-3AD203B41FA5}">
                      <a16:colId xmlns:a16="http://schemas.microsoft.com/office/drawing/2014/main" val="1033607736"/>
                    </a:ext>
                  </a:extLst>
                </a:gridCol>
              </a:tblGrid>
              <a:tr h="295625">
                <a:tc>
                  <a:txBody>
                    <a:bodyPr/>
                    <a:lstStyle/>
                    <a:p>
                      <a:pPr algn="l" fontAlgn="b"/>
                      <a:endParaRPr lang="en-US" sz="1400" b="0" i="0" u="none" strike="noStrike">
                        <a:solidFill>
                          <a:srgbClr val="000000"/>
                        </a:solidFill>
                        <a:effectLst/>
                        <a:latin typeface="+mj-lt"/>
                      </a:endParaRPr>
                    </a:p>
                  </a:txBody>
                  <a:tcPr marL="0" marR="0" marT="0" marB="0" anchor="b">
                    <a:lnL>
                      <a:noFill/>
                    </a:lnL>
                    <a:lnR>
                      <a:noFill/>
                    </a:lnR>
                    <a:lnT>
                      <a:noFill/>
                    </a:lnT>
                    <a:lnB>
                      <a:noFill/>
                    </a:lnB>
                  </a:tcPr>
                </a:tc>
                <a:tc>
                  <a:txBody>
                    <a:bodyPr/>
                    <a:lstStyle/>
                    <a:p>
                      <a:pPr algn="ctr" fontAlgn="b"/>
                      <a:r>
                        <a:rPr lang="en-US" sz="1400" b="0" i="0" u="none" strike="noStrike">
                          <a:solidFill>
                            <a:srgbClr val="000000"/>
                          </a:solidFill>
                          <a:effectLst/>
                          <a:latin typeface="+mj-lt"/>
                        </a:rPr>
                        <a:t>Average</a:t>
                      </a:r>
                    </a:p>
                  </a:txBody>
                  <a:tcPr marL="0" marR="0" marT="0" marB="0" anchor="b">
                    <a:lnL>
                      <a:noFill/>
                    </a:lnL>
                    <a:lnR>
                      <a:noFill/>
                    </a:lnR>
                    <a:lnT>
                      <a:noFill/>
                    </a:lnT>
                    <a:lnB>
                      <a:noFill/>
                    </a:lnB>
                  </a:tcPr>
                </a:tc>
                <a:extLst>
                  <a:ext uri="{0D108BD9-81ED-4DB2-BD59-A6C34878D82A}">
                    <a16:rowId xmlns:a16="http://schemas.microsoft.com/office/drawing/2014/main" val="1150136298"/>
                  </a:ext>
                </a:extLst>
              </a:tr>
              <a:tr h="295625">
                <a:tc>
                  <a:txBody>
                    <a:bodyPr/>
                    <a:lstStyle/>
                    <a:p>
                      <a:pPr algn="l" fontAlgn="b"/>
                      <a:endParaRPr lang="en-US" sz="1400" b="0" i="0" u="none" strike="noStrike">
                        <a:solidFill>
                          <a:srgbClr val="000000"/>
                        </a:solidFill>
                        <a:effectLst/>
                        <a:latin typeface="+mj-lt"/>
                      </a:endParaRPr>
                    </a:p>
                  </a:txBody>
                  <a:tcPr marL="0" marR="0" marT="0" marB="0" anchor="b">
                    <a:lnL>
                      <a:noFill/>
                    </a:lnL>
                    <a:lnR>
                      <a:noFill/>
                    </a:lnR>
                    <a:lnT>
                      <a:noFill/>
                    </a:lnT>
                    <a:lnB>
                      <a:noFill/>
                    </a:lnB>
                  </a:tcPr>
                </a:tc>
                <a:tc>
                  <a:txBody>
                    <a:bodyPr/>
                    <a:lstStyle/>
                    <a:p>
                      <a:pPr algn="l" fontAlgn="b"/>
                      <a:endParaRPr lang="en-US" sz="1400" b="0" i="0" u="none" strike="noStrike">
                        <a:solidFill>
                          <a:srgbClr val="000000"/>
                        </a:solidFill>
                        <a:effectLst/>
                        <a:latin typeface="+mj-lt"/>
                      </a:endParaRPr>
                    </a:p>
                  </a:txBody>
                  <a:tcPr marL="0" marR="0" marT="0" marB="0" anchor="b">
                    <a:lnL>
                      <a:noFill/>
                    </a:lnL>
                    <a:lnR>
                      <a:noFill/>
                    </a:lnR>
                    <a:lnT>
                      <a:noFill/>
                    </a:lnT>
                    <a:lnB>
                      <a:noFill/>
                    </a:lnB>
                  </a:tcPr>
                </a:tc>
                <a:extLst>
                  <a:ext uri="{0D108BD9-81ED-4DB2-BD59-A6C34878D82A}">
                    <a16:rowId xmlns:a16="http://schemas.microsoft.com/office/drawing/2014/main" val="4166212063"/>
                  </a:ext>
                </a:extLst>
              </a:tr>
              <a:tr h="295625">
                <a:tc>
                  <a:txBody>
                    <a:bodyPr/>
                    <a:lstStyle/>
                    <a:p>
                      <a:pPr algn="l" fontAlgn="b"/>
                      <a:r>
                        <a:rPr lang="en-US" sz="1400" b="0" i="0" u="none" strike="noStrike">
                          <a:solidFill>
                            <a:srgbClr val="000000"/>
                          </a:solidFill>
                          <a:effectLst/>
                          <a:latin typeface="+mj-lt"/>
                        </a:rPr>
                        <a:t>Active </a:t>
                      </a:r>
                      <a:r>
                        <a:rPr lang="en-US" sz="14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Vehicles</a:t>
                      </a:r>
                    </a:p>
                  </a:txBody>
                  <a:tcPr marL="0" marR="0" marT="0" marB="0" anchor="b">
                    <a:lnL>
                      <a:noFill/>
                    </a:lnL>
                    <a:lnR>
                      <a:noFill/>
                    </a:lnR>
                    <a:lnT>
                      <a:noFill/>
                    </a:lnT>
                    <a:lnB>
                      <a:noFill/>
                    </a:lnB>
                    <a:solidFill>
                      <a:srgbClr val="CCCCCC"/>
                    </a:solidFill>
                  </a:tcPr>
                </a:tc>
                <a:tc>
                  <a:txBody>
                    <a:bodyPr/>
                    <a:lstStyle/>
                    <a:p>
                      <a:pPr algn="r" fontAlgn="b"/>
                      <a:r>
                        <a:rPr lang="en-US" sz="1400" b="0" i="0" u="none" strike="noStrike">
                          <a:solidFill>
                            <a:srgbClr val="000000"/>
                          </a:solidFill>
                          <a:effectLst/>
                          <a:latin typeface="+mj-lt"/>
                        </a:rPr>
                        <a:t>63.00</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2202990908"/>
                  </a:ext>
                </a:extLst>
              </a:tr>
              <a:tr h="295625">
                <a:tc>
                  <a:txBody>
                    <a:bodyPr/>
                    <a:lstStyle/>
                    <a:p>
                      <a:pPr algn="l" fontAlgn="b"/>
                      <a:r>
                        <a:rPr lang="en-US" sz="1400" b="0" i="0" u="none" strike="noStrike">
                          <a:solidFill>
                            <a:srgbClr val="000000"/>
                          </a:solidFill>
                          <a:effectLst/>
                          <a:latin typeface="+mj-lt"/>
                        </a:rPr>
                        <a:t>Vehicles In Maintenance</a:t>
                      </a:r>
                    </a:p>
                  </a:txBody>
                  <a:tcPr marL="0" marR="0" marT="0" marB="0" anchor="b">
                    <a:lnL>
                      <a:noFill/>
                    </a:lnL>
                    <a:lnR>
                      <a:noFill/>
                    </a:lnR>
                    <a:lnT>
                      <a:noFill/>
                    </a:lnT>
                    <a:lnB>
                      <a:noFill/>
                    </a:lnB>
                  </a:tcPr>
                </a:tc>
                <a:tc>
                  <a:txBody>
                    <a:bodyPr/>
                    <a:lstStyle/>
                    <a:p>
                      <a:pPr algn="r" fontAlgn="b"/>
                      <a:r>
                        <a:rPr lang="en-US" sz="1400" b="0" i="0" u="none" strike="noStrike">
                          <a:solidFill>
                            <a:srgbClr val="000000"/>
                          </a:solidFill>
                          <a:effectLst/>
                          <a:latin typeface="+mj-lt"/>
                        </a:rPr>
                        <a:t>3.12</a:t>
                      </a:r>
                    </a:p>
                  </a:txBody>
                  <a:tcPr marL="0" marR="0" marT="0" marB="0" anchor="b">
                    <a:lnL>
                      <a:noFill/>
                    </a:lnL>
                    <a:lnR>
                      <a:noFill/>
                    </a:lnR>
                    <a:lnT>
                      <a:noFill/>
                    </a:lnT>
                    <a:lnB>
                      <a:noFill/>
                    </a:lnB>
                  </a:tcPr>
                </a:tc>
                <a:extLst>
                  <a:ext uri="{0D108BD9-81ED-4DB2-BD59-A6C34878D82A}">
                    <a16:rowId xmlns:a16="http://schemas.microsoft.com/office/drawing/2014/main" val="2178760232"/>
                  </a:ext>
                </a:extLst>
              </a:tr>
              <a:tr h="295625">
                <a:tc>
                  <a:txBody>
                    <a:bodyPr/>
                    <a:lstStyle/>
                    <a:p>
                      <a:pPr algn="l" fontAlgn="b"/>
                      <a:r>
                        <a:rPr lang="en-US" sz="1400" b="0" i="0" u="none" strike="noStrike">
                          <a:solidFill>
                            <a:srgbClr val="000000"/>
                          </a:solidFill>
                          <a:effectLst/>
                          <a:latin typeface="+mj-lt"/>
                        </a:rPr>
                        <a:t>Vehicles Available</a:t>
                      </a:r>
                    </a:p>
                  </a:txBody>
                  <a:tcPr marL="0" marR="0" marT="0" marB="0" anchor="b">
                    <a:lnL>
                      <a:noFill/>
                    </a:lnL>
                    <a:lnR>
                      <a:noFill/>
                    </a:lnR>
                    <a:lnT>
                      <a:noFill/>
                    </a:lnT>
                    <a:lnB>
                      <a:noFill/>
                    </a:lnB>
                    <a:solidFill>
                      <a:srgbClr val="CCCCCC"/>
                    </a:solidFill>
                  </a:tcPr>
                </a:tc>
                <a:tc>
                  <a:txBody>
                    <a:bodyPr/>
                    <a:lstStyle/>
                    <a:p>
                      <a:pPr algn="r" fontAlgn="b"/>
                      <a:r>
                        <a:rPr lang="en-US" sz="1400" b="0" i="0" u="none" strike="noStrike">
                          <a:solidFill>
                            <a:srgbClr val="000000"/>
                          </a:solidFill>
                          <a:effectLst/>
                          <a:latin typeface="+mj-lt"/>
                        </a:rPr>
                        <a:t>59.88</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2583517648"/>
                  </a:ext>
                </a:extLst>
              </a:tr>
              <a:tr h="295625">
                <a:tc>
                  <a:txBody>
                    <a:bodyPr/>
                    <a:lstStyle/>
                    <a:p>
                      <a:pPr algn="l" fontAlgn="b"/>
                      <a:r>
                        <a:rPr lang="en-US" sz="1400" b="0" i="0" u="none" strike="noStrike">
                          <a:solidFill>
                            <a:srgbClr val="000000"/>
                          </a:solidFill>
                          <a:effectLst/>
                          <a:latin typeface="+mj-lt"/>
                        </a:rPr>
                        <a:t>Vehicles In Use</a:t>
                      </a:r>
                    </a:p>
                  </a:txBody>
                  <a:tcPr marL="0" marR="0" marT="0" marB="0" anchor="b">
                    <a:lnL>
                      <a:noFill/>
                    </a:lnL>
                    <a:lnR>
                      <a:noFill/>
                    </a:lnR>
                    <a:lnT>
                      <a:noFill/>
                    </a:lnT>
                    <a:lnB>
                      <a:noFill/>
                    </a:lnB>
                  </a:tcPr>
                </a:tc>
                <a:tc>
                  <a:txBody>
                    <a:bodyPr/>
                    <a:lstStyle/>
                    <a:p>
                      <a:pPr algn="r" fontAlgn="b"/>
                      <a:r>
                        <a:rPr lang="en-US" sz="1400" b="0" i="0" u="none" strike="noStrike">
                          <a:solidFill>
                            <a:srgbClr val="000000"/>
                          </a:solidFill>
                          <a:effectLst/>
                          <a:latin typeface="+mj-lt"/>
                        </a:rPr>
                        <a:t>39.57</a:t>
                      </a:r>
                    </a:p>
                  </a:txBody>
                  <a:tcPr marL="0" marR="0" marT="0" marB="0" anchor="b">
                    <a:lnL>
                      <a:noFill/>
                    </a:lnL>
                    <a:lnR>
                      <a:noFill/>
                    </a:lnR>
                    <a:lnT>
                      <a:noFill/>
                    </a:lnT>
                    <a:lnB>
                      <a:noFill/>
                    </a:lnB>
                  </a:tcPr>
                </a:tc>
                <a:extLst>
                  <a:ext uri="{0D108BD9-81ED-4DB2-BD59-A6C34878D82A}">
                    <a16:rowId xmlns:a16="http://schemas.microsoft.com/office/drawing/2014/main" val="3538111819"/>
                  </a:ext>
                </a:extLst>
              </a:tr>
              <a:tr h="295625">
                <a:tc>
                  <a:txBody>
                    <a:bodyPr/>
                    <a:lstStyle/>
                    <a:p>
                      <a:pPr algn="l" fontAlgn="b"/>
                      <a:r>
                        <a:rPr lang="en-US" sz="1400" b="0" i="0" u="none" strike="noStrike">
                          <a:solidFill>
                            <a:srgbClr val="000000"/>
                          </a:solidFill>
                          <a:effectLst/>
                          <a:latin typeface="+mj-lt"/>
                        </a:rPr>
                        <a:t>Total Trips</a:t>
                      </a:r>
                    </a:p>
                  </a:txBody>
                  <a:tcPr marL="0" marR="0" marT="0" marB="0" anchor="b">
                    <a:lnL>
                      <a:noFill/>
                    </a:lnL>
                    <a:lnR>
                      <a:noFill/>
                    </a:lnR>
                    <a:lnT>
                      <a:noFill/>
                    </a:lnT>
                    <a:lnB>
                      <a:noFill/>
                    </a:lnB>
                    <a:solidFill>
                      <a:srgbClr val="CCCCCC"/>
                    </a:solidFill>
                  </a:tcPr>
                </a:tc>
                <a:tc>
                  <a:txBody>
                    <a:bodyPr/>
                    <a:lstStyle/>
                    <a:p>
                      <a:pPr algn="r" fontAlgn="b"/>
                      <a:r>
                        <a:rPr lang="en-US" sz="1400" b="0" i="0" u="none" strike="noStrike">
                          <a:solidFill>
                            <a:srgbClr val="000000"/>
                          </a:solidFill>
                          <a:effectLst/>
                          <a:latin typeface="+mj-lt"/>
                        </a:rPr>
                        <a:t>45.86</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1136945181"/>
                  </a:ext>
                </a:extLst>
              </a:tr>
              <a:tr h="295625">
                <a:tc>
                  <a:txBody>
                    <a:bodyPr/>
                    <a:lstStyle/>
                    <a:p>
                      <a:pPr algn="l" fontAlgn="b"/>
                      <a:r>
                        <a:rPr lang="en-US" sz="1400" b="0" i="0" u="none" strike="noStrike">
                          <a:solidFill>
                            <a:srgbClr val="000000"/>
                          </a:solidFill>
                          <a:effectLst/>
                          <a:latin typeface="+mj-lt"/>
                        </a:rPr>
                        <a:t>Idle Vehicles</a:t>
                      </a:r>
                    </a:p>
                  </a:txBody>
                  <a:tcPr marL="0" marR="0" marT="0" marB="0" anchor="b">
                    <a:lnL>
                      <a:noFill/>
                    </a:lnL>
                    <a:lnR>
                      <a:noFill/>
                    </a:lnR>
                    <a:lnT>
                      <a:noFill/>
                    </a:lnT>
                    <a:lnB>
                      <a:noFill/>
                    </a:lnB>
                  </a:tcPr>
                </a:tc>
                <a:tc>
                  <a:txBody>
                    <a:bodyPr/>
                    <a:lstStyle/>
                    <a:p>
                      <a:pPr algn="r" fontAlgn="b"/>
                      <a:r>
                        <a:rPr lang="en-US" sz="1400" b="0" i="0" u="none" strike="noStrike">
                          <a:solidFill>
                            <a:srgbClr val="000000"/>
                          </a:solidFill>
                          <a:effectLst/>
                          <a:latin typeface="+mj-lt"/>
                        </a:rPr>
                        <a:t>20.31</a:t>
                      </a:r>
                    </a:p>
                  </a:txBody>
                  <a:tcPr marL="0" marR="0" marT="0" marB="0" anchor="b">
                    <a:lnL>
                      <a:noFill/>
                    </a:lnL>
                    <a:lnR>
                      <a:noFill/>
                    </a:lnR>
                    <a:lnT>
                      <a:noFill/>
                    </a:lnT>
                    <a:lnB>
                      <a:noFill/>
                    </a:lnB>
                  </a:tcPr>
                </a:tc>
                <a:extLst>
                  <a:ext uri="{0D108BD9-81ED-4DB2-BD59-A6C34878D82A}">
                    <a16:rowId xmlns:a16="http://schemas.microsoft.com/office/drawing/2014/main" val="560902747"/>
                  </a:ext>
                </a:extLst>
              </a:tr>
              <a:tr h="295625">
                <a:tc>
                  <a:txBody>
                    <a:bodyPr/>
                    <a:lstStyle/>
                    <a:p>
                      <a:pPr algn="l" fontAlgn="b"/>
                      <a:r>
                        <a:rPr lang="en-US" sz="1400" b="0" i="0" u="none" strike="noStrike">
                          <a:solidFill>
                            <a:srgbClr val="000000"/>
                          </a:solidFill>
                          <a:effectLst/>
                          <a:latin typeface="+mj-lt"/>
                        </a:rPr>
                        <a:t>Requests Turned Down</a:t>
                      </a:r>
                    </a:p>
                  </a:txBody>
                  <a:tcPr marL="0" marR="0" marT="0" marB="0" anchor="b">
                    <a:lnL>
                      <a:noFill/>
                    </a:lnL>
                    <a:lnR>
                      <a:noFill/>
                    </a:lnR>
                    <a:lnT>
                      <a:noFill/>
                    </a:lnT>
                    <a:lnB>
                      <a:noFill/>
                    </a:lnB>
                    <a:solidFill>
                      <a:srgbClr val="CCCCCC"/>
                    </a:solidFill>
                  </a:tcPr>
                </a:tc>
                <a:tc>
                  <a:txBody>
                    <a:bodyPr/>
                    <a:lstStyle/>
                    <a:p>
                      <a:pPr algn="r" fontAlgn="b"/>
                      <a:r>
                        <a:rPr lang="en-US" sz="1400" b="0" i="0" u="none" strike="noStrike">
                          <a:solidFill>
                            <a:srgbClr val="000000"/>
                          </a:solidFill>
                          <a:effectLst/>
                          <a:latin typeface="+mj-lt"/>
                        </a:rPr>
                        <a:t>0.29</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1993894370"/>
                  </a:ext>
                </a:extLst>
              </a:tr>
              <a:tr h="295625">
                <a:tc>
                  <a:txBody>
                    <a:bodyPr/>
                    <a:lstStyle/>
                    <a:p>
                      <a:pPr algn="l" fontAlgn="b"/>
                      <a:r>
                        <a:rPr lang="en-US" sz="1400" b="0" i="0" u="none" strike="noStrike">
                          <a:solidFill>
                            <a:srgbClr val="000000"/>
                          </a:solidFill>
                          <a:effectLst/>
                          <a:latin typeface="+mj-lt"/>
                        </a:rPr>
                        <a:t>% of Vehicles Used</a:t>
                      </a:r>
                    </a:p>
                  </a:txBody>
                  <a:tcPr marL="0" marR="0" marT="0" marB="0" anchor="b">
                    <a:lnL>
                      <a:noFill/>
                    </a:lnL>
                    <a:lnR>
                      <a:noFill/>
                    </a:lnR>
                    <a:lnT>
                      <a:noFill/>
                    </a:lnT>
                    <a:lnB>
                      <a:noFill/>
                    </a:lnB>
                  </a:tcPr>
                </a:tc>
                <a:tc>
                  <a:txBody>
                    <a:bodyPr/>
                    <a:lstStyle/>
                    <a:p>
                      <a:pPr algn="r" fontAlgn="b"/>
                      <a:r>
                        <a:rPr lang="en-US" sz="1400" b="0" i="0" u="none" strike="noStrike">
                          <a:solidFill>
                            <a:srgbClr val="000000"/>
                          </a:solidFill>
                          <a:effectLst/>
                          <a:latin typeface="+mj-lt"/>
                        </a:rPr>
                        <a:t>66.19</a:t>
                      </a:r>
                    </a:p>
                  </a:txBody>
                  <a:tcPr marL="0" marR="0" marT="0" marB="0" anchor="b">
                    <a:lnL>
                      <a:noFill/>
                    </a:lnL>
                    <a:lnR>
                      <a:noFill/>
                    </a:lnR>
                    <a:lnT>
                      <a:noFill/>
                    </a:lnT>
                    <a:lnB>
                      <a:noFill/>
                    </a:lnB>
                  </a:tcPr>
                </a:tc>
                <a:extLst>
                  <a:ext uri="{0D108BD9-81ED-4DB2-BD59-A6C34878D82A}">
                    <a16:rowId xmlns:a16="http://schemas.microsoft.com/office/drawing/2014/main" val="543386796"/>
                  </a:ext>
                </a:extLst>
              </a:tr>
              <a:tr h="295625">
                <a:tc>
                  <a:txBody>
                    <a:bodyPr/>
                    <a:lstStyle/>
                    <a:p>
                      <a:pPr algn="l" fontAlgn="b"/>
                      <a:r>
                        <a:rPr lang="en-US" sz="1400" b="0" i="0" u="none" strike="noStrike">
                          <a:solidFill>
                            <a:srgbClr val="000000"/>
                          </a:solidFill>
                          <a:effectLst/>
                          <a:latin typeface="+mj-lt"/>
                        </a:rPr>
                        <a:t>Total Hours Available</a:t>
                      </a:r>
                    </a:p>
                  </a:txBody>
                  <a:tcPr marL="0" marR="0" marT="0" marB="0" anchor="b">
                    <a:lnL>
                      <a:noFill/>
                    </a:lnL>
                    <a:lnR>
                      <a:noFill/>
                    </a:lnR>
                    <a:lnT>
                      <a:noFill/>
                    </a:lnT>
                    <a:lnB>
                      <a:noFill/>
                    </a:lnB>
                    <a:solidFill>
                      <a:srgbClr val="CCCCCC"/>
                    </a:solidFill>
                  </a:tcPr>
                </a:tc>
                <a:tc>
                  <a:txBody>
                    <a:bodyPr/>
                    <a:lstStyle/>
                    <a:p>
                      <a:pPr algn="r" fontAlgn="b"/>
                      <a:r>
                        <a:rPr lang="en-US" sz="1400" b="0" i="0" u="none" strike="noStrike">
                          <a:solidFill>
                            <a:srgbClr val="000000"/>
                          </a:solidFill>
                          <a:effectLst/>
                          <a:latin typeface="+mj-lt"/>
                        </a:rPr>
                        <a:t>1,437.10</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3964985226"/>
                  </a:ext>
                </a:extLst>
              </a:tr>
              <a:tr h="295625">
                <a:tc>
                  <a:txBody>
                    <a:bodyPr/>
                    <a:lstStyle/>
                    <a:p>
                      <a:pPr algn="l" fontAlgn="b"/>
                      <a:r>
                        <a:rPr lang="en-US" sz="1400" b="0" i="0" u="none" strike="noStrike">
                          <a:solidFill>
                            <a:srgbClr val="000000"/>
                          </a:solidFill>
                          <a:effectLst/>
                          <a:latin typeface="+mj-lt"/>
                        </a:rPr>
                        <a:t>Hours Used</a:t>
                      </a:r>
                    </a:p>
                  </a:txBody>
                  <a:tcPr marL="0" marR="0" marT="0" marB="0" anchor="b">
                    <a:lnL>
                      <a:noFill/>
                    </a:lnL>
                    <a:lnR>
                      <a:noFill/>
                    </a:lnR>
                    <a:lnT>
                      <a:noFill/>
                    </a:lnT>
                    <a:lnB>
                      <a:noFill/>
                    </a:lnB>
                  </a:tcPr>
                </a:tc>
                <a:tc>
                  <a:txBody>
                    <a:bodyPr/>
                    <a:lstStyle/>
                    <a:p>
                      <a:pPr algn="r" fontAlgn="b"/>
                      <a:r>
                        <a:rPr lang="en-US" sz="1400" b="0" i="0" u="none" strike="noStrike">
                          <a:solidFill>
                            <a:srgbClr val="000000"/>
                          </a:solidFill>
                          <a:effectLst/>
                          <a:latin typeface="+mj-lt"/>
                        </a:rPr>
                        <a:t>563.99</a:t>
                      </a:r>
                    </a:p>
                  </a:txBody>
                  <a:tcPr marL="0" marR="0" marT="0" marB="0" anchor="b">
                    <a:lnL>
                      <a:noFill/>
                    </a:lnL>
                    <a:lnR>
                      <a:noFill/>
                    </a:lnR>
                    <a:lnT>
                      <a:noFill/>
                    </a:lnT>
                    <a:lnB>
                      <a:noFill/>
                    </a:lnB>
                  </a:tcPr>
                </a:tc>
                <a:extLst>
                  <a:ext uri="{0D108BD9-81ED-4DB2-BD59-A6C34878D82A}">
                    <a16:rowId xmlns:a16="http://schemas.microsoft.com/office/drawing/2014/main" val="2124723907"/>
                  </a:ext>
                </a:extLst>
              </a:tr>
              <a:tr h="295625">
                <a:tc>
                  <a:txBody>
                    <a:bodyPr/>
                    <a:lstStyle/>
                    <a:p>
                      <a:pPr algn="l" fontAlgn="b"/>
                      <a:r>
                        <a:rPr lang="en-US" sz="1400" b="0" i="0" u="none" strike="noStrike">
                          <a:solidFill>
                            <a:srgbClr val="000000"/>
                          </a:solidFill>
                          <a:effectLst/>
                          <a:latin typeface="+mj-lt"/>
                        </a:rPr>
                        <a:t>% Hours Used</a:t>
                      </a:r>
                    </a:p>
                  </a:txBody>
                  <a:tcPr marL="0" marR="0" marT="0" marB="0" anchor="b">
                    <a:lnL>
                      <a:noFill/>
                    </a:lnL>
                    <a:lnR>
                      <a:noFill/>
                    </a:lnR>
                    <a:lnT>
                      <a:noFill/>
                    </a:lnT>
                    <a:lnB>
                      <a:noFill/>
                    </a:lnB>
                    <a:solidFill>
                      <a:srgbClr val="CCCCCC"/>
                    </a:solidFill>
                  </a:tcPr>
                </a:tc>
                <a:tc>
                  <a:txBody>
                    <a:bodyPr/>
                    <a:lstStyle/>
                    <a:p>
                      <a:pPr algn="r" fontAlgn="b"/>
                      <a:r>
                        <a:rPr lang="en-US" sz="1400" b="0" i="0" u="none" strike="noStrike">
                          <a:solidFill>
                            <a:srgbClr val="000000"/>
                          </a:solidFill>
                          <a:effectLst/>
                          <a:latin typeface="+mj-lt"/>
                        </a:rPr>
                        <a:t>39.22</a:t>
                      </a:r>
                    </a:p>
                  </a:txBody>
                  <a:tcPr marL="0" marR="0" marT="0" marB="0" anchor="b">
                    <a:lnL>
                      <a:noFill/>
                    </a:lnL>
                    <a:lnR>
                      <a:noFill/>
                    </a:lnR>
                    <a:lnT>
                      <a:noFill/>
                    </a:lnT>
                    <a:lnB>
                      <a:noFill/>
                    </a:lnB>
                    <a:solidFill>
                      <a:srgbClr val="CCCCCC"/>
                    </a:solidFill>
                  </a:tcPr>
                </a:tc>
                <a:extLst>
                  <a:ext uri="{0D108BD9-81ED-4DB2-BD59-A6C34878D82A}">
                    <a16:rowId xmlns:a16="http://schemas.microsoft.com/office/drawing/2014/main" val="4281995201"/>
                  </a:ext>
                </a:extLst>
              </a:tr>
            </a:tbl>
          </a:graphicData>
        </a:graphic>
      </p:graphicFrame>
      <p:pic>
        <p:nvPicPr>
          <p:cNvPr id="6" name="Control 1" hidden="1">
            <a:extLst>
              <a:ext uri="{FF2B5EF4-FFF2-40B4-BE49-F238E27FC236}">
                <a16:creationId xmlns:a16="http://schemas.microsoft.com/office/drawing/2014/main" id="{29ECAC9B-C5EC-DA34-4E5A-B050C5DD99BD}"/>
              </a:ext>
            </a:extLst>
          </p:cNvPr>
          <p:cNvPicPr>
            <a:picLocks noChangeAspect="1"/>
          </p:cNvPicPr>
          <p:nvPr/>
        </p:nvPicPr>
        <p:blipFill>
          <a:blip r:embed="rId3"/>
          <a:stretch>
            <a:fillRect/>
          </a:stretch>
        </p:blipFill>
        <p:spPr>
          <a:xfrm>
            <a:off x="2469533" y="1228409"/>
            <a:ext cx="1761262" cy="440316"/>
          </a:xfrm>
          <a:prstGeom prst="rect">
            <a:avLst/>
          </a:prstGeom>
        </p:spPr>
      </p:pic>
      <p:pic>
        <p:nvPicPr>
          <p:cNvPr id="8" name="Control 2" hidden="1">
            <a:extLst>
              <a:ext uri="{FF2B5EF4-FFF2-40B4-BE49-F238E27FC236}">
                <a16:creationId xmlns:a16="http://schemas.microsoft.com/office/drawing/2014/main" id="{0A236C08-0E3E-724D-8AE2-FEA0CD9C1299}"/>
              </a:ext>
            </a:extLst>
          </p:cNvPr>
          <p:cNvPicPr>
            <a:picLocks noChangeAspect="1"/>
          </p:cNvPicPr>
          <p:nvPr/>
        </p:nvPicPr>
        <p:blipFill>
          <a:blip r:embed="rId4"/>
          <a:stretch>
            <a:fillRect/>
          </a:stretch>
        </p:blipFill>
        <p:spPr>
          <a:xfrm>
            <a:off x="3088658" y="1228409"/>
            <a:ext cx="1761262" cy="440316"/>
          </a:xfrm>
          <a:prstGeom prst="rect">
            <a:avLst/>
          </a:prstGeom>
        </p:spPr>
      </p:pic>
      <p:pic>
        <p:nvPicPr>
          <p:cNvPr id="9" name="Control 3" hidden="1">
            <a:extLst>
              <a:ext uri="{FF2B5EF4-FFF2-40B4-BE49-F238E27FC236}">
                <a16:creationId xmlns:a16="http://schemas.microsoft.com/office/drawing/2014/main" id="{034D7EC7-9D5A-8758-0FDD-2DBC5920B957}"/>
              </a:ext>
            </a:extLst>
          </p:cNvPr>
          <p:cNvPicPr>
            <a:picLocks noChangeAspect="1"/>
          </p:cNvPicPr>
          <p:nvPr/>
        </p:nvPicPr>
        <p:blipFill>
          <a:blip r:embed="rId5"/>
          <a:stretch>
            <a:fillRect/>
          </a:stretch>
        </p:blipFill>
        <p:spPr>
          <a:xfrm>
            <a:off x="3707783" y="1228409"/>
            <a:ext cx="1761262" cy="440316"/>
          </a:xfrm>
          <a:prstGeom prst="rect">
            <a:avLst/>
          </a:prstGeom>
        </p:spPr>
      </p:pic>
      <p:pic>
        <p:nvPicPr>
          <p:cNvPr id="10" name="Control 4" hidden="1">
            <a:extLst>
              <a:ext uri="{FF2B5EF4-FFF2-40B4-BE49-F238E27FC236}">
                <a16:creationId xmlns:a16="http://schemas.microsoft.com/office/drawing/2014/main" id="{1FD29E4E-3E55-2566-6CFE-3D392AAF388A}"/>
              </a:ext>
            </a:extLst>
          </p:cNvPr>
          <p:cNvPicPr>
            <a:picLocks noChangeAspect="1"/>
          </p:cNvPicPr>
          <p:nvPr/>
        </p:nvPicPr>
        <p:blipFill>
          <a:blip r:embed="rId6"/>
          <a:stretch>
            <a:fillRect/>
          </a:stretch>
        </p:blipFill>
        <p:spPr>
          <a:xfrm>
            <a:off x="4069733" y="1228409"/>
            <a:ext cx="1761262" cy="440316"/>
          </a:xfrm>
          <a:prstGeom prst="rect">
            <a:avLst/>
          </a:prstGeom>
        </p:spPr>
      </p:pic>
      <p:sp>
        <p:nvSpPr>
          <p:cNvPr id="2" name="Title 1">
            <a:extLst>
              <a:ext uri="{FF2B5EF4-FFF2-40B4-BE49-F238E27FC236}">
                <a16:creationId xmlns:a16="http://schemas.microsoft.com/office/drawing/2014/main" id="{BDB36AF1-47EA-1576-2058-F65F92AD524D}"/>
              </a:ext>
            </a:extLst>
          </p:cNvPr>
          <p:cNvSpPr>
            <a:spLocks noGrp="1"/>
          </p:cNvSpPr>
          <p:nvPr>
            <p:ph type="title"/>
          </p:nvPr>
        </p:nvSpPr>
        <p:spPr>
          <a:xfrm>
            <a:off x="480791" y="4446"/>
            <a:ext cx="11133137" cy="1325563"/>
          </a:xfrm>
        </p:spPr>
        <p:txBody>
          <a:bodyPr/>
          <a:lstStyle/>
          <a:p>
            <a:r>
              <a:rPr lang="en-US"/>
              <a:t>Usage: Motor Pool Utilization</a:t>
            </a:r>
          </a:p>
        </p:txBody>
      </p:sp>
      <p:sp>
        <p:nvSpPr>
          <p:cNvPr id="3" name="TextBox 2">
            <a:extLst>
              <a:ext uri="{FF2B5EF4-FFF2-40B4-BE49-F238E27FC236}">
                <a16:creationId xmlns:a16="http://schemas.microsoft.com/office/drawing/2014/main" id="{B04147B7-5C79-3AF9-6D1A-A8E1D7D953A1}"/>
              </a:ext>
            </a:extLst>
          </p:cNvPr>
          <p:cNvSpPr txBox="1"/>
          <p:nvPr/>
        </p:nvSpPr>
        <p:spPr>
          <a:xfrm>
            <a:off x="2762088" y="5418763"/>
            <a:ext cx="587285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SOURCES: </a:t>
            </a:r>
          </a:p>
          <a:p>
            <a:pPr marL="0" marR="0" indent="0" defTabSz="825500" rtl="0" fontAlgn="auto" latinLnBrk="0" hangingPunct="0">
              <a:lnSpc>
                <a:spcPct val="100000"/>
              </a:lnSpc>
              <a:spcBef>
                <a:spcPts val="0"/>
              </a:spcBef>
              <a:spcAft>
                <a:spcPts val="0"/>
              </a:spcAft>
              <a:buClrTx/>
              <a:buSzTx/>
              <a:buFontTx/>
              <a:buNone/>
              <a:tabLst/>
            </a:pPr>
            <a:r>
              <a:rPr lang="en-US" sz="1600">
                <a:latin typeface="Arial" panose="020B0604020202020204" pitchFamily="34" charset="0"/>
                <a:cs typeface="Arial" panose="020B0604020202020204" pitchFamily="34" charset="0"/>
              </a:rPr>
              <a:t>Reports&gt;Statistics&gt;Motor Pool Utilization</a:t>
            </a:r>
          </a:p>
          <a:p>
            <a:pPr marL="0" marR="0" indent="0" defTabSz="825500" rtl="0" fontAlgn="auto" latinLnBrk="0" hangingPunct="0">
              <a:lnSpc>
                <a:spcPct val="100000"/>
              </a:lnSpc>
              <a:spcBef>
                <a:spcPts val="0"/>
              </a:spcBef>
              <a:spcAft>
                <a:spcPts val="0"/>
              </a:spcAft>
              <a:buClrTx/>
              <a:buSzTx/>
              <a:buFontTx/>
              <a:buNone/>
              <a:tabLst/>
            </a:pPr>
            <a:r>
              <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Based on </a:t>
            </a:r>
            <a:r>
              <a:rPr lang="en-US" sz="1600">
                <a:solidFill>
                  <a:srgbClr val="000000"/>
                </a:solidFill>
                <a:latin typeface="Arial" panose="020B0604020202020204" pitchFamily="34" charset="0"/>
                <a:cs typeface="Arial" panose="020B0604020202020204" pitchFamily="34" charset="0"/>
                <a:sym typeface="Helvetica Neue"/>
              </a:rPr>
              <a:t>24 </a:t>
            </a:r>
            <a:r>
              <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hours a day, </a:t>
            </a:r>
            <a:r>
              <a:rPr lang="en-US" sz="1600">
                <a:solidFill>
                  <a:srgbClr val="000000"/>
                </a:solidFill>
                <a:latin typeface="Arial" panose="020B0604020202020204" pitchFamily="34" charset="0"/>
                <a:cs typeface="Arial" panose="020B0604020202020204" pitchFamily="34" charset="0"/>
                <a:sym typeface="Helvetica Neue"/>
              </a:rPr>
              <a:t>no exclusions</a:t>
            </a:r>
            <a:endPar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
        <p:nvSpPr>
          <p:cNvPr id="12" name="TextBox 11">
            <a:extLst>
              <a:ext uri="{FF2B5EF4-FFF2-40B4-BE49-F238E27FC236}">
                <a16:creationId xmlns:a16="http://schemas.microsoft.com/office/drawing/2014/main" id="{8859DB0F-1019-B771-2CE3-62A596FD525C}"/>
              </a:ext>
            </a:extLst>
          </p:cNvPr>
          <p:cNvSpPr txBox="1"/>
          <p:nvPr/>
        </p:nvSpPr>
        <p:spPr>
          <a:xfrm>
            <a:off x="6347480" y="1779723"/>
            <a:ext cx="3995928" cy="31495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The average utilization is 66%!. Great work, this demonstrates you are effectively using your vehicles, but opportunities still exist.</a:t>
            </a:r>
          </a:p>
          <a:p>
            <a:pPr marL="0" marR="0" indent="0" algn="ctr" defTabSz="825500" rtl="0" fontAlgn="auto" latinLnBrk="0" hangingPunct="0">
              <a:lnSpc>
                <a:spcPct val="100000"/>
              </a:lnSpc>
              <a:spcBef>
                <a:spcPts val="0"/>
              </a:spcBef>
              <a:spcAft>
                <a:spcPts val="0"/>
              </a:spcAft>
              <a:buClrTx/>
              <a:buSzTx/>
              <a:buFontTx/>
              <a:buNone/>
              <a:tabLst/>
            </a:pPr>
            <a:endParaRPr lang="en-US" i="1">
              <a:solidFill>
                <a:schemeClr val="tx2"/>
              </a:solidFill>
              <a:latin typeface="Roboto" panose="02000000000000000000" pitchFamily="2" charset="0"/>
              <a:ea typeface="Roboto" panose="02000000000000000000" pitchFamily="2" charset="0"/>
              <a:cs typeface="Roboto" panose="02000000000000000000" pitchFamily="2" charset="0"/>
            </a:endParaRPr>
          </a:p>
          <a:p>
            <a:pPr marL="0" marR="0" indent="0" algn="ctr" defTabSz="825500" rtl="0" fontAlgn="auto" latinLnBrk="0" hangingPunct="0">
              <a:lnSpc>
                <a:spcPct val="100000"/>
              </a:lnSpc>
              <a:spcBef>
                <a:spcPts val="0"/>
              </a:spcBef>
              <a:spcAft>
                <a:spcPts val="0"/>
              </a:spcAft>
              <a:buClrTx/>
              <a:buSzTx/>
              <a:buFontTx/>
              <a:buNone/>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The fleet operation should be reviewed</a:t>
            </a:r>
          </a:p>
          <a:p>
            <a:pPr marL="0" marR="0" indent="0" algn="ctr" defTabSz="825500" rtl="0" fontAlgn="auto" latinLnBrk="0" hangingPunct="0">
              <a:lnSpc>
                <a:spcPct val="100000"/>
              </a:lnSpc>
              <a:spcBef>
                <a:spcPts val="0"/>
              </a:spcBef>
              <a:spcAft>
                <a:spcPts val="0"/>
              </a:spcAft>
              <a:buClrTx/>
              <a:buSzTx/>
              <a:buFontTx/>
              <a:buNone/>
              <a:tabLst/>
            </a:pPr>
            <a:endParaRPr lang="en-US" i="1">
              <a:solidFill>
                <a:schemeClr val="tx2"/>
              </a:solidFill>
              <a:latin typeface="Roboto" panose="02000000000000000000" pitchFamily="2" charset="0"/>
              <a:ea typeface="Roboto" panose="02000000000000000000" pitchFamily="2" charset="0"/>
              <a:cs typeface="Roboto" panose="02000000000000000000" pitchFamily="2" charset="0"/>
            </a:endParaRPr>
          </a:p>
          <a:p>
            <a:pPr marL="0" marR="0" indent="0" algn="ctr" defTabSz="825500" rtl="0" fontAlgn="auto" latinLnBrk="0" hangingPunct="0">
              <a:lnSpc>
                <a:spcPct val="100000"/>
              </a:lnSpc>
              <a:spcBef>
                <a:spcPts val="0"/>
              </a:spcBef>
              <a:spcAft>
                <a:spcPts val="0"/>
              </a:spcAft>
              <a:buClrTx/>
              <a:buSzTx/>
              <a:buFontTx/>
              <a:buNone/>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Based on 20 idle vehicles the financial impacts are significant with the average CapEx impact estimated at $400K and OpEx at $70K+ annually</a:t>
            </a:r>
            <a:endParaRPr lang="en-US" sz="1800" b="0" i="1">
              <a:solidFill>
                <a:schemeClr val="tx2"/>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E929F288-1F6C-0F8F-71FF-0180386FA312}"/>
              </a:ext>
            </a:extLst>
          </p:cNvPr>
          <p:cNvSpPr txBox="1"/>
          <p:nvPr/>
        </p:nvSpPr>
        <p:spPr>
          <a:xfrm>
            <a:off x="1993857" y="3961856"/>
            <a:ext cx="4111075" cy="312547"/>
          </a:xfrm>
          <a:prstGeom prst="rect">
            <a:avLst/>
          </a:prstGeom>
          <a:noFill/>
          <a:ln w="571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547012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6AF1-47EA-1576-2058-F65F92AD524D}"/>
              </a:ext>
            </a:extLst>
          </p:cNvPr>
          <p:cNvSpPr>
            <a:spLocks noGrp="1"/>
          </p:cNvSpPr>
          <p:nvPr>
            <p:ph type="title"/>
          </p:nvPr>
        </p:nvSpPr>
        <p:spPr>
          <a:xfrm>
            <a:off x="480791" y="4446"/>
            <a:ext cx="11711209" cy="1325563"/>
          </a:xfrm>
        </p:spPr>
        <p:txBody>
          <a:bodyPr>
            <a:normAutofit/>
          </a:bodyPr>
          <a:lstStyle/>
          <a:p>
            <a:r>
              <a:rPr lang="en-US" sz="4000"/>
              <a:t>Usage: Utilization by Asset Type, Daily Rental</a:t>
            </a:r>
          </a:p>
        </p:txBody>
      </p:sp>
      <p:sp>
        <p:nvSpPr>
          <p:cNvPr id="3" name="TextBox 2">
            <a:extLst>
              <a:ext uri="{FF2B5EF4-FFF2-40B4-BE49-F238E27FC236}">
                <a16:creationId xmlns:a16="http://schemas.microsoft.com/office/drawing/2014/main" id="{B04147B7-5C79-3AF9-6D1A-A8E1D7D953A1}"/>
              </a:ext>
            </a:extLst>
          </p:cNvPr>
          <p:cNvSpPr txBox="1"/>
          <p:nvPr/>
        </p:nvSpPr>
        <p:spPr>
          <a:xfrm>
            <a:off x="2771816" y="5418763"/>
            <a:ext cx="587285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SOURCES: </a:t>
            </a:r>
          </a:p>
          <a:p>
            <a:pPr marL="0" marR="0" indent="0" defTabSz="825500" rtl="0" fontAlgn="auto" latinLnBrk="0" hangingPunct="0">
              <a:lnSpc>
                <a:spcPct val="100000"/>
              </a:lnSpc>
              <a:spcBef>
                <a:spcPts val="0"/>
              </a:spcBef>
              <a:spcAft>
                <a:spcPts val="0"/>
              </a:spcAft>
              <a:buClrTx/>
              <a:buSzTx/>
              <a:buFontTx/>
              <a:buNone/>
              <a:tabLst/>
            </a:pPr>
            <a:r>
              <a:rPr lang="en-US" sz="1600">
                <a:latin typeface="Arial" panose="020B0604020202020204" pitchFamily="34" charset="0"/>
                <a:cs typeface="Arial" panose="020B0604020202020204" pitchFamily="34" charset="0"/>
              </a:rPr>
              <a:t>Reports&gt;Statistics&gt;MPU by Asset Type</a:t>
            </a:r>
          </a:p>
          <a:p>
            <a:pPr marL="0" marR="0" indent="0" defTabSz="825500" rtl="0" fontAlgn="auto" latinLnBrk="0" hangingPunct="0">
              <a:lnSpc>
                <a:spcPct val="100000"/>
              </a:lnSpc>
              <a:spcBef>
                <a:spcPts val="0"/>
              </a:spcBef>
              <a:spcAft>
                <a:spcPts val="0"/>
              </a:spcAft>
              <a:buClrTx/>
              <a:buSzTx/>
              <a:buFontTx/>
              <a:buNone/>
              <a:tabLst/>
            </a:pPr>
            <a:r>
              <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Based on </a:t>
            </a:r>
            <a:r>
              <a:rPr lang="en-US" sz="1600">
                <a:solidFill>
                  <a:srgbClr val="000000"/>
                </a:solidFill>
                <a:latin typeface="Arial" panose="020B0604020202020204" pitchFamily="34" charset="0"/>
                <a:cs typeface="Arial" panose="020B0604020202020204" pitchFamily="34" charset="0"/>
                <a:sym typeface="Helvetica Neue"/>
              </a:rPr>
              <a:t>24 </a:t>
            </a:r>
            <a:r>
              <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hours a day, </a:t>
            </a:r>
            <a:r>
              <a:rPr lang="en-US" sz="1600">
                <a:solidFill>
                  <a:srgbClr val="000000"/>
                </a:solidFill>
                <a:latin typeface="Arial" panose="020B0604020202020204" pitchFamily="34" charset="0"/>
                <a:cs typeface="Arial" panose="020B0604020202020204" pitchFamily="34" charset="0"/>
                <a:sym typeface="Helvetica Neue"/>
              </a:rPr>
              <a:t>no exclusions</a:t>
            </a:r>
            <a:endPar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
        <p:nvSpPr>
          <p:cNvPr id="7" name="TextBox 6">
            <a:extLst>
              <a:ext uri="{FF2B5EF4-FFF2-40B4-BE49-F238E27FC236}">
                <a16:creationId xmlns:a16="http://schemas.microsoft.com/office/drawing/2014/main" id="{A44CA9B5-AC20-764F-847F-9E3E47247156}"/>
              </a:ext>
            </a:extLst>
          </p:cNvPr>
          <p:cNvSpPr txBox="1"/>
          <p:nvPr/>
        </p:nvSpPr>
        <p:spPr>
          <a:xfrm>
            <a:off x="5948464" y="2630592"/>
            <a:ext cx="3995928"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825500" rtl="0" fontAlgn="auto" latinLnBrk="0" hangingPunct="0">
              <a:lnSpc>
                <a:spcPct val="100000"/>
              </a:lnSpc>
              <a:spcBef>
                <a:spcPts val="0"/>
              </a:spcBef>
              <a:spcAft>
                <a:spcPts val="0"/>
              </a:spcAft>
              <a:buClrTx/>
              <a:buSzTx/>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Vehicles operating &lt; 50% should be reassessed. </a:t>
            </a:r>
          </a:p>
          <a:p>
            <a:pPr marR="0" defTabSz="825500" rtl="0" fontAlgn="auto" latinLnBrk="0" hangingPunct="0">
              <a:lnSpc>
                <a:spcPct val="100000"/>
              </a:lnSpc>
              <a:spcBef>
                <a:spcPts val="0"/>
              </a:spcBef>
              <a:spcAft>
                <a:spcPts val="0"/>
              </a:spcAft>
              <a:buClrTx/>
              <a:buSzTx/>
              <a:tabLst/>
            </a:pPr>
            <a:endParaRPr lang="en-US" i="1">
              <a:solidFill>
                <a:schemeClr val="tx2"/>
              </a:solidFill>
              <a:latin typeface="Roboto" panose="02000000000000000000" pitchFamily="2" charset="0"/>
              <a:ea typeface="Roboto" panose="02000000000000000000" pitchFamily="2" charset="0"/>
              <a:cs typeface="Roboto" panose="02000000000000000000" pitchFamily="2" charset="0"/>
            </a:endParaRPr>
          </a:p>
          <a:p>
            <a:pPr marR="0" defTabSz="825500" rtl="0" fontAlgn="auto" latinLnBrk="0" hangingPunct="0">
              <a:lnSpc>
                <a:spcPct val="100000"/>
              </a:lnSpc>
              <a:spcBef>
                <a:spcPts val="0"/>
              </a:spcBef>
              <a:spcAft>
                <a:spcPts val="0"/>
              </a:spcAft>
              <a:buClrTx/>
              <a:buSzTx/>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Transportation strategies.</a:t>
            </a:r>
          </a:p>
          <a:p>
            <a:pPr marR="0" defTabSz="825500" rtl="0" fontAlgn="auto" latinLnBrk="0" hangingPunct="0">
              <a:lnSpc>
                <a:spcPct val="100000"/>
              </a:lnSpc>
              <a:spcBef>
                <a:spcPts val="0"/>
              </a:spcBef>
              <a:spcAft>
                <a:spcPts val="0"/>
              </a:spcAft>
              <a:buClrTx/>
              <a:buSzTx/>
              <a:tabLst/>
            </a:pPr>
            <a:endParaRPr lang="en-US" i="1">
              <a:solidFill>
                <a:schemeClr val="tx2"/>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8" name="Table 7">
            <a:extLst>
              <a:ext uri="{FF2B5EF4-FFF2-40B4-BE49-F238E27FC236}">
                <a16:creationId xmlns:a16="http://schemas.microsoft.com/office/drawing/2014/main" id="{E74FE4C5-8AD2-3EC4-DED1-7F48FA7DA792}"/>
              </a:ext>
            </a:extLst>
          </p:cNvPr>
          <p:cNvGraphicFramePr>
            <a:graphicFrameLocks noGrp="1"/>
          </p:cNvGraphicFramePr>
          <p:nvPr>
            <p:extLst>
              <p:ext uri="{D42A27DB-BD31-4B8C-83A1-F6EECF244321}">
                <p14:modId xmlns:p14="http://schemas.microsoft.com/office/powerpoint/2010/main" val="1999669862"/>
              </p:ext>
            </p:extLst>
          </p:nvPr>
        </p:nvGraphicFramePr>
        <p:xfrm>
          <a:off x="2572538" y="1902901"/>
          <a:ext cx="3133969" cy="2686295"/>
        </p:xfrm>
        <a:graphic>
          <a:graphicData uri="http://schemas.openxmlformats.org/drawingml/2006/table">
            <a:tbl>
              <a:tblPr>
                <a:tableStyleId>{5C22544A-7EE6-4342-B048-85BDC9FD1C3A}</a:tableStyleId>
              </a:tblPr>
              <a:tblGrid>
                <a:gridCol w="1980801">
                  <a:extLst>
                    <a:ext uri="{9D8B030D-6E8A-4147-A177-3AD203B41FA5}">
                      <a16:colId xmlns:a16="http://schemas.microsoft.com/office/drawing/2014/main" val="684152526"/>
                    </a:ext>
                  </a:extLst>
                </a:gridCol>
                <a:gridCol w="1153168">
                  <a:extLst>
                    <a:ext uri="{9D8B030D-6E8A-4147-A177-3AD203B41FA5}">
                      <a16:colId xmlns:a16="http://schemas.microsoft.com/office/drawing/2014/main" val="3793244751"/>
                    </a:ext>
                  </a:extLst>
                </a:gridCol>
              </a:tblGrid>
              <a:tr h="252910">
                <a:tc>
                  <a:txBody>
                    <a:bodyPr/>
                    <a:lstStyle/>
                    <a:p>
                      <a:pPr algn="l" fontAlgn="b"/>
                      <a:endParaRPr lang="en-US" sz="1600" b="0" i="0" u="none" strike="noStrike">
                        <a:solidFill>
                          <a:srgbClr val="000000"/>
                        </a:solidFill>
                        <a:effectLst/>
                        <a:latin typeface="+mn-lt"/>
                      </a:endParaRPr>
                    </a:p>
                  </a:txBody>
                  <a:tcPr marL="4594" marR="4594" marT="4594" marB="0" anchor="b"/>
                </a:tc>
                <a:tc>
                  <a:txBody>
                    <a:bodyPr/>
                    <a:lstStyle/>
                    <a:p>
                      <a:pPr algn="l" rtl="0" fontAlgn="b"/>
                      <a:r>
                        <a:rPr lang="en-US" sz="1600" u="none" strike="noStrike">
                          <a:effectLst/>
                          <a:latin typeface="+mn-lt"/>
                        </a:rPr>
                        <a:t>Average</a:t>
                      </a:r>
                      <a:endParaRPr lang="en-US" sz="1600" b="0" i="0" u="none" strike="noStrike">
                        <a:solidFill>
                          <a:srgbClr val="000000"/>
                        </a:solidFill>
                        <a:effectLst/>
                        <a:latin typeface="+mn-lt"/>
                      </a:endParaRPr>
                    </a:p>
                  </a:txBody>
                  <a:tcPr marL="4594" marR="4594" marT="4594" marB="0" anchor="b"/>
                </a:tc>
                <a:extLst>
                  <a:ext uri="{0D108BD9-81ED-4DB2-BD59-A6C34878D82A}">
                    <a16:rowId xmlns:a16="http://schemas.microsoft.com/office/drawing/2014/main" val="544611139"/>
                  </a:ext>
                </a:extLst>
              </a:tr>
              <a:tr h="252910">
                <a:tc>
                  <a:txBody>
                    <a:bodyPr/>
                    <a:lstStyle/>
                    <a:p>
                      <a:pPr algn="l" fontAlgn="b"/>
                      <a:endParaRPr lang="en-US" sz="1600" b="0" i="0" u="none" strike="noStrike">
                        <a:solidFill>
                          <a:srgbClr val="000000"/>
                        </a:solidFill>
                        <a:effectLst/>
                        <a:latin typeface="+mn-lt"/>
                      </a:endParaRPr>
                    </a:p>
                  </a:txBody>
                  <a:tcPr marL="4594" marR="4594" marT="4594" marB="0" anchor="b"/>
                </a:tc>
                <a:tc>
                  <a:txBody>
                    <a:bodyPr/>
                    <a:lstStyle/>
                    <a:p>
                      <a:pPr algn="l" fontAlgn="b"/>
                      <a:endParaRPr lang="en-US" sz="1600" b="0" i="0" u="none" strike="noStrike">
                        <a:solidFill>
                          <a:srgbClr val="000000"/>
                        </a:solidFill>
                        <a:effectLst/>
                        <a:latin typeface="+mn-lt"/>
                      </a:endParaRPr>
                    </a:p>
                  </a:txBody>
                  <a:tcPr marL="4594" marR="4594" marT="4594" marB="0" anchor="b"/>
                </a:tc>
                <a:extLst>
                  <a:ext uri="{0D108BD9-81ED-4DB2-BD59-A6C34878D82A}">
                    <a16:rowId xmlns:a16="http://schemas.microsoft.com/office/drawing/2014/main" val="226708655"/>
                  </a:ext>
                </a:extLst>
              </a:tr>
              <a:tr h="225720">
                <a:tc>
                  <a:txBody>
                    <a:bodyPr/>
                    <a:lstStyle/>
                    <a:p>
                      <a:pPr algn="l" rtl="0" fontAlgn="b"/>
                      <a:r>
                        <a:rPr lang="en-US" sz="1600" u="none" strike="noStrike">
                          <a:effectLst/>
                          <a:highlight>
                            <a:srgbClr val="FFFF00"/>
                          </a:highlight>
                          <a:latin typeface="+mn-lt"/>
                        </a:rPr>
                        <a:t>FULL SIZE TRUCK</a:t>
                      </a:r>
                      <a:endParaRPr lang="en-US" sz="1600" b="0" i="0" u="none" strike="noStrike">
                        <a:solidFill>
                          <a:srgbClr val="000000"/>
                        </a:solidFill>
                        <a:effectLst/>
                        <a:highlight>
                          <a:srgbClr val="FFFF00"/>
                        </a:highlight>
                        <a:latin typeface="+mn-lt"/>
                      </a:endParaRPr>
                    </a:p>
                  </a:txBody>
                  <a:tcPr marL="4594" marR="4594" marT="4594" marB="0" anchor="b"/>
                </a:tc>
                <a:tc>
                  <a:txBody>
                    <a:bodyPr/>
                    <a:lstStyle/>
                    <a:p>
                      <a:pPr algn="r" rtl="0" fontAlgn="b"/>
                      <a:r>
                        <a:rPr lang="en-US" sz="1600" u="none" strike="noStrike">
                          <a:effectLst/>
                          <a:highlight>
                            <a:srgbClr val="FFFF00"/>
                          </a:highlight>
                          <a:latin typeface="+mn-lt"/>
                        </a:rPr>
                        <a:t>20.2</a:t>
                      </a:r>
                      <a:endParaRPr lang="en-US" sz="1600" b="0" i="0" u="none" strike="noStrike">
                        <a:solidFill>
                          <a:srgbClr val="000000"/>
                        </a:solidFill>
                        <a:effectLst/>
                        <a:highlight>
                          <a:srgbClr val="FFFF00"/>
                        </a:highlight>
                        <a:latin typeface="+mn-lt"/>
                      </a:endParaRPr>
                    </a:p>
                  </a:txBody>
                  <a:tcPr marL="4594" marR="4594" marT="4594" marB="0" anchor="b"/>
                </a:tc>
                <a:extLst>
                  <a:ext uri="{0D108BD9-81ED-4DB2-BD59-A6C34878D82A}">
                    <a16:rowId xmlns:a16="http://schemas.microsoft.com/office/drawing/2014/main" val="565925593"/>
                  </a:ext>
                </a:extLst>
              </a:tr>
              <a:tr h="225720">
                <a:tc>
                  <a:txBody>
                    <a:bodyPr/>
                    <a:lstStyle/>
                    <a:p>
                      <a:pPr algn="l" rtl="0" fontAlgn="b"/>
                      <a:r>
                        <a:rPr lang="en-US" sz="1600" u="none" strike="noStrike">
                          <a:effectLst/>
                          <a:latin typeface="+mn-lt"/>
                        </a:rPr>
                        <a:t>MID SIZE SUV</a:t>
                      </a:r>
                      <a:endParaRPr lang="en-US" sz="1600" b="0" i="0" u="none" strike="noStrike">
                        <a:solidFill>
                          <a:srgbClr val="000000"/>
                        </a:solidFill>
                        <a:effectLst/>
                        <a:latin typeface="+mn-lt"/>
                      </a:endParaRPr>
                    </a:p>
                  </a:txBody>
                  <a:tcPr marL="4594" marR="4594" marT="4594" marB="0" anchor="b"/>
                </a:tc>
                <a:tc>
                  <a:txBody>
                    <a:bodyPr/>
                    <a:lstStyle/>
                    <a:p>
                      <a:pPr algn="r" rtl="0" fontAlgn="b"/>
                      <a:r>
                        <a:rPr lang="en-US" sz="1600" u="none" strike="noStrike">
                          <a:effectLst/>
                          <a:latin typeface="+mn-lt"/>
                        </a:rPr>
                        <a:t>63.56</a:t>
                      </a:r>
                      <a:endParaRPr lang="en-US" sz="1600" b="0" i="0" u="none" strike="noStrike">
                        <a:solidFill>
                          <a:srgbClr val="000000"/>
                        </a:solidFill>
                        <a:effectLst/>
                        <a:latin typeface="+mn-lt"/>
                      </a:endParaRPr>
                    </a:p>
                  </a:txBody>
                  <a:tcPr marL="4594" marR="4594" marT="4594" marB="0" anchor="b"/>
                </a:tc>
                <a:extLst>
                  <a:ext uri="{0D108BD9-81ED-4DB2-BD59-A6C34878D82A}">
                    <a16:rowId xmlns:a16="http://schemas.microsoft.com/office/drawing/2014/main" val="1722549751"/>
                  </a:ext>
                </a:extLst>
              </a:tr>
              <a:tr h="334531">
                <a:tc>
                  <a:txBody>
                    <a:bodyPr/>
                    <a:lstStyle/>
                    <a:p>
                      <a:pPr algn="l" rtl="0" fontAlgn="b"/>
                      <a:r>
                        <a:rPr lang="en-US" sz="1600" u="none" strike="noStrike">
                          <a:effectLst/>
                          <a:highlight>
                            <a:srgbClr val="FFFF00"/>
                          </a:highlight>
                          <a:latin typeface="+mn-lt"/>
                        </a:rPr>
                        <a:t>MID SIZE VAN</a:t>
                      </a:r>
                      <a:endParaRPr lang="en-US" sz="1600" b="0" i="0" u="none" strike="noStrike">
                        <a:solidFill>
                          <a:srgbClr val="000000"/>
                        </a:solidFill>
                        <a:effectLst/>
                        <a:highlight>
                          <a:srgbClr val="FFFF00"/>
                        </a:highlight>
                        <a:latin typeface="+mn-lt"/>
                      </a:endParaRPr>
                    </a:p>
                  </a:txBody>
                  <a:tcPr marL="4594" marR="4594" marT="4594" marB="0" anchor="b"/>
                </a:tc>
                <a:tc>
                  <a:txBody>
                    <a:bodyPr/>
                    <a:lstStyle/>
                    <a:p>
                      <a:pPr algn="r" rtl="0" fontAlgn="b"/>
                      <a:r>
                        <a:rPr lang="en-US" sz="1600" u="none" strike="noStrike">
                          <a:effectLst/>
                          <a:highlight>
                            <a:srgbClr val="FFFF00"/>
                          </a:highlight>
                          <a:latin typeface="+mn-lt"/>
                        </a:rPr>
                        <a:t>34.68</a:t>
                      </a:r>
                      <a:endParaRPr lang="en-US" sz="1600" b="0" i="0" u="none" strike="noStrike">
                        <a:solidFill>
                          <a:srgbClr val="000000"/>
                        </a:solidFill>
                        <a:effectLst/>
                        <a:highlight>
                          <a:srgbClr val="FFFF00"/>
                        </a:highlight>
                        <a:latin typeface="+mn-lt"/>
                      </a:endParaRPr>
                    </a:p>
                  </a:txBody>
                  <a:tcPr marL="4594" marR="4594" marT="4594" marB="0" anchor="b"/>
                </a:tc>
                <a:extLst>
                  <a:ext uri="{0D108BD9-81ED-4DB2-BD59-A6C34878D82A}">
                    <a16:rowId xmlns:a16="http://schemas.microsoft.com/office/drawing/2014/main" val="3336474451"/>
                  </a:ext>
                </a:extLst>
              </a:tr>
              <a:tr h="654599">
                <a:tc>
                  <a:txBody>
                    <a:bodyPr/>
                    <a:lstStyle/>
                    <a:p>
                      <a:pPr algn="l" rtl="0" fontAlgn="b"/>
                      <a:r>
                        <a:rPr lang="en-US" sz="1600" u="none" strike="noStrike">
                          <a:effectLst/>
                          <a:latin typeface="+mn-lt"/>
                        </a:rPr>
                        <a:t>STANDARD SEDAN</a:t>
                      </a:r>
                      <a:endParaRPr lang="en-US" sz="1600" b="0" i="0" u="none" strike="noStrike">
                        <a:solidFill>
                          <a:srgbClr val="000000"/>
                        </a:solidFill>
                        <a:effectLst/>
                        <a:latin typeface="+mn-lt"/>
                      </a:endParaRPr>
                    </a:p>
                  </a:txBody>
                  <a:tcPr marL="4594" marR="4594" marT="4594" marB="0" anchor="b"/>
                </a:tc>
                <a:tc>
                  <a:txBody>
                    <a:bodyPr/>
                    <a:lstStyle/>
                    <a:p>
                      <a:pPr algn="r" rtl="0" fontAlgn="b"/>
                      <a:r>
                        <a:rPr lang="en-US" sz="1600" u="none" strike="noStrike">
                          <a:effectLst/>
                          <a:latin typeface="+mn-lt"/>
                        </a:rPr>
                        <a:t>73.05</a:t>
                      </a:r>
                      <a:endParaRPr lang="en-US" sz="1600" b="0" i="0" u="none" strike="noStrike">
                        <a:solidFill>
                          <a:srgbClr val="000000"/>
                        </a:solidFill>
                        <a:effectLst/>
                        <a:latin typeface="+mn-lt"/>
                      </a:endParaRPr>
                    </a:p>
                  </a:txBody>
                  <a:tcPr marL="4594" marR="4594" marT="4594" marB="0" anchor="b"/>
                </a:tc>
                <a:extLst>
                  <a:ext uri="{0D108BD9-81ED-4DB2-BD59-A6C34878D82A}">
                    <a16:rowId xmlns:a16="http://schemas.microsoft.com/office/drawing/2014/main" val="1213922010"/>
                  </a:ext>
                </a:extLst>
              </a:tr>
              <a:tr h="446043">
                <a:tc>
                  <a:txBody>
                    <a:bodyPr/>
                    <a:lstStyle/>
                    <a:p>
                      <a:pPr algn="l" rtl="0" fontAlgn="b"/>
                      <a:r>
                        <a:rPr lang="en-US" sz="1600" u="none" strike="noStrike">
                          <a:effectLst/>
                          <a:latin typeface="+mn-lt"/>
                        </a:rPr>
                        <a:t>ELECTRIC SEDAN</a:t>
                      </a:r>
                      <a:endParaRPr lang="en-US" sz="1600" b="0" i="0" u="none" strike="noStrike">
                        <a:solidFill>
                          <a:srgbClr val="000000"/>
                        </a:solidFill>
                        <a:effectLst/>
                        <a:latin typeface="+mn-lt"/>
                      </a:endParaRPr>
                    </a:p>
                  </a:txBody>
                  <a:tcPr marL="4594" marR="4594" marT="4594" marB="0" anchor="b"/>
                </a:tc>
                <a:tc>
                  <a:txBody>
                    <a:bodyPr/>
                    <a:lstStyle/>
                    <a:p>
                      <a:pPr algn="r" rtl="0" fontAlgn="b"/>
                      <a:r>
                        <a:rPr lang="en-US" sz="1600" u="none" strike="noStrike">
                          <a:effectLst/>
                          <a:latin typeface="+mn-lt"/>
                        </a:rPr>
                        <a:t>50.76</a:t>
                      </a:r>
                      <a:endParaRPr lang="en-US" sz="1600" b="0" i="0" u="none" strike="noStrike">
                        <a:solidFill>
                          <a:srgbClr val="000000"/>
                        </a:solidFill>
                        <a:effectLst/>
                        <a:latin typeface="+mn-lt"/>
                      </a:endParaRPr>
                    </a:p>
                  </a:txBody>
                  <a:tcPr marL="4594" marR="4594" marT="4594" marB="0" anchor="b"/>
                </a:tc>
                <a:extLst>
                  <a:ext uri="{0D108BD9-81ED-4DB2-BD59-A6C34878D82A}">
                    <a16:rowId xmlns:a16="http://schemas.microsoft.com/office/drawing/2014/main" val="1682779393"/>
                  </a:ext>
                </a:extLst>
              </a:tr>
              <a:tr h="225720">
                <a:tc>
                  <a:txBody>
                    <a:bodyPr/>
                    <a:lstStyle/>
                    <a:p>
                      <a:pPr algn="r" rtl="0" fontAlgn="b"/>
                      <a:r>
                        <a:rPr lang="en-US" sz="1600" u="none" strike="noStrike">
                          <a:effectLst/>
                          <a:latin typeface="+mn-lt"/>
                        </a:rPr>
                        <a:t>Average</a:t>
                      </a:r>
                      <a:endParaRPr lang="en-US" sz="1600" b="1" i="0" u="none" strike="noStrike">
                        <a:solidFill>
                          <a:srgbClr val="000000"/>
                        </a:solidFill>
                        <a:effectLst/>
                        <a:latin typeface="+mn-lt"/>
                      </a:endParaRPr>
                    </a:p>
                  </a:txBody>
                  <a:tcPr marL="4594" marR="4594" marT="4594" marB="0" anchor="b"/>
                </a:tc>
                <a:tc>
                  <a:txBody>
                    <a:bodyPr/>
                    <a:lstStyle/>
                    <a:p>
                      <a:pPr algn="r" rtl="0" fontAlgn="b"/>
                      <a:r>
                        <a:rPr lang="en-US" sz="1600" u="none" strike="noStrike">
                          <a:effectLst/>
                          <a:latin typeface="+mn-lt"/>
                        </a:rPr>
                        <a:t>66.14</a:t>
                      </a:r>
                      <a:endParaRPr lang="en-US" sz="1600" b="1" i="0" u="none" strike="noStrike">
                        <a:solidFill>
                          <a:srgbClr val="000000"/>
                        </a:solidFill>
                        <a:effectLst/>
                        <a:latin typeface="+mn-lt"/>
                      </a:endParaRPr>
                    </a:p>
                  </a:txBody>
                  <a:tcPr marL="4594" marR="4594" marT="4594" marB="0" anchor="b"/>
                </a:tc>
                <a:extLst>
                  <a:ext uri="{0D108BD9-81ED-4DB2-BD59-A6C34878D82A}">
                    <a16:rowId xmlns:a16="http://schemas.microsoft.com/office/drawing/2014/main" val="2390420789"/>
                  </a:ext>
                </a:extLst>
              </a:tr>
            </a:tbl>
          </a:graphicData>
        </a:graphic>
      </p:graphicFrame>
    </p:spTree>
    <p:extLst>
      <p:ext uri="{BB962C8B-B14F-4D97-AF65-F5344CB8AC3E}">
        <p14:creationId xmlns:p14="http://schemas.microsoft.com/office/powerpoint/2010/main" val="1189011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6AF1-47EA-1576-2058-F65F92AD524D}"/>
              </a:ext>
            </a:extLst>
          </p:cNvPr>
          <p:cNvSpPr>
            <a:spLocks noGrp="1"/>
          </p:cNvSpPr>
          <p:nvPr>
            <p:ph type="title"/>
          </p:nvPr>
        </p:nvSpPr>
        <p:spPr>
          <a:xfrm>
            <a:off x="868969" y="169746"/>
            <a:ext cx="11133137" cy="1325563"/>
          </a:xfrm>
        </p:spPr>
        <p:txBody>
          <a:bodyPr/>
          <a:lstStyle/>
          <a:p>
            <a:r>
              <a:rPr lang="en-US"/>
              <a:t>Usage: Reservation Trend</a:t>
            </a:r>
          </a:p>
        </p:txBody>
      </p:sp>
      <p:sp>
        <p:nvSpPr>
          <p:cNvPr id="3" name="TextBox 2">
            <a:extLst>
              <a:ext uri="{FF2B5EF4-FFF2-40B4-BE49-F238E27FC236}">
                <a16:creationId xmlns:a16="http://schemas.microsoft.com/office/drawing/2014/main" id="{B04147B7-5C79-3AF9-6D1A-A8E1D7D953A1}"/>
              </a:ext>
            </a:extLst>
          </p:cNvPr>
          <p:cNvSpPr txBox="1"/>
          <p:nvPr/>
        </p:nvSpPr>
        <p:spPr>
          <a:xfrm>
            <a:off x="2772086" y="5983720"/>
            <a:ext cx="587285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rPr>
              <a:t>SOURCE: </a:t>
            </a:r>
          </a:p>
          <a:p>
            <a:pPr marL="0" marR="0" indent="0" defTabSz="825500" rtl="0" fontAlgn="auto" latinLnBrk="0" hangingPunct="0">
              <a:lnSpc>
                <a:spcPct val="100000"/>
              </a:lnSpc>
              <a:spcBef>
                <a:spcPts val="0"/>
              </a:spcBef>
              <a:spcAft>
                <a:spcPts val="0"/>
              </a:spcAft>
              <a:buClrTx/>
              <a:buSzTx/>
              <a:buFontTx/>
              <a:buNone/>
              <a:tabLst/>
            </a:pPr>
            <a:r>
              <a:rPr lang="en-US" sz="1600">
                <a:latin typeface="Arial" panose="020B0604020202020204" pitchFamily="34" charset="0"/>
                <a:cs typeface="Arial" panose="020B0604020202020204" pitchFamily="34" charset="0"/>
              </a:rPr>
              <a:t>Reports&gt;Reservations&gt;Completed Reservations</a:t>
            </a:r>
            <a:endParaRPr kumimoji="0" lang="en-US" sz="1600" i="0" u="none" strike="noStrike" cap="none" spc="0" normalizeH="0" baseline="0">
              <a:ln>
                <a:noFill/>
              </a:ln>
              <a:solidFill>
                <a:srgbClr val="000000"/>
              </a:solidFill>
              <a:effectLst/>
              <a:uFillTx/>
              <a:latin typeface="Arial" panose="020B0604020202020204" pitchFamily="34" charset="0"/>
              <a:cs typeface="Arial" panose="020B0604020202020204" pitchFamily="34" charset="0"/>
              <a:sym typeface="Helvetica Neue"/>
            </a:endParaRPr>
          </a:p>
        </p:txBody>
      </p:sp>
      <p:sp>
        <p:nvSpPr>
          <p:cNvPr id="5" name="TextBox 4">
            <a:extLst>
              <a:ext uri="{FF2B5EF4-FFF2-40B4-BE49-F238E27FC236}">
                <a16:creationId xmlns:a16="http://schemas.microsoft.com/office/drawing/2014/main" id="{119E9D44-EB86-24D6-C4F4-0CE2809FA485}"/>
              </a:ext>
            </a:extLst>
          </p:cNvPr>
          <p:cNvSpPr txBox="1"/>
          <p:nvPr/>
        </p:nvSpPr>
        <p:spPr>
          <a:xfrm>
            <a:off x="8506170" y="2103196"/>
            <a:ext cx="2804517"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Reservation activity demonstrates a positive, Growing trend</a:t>
            </a:r>
          </a:p>
          <a:p>
            <a:pPr marL="0" marR="0" indent="0" algn="ctr" defTabSz="825500" rtl="0" fontAlgn="auto" latinLnBrk="0" hangingPunct="0">
              <a:lnSpc>
                <a:spcPct val="100000"/>
              </a:lnSpc>
              <a:spcBef>
                <a:spcPts val="0"/>
              </a:spcBef>
              <a:spcAft>
                <a:spcPts val="0"/>
              </a:spcAft>
              <a:buClrTx/>
              <a:buSzTx/>
              <a:buFontTx/>
              <a:buNone/>
              <a:tabLst/>
            </a:pPr>
            <a:endParaRPr lang="en-US" i="1">
              <a:solidFill>
                <a:schemeClr val="tx2"/>
              </a:solidFill>
              <a:latin typeface="Roboto" panose="02000000000000000000" pitchFamily="2" charset="0"/>
              <a:ea typeface="Roboto" panose="02000000000000000000" pitchFamily="2" charset="0"/>
              <a:cs typeface="Roboto" panose="02000000000000000000" pitchFamily="2" charset="0"/>
            </a:endParaRPr>
          </a:p>
          <a:p>
            <a:pPr marL="0" marR="0" indent="0" algn="ctr" defTabSz="825500" rtl="0" fontAlgn="auto" latinLnBrk="0" hangingPunct="0">
              <a:lnSpc>
                <a:spcPct val="100000"/>
              </a:lnSpc>
              <a:spcBef>
                <a:spcPts val="0"/>
              </a:spcBef>
              <a:spcAft>
                <a:spcPts val="0"/>
              </a:spcAft>
              <a:buClrTx/>
              <a:buSzTx/>
              <a:buFontTx/>
              <a:buNone/>
              <a:tabLst/>
            </a:pPr>
            <a:r>
              <a:rPr lang="en-US" i="1">
                <a:solidFill>
                  <a:schemeClr val="tx2"/>
                </a:solidFill>
                <a:latin typeface="Roboto" panose="02000000000000000000" pitchFamily="2" charset="0"/>
                <a:ea typeface="Roboto" panose="02000000000000000000" pitchFamily="2" charset="0"/>
                <a:cs typeface="Roboto" panose="02000000000000000000" pitchFamily="2" charset="0"/>
              </a:rPr>
              <a:t>YTD activity is </a:t>
            </a:r>
            <a:r>
              <a:rPr lang="en-US" b="1" i="1">
                <a:solidFill>
                  <a:schemeClr val="tx2"/>
                </a:solidFill>
                <a:latin typeface="Roboto" panose="02000000000000000000" pitchFamily="2" charset="0"/>
                <a:ea typeface="Roboto" panose="02000000000000000000" pitchFamily="2" charset="0"/>
                <a:cs typeface="Roboto" panose="02000000000000000000" pitchFamily="2" charset="0"/>
              </a:rPr>
              <a:t>7,426 </a:t>
            </a:r>
            <a:r>
              <a:rPr lang="en-US" i="1">
                <a:solidFill>
                  <a:schemeClr val="tx2"/>
                </a:solidFill>
                <a:latin typeface="Roboto" panose="02000000000000000000" pitchFamily="2" charset="0"/>
                <a:ea typeface="Roboto" panose="02000000000000000000" pitchFamily="2" charset="0"/>
                <a:cs typeface="Roboto" panose="02000000000000000000" pitchFamily="2" charset="0"/>
              </a:rPr>
              <a:t>reservations, with a projected 2023 total of 10,437, a ~18% increase over 2022</a:t>
            </a:r>
          </a:p>
        </p:txBody>
      </p:sp>
      <p:graphicFrame>
        <p:nvGraphicFramePr>
          <p:cNvPr id="4" name="Chart 3">
            <a:extLst>
              <a:ext uri="{FF2B5EF4-FFF2-40B4-BE49-F238E27FC236}">
                <a16:creationId xmlns:a16="http://schemas.microsoft.com/office/drawing/2014/main" id="{B1D459B1-A4A4-FEC4-BC84-8972228F9264}"/>
              </a:ext>
            </a:extLst>
          </p:cNvPr>
          <p:cNvGraphicFramePr>
            <a:graphicFrameLocks/>
          </p:cNvGraphicFramePr>
          <p:nvPr>
            <p:extLst>
              <p:ext uri="{D42A27DB-BD31-4B8C-83A1-F6EECF244321}">
                <p14:modId xmlns:p14="http://schemas.microsoft.com/office/powerpoint/2010/main" val="1662119232"/>
              </p:ext>
            </p:extLst>
          </p:nvPr>
        </p:nvGraphicFramePr>
        <p:xfrm>
          <a:off x="1283477" y="1495309"/>
          <a:ext cx="6976533" cy="38113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6400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1392-EEC1-73DA-5B4B-95055B5D1EE8}"/>
              </a:ext>
            </a:extLst>
          </p:cNvPr>
          <p:cNvSpPr>
            <a:spLocks noGrp="1"/>
          </p:cNvSpPr>
          <p:nvPr>
            <p:ph type="title"/>
          </p:nvPr>
        </p:nvSpPr>
        <p:spPr/>
        <p:txBody>
          <a:bodyPr/>
          <a:lstStyle/>
          <a:p>
            <a:r>
              <a:rPr lang="en-US"/>
              <a:t>Future Goals</a:t>
            </a:r>
          </a:p>
        </p:txBody>
      </p:sp>
      <p:sp>
        <p:nvSpPr>
          <p:cNvPr id="3" name="Content Placeholder 2">
            <a:extLst>
              <a:ext uri="{FF2B5EF4-FFF2-40B4-BE49-F238E27FC236}">
                <a16:creationId xmlns:a16="http://schemas.microsoft.com/office/drawing/2014/main" id="{0C22EBD2-1B62-115F-4504-B973AC7F9576}"/>
              </a:ext>
            </a:extLst>
          </p:cNvPr>
          <p:cNvSpPr>
            <a:spLocks noGrp="1"/>
          </p:cNvSpPr>
          <p:nvPr>
            <p:ph sz="half" idx="1"/>
          </p:nvPr>
        </p:nvSpPr>
        <p:spPr/>
        <p:txBody>
          <a:bodyPr>
            <a:normAutofit/>
          </a:bodyPr>
          <a:lstStyle/>
          <a:p>
            <a:r>
              <a:rPr lang="en-US"/>
              <a:t>Create and update policy</a:t>
            </a:r>
          </a:p>
          <a:p>
            <a:r>
              <a:rPr lang="en-US"/>
              <a:t>Increase utilization</a:t>
            </a:r>
          </a:p>
          <a:p>
            <a:r>
              <a:rPr lang="en-US"/>
              <a:t>Right size fleet</a:t>
            </a:r>
          </a:p>
          <a:p>
            <a:pPr lvl="1"/>
            <a:r>
              <a:rPr lang="en-US"/>
              <a:t>Vehicle types </a:t>
            </a:r>
          </a:p>
          <a:p>
            <a:pPr lvl="1"/>
            <a:r>
              <a:rPr lang="en-US"/>
              <a:t>Increase locations</a:t>
            </a:r>
          </a:p>
          <a:p>
            <a:r>
              <a:rPr lang="en-US"/>
              <a:t>Decrease personal reimbursement</a:t>
            </a:r>
          </a:p>
          <a:p>
            <a:r>
              <a:rPr lang="en-US"/>
              <a:t>Expand further into PW 80-million-dollar asset base, use system to manage Public Works light vehicle usage and heavy equipment use in projects to track and optimize usage for equipment.</a:t>
            </a:r>
          </a:p>
          <a:p>
            <a:endParaRPr lang="en-US"/>
          </a:p>
        </p:txBody>
      </p:sp>
    </p:spTree>
    <p:extLst>
      <p:ext uri="{BB962C8B-B14F-4D97-AF65-F5344CB8AC3E}">
        <p14:creationId xmlns:p14="http://schemas.microsoft.com/office/powerpoint/2010/main" val="3674818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CC4DF9-D1DD-1690-B971-FDDF1D0C7EC8}"/>
              </a:ext>
            </a:extLst>
          </p:cNvPr>
          <p:cNvSpPr>
            <a:spLocks noGrp="1"/>
          </p:cNvSpPr>
          <p:nvPr>
            <p:ph type="title"/>
          </p:nvPr>
        </p:nvSpPr>
        <p:spPr>
          <a:xfrm>
            <a:off x="838200" y="2953236"/>
            <a:ext cx="10515600" cy="951528"/>
          </a:xfrm>
        </p:spPr>
        <p:txBody>
          <a:bodyPr/>
          <a:lstStyle/>
          <a:p>
            <a:pPr algn="ctr"/>
            <a:r>
              <a:rPr lang="en-US"/>
              <a:t>Thank you</a:t>
            </a:r>
          </a:p>
        </p:txBody>
      </p:sp>
      <p:sp>
        <p:nvSpPr>
          <p:cNvPr id="5" name="Text Placeholder 4">
            <a:extLst>
              <a:ext uri="{FF2B5EF4-FFF2-40B4-BE49-F238E27FC236}">
                <a16:creationId xmlns:a16="http://schemas.microsoft.com/office/drawing/2014/main" id="{04BFB885-2196-05CF-A936-4FF4712891CF}"/>
              </a:ext>
            </a:extLst>
          </p:cNvPr>
          <p:cNvSpPr>
            <a:spLocks noGrp="1"/>
          </p:cNvSpPr>
          <p:nvPr>
            <p:ph type="body" idx="1"/>
          </p:nvPr>
        </p:nvSpPr>
        <p:spPr>
          <a:xfrm>
            <a:off x="3329872" y="3904764"/>
            <a:ext cx="5532255" cy="449068"/>
          </a:xfrm>
        </p:spPr>
        <p:txBody>
          <a:bodyPr/>
          <a:lstStyle/>
          <a:p>
            <a:r>
              <a:rPr lang="en-US" sz="2400">
                <a:solidFill>
                  <a:schemeClr val="bg1"/>
                </a:solidFill>
              </a:rPr>
              <a:t>St Louis County, Public Works – Motor Pool</a:t>
            </a:r>
            <a:endParaRPr lang="en-US">
              <a:solidFill>
                <a:schemeClr val="bg1"/>
              </a:solidFill>
            </a:endParaRPr>
          </a:p>
        </p:txBody>
      </p:sp>
    </p:spTree>
    <p:extLst>
      <p:ext uri="{BB962C8B-B14F-4D97-AF65-F5344CB8AC3E}">
        <p14:creationId xmlns:p14="http://schemas.microsoft.com/office/powerpoint/2010/main" val="1762578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7D48B9-45CC-6026-3107-5B00BAD5FD47}"/>
              </a:ext>
            </a:extLst>
          </p:cNvPr>
          <p:cNvSpPr>
            <a:spLocks noGrp="1"/>
          </p:cNvSpPr>
          <p:nvPr>
            <p:ph type="title"/>
          </p:nvPr>
        </p:nvSpPr>
        <p:spPr>
          <a:xfrm>
            <a:off x="839788" y="365125"/>
            <a:ext cx="10515600" cy="1325563"/>
          </a:xfrm>
        </p:spPr>
        <p:txBody>
          <a:bodyPr anchor="ctr">
            <a:normAutofit/>
          </a:bodyPr>
          <a:lstStyle/>
          <a:p>
            <a:r>
              <a:rPr lang="en-US" sz="2100"/>
              <a:t>Located in the arrowhead region of Northeastern Minnesota, St. Louis County is the largest county east of the Mississippi River. St. Louis County is known for its spectacular beauty, natural resources and year-round recreation opportunities</a:t>
            </a:r>
            <a:br>
              <a:rPr lang="en-US" sz="2100"/>
            </a:br>
            <a:endParaRPr lang="en-US" sz="2100"/>
          </a:p>
        </p:txBody>
      </p:sp>
      <p:pic>
        <p:nvPicPr>
          <p:cNvPr id="8" name="Picture 7" descr="A map of minnesota with a lake and trees&#10;&#10;Description automatically generated">
            <a:extLst>
              <a:ext uri="{FF2B5EF4-FFF2-40B4-BE49-F238E27FC236}">
                <a16:creationId xmlns:a16="http://schemas.microsoft.com/office/drawing/2014/main" id="{9A0BBF08-C7B2-599A-767A-22EF9C0F96F0}"/>
              </a:ext>
            </a:extLst>
          </p:cNvPr>
          <p:cNvPicPr>
            <a:picLocks noChangeAspect="1"/>
          </p:cNvPicPr>
          <p:nvPr/>
        </p:nvPicPr>
        <p:blipFill>
          <a:blip r:embed="rId2"/>
          <a:stretch>
            <a:fillRect/>
          </a:stretch>
        </p:blipFill>
        <p:spPr>
          <a:xfrm>
            <a:off x="1366285" y="1825625"/>
            <a:ext cx="9459430" cy="4351338"/>
          </a:xfrm>
          <a:prstGeom prst="rect">
            <a:avLst/>
          </a:prstGeom>
          <a:noFill/>
        </p:spPr>
      </p:pic>
      <p:sp>
        <p:nvSpPr>
          <p:cNvPr id="5" name="Slide Number Placeholder 4" hidden="1">
            <a:extLst>
              <a:ext uri="{FF2B5EF4-FFF2-40B4-BE49-F238E27FC236}">
                <a16:creationId xmlns:a16="http://schemas.microsoft.com/office/drawing/2014/main" id="{527F17E0-CD72-8297-6C9E-118E233227F7}"/>
              </a:ext>
            </a:extLst>
          </p:cNvPr>
          <p:cNvSpPr>
            <a:spLocks noGrp="1"/>
          </p:cNvSpPr>
          <p:nvPr>
            <p:ph type="sldNum" sz="quarter" idx="12"/>
          </p:nvPr>
        </p:nvSpPr>
        <p:spPr/>
        <p:txBody>
          <a:bodyPr/>
          <a:lstStyle/>
          <a:p>
            <a:pPr>
              <a:spcAft>
                <a:spcPts val="600"/>
              </a:spcAft>
              <a:defRPr/>
            </a:pPr>
            <a:fld id="{A040721C-9950-4DEB-9ACA-BA40C4631000}" type="slidenum">
              <a:rPr lang="en-US" smtClean="0"/>
              <a:pPr>
                <a:spcAft>
                  <a:spcPts val="600"/>
                </a:spcAft>
                <a:defRPr/>
              </a:pPr>
              <a:t>3</a:t>
            </a:fld>
            <a:endParaRPr lang="en-US"/>
          </a:p>
        </p:txBody>
      </p:sp>
    </p:spTree>
    <p:extLst>
      <p:ext uri="{BB962C8B-B14F-4D97-AF65-F5344CB8AC3E}">
        <p14:creationId xmlns:p14="http://schemas.microsoft.com/office/powerpoint/2010/main" val="502988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0EFAF-5A35-B138-6901-9A81E4495FBE}"/>
              </a:ext>
            </a:extLst>
          </p:cNvPr>
          <p:cNvSpPr>
            <a:spLocks noGrp="1"/>
          </p:cNvSpPr>
          <p:nvPr>
            <p:ph type="title"/>
          </p:nvPr>
        </p:nvSpPr>
        <p:spPr/>
        <p:txBody>
          <a:bodyPr/>
          <a:lstStyle/>
          <a:p>
            <a:r>
              <a:rPr lang="en-US"/>
              <a:t>St Louis County</a:t>
            </a:r>
          </a:p>
        </p:txBody>
      </p:sp>
      <p:sp>
        <p:nvSpPr>
          <p:cNvPr id="3" name="Content Placeholder 2">
            <a:extLst>
              <a:ext uri="{FF2B5EF4-FFF2-40B4-BE49-F238E27FC236}">
                <a16:creationId xmlns:a16="http://schemas.microsoft.com/office/drawing/2014/main" id="{CFE4CBB1-9FD2-A114-6A4F-9C478263D5FC}"/>
              </a:ext>
            </a:extLst>
          </p:cNvPr>
          <p:cNvSpPr>
            <a:spLocks noGrp="1"/>
          </p:cNvSpPr>
          <p:nvPr>
            <p:ph sz="half" idx="1"/>
          </p:nvPr>
        </p:nvSpPr>
        <p:spPr/>
        <p:txBody>
          <a:bodyPr vert="horz" lIns="91440" tIns="45720" rIns="91440" bIns="45720" rtlCol="0" anchor="t">
            <a:normAutofit/>
          </a:bodyPr>
          <a:lstStyle/>
          <a:p>
            <a:pPr marR="0" algn="l"/>
            <a:r>
              <a:rPr lang="en-US" sz="2400" b="0" i="0" u="none" strike="noStrike" baseline="0">
                <a:latin typeface="Arial"/>
                <a:ea typeface="Roboto Condensed Medium"/>
                <a:cs typeface="Arial"/>
              </a:rPr>
              <a:t>Larger than 3 states – Rhode Island, Connecticut, and Delaware. Contains 27 Cities, 72 Townships, 75 unorganized townships.</a:t>
            </a:r>
            <a:endParaRPr lang="en-US">
              <a:latin typeface="Arial"/>
              <a:ea typeface="Roboto Condensed Medium"/>
              <a:cs typeface="Arial"/>
            </a:endParaRPr>
          </a:p>
          <a:p>
            <a:pPr marR="0" algn="l"/>
            <a:r>
              <a:rPr lang="en-US" sz="2400" b="0" i="0" u="none" strike="noStrike" baseline="0">
                <a:latin typeface="Arial" panose="020B0604020202020204" pitchFamily="34" charset="0"/>
                <a:ea typeface="Roboto Condensed Medium" panose="020F0502020204030204" pitchFamily="2" charset="0"/>
                <a:cs typeface="Arial" panose="020B0604020202020204" pitchFamily="34" charset="0"/>
              </a:rPr>
              <a:t>Population 200,000. </a:t>
            </a:r>
          </a:p>
          <a:p>
            <a:pPr marR="0" algn="l"/>
            <a:r>
              <a:rPr lang="en-US" sz="2400" b="0" i="0" u="none" strike="noStrike" baseline="0">
                <a:latin typeface="Arial" panose="020B0604020202020204" pitchFamily="34" charset="0"/>
                <a:ea typeface="Roboto Condensed Medium" panose="020F0502020204030204" pitchFamily="2" charset="0"/>
                <a:cs typeface="Arial" panose="020B0604020202020204" pitchFamily="34" charset="0"/>
              </a:rPr>
              <a:t>Remain below freezing 106 days of the year, Avg. 77 inches of snow, with 179 sunny days per year.</a:t>
            </a:r>
          </a:p>
          <a:p>
            <a:pPr marR="0" algn="l"/>
            <a:r>
              <a:rPr lang="en-US" sz="2400" b="0" i="0" u="none" strike="noStrike" baseline="0">
                <a:latin typeface="Arial" panose="020B0604020202020204" pitchFamily="34" charset="0"/>
                <a:ea typeface="Roboto Condensed Medium" panose="020F0502020204030204" pitchFamily="2" charset="0"/>
                <a:cs typeface="Arial" panose="020B0604020202020204" pitchFamily="34" charset="0"/>
              </a:rPr>
              <a:t>Industry includes mining, timber, shipping, aviation, higher education, health care, tourism and 4 </a:t>
            </a:r>
            <a:r>
              <a:rPr lang="en-US" sz="2400">
                <a:latin typeface="Arial" panose="020B0604020202020204" pitchFamily="34" charset="0"/>
                <a:ea typeface="Roboto Condensed Medium" panose="020F0502020204030204" pitchFamily="2" charset="0"/>
                <a:cs typeface="Arial" panose="020B0604020202020204" pitchFamily="34" charset="0"/>
              </a:rPr>
              <a:t>seasons of </a:t>
            </a:r>
            <a:r>
              <a:rPr lang="en-US" sz="2400" b="0" i="0" u="none" strike="noStrike" baseline="0">
                <a:latin typeface="Arial" panose="020B0604020202020204" pitchFamily="34" charset="0"/>
                <a:ea typeface="Roboto Condensed Medium" panose="020F0502020204030204" pitchFamily="2" charset="0"/>
                <a:cs typeface="Arial" panose="020B0604020202020204" pitchFamily="34" charset="0"/>
              </a:rPr>
              <a:t>recreation.</a:t>
            </a:r>
          </a:p>
          <a:p>
            <a:pPr marR="0" algn="l"/>
            <a:r>
              <a:rPr lang="en-US" sz="2400" b="0" i="0" u="none" strike="noStrike" baseline="0">
                <a:latin typeface="Arial" panose="020B0604020202020204" pitchFamily="34" charset="0"/>
                <a:ea typeface="Roboto Condensed Medium" panose="020F0502020204030204" pitchFamily="2" charset="0"/>
                <a:cs typeface="Arial" panose="020B0604020202020204" pitchFamily="34" charset="0"/>
              </a:rPr>
              <a:t>The mission of St. Louis County is to promote health and safety, ensure sound infrastructure, embrace our natural resources, and support an environment where communities prosper. </a:t>
            </a:r>
          </a:p>
          <a:p>
            <a:endParaRPr lang="en-US"/>
          </a:p>
        </p:txBody>
      </p:sp>
    </p:spTree>
    <p:extLst>
      <p:ext uri="{BB962C8B-B14F-4D97-AF65-F5344CB8AC3E}">
        <p14:creationId xmlns:p14="http://schemas.microsoft.com/office/powerpoint/2010/main" val="183815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0C1D-9896-4F70-BF19-3EC26C80952F}"/>
              </a:ext>
            </a:extLst>
          </p:cNvPr>
          <p:cNvSpPr>
            <a:spLocks noGrp="1"/>
          </p:cNvSpPr>
          <p:nvPr>
            <p:ph type="ctrTitle"/>
          </p:nvPr>
        </p:nvSpPr>
        <p:spPr>
          <a:xfrm>
            <a:off x="1524000" y="3256383"/>
            <a:ext cx="9144000" cy="1056012"/>
          </a:xfrm>
        </p:spPr>
        <p:txBody>
          <a:bodyPr>
            <a:noAutofit/>
          </a:bodyPr>
          <a:lstStyle/>
          <a:p>
            <a:r>
              <a:rPr lang="en-US"/>
              <a:t>Our FleetCommander Journey</a:t>
            </a:r>
          </a:p>
        </p:txBody>
      </p:sp>
    </p:spTree>
    <p:extLst>
      <p:ext uri="{BB962C8B-B14F-4D97-AF65-F5344CB8AC3E}">
        <p14:creationId xmlns:p14="http://schemas.microsoft.com/office/powerpoint/2010/main" val="176248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08F5D-11D7-BEA4-FFA9-50280D0E3EDC}"/>
              </a:ext>
            </a:extLst>
          </p:cNvPr>
          <p:cNvSpPr>
            <a:spLocks noGrp="1"/>
          </p:cNvSpPr>
          <p:nvPr>
            <p:ph type="title"/>
          </p:nvPr>
        </p:nvSpPr>
        <p:spPr/>
        <p:txBody>
          <a:bodyPr/>
          <a:lstStyle/>
          <a:p>
            <a:r>
              <a:rPr lang="en-US"/>
              <a:t>Searching for a system, our needs.</a:t>
            </a:r>
          </a:p>
        </p:txBody>
      </p:sp>
      <p:sp>
        <p:nvSpPr>
          <p:cNvPr id="3" name="Content Placeholder 2">
            <a:extLst>
              <a:ext uri="{FF2B5EF4-FFF2-40B4-BE49-F238E27FC236}">
                <a16:creationId xmlns:a16="http://schemas.microsoft.com/office/drawing/2014/main" id="{3D50644A-21AF-9C26-85B8-377D142D226A}"/>
              </a:ext>
            </a:extLst>
          </p:cNvPr>
          <p:cNvSpPr>
            <a:spLocks noGrp="1"/>
          </p:cNvSpPr>
          <p:nvPr>
            <p:ph sz="half" idx="1"/>
          </p:nvPr>
        </p:nvSpPr>
        <p:spPr/>
        <p:txBody>
          <a:bodyPr>
            <a:normAutofit fontScale="92500" lnSpcReduction="10000"/>
          </a:bodyPr>
          <a:lstStyle/>
          <a:p>
            <a:r>
              <a:rPr lang="en-US">
                <a:latin typeface="Arial" panose="020B0604020202020204" pitchFamily="34" charset="0"/>
                <a:cs typeface="Arial" panose="020B0604020202020204" pitchFamily="34" charset="0"/>
              </a:rPr>
              <a:t>Easy to use -  2,000 employees out of 14 departments and Motor Pool staff to manage.</a:t>
            </a:r>
          </a:p>
          <a:p>
            <a:r>
              <a:rPr lang="en-US">
                <a:latin typeface="Arial" panose="020B0604020202020204" pitchFamily="34" charset="0"/>
                <a:cs typeface="Arial" panose="020B0604020202020204" pitchFamily="34" charset="0"/>
              </a:rPr>
              <a:t>Reliable, accessible, secure, supported, automatic/less staff hours</a:t>
            </a:r>
          </a:p>
          <a:p>
            <a:r>
              <a:rPr lang="en-US">
                <a:latin typeface="Arial" panose="020B0604020202020204" pitchFamily="34" charset="0"/>
                <a:cs typeface="Arial" panose="020B0604020202020204" pitchFamily="34" charset="0"/>
              </a:rPr>
              <a:t>Calculate bills and invoice ability, we operate as an internal service fund, so accurate billing is essential.</a:t>
            </a:r>
          </a:p>
          <a:p>
            <a:r>
              <a:rPr lang="en-US">
                <a:latin typeface="Arial" panose="020B0604020202020204" pitchFamily="34" charset="0"/>
                <a:cs typeface="Arial" panose="020B0604020202020204" pitchFamily="34" charset="0"/>
              </a:rPr>
              <a:t>Multiple types of rentals: daily rental pool (shared) and assigned vehicle, courtesy, maintenance. </a:t>
            </a:r>
          </a:p>
          <a:p>
            <a:r>
              <a:rPr lang="en-US">
                <a:latin typeface="Arial" panose="020B0604020202020204" pitchFamily="34" charset="0"/>
                <a:cs typeface="Arial" panose="020B0604020202020204" pitchFamily="34" charset="0"/>
              </a:rPr>
              <a:t>Multiple vehicle types</a:t>
            </a:r>
          </a:p>
          <a:p>
            <a:r>
              <a:rPr lang="en-US">
                <a:latin typeface="Arial" panose="020B0604020202020204" pitchFamily="34" charset="0"/>
                <a:cs typeface="Arial" panose="020B0604020202020204" pitchFamily="34" charset="0"/>
              </a:rPr>
              <a:t>Multiple locations </a:t>
            </a:r>
          </a:p>
          <a:p>
            <a:r>
              <a:rPr lang="en-US">
                <a:latin typeface="Arial" panose="020B0604020202020204" pitchFamily="34" charset="0"/>
                <a:cs typeface="Arial" panose="020B0604020202020204" pitchFamily="34" charset="0"/>
              </a:rPr>
              <a:t>Reports, data. </a:t>
            </a:r>
          </a:p>
        </p:txBody>
      </p:sp>
    </p:spTree>
    <p:extLst>
      <p:ext uri="{BB962C8B-B14F-4D97-AF65-F5344CB8AC3E}">
        <p14:creationId xmlns:p14="http://schemas.microsoft.com/office/powerpoint/2010/main" val="2419804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BADBF0-1B62-FC31-B3C2-558D9404A73F}"/>
              </a:ext>
            </a:extLst>
          </p:cNvPr>
          <p:cNvSpPr/>
          <p:nvPr/>
        </p:nvSpPr>
        <p:spPr>
          <a:xfrm>
            <a:off x="8276253" y="5822302"/>
            <a:ext cx="3638939" cy="6997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Placeholder 2" descr="A computer on a desk&#10;&#10;Description automatically generated">
            <a:extLst>
              <a:ext uri="{FF2B5EF4-FFF2-40B4-BE49-F238E27FC236}">
                <a16:creationId xmlns:a16="http://schemas.microsoft.com/office/drawing/2014/main" id="{249AE102-CD27-49CC-CBFE-41B96946C94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85184" y="0"/>
            <a:ext cx="7106816" cy="7000214"/>
          </a:xfrm>
          <a:noFill/>
        </p:spPr>
      </p:pic>
      <p:sp>
        <p:nvSpPr>
          <p:cNvPr id="2" name="TextBox 1">
            <a:extLst>
              <a:ext uri="{FF2B5EF4-FFF2-40B4-BE49-F238E27FC236}">
                <a16:creationId xmlns:a16="http://schemas.microsoft.com/office/drawing/2014/main" id="{BED8DBDF-A419-2713-B525-7C5DE71F5A99}"/>
              </a:ext>
            </a:extLst>
          </p:cNvPr>
          <p:cNvSpPr txBox="1"/>
          <p:nvPr/>
        </p:nvSpPr>
        <p:spPr>
          <a:xfrm>
            <a:off x="855067" y="2551837"/>
            <a:ext cx="3903546" cy="1754326"/>
          </a:xfrm>
          <a:prstGeom prst="rect">
            <a:avLst/>
          </a:prstGeom>
          <a:noFill/>
        </p:spPr>
        <p:txBody>
          <a:bodyPr wrap="square" rtlCol="0">
            <a:spAutoFit/>
          </a:bodyPr>
          <a:lstStyle/>
          <a:p>
            <a:r>
              <a:rPr lang="en-US" sz="3600">
                <a:solidFill>
                  <a:srgbClr val="3E69A1"/>
                </a:solidFill>
              </a:rPr>
              <a:t>Duluth and Virginia Motor Pools with Key boxes</a:t>
            </a:r>
          </a:p>
        </p:txBody>
      </p:sp>
    </p:spTree>
    <p:extLst>
      <p:ext uri="{BB962C8B-B14F-4D97-AF65-F5344CB8AC3E}">
        <p14:creationId xmlns:p14="http://schemas.microsoft.com/office/powerpoint/2010/main" val="66481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6AF1-47EA-1576-2058-F65F92AD524D}"/>
              </a:ext>
            </a:extLst>
          </p:cNvPr>
          <p:cNvSpPr>
            <a:spLocks noGrp="1"/>
          </p:cNvSpPr>
          <p:nvPr>
            <p:ph type="title"/>
          </p:nvPr>
        </p:nvSpPr>
        <p:spPr>
          <a:xfrm>
            <a:off x="348655" y="0"/>
            <a:ext cx="10515600" cy="1325563"/>
          </a:xfrm>
        </p:spPr>
        <p:txBody>
          <a:bodyPr/>
          <a:lstStyle/>
          <a:p>
            <a:r>
              <a:rPr lang="en-US"/>
              <a:t>Operations Overview </a:t>
            </a:r>
          </a:p>
        </p:txBody>
      </p:sp>
      <p:sp>
        <p:nvSpPr>
          <p:cNvPr id="4" name="Content Placeholder 3">
            <a:extLst>
              <a:ext uri="{FF2B5EF4-FFF2-40B4-BE49-F238E27FC236}">
                <a16:creationId xmlns:a16="http://schemas.microsoft.com/office/drawing/2014/main" id="{D1375927-992A-0C54-6727-06289531BA22}"/>
              </a:ext>
            </a:extLst>
          </p:cNvPr>
          <p:cNvSpPr>
            <a:spLocks noGrp="1"/>
          </p:cNvSpPr>
          <p:nvPr>
            <p:ph sz="half" idx="1"/>
          </p:nvPr>
        </p:nvSpPr>
        <p:spPr>
          <a:xfrm>
            <a:off x="488614" y="1033144"/>
            <a:ext cx="7601027" cy="5395647"/>
          </a:xfrm>
        </p:spPr>
        <p:txBody>
          <a:bodyPr>
            <a:normAutofit/>
          </a:bodyPr>
          <a:lstStyle/>
          <a:p>
            <a:pPr marL="0" indent="0">
              <a:buNone/>
            </a:pPr>
            <a:r>
              <a:rPr lang="en-US"/>
              <a:t>Services are provided to</a:t>
            </a:r>
          </a:p>
          <a:p>
            <a:pPr lvl="1"/>
            <a:r>
              <a:rPr lang="en-US" sz="2000"/>
              <a:t>2,000 total users, 14 departments</a:t>
            </a:r>
          </a:p>
          <a:p>
            <a:pPr lvl="1"/>
            <a:r>
              <a:rPr lang="en-US" sz="2000"/>
              <a:t>150 vehicles</a:t>
            </a:r>
          </a:p>
          <a:p>
            <a:pPr lvl="2"/>
            <a:endParaRPr lang="en-US"/>
          </a:p>
          <a:p>
            <a:pPr marL="0" indent="0">
              <a:buNone/>
            </a:pPr>
            <a:r>
              <a:rPr lang="en-US"/>
              <a:t>Services are provided through</a:t>
            </a:r>
          </a:p>
          <a:p>
            <a:pPr lvl="1"/>
            <a:r>
              <a:rPr lang="en-US" sz="2000"/>
              <a:t>19 Total sites</a:t>
            </a:r>
          </a:p>
          <a:p>
            <a:pPr lvl="2"/>
            <a:r>
              <a:rPr lang="en-US"/>
              <a:t>12 - Assigned manual vehicle sites, used for billing aggregation</a:t>
            </a:r>
          </a:p>
          <a:p>
            <a:pPr lvl="2"/>
            <a:r>
              <a:rPr lang="en-US"/>
              <a:t>3 - Department kiosk assisted - assigned sites </a:t>
            </a:r>
          </a:p>
          <a:p>
            <a:pPr lvl="3"/>
            <a:r>
              <a:rPr lang="en-US" sz="2000"/>
              <a:t>(PHHS, Hibbing &amp; Planning Virginia and Hibbing)</a:t>
            </a:r>
          </a:p>
          <a:p>
            <a:pPr lvl="2"/>
            <a:r>
              <a:rPr lang="en-US"/>
              <a:t>4 Shared vehicle sites set up for automated Motor Pool </a:t>
            </a:r>
          </a:p>
          <a:p>
            <a:pPr lvl="3"/>
            <a:r>
              <a:rPr lang="en-US" sz="2000"/>
              <a:t>Duluth Garage (Key box)</a:t>
            </a:r>
          </a:p>
          <a:p>
            <a:pPr lvl="3"/>
            <a:r>
              <a:rPr lang="en-US" sz="2000"/>
              <a:t>Virginia Garage (Key box) </a:t>
            </a:r>
          </a:p>
          <a:p>
            <a:pPr lvl="3"/>
            <a:r>
              <a:rPr lang="en-US" sz="2000"/>
              <a:t>Hibbing Site - Kiosk assisted</a:t>
            </a:r>
          </a:p>
          <a:p>
            <a:pPr lvl="3"/>
            <a:r>
              <a:rPr lang="en-US" sz="2000"/>
              <a:t>Pike Lake Site – Kiosk assisted</a:t>
            </a:r>
          </a:p>
          <a:p>
            <a:pPr marL="1371600" lvl="3" indent="0">
              <a:buNone/>
            </a:pPr>
            <a:endParaRPr lang="en-US" sz="1600"/>
          </a:p>
          <a:p>
            <a:pPr lvl="3"/>
            <a:endParaRPr lang="en-US" sz="1600"/>
          </a:p>
          <a:p>
            <a:pPr marL="1371600" lvl="3" indent="0">
              <a:buNone/>
            </a:pPr>
            <a:endParaRPr lang="en-US" sz="1400"/>
          </a:p>
        </p:txBody>
      </p:sp>
      <p:pic>
        <p:nvPicPr>
          <p:cNvPr id="9" name="Picture 8" descr="Binocular fixed on a top of mountains with other peaks">
            <a:extLst>
              <a:ext uri="{FF2B5EF4-FFF2-40B4-BE49-F238E27FC236}">
                <a16:creationId xmlns:a16="http://schemas.microsoft.com/office/drawing/2014/main" id="{D3625BDC-6EBB-BADE-4587-9350B3D3D828}"/>
              </a:ext>
            </a:extLst>
          </p:cNvPr>
          <p:cNvPicPr>
            <a:picLocks noChangeAspect="1"/>
          </p:cNvPicPr>
          <p:nvPr/>
        </p:nvPicPr>
        <p:blipFill rotWithShape="1">
          <a:blip r:embed="rId2">
            <a:extLst>
              <a:ext uri="{28A0092B-C50C-407E-A947-70E740481C1C}">
                <a14:useLocalDpi xmlns:a14="http://schemas.microsoft.com/office/drawing/2010/main" val="0"/>
              </a:ext>
            </a:extLst>
          </a:blip>
          <a:srcRect l="22299" r="42216"/>
          <a:stretch/>
        </p:blipFill>
        <p:spPr>
          <a:xfrm flipH="1">
            <a:off x="8750808" y="0"/>
            <a:ext cx="4008120" cy="6858000"/>
          </a:xfrm>
          <a:prstGeom prst="rect">
            <a:avLst/>
          </a:prstGeom>
        </p:spPr>
      </p:pic>
    </p:spTree>
    <p:extLst>
      <p:ext uri="{BB962C8B-B14F-4D97-AF65-F5344CB8AC3E}">
        <p14:creationId xmlns:p14="http://schemas.microsoft.com/office/powerpoint/2010/main" val="256201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E812B8C-4024-AEFD-AFE0-0869836E35B5}"/>
              </a:ext>
            </a:extLst>
          </p:cNvPr>
          <p:cNvSpPr>
            <a:spLocks noGrp="1"/>
          </p:cNvSpPr>
          <p:nvPr>
            <p:ph type="title"/>
          </p:nvPr>
        </p:nvSpPr>
        <p:spPr>
          <a:xfrm>
            <a:off x="839788" y="457200"/>
            <a:ext cx="3932237" cy="1600200"/>
          </a:xfrm>
        </p:spPr>
        <p:txBody>
          <a:bodyPr anchor="b">
            <a:normAutofit/>
          </a:bodyPr>
          <a:lstStyle/>
          <a:p>
            <a:r>
              <a:rPr lang="en-US"/>
              <a:t>Duluth Motor Pool</a:t>
            </a:r>
          </a:p>
        </p:txBody>
      </p:sp>
      <p:pic>
        <p:nvPicPr>
          <p:cNvPr id="6" name="Picture Placeholder 5" descr="A group of men standing in a garage&#10;&#10;Description automatically generated">
            <a:extLst>
              <a:ext uri="{FF2B5EF4-FFF2-40B4-BE49-F238E27FC236}">
                <a16:creationId xmlns:a16="http://schemas.microsoft.com/office/drawing/2014/main" id="{AA077E35-9565-9EF9-D75F-70E8B587A87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5014" b="-3"/>
          <a:stretch/>
        </p:blipFill>
        <p:spPr>
          <a:xfrm>
            <a:off x="5183188" y="987425"/>
            <a:ext cx="6172200" cy="4873625"/>
          </a:xfrm>
          <a:noFill/>
        </p:spPr>
      </p:pic>
      <p:sp>
        <p:nvSpPr>
          <p:cNvPr id="18" name="Text Placeholder 3">
            <a:extLst>
              <a:ext uri="{FF2B5EF4-FFF2-40B4-BE49-F238E27FC236}">
                <a16:creationId xmlns:a16="http://schemas.microsoft.com/office/drawing/2014/main" id="{A5A5825E-3AD7-B6A4-91E5-E655791A73E1}"/>
              </a:ext>
            </a:extLst>
          </p:cNvPr>
          <p:cNvSpPr>
            <a:spLocks noGrp="1"/>
          </p:cNvSpPr>
          <p:nvPr>
            <p:ph type="body" sz="half" idx="2"/>
          </p:nvPr>
        </p:nvSpPr>
        <p:spPr>
          <a:xfrm>
            <a:off x="839788" y="2057400"/>
            <a:ext cx="3932237" cy="3811588"/>
          </a:xfrm>
        </p:spPr>
        <p:txBody>
          <a:bodyPr>
            <a:normAutofit lnSpcReduction="10000"/>
          </a:bodyPr>
          <a:lstStyle/>
          <a:p>
            <a:pPr lvl="0"/>
            <a:r>
              <a:rPr lang="en-US" sz="2000" b="1">
                <a:effectLst/>
              </a:rPr>
              <a:t>Brian Privette – Garage Supervisor</a:t>
            </a:r>
          </a:p>
          <a:p>
            <a:pPr lvl="0"/>
            <a:r>
              <a:rPr lang="en-US" sz="2000" b="1">
                <a:effectLst/>
              </a:rPr>
              <a:t>Carter Adams – Automotive Tech</a:t>
            </a:r>
          </a:p>
          <a:p>
            <a:pPr lvl="0"/>
            <a:r>
              <a:rPr lang="en-US" sz="2000" b="1">
                <a:effectLst/>
              </a:rPr>
              <a:t>Johns Snickers – Automotive Tech</a:t>
            </a:r>
          </a:p>
          <a:p>
            <a:pPr lvl="0"/>
            <a:endParaRPr lang="en-US" sz="2000" b="1"/>
          </a:p>
          <a:p>
            <a:pPr lvl="0"/>
            <a:r>
              <a:rPr lang="en-US" sz="2000" b="1"/>
              <a:t>Fueling station – Over 40,000 gallons/year</a:t>
            </a:r>
          </a:p>
          <a:p>
            <a:pPr lvl="0"/>
            <a:r>
              <a:rPr lang="en-US" sz="2000" b="1">
                <a:effectLst/>
              </a:rPr>
              <a:t>Vehicle repair – </a:t>
            </a:r>
            <a:r>
              <a:rPr lang="en-US" sz="2000" b="1"/>
              <a:t>700 Assets 2,500 repair work orders</a:t>
            </a:r>
            <a:endParaRPr lang="en-US" sz="2000" b="1">
              <a:effectLst/>
            </a:endParaRPr>
          </a:p>
          <a:p>
            <a:pPr lvl="0"/>
            <a:r>
              <a:rPr lang="en-US" sz="2000" b="1">
                <a:effectLst/>
              </a:rPr>
              <a:t>Daily </a:t>
            </a:r>
            <a:r>
              <a:rPr lang="en-US" sz="2000" b="1"/>
              <a:t>Rental vehicles – 27 Vehicles</a:t>
            </a:r>
          </a:p>
          <a:p>
            <a:pPr lvl="0"/>
            <a:r>
              <a:rPr lang="en-US" sz="2000" b="1">
                <a:effectLst/>
              </a:rPr>
              <a:t>Parking – 52 Department vehicles housed in building</a:t>
            </a:r>
          </a:p>
          <a:p>
            <a:endParaRPr lang="en-US"/>
          </a:p>
          <a:p>
            <a:endParaRPr lang="en-US"/>
          </a:p>
        </p:txBody>
      </p:sp>
    </p:spTree>
    <p:extLst>
      <p:ext uri="{BB962C8B-B14F-4D97-AF65-F5344CB8AC3E}">
        <p14:creationId xmlns:p14="http://schemas.microsoft.com/office/powerpoint/2010/main" val="3700509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gile Fleet Brand Fonts">
      <a:majorFont>
        <a:latin typeface="Roboto Bold"/>
        <a:ea typeface=""/>
        <a:cs typeface=""/>
      </a:majorFont>
      <a:minorFont>
        <a:latin typeface="Roboto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Fleet Brand Template 122922 [Autosaved]" id="{D579CAAF-C4BE-4F64-AFFC-1A337E9594E0}" vid="{DAC49460-B487-4DDE-9E07-16922924E51B}"/>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Fleet Brand Template 122922 [Autosaved]" id="{D579CAAF-C4BE-4F64-AFFC-1A337E9594E0}" vid="{AAD7D44E-3C25-4D21-8A27-7B0967143EC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Fleet Brand Template 122922 [Autosaved]" id="{D579CAAF-C4BE-4F64-AFFC-1A337E9594E0}" vid="{7B24AE0E-A802-4209-866E-5DB7EE2D9FB9}"/>
    </a:ext>
  </a:extLst>
</a:theme>
</file>

<file path=ppt/theme/theme4.xml><?xml version="1.0" encoding="utf-8"?>
<a:theme xmlns:a="http://schemas.openxmlformats.org/drawingml/2006/main" name="Agile Fleet Brand Template 1229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gile Fleet Brand Fonts">
      <a:majorFont>
        <a:latin typeface="Roboto Bold"/>
        <a:ea typeface=""/>
        <a:cs typeface=""/>
      </a:majorFont>
      <a:minorFont>
        <a:latin typeface="Roboto Condense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Fleet Brand Template 122922" id="{CC045CE9-0FEC-481A-8BFA-50B854AA8CAE}" vid="{21621758-A8FC-4D7D-A4B4-28FD0792A4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AA15E6BD239F4BB8716AC11FDD8152" ma:contentTypeVersion="19" ma:contentTypeDescription="Create a new document." ma:contentTypeScope="" ma:versionID="e6bbd25e9e8f28f88717219d1c01b52b">
  <xsd:schema xmlns:xsd="http://www.w3.org/2001/XMLSchema" xmlns:xs="http://www.w3.org/2001/XMLSchema" xmlns:p="http://schemas.microsoft.com/office/2006/metadata/properties" xmlns:ns1="http://schemas.microsoft.com/sharepoint/v3" xmlns:ns2="797aa1b6-d276-4963-8e9b-a389f20630ae" xmlns:ns3="995c04c3-6940-420f-9b44-f011cddbce17" targetNamespace="http://schemas.microsoft.com/office/2006/metadata/properties" ma:root="true" ma:fieldsID="914dc54262caec19a7dca296fb62ee98" ns1:_="" ns2:_="" ns3:_="">
    <xsd:import namespace="http://schemas.microsoft.com/sharepoint/v3"/>
    <xsd:import namespace="797aa1b6-d276-4963-8e9b-a389f20630ae"/>
    <xsd:import namespace="995c04c3-6940-420f-9b44-f011cddbce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1:_ExtendedDescription"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2" nillable="true" ma:displayName="Description" ma:default="*Type brief description" ma:format="Dropdown" ma:internalName="_Extended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7aa1b6-d276-4963-8e9b-a389f2063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2a0eb56-2e03-4499-a475-1cbd21fab794"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5c04c3-6940-420f-9b44-f011cddbce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8a304cd-276d-40d2-8f0d-a58c241e1e1a}" ma:internalName="TaxCatchAll" ma:showField="CatchAllData" ma:web="995c04c3-6940-420f-9b44-f011cddbc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95c04c3-6940-420f-9b44-f011cddbce17" xsi:nil="true"/>
    <_ExtendedDescription xmlns="http://schemas.microsoft.com/sharepoint/v3">*Type brief description</_ExtendedDescription>
    <lcf76f155ced4ddcb4097134ff3c332f xmlns="797aa1b6-d276-4963-8e9b-a389f20630ae">
      <Terms xmlns="http://schemas.microsoft.com/office/infopath/2007/PartnerControls"/>
    </lcf76f155ced4ddcb4097134ff3c332f>
    <MediaLengthInSeconds xmlns="797aa1b6-d276-4963-8e9b-a389f20630ae" xsi:nil="true"/>
    <SharedWithUsers xmlns="995c04c3-6940-420f-9b44-f011cddbce17">
      <UserInfo>
        <DisplayName/>
        <AccountId xsi:nil="true"/>
        <AccountType/>
      </UserInfo>
    </SharedWithUsers>
  </documentManagement>
</p:properties>
</file>

<file path=customXml/itemProps1.xml><?xml version="1.0" encoding="utf-8"?>
<ds:datastoreItem xmlns:ds="http://schemas.openxmlformats.org/officeDocument/2006/customXml" ds:itemID="{29287C69-F27C-44EC-9B58-1FE9812AD4A7}">
  <ds:schemaRefs>
    <ds:schemaRef ds:uri="http://schemas.microsoft.com/sharepoint/v3/contenttype/forms"/>
  </ds:schemaRefs>
</ds:datastoreItem>
</file>

<file path=customXml/itemProps2.xml><?xml version="1.0" encoding="utf-8"?>
<ds:datastoreItem xmlns:ds="http://schemas.openxmlformats.org/officeDocument/2006/customXml" ds:itemID="{C17B1C33-E42E-4398-BA46-F1162C8111AE}"/>
</file>

<file path=customXml/itemProps3.xml><?xml version="1.0" encoding="utf-8"?>
<ds:datastoreItem xmlns:ds="http://schemas.openxmlformats.org/officeDocument/2006/customXml" ds:itemID="{771FB3E6-F488-4157-BCBA-0336F4AC1D49}">
  <ds:schemaRefs>
    <ds:schemaRef ds:uri="797aa1b6-d276-4963-8e9b-a389f20630ae"/>
    <ds:schemaRef ds:uri="995c04c3-6940-420f-9b44-f011cddbce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Agile Fleet Brand Template 013123</Template>
  <Application>Microsoft Office PowerPoint</Application>
  <PresentationFormat>Widescreen</PresentationFormat>
  <Slides>24</Slides>
  <Notes>3</Notes>
  <HiddenSlides>0</HiddenSlide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1_Custom Design</vt:lpstr>
      <vt:lpstr>Custom Design</vt:lpstr>
      <vt:lpstr>Agile Fleet Brand Template 122922</vt:lpstr>
      <vt:lpstr>St Louis County, Minnesota </vt:lpstr>
      <vt:lpstr>Tonya Kowarsch</vt:lpstr>
      <vt:lpstr>Located in the arrowhead region of Northeastern Minnesota, St. Louis County is the largest county east of the Mississippi River. St. Louis County is known for its spectacular beauty, natural resources and year-round recreation opportunities </vt:lpstr>
      <vt:lpstr>St Louis County</vt:lpstr>
      <vt:lpstr>Our FleetCommander Journey</vt:lpstr>
      <vt:lpstr>Searching for a system, our needs.</vt:lpstr>
      <vt:lpstr>PowerPoint Presentation</vt:lpstr>
      <vt:lpstr>Operations Overview </vt:lpstr>
      <vt:lpstr>Duluth Motor Pool</vt:lpstr>
      <vt:lpstr>Virginia Motor Pool</vt:lpstr>
      <vt:lpstr>Kiosks</vt:lpstr>
      <vt:lpstr>Adoption: Immediate results</vt:lpstr>
      <vt:lpstr>Usage: Last 12 months</vt:lpstr>
      <vt:lpstr>Usage: Last 12 months</vt:lpstr>
      <vt:lpstr>Usage: Last 12 months</vt:lpstr>
      <vt:lpstr>Usage: Last 12 months</vt:lpstr>
      <vt:lpstr>Usage: Last 12 months</vt:lpstr>
      <vt:lpstr>Usage: Last 12 months</vt:lpstr>
      <vt:lpstr>Usage: Vehicle Statistics</vt:lpstr>
      <vt:lpstr>Usage: Motor Pool Utilization</vt:lpstr>
      <vt:lpstr>Usage: Utilization by Asset Type, Daily Rental</vt:lpstr>
      <vt:lpstr>Usage: Reservation Trend</vt:lpstr>
      <vt:lpstr>Future Goals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Roodschild</dc:creator>
  <cp:revision>1</cp:revision>
  <dcterms:created xsi:type="dcterms:W3CDTF">2023-01-31T20:04:25Z</dcterms:created>
  <dcterms:modified xsi:type="dcterms:W3CDTF">2023-09-21T20:43:09Z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0x0101003EAA15E6BD239F4BB8716AC11FDD8152</vt:lpwstr>
  </property>
  <property fmtid="{D5CDD505-2E9C-101B-9397-08002B2CF9AE}" pid="3" name="MediaServiceImageTags">
    <vt:lpwstr/>
  </property>
</Properties>
</file>