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Lst>
  <p:notesMasterIdLst>
    <p:notesMasterId r:id="rId35"/>
  </p:notesMasterIdLst>
  <p:sldIdLst>
    <p:sldId id="274" r:id="rId5"/>
    <p:sldId id="268" r:id="rId6"/>
    <p:sldId id="275" r:id="rId7"/>
    <p:sldId id="257" r:id="rId8"/>
    <p:sldId id="284" r:id="rId9"/>
    <p:sldId id="312" r:id="rId10"/>
    <p:sldId id="285" r:id="rId11"/>
    <p:sldId id="286" r:id="rId12"/>
    <p:sldId id="313" r:id="rId13"/>
    <p:sldId id="305" r:id="rId14"/>
    <p:sldId id="306" r:id="rId15"/>
    <p:sldId id="287" r:id="rId16"/>
    <p:sldId id="293" r:id="rId17"/>
    <p:sldId id="307" r:id="rId18"/>
    <p:sldId id="308" r:id="rId19"/>
    <p:sldId id="309" r:id="rId20"/>
    <p:sldId id="310" r:id="rId21"/>
    <p:sldId id="311" r:id="rId22"/>
    <p:sldId id="294" r:id="rId23"/>
    <p:sldId id="295" r:id="rId24"/>
    <p:sldId id="289" r:id="rId25"/>
    <p:sldId id="297" r:id="rId26"/>
    <p:sldId id="298" r:id="rId27"/>
    <p:sldId id="299" r:id="rId28"/>
    <p:sldId id="300" r:id="rId29"/>
    <p:sldId id="301" r:id="rId30"/>
    <p:sldId id="302" r:id="rId31"/>
    <p:sldId id="303" r:id="rId32"/>
    <p:sldId id="304" r:id="rId33"/>
    <p:sldId id="290"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6A"/>
    <a:srgbClr val="002C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14" autoAdjust="0"/>
    <p:restoredTop sz="63274" autoAdjust="0"/>
  </p:normalViewPr>
  <p:slideViewPr>
    <p:cSldViewPr snapToGrid="0">
      <p:cViewPr varScale="1">
        <p:scale>
          <a:sx n="52" d="100"/>
          <a:sy n="52" d="100"/>
        </p:scale>
        <p:origin x="1531"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ePoznick\Downloads\mileageutilization%20(1).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oePoznick\Downloads\mileageutilization%20(1).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oePoznick\Downloads\mileageutilization%20(1).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oePoznick\Downloads\vehicledemand%20(3).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oePoznick\Downloads\CompletedReservationSummary%20(14).xl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oePoznick\Active%20Downloads\CompletedReservationSummary%20(1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oePoznick\Active%20Downloads\CompletedReservationSummary%20(12).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966-4B32-9D15-AB01C4DBF87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966-4B32-9D15-AB01C4DBF87F}"/>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'mileageutilization (1)'!$A$74:$A$75</c:f>
              <c:strCache>
                <c:ptCount val="2"/>
                <c:pt idx="0">
                  <c:v>Over Miles</c:v>
                </c:pt>
                <c:pt idx="1">
                  <c:v>Under Miles</c:v>
                </c:pt>
              </c:strCache>
            </c:strRef>
          </c:cat>
          <c:val>
            <c:numRef>
              <c:f>'mileageutilization (1)'!$B$74:$B$75</c:f>
              <c:numCache>
                <c:formatCode>General</c:formatCode>
                <c:ptCount val="2"/>
                <c:pt idx="0">
                  <c:v>2</c:v>
                </c:pt>
                <c:pt idx="1">
                  <c:v>69</c:v>
                </c:pt>
              </c:numCache>
            </c:numRef>
          </c:val>
          <c:extLst>
            <c:ext xmlns:c16="http://schemas.microsoft.com/office/drawing/2014/chart" uri="{C3380CC4-5D6E-409C-BE32-E72D297353CC}">
              <c16:uniqueId val="{00000004-1966-4B32-9D15-AB01C4DBF87F}"/>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C7B-475C-A07D-F513EFF2618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C7B-475C-A07D-F513EFF26181}"/>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'mileageutilization (1)'!$A$77:$A$78</c:f>
              <c:strCache>
                <c:ptCount val="2"/>
                <c:pt idx="0">
                  <c:v>Under Age</c:v>
                </c:pt>
                <c:pt idx="1">
                  <c:v>Over Age</c:v>
                </c:pt>
              </c:strCache>
            </c:strRef>
          </c:cat>
          <c:val>
            <c:numRef>
              <c:f>'mileageutilization (1)'!$B$77:$B$78</c:f>
              <c:numCache>
                <c:formatCode>General</c:formatCode>
                <c:ptCount val="2"/>
                <c:pt idx="0">
                  <c:v>28</c:v>
                </c:pt>
                <c:pt idx="1">
                  <c:v>43</c:v>
                </c:pt>
              </c:numCache>
            </c:numRef>
          </c:val>
          <c:extLst>
            <c:ext xmlns:c16="http://schemas.microsoft.com/office/drawing/2014/chart" uri="{C3380CC4-5D6E-409C-BE32-E72D297353CC}">
              <c16:uniqueId val="{00000004-1C7B-475C-A07D-F513EFF26181}"/>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2"/>
          <c:tx>
            <c:strRef>
              <c:f>'vehicledemand (3)'!$D$1</c:f>
              <c:strCache>
                <c:ptCount val="1"/>
                <c:pt idx="0">
                  <c:v>Total Vehicles in Use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3"/>
                </a:solidFill>
                <a:prstDash val="sysDot"/>
              </a:ln>
              <a:effectLst/>
            </c:spPr>
            <c:trendlineType val="linear"/>
            <c:dispRSqr val="0"/>
            <c:dispEq val="0"/>
          </c:trendline>
          <c:cat>
            <c:numRef>
              <c:f>'vehicledemand (3)'!$A$2:$A$34</c:f>
              <c:numCache>
                <c:formatCode>m/d/yyyy</c:formatCode>
                <c:ptCount val="33"/>
                <c:pt idx="1">
                  <c:v>45160</c:v>
                </c:pt>
                <c:pt idx="2">
                  <c:v>45161</c:v>
                </c:pt>
                <c:pt idx="3">
                  <c:v>45162</c:v>
                </c:pt>
                <c:pt idx="4">
                  <c:v>45163</c:v>
                </c:pt>
                <c:pt idx="5">
                  <c:v>45164</c:v>
                </c:pt>
                <c:pt idx="6">
                  <c:v>45165</c:v>
                </c:pt>
                <c:pt idx="7">
                  <c:v>45166</c:v>
                </c:pt>
                <c:pt idx="8">
                  <c:v>45167</c:v>
                </c:pt>
                <c:pt idx="9">
                  <c:v>45168</c:v>
                </c:pt>
                <c:pt idx="10">
                  <c:v>45169</c:v>
                </c:pt>
                <c:pt idx="11">
                  <c:v>45170</c:v>
                </c:pt>
                <c:pt idx="12">
                  <c:v>45171</c:v>
                </c:pt>
                <c:pt idx="13">
                  <c:v>45172</c:v>
                </c:pt>
                <c:pt idx="14">
                  <c:v>45173</c:v>
                </c:pt>
                <c:pt idx="15">
                  <c:v>45174</c:v>
                </c:pt>
                <c:pt idx="16">
                  <c:v>45175</c:v>
                </c:pt>
                <c:pt idx="17">
                  <c:v>45176</c:v>
                </c:pt>
                <c:pt idx="18">
                  <c:v>45177</c:v>
                </c:pt>
                <c:pt idx="19">
                  <c:v>45178</c:v>
                </c:pt>
                <c:pt idx="20">
                  <c:v>45179</c:v>
                </c:pt>
                <c:pt idx="21">
                  <c:v>45180</c:v>
                </c:pt>
                <c:pt idx="22">
                  <c:v>45181</c:v>
                </c:pt>
                <c:pt idx="23">
                  <c:v>45182</c:v>
                </c:pt>
                <c:pt idx="24">
                  <c:v>45183</c:v>
                </c:pt>
                <c:pt idx="25">
                  <c:v>45184</c:v>
                </c:pt>
                <c:pt idx="26">
                  <c:v>45185</c:v>
                </c:pt>
                <c:pt idx="27">
                  <c:v>45186</c:v>
                </c:pt>
                <c:pt idx="28">
                  <c:v>45187</c:v>
                </c:pt>
                <c:pt idx="29">
                  <c:v>45188</c:v>
                </c:pt>
                <c:pt idx="30">
                  <c:v>45189</c:v>
                </c:pt>
                <c:pt idx="31">
                  <c:v>45190</c:v>
                </c:pt>
                <c:pt idx="32">
                  <c:v>45191</c:v>
                </c:pt>
              </c:numCache>
            </c:numRef>
          </c:cat>
          <c:val>
            <c:numRef>
              <c:f>'vehicledemand (3)'!$D$2:$D$34</c:f>
              <c:numCache>
                <c:formatCode>General</c:formatCode>
                <c:ptCount val="33"/>
                <c:pt idx="1">
                  <c:v>26</c:v>
                </c:pt>
                <c:pt idx="2">
                  <c:v>31</c:v>
                </c:pt>
                <c:pt idx="3">
                  <c:v>30</c:v>
                </c:pt>
                <c:pt idx="4">
                  <c:v>26</c:v>
                </c:pt>
                <c:pt idx="5">
                  <c:v>11</c:v>
                </c:pt>
                <c:pt idx="6">
                  <c:v>12</c:v>
                </c:pt>
                <c:pt idx="7">
                  <c:v>21</c:v>
                </c:pt>
                <c:pt idx="8">
                  <c:v>21</c:v>
                </c:pt>
                <c:pt idx="9">
                  <c:v>29</c:v>
                </c:pt>
                <c:pt idx="10">
                  <c:v>26</c:v>
                </c:pt>
                <c:pt idx="11">
                  <c:v>24</c:v>
                </c:pt>
                <c:pt idx="12">
                  <c:v>11</c:v>
                </c:pt>
                <c:pt idx="13">
                  <c:v>11</c:v>
                </c:pt>
                <c:pt idx="14">
                  <c:v>12</c:v>
                </c:pt>
                <c:pt idx="15">
                  <c:v>25</c:v>
                </c:pt>
                <c:pt idx="16">
                  <c:v>26</c:v>
                </c:pt>
                <c:pt idx="17">
                  <c:v>31</c:v>
                </c:pt>
                <c:pt idx="18">
                  <c:v>28</c:v>
                </c:pt>
                <c:pt idx="19">
                  <c:v>10</c:v>
                </c:pt>
                <c:pt idx="20">
                  <c:v>9</c:v>
                </c:pt>
                <c:pt idx="21">
                  <c:v>28</c:v>
                </c:pt>
                <c:pt idx="22">
                  <c:v>27</c:v>
                </c:pt>
                <c:pt idx="23">
                  <c:v>32</c:v>
                </c:pt>
                <c:pt idx="24">
                  <c:v>27</c:v>
                </c:pt>
                <c:pt idx="25">
                  <c:v>28</c:v>
                </c:pt>
                <c:pt idx="26">
                  <c:v>11</c:v>
                </c:pt>
                <c:pt idx="27">
                  <c:v>13</c:v>
                </c:pt>
                <c:pt idx="28">
                  <c:v>26</c:v>
                </c:pt>
                <c:pt idx="29">
                  <c:v>36</c:v>
                </c:pt>
                <c:pt idx="30">
                  <c:v>33</c:v>
                </c:pt>
                <c:pt idx="31">
                  <c:v>32</c:v>
                </c:pt>
                <c:pt idx="32">
                  <c:v>26</c:v>
                </c:pt>
              </c:numCache>
            </c:numRef>
          </c:val>
          <c:smooth val="0"/>
          <c:extLst>
            <c:ext xmlns:c16="http://schemas.microsoft.com/office/drawing/2014/chart" uri="{C3380CC4-5D6E-409C-BE32-E72D297353CC}">
              <c16:uniqueId val="{00000001-EF25-4B69-A6DE-B705DBDC63EF}"/>
            </c:ext>
          </c:extLst>
        </c:ser>
        <c:ser>
          <c:idx val="3"/>
          <c:order val="3"/>
          <c:tx>
            <c:strRef>
              <c:f>'vehicledemand (3)'!$E$1</c:f>
              <c:strCache>
                <c:ptCount val="1"/>
                <c:pt idx="0">
                  <c:v>Max Vehicles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'vehicledemand (3)'!$A$2:$A$34</c:f>
              <c:numCache>
                <c:formatCode>m/d/yyyy</c:formatCode>
                <c:ptCount val="33"/>
                <c:pt idx="1">
                  <c:v>45160</c:v>
                </c:pt>
                <c:pt idx="2">
                  <c:v>45161</c:v>
                </c:pt>
                <c:pt idx="3">
                  <c:v>45162</c:v>
                </c:pt>
                <c:pt idx="4">
                  <c:v>45163</c:v>
                </c:pt>
                <c:pt idx="5">
                  <c:v>45164</c:v>
                </c:pt>
                <c:pt idx="6">
                  <c:v>45165</c:v>
                </c:pt>
                <c:pt idx="7">
                  <c:v>45166</c:v>
                </c:pt>
                <c:pt idx="8">
                  <c:v>45167</c:v>
                </c:pt>
                <c:pt idx="9">
                  <c:v>45168</c:v>
                </c:pt>
                <c:pt idx="10">
                  <c:v>45169</c:v>
                </c:pt>
                <c:pt idx="11">
                  <c:v>45170</c:v>
                </c:pt>
                <c:pt idx="12">
                  <c:v>45171</c:v>
                </c:pt>
                <c:pt idx="13">
                  <c:v>45172</c:v>
                </c:pt>
                <c:pt idx="14">
                  <c:v>45173</c:v>
                </c:pt>
                <c:pt idx="15">
                  <c:v>45174</c:v>
                </c:pt>
                <c:pt idx="16">
                  <c:v>45175</c:v>
                </c:pt>
                <c:pt idx="17">
                  <c:v>45176</c:v>
                </c:pt>
                <c:pt idx="18">
                  <c:v>45177</c:v>
                </c:pt>
                <c:pt idx="19">
                  <c:v>45178</c:v>
                </c:pt>
                <c:pt idx="20">
                  <c:v>45179</c:v>
                </c:pt>
                <c:pt idx="21">
                  <c:v>45180</c:v>
                </c:pt>
                <c:pt idx="22">
                  <c:v>45181</c:v>
                </c:pt>
                <c:pt idx="23">
                  <c:v>45182</c:v>
                </c:pt>
                <c:pt idx="24">
                  <c:v>45183</c:v>
                </c:pt>
                <c:pt idx="25">
                  <c:v>45184</c:v>
                </c:pt>
                <c:pt idx="26">
                  <c:v>45185</c:v>
                </c:pt>
                <c:pt idx="27">
                  <c:v>45186</c:v>
                </c:pt>
                <c:pt idx="28">
                  <c:v>45187</c:v>
                </c:pt>
                <c:pt idx="29">
                  <c:v>45188</c:v>
                </c:pt>
                <c:pt idx="30">
                  <c:v>45189</c:v>
                </c:pt>
                <c:pt idx="31">
                  <c:v>45190</c:v>
                </c:pt>
                <c:pt idx="32">
                  <c:v>45191</c:v>
                </c:pt>
              </c:numCache>
            </c:numRef>
          </c:cat>
          <c:val>
            <c:numRef>
              <c:f>'vehicledemand (3)'!$E$2:$E$34</c:f>
              <c:numCache>
                <c:formatCode>General</c:formatCode>
                <c:ptCount val="33"/>
                <c:pt idx="0">
                  <c:v>0</c:v>
                </c:pt>
                <c:pt idx="1">
                  <c:v>26</c:v>
                </c:pt>
                <c:pt idx="2">
                  <c:v>25</c:v>
                </c:pt>
                <c:pt idx="3">
                  <c:v>26</c:v>
                </c:pt>
                <c:pt idx="4">
                  <c:v>25</c:v>
                </c:pt>
                <c:pt idx="5">
                  <c:v>11</c:v>
                </c:pt>
                <c:pt idx="6">
                  <c:v>11</c:v>
                </c:pt>
                <c:pt idx="7">
                  <c:v>20</c:v>
                </c:pt>
                <c:pt idx="8">
                  <c:v>20</c:v>
                </c:pt>
                <c:pt idx="9">
                  <c:v>26</c:v>
                </c:pt>
                <c:pt idx="10">
                  <c:v>25</c:v>
                </c:pt>
                <c:pt idx="11">
                  <c:v>22</c:v>
                </c:pt>
                <c:pt idx="12">
                  <c:v>11</c:v>
                </c:pt>
                <c:pt idx="13">
                  <c:v>11</c:v>
                </c:pt>
                <c:pt idx="14">
                  <c:v>12</c:v>
                </c:pt>
                <c:pt idx="15">
                  <c:v>22</c:v>
                </c:pt>
                <c:pt idx="16">
                  <c:v>24</c:v>
                </c:pt>
                <c:pt idx="17">
                  <c:v>25</c:v>
                </c:pt>
                <c:pt idx="18">
                  <c:v>26</c:v>
                </c:pt>
                <c:pt idx="19">
                  <c:v>10</c:v>
                </c:pt>
                <c:pt idx="20">
                  <c:v>9</c:v>
                </c:pt>
                <c:pt idx="21">
                  <c:v>27</c:v>
                </c:pt>
                <c:pt idx="22">
                  <c:v>25</c:v>
                </c:pt>
                <c:pt idx="23">
                  <c:v>27</c:v>
                </c:pt>
                <c:pt idx="24">
                  <c:v>22</c:v>
                </c:pt>
                <c:pt idx="25">
                  <c:v>25</c:v>
                </c:pt>
                <c:pt idx="26">
                  <c:v>11</c:v>
                </c:pt>
                <c:pt idx="27">
                  <c:v>13</c:v>
                </c:pt>
                <c:pt idx="28">
                  <c:v>22</c:v>
                </c:pt>
                <c:pt idx="29">
                  <c:v>30</c:v>
                </c:pt>
                <c:pt idx="30">
                  <c:v>25</c:v>
                </c:pt>
                <c:pt idx="31">
                  <c:v>27</c:v>
                </c:pt>
                <c:pt idx="32">
                  <c:v>23</c:v>
                </c:pt>
              </c:numCache>
            </c:numRef>
          </c:val>
          <c:smooth val="0"/>
          <c:extLst>
            <c:ext xmlns:c16="http://schemas.microsoft.com/office/drawing/2014/chart" uri="{C3380CC4-5D6E-409C-BE32-E72D297353CC}">
              <c16:uniqueId val="{00000002-EF25-4B69-A6DE-B705DBDC63EF}"/>
            </c:ext>
          </c:extLst>
        </c:ser>
        <c:ser>
          <c:idx val="4"/>
          <c:order val="4"/>
          <c:tx>
            <c:strRef>
              <c:f>'vehicledemand (3)'!$F$1</c:f>
              <c:strCache>
                <c:ptCount val="1"/>
                <c:pt idx="0">
                  <c:v>Capacity</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'vehicledemand (3)'!$A$2:$A$34</c:f>
              <c:numCache>
                <c:formatCode>m/d/yyyy</c:formatCode>
                <c:ptCount val="33"/>
                <c:pt idx="1">
                  <c:v>45160</c:v>
                </c:pt>
                <c:pt idx="2">
                  <c:v>45161</c:v>
                </c:pt>
                <c:pt idx="3">
                  <c:v>45162</c:v>
                </c:pt>
                <c:pt idx="4">
                  <c:v>45163</c:v>
                </c:pt>
                <c:pt idx="5">
                  <c:v>45164</c:v>
                </c:pt>
                <c:pt idx="6">
                  <c:v>45165</c:v>
                </c:pt>
                <c:pt idx="7">
                  <c:v>45166</c:v>
                </c:pt>
                <c:pt idx="8">
                  <c:v>45167</c:v>
                </c:pt>
                <c:pt idx="9">
                  <c:v>45168</c:v>
                </c:pt>
                <c:pt idx="10">
                  <c:v>45169</c:v>
                </c:pt>
                <c:pt idx="11">
                  <c:v>45170</c:v>
                </c:pt>
                <c:pt idx="12">
                  <c:v>45171</c:v>
                </c:pt>
                <c:pt idx="13">
                  <c:v>45172</c:v>
                </c:pt>
                <c:pt idx="14">
                  <c:v>45173</c:v>
                </c:pt>
                <c:pt idx="15">
                  <c:v>45174</c:v>
                </c:pt>
                <c:pt idx="16">
                  <c:v>45175</c:v>
                </c:pt>
                <c:pt idx="17">
                  <c:v>45176</c:v>
                </c:pt>
                <c:pt idx="18">
                  <c:v>45177</c:v>
                </c:pt>
                <c:pt idx="19">
                  <c:v>45178</c:v>
                </c:pt>
                <c:pt idx="20">
                  <c:v>45179</c:v>
                </c:pt>
                <c:pt idx="21">
                  <c:v>45180</c:v>
                </c:pt>
                <c:pt idx="22">
                  <c:v>45181</c:v>
                </c:pt>
                <c:pt idx="23">
                  <c:v>45182</c:v>
                </c:pt>
                <c:pt idx="24">
                  <c:v>45183</c:v>
                </c:pt>
                <c:pt idx="25">
                  <c:v>45184</c:v>
                </c:pt>
                <c:pt idx="26">
                  <c:v>45185</c:v>
                </c:pt>
                <c:pt idx="27">
                  <c:v>45186</c:v>
                </c:pt>
                <c:pt idx="28">
                  <c:v>45187</c:v>
                </c:pt>
                <c:pt idx="29">
                  <c:v>45188</c:v>
                </c:pt>
                <c:pt idx="30">
                  <c:v>45189</c:v>
                </c:pt>
                <c:pt idx="31">
                  <c:v>45190</c:v>
                </c:pt>
                <c:pt idx="32">
                  <c:v>45191</c:v>
                </c:pt>
              </c:numCache>
            </c:numRef>
          </c:cat>
          <c:val>
            <c:numRef>
              <c:f>'vehicledemand (3)'!$F$2:$F$34</c:f>
              <c:numCache>
                <c:formatCode>General</c:formatCode>
                <c:ptCount val="33"/>
                <c:pt idx="1">
                  <c:v>50</c:v>
                </c:pt>
                <c:pt idx="2">
                  <c:v>50</c:v>
                </c:pt>
                <c:pt idx="3">
                  <c:v>50</c:v>
                </c:pt>
                <c:pt idx="4">
                  <c:v>50</c:v>
                </c:pt>
                <c:pt idx="5">
                  <c:v>50</c:v>
                </c:pt>
                <c:pt idx="6">
                  <c:v>50</c:v>
                </c:pt>
                <c:pt idx="7">
                  <c:v>50</c:v>
                </c:pt>
                <c:pt idx="8">
                  <c:v>50</c:v>
                </c:pt>
                <c:pt idx="9">
                  <c:v>50</c:v>
                </c:pt>
                <c:pt idx="10">
                  <c:v>50</c:v>
                </c:pt>
                <c:pt idx="11">
                  <c:v>50</c:v>
                </c:pt>
                <c:pt idx="12">
                  <c:v>50</c:v>
                </c:pt>
                <c:pt idx="13">
                  <c:v>50</c:v>
                </c:pt>
                <c:pt idx="14">
                  <c:v>50</c:v>
                </c:pt>
                <c:pt idx="15">
                  <c:v>50</c:v>
                </c:pt>
                <c:pt idx="16">
                  <c:v>50</c:v>
                </c:pt>
                <c:pt idx="17">
                  <c:v>50</c:v>
                </c:pt>
                <c:pt idx="18">
                  <c:v>50</c:v>
                </c:pt>
                <c:pt idx="19">
                  <c:v>50</c:v>
                </c:pt>
                <c:pt idx="20">
                  <c:v>50</c:v>
                </c:pt>
                <c:pt idx="21">
                  <c:v>50</c:v>
                </c:pt>
                <c:pt idx="22">
                  <c:v>50</c:v>
                </c:pt>
                <c:pt idx="23">
                  <c:v>50</c:v>
                </c:pt>
                <c:pt idx="24">
                  <c:v>50</c:v>
                </c:pt>
                <c:pt idx="25">
                  <c:v>50</c:v>
                </c:pt>
                <c:pt idx="26">
                  <c:v>50</c:v>
                </c:pt>
                <c:pt idx="27">
                  <c:v>50</c:v>
                </c:pt>
                <c:pt idx="28">
                  <c:v>50</c:v>
                </c:pt>
                <c:pt idx="29">
                  <c:v>50</c:v>
                </c:pt>
                <c:pt idx="30">
                  <c:v>50</c:v>
                </c:pt>
                <c:pt idx="31">
                  <c:v>50</c:v>
                </c:pt>
                <c:pt idx="32">
                  <c:v>50</c:v>
                </c:pt>
              </c:numCache>
            </c:numRef>
          </c:val>
          <c:smooth val="0"/>
          <c:extLst>
            <c:ext xmlns:c16="http://schemas.microsoft.com/office/drawing/2014/chart" uri="{C3380CC4-5D6E-409C-BE32-E72D297353CC}">
              <c16:uniqueId val="{00000003-EF25-4B69-A6DE-B705DBDC63EF}"/>
            </c:ext>
          </c:extLst>
        </c:ser>
        <c:dLbls>
          <c:dLblPos val="t"/>
          <c:showLegendKey val="0"/>
          <c:showVal val="1"/>
          <c:showCatName val="0"/>
          <c:showSerName val="0"/>
          <c:showPercent val="0"/>
          <c:showBubbleSize val="0"/>
        </c:dLbls>
        <c:marker val="1"/>
        <c:smooth val="0"/>
        <c:axId val="512772191"/>
        <c:axId val="405360287"/>
        <c:extLst>
          <c:ext xmlns:c15="http://schemas.microsoft.com/office/drawing/2012/chart" uri="{02D57815-91ED-43cb-92C2-25804820EDAC}">
            <c15:filteredLineSeries>
              <c15:ser>
                <c:idx val="0"/>
                <c:order val="0"/>
                <c:tx>
                  <c:strRef>
                    <c:extLst>
                      <c:ext uri="{02D57815-91ED-43cb-92C2-25804820EDAC}">
                        <c15:formulaRef>
                          <c15:sqref>'vehicledemand (3)'!$B$1</c15:sqref>
                        </c15:formulaRef>
                      </c:ext>
                    </c:extLst>
                    <c:strCache>
                      <c:ptCount val="1"/>
                      <c:pt idx="0">
                        <c:v>Vehicles Leaving</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'vehicledemand (3)'!$A$2:$A$34</c15:sqref>
                        </c15:formulaRef>
                      </c:ext>
                    </c:extLst>
                    <c:numCache>
                      <c:formatCode>m/d/yyyy</c:formatCode>
                      <c:ptCount val="33"/>
                      <c:pt idx="1">
                        <c:v>45160</c:v>
                      </c:pt>
                      <c:pt idx="2">
                        <c:v>45161</c:v>
                      </c:pt>
                      <c:pt idx="3">
                        <c:v>45162</c:v>
                      </c:pt>
                      <c:pt idx="4">
                        <c:v>45163</c:v>
                      </c:pt>
                      <c:pt idx="5">
                        <c:v>45164</c:v>
                      </c:pt>
                      <c:pt idx="6">
                        <c:v>45165</c:v>
                      </c:pt>
                      <c:pt idx="7">
                        <c:v>45166</c:v>
                      </c:pt>
                      <c:pt idx="8">
                        <c:v>45167</c:v>
                      </c:pt>
                      <c:pt idx="9">
                        <c:v>45168</c:v>
                      </c:pt>
                      <c:pt idx="10">
                        <c:v>45169</c:v>
                      </c:pt>
                      <c:pt idx="11">
                        <c:v>45170</c:v>
                      </c:pt>
                      <c:pt idx="12">
                        <c:v>45171</c:v>
                      </c:pt>
                      <c:pt idx="13">
                        <c:v>45172</c:v>
                      </c:pt>
                      <c:pt idx="14">
                        <c:v>45173</c:v>
                      </c:pt>
                      <c:pt idx="15">
                        <c:v>45174</c:v>
                      </c:pt>
                      <c:pt idx="16">
                        <c:v>45175</c:v>
                      </c:pt>
                      <c:pt idx="17">
                        <c:v>45176</c:v>
                      </c:pt>
                      <c:pt idx="18">
                        <c:v>45177</c:v>
                      </c:pt>
                      <c:pt idx="19">
                        <c:v>45178</c:v>
                      </c:pt>
                      <c:pt idx="20">
                        <c:v>45179</c:v>
                      </c:pt>
                      <c:pt idx="21">
                        <c:v>45180</c:v>
                      </c:pt>
                      <c:pt idx="22">
                        <c:v>45181</c:v>
                      </c:pt>
                      <c:pt idx="23">
                        <c:v>45182</c:v>
                      </c:pt>
                      <c:pt idx="24">
                        <c:v>45183</c:v>
                      </c:pt>
                      <c:pt idx="25">
                        <c:v>45184</c:v>
                      </c:pt>
                      <c:pt idx="26">
                        <c:v>45185</c:v>
                      </c:pt>
                      <c:pt idx="27">
                        <c:v>45186</c:v>
                      </c:pt>
                      <c:pt idx="28">
                        <c:v>45187</c:v>
                      </c:pt>
                      <c:pt idx="29">
                        <c:v>45188</c:v>
                      </c:pt>
                      <c:pt idx="30">
                        <c:v>45189</c:v>
                      </c:pt>
                      <c:pt idx="31">
                        <c:v>45190</c:v>
                      </c:pt>
                      <c:pt idx="32">
                        <c:v>45191</c:v>
                      </c:pt>
                    </c:numCache>
                  </c:numRef>
                </c:cat>
                <c:val>
                  <c:numRef>
                    <c:extLst>
                      <c:ext uri="{02D57815-91ED-43cb-92C2-25804820EDAC}">
                        <c15:formulaRef>
                          <c15:sqref>'vehicledemand (3)'!$B$2:$B$34</c15:sqref>
                        </c15:formulaRef>
                      </c:ext>
                    </c:extLst>
                    <c:numCache>
                      <c:formatCode>General</c:formatCode>
                      <c:ptCount val="33"/>
                      <c:pt idx="1">
                        <c:v>16</c:v>
                      </c:pt>
                      <c:pt idx="2">
                        <c:v>22</c:v>
                      </c:pt>
                      <c:pt idx="3">
                        <c:v>19</c:v>
                      </c:pt>
                      <c:pt idx="4">
                        <c:v>15</c:v>
                      </c:pt>
                      <c:pt idx="5">
                        <c:v>1</c:v>
                      </c:pt>
                      <c:pt idx="6">
                        <c:v>3</c:v>
                      </c:pt>
                      <c:pt idx="7">
                        <c:v>12</c:v>
                      </c:pt>
                      <c:pt idx="8">
                        <c:v>13</c:v>
                      </c:pt>
                      <c:pt idx="9">
                        <c:v>19</c:v>
                      </c:pt>
                      <c:pt idx="10">
                        <c:v>13</c:v>
                      </c:pt>
                      <c:pt idx="11">
                        <c:v>13</c:v>
                      </c:pt>
                      <c:pt idx="12">
                        <c:v>1</c:v>
                      </c:pt>
                      <c:pt idx="13">
                        <c:v>1</c:v>
                      </c:pt>
                      <c:pt idx="14">
                        <c:v>2</c:v>
                      </c:pt>
                      <c:pt idx="15">
                        <c:v>15</c:v>
                      </c:pt>
                      <c:pt idx="16">
                        <c:v>17</c:v>
                      </c:pt>
                      <c:pt idx="17">
                        <c:v>22</c:v>
                      </c:pt>
                      <c:pt idx="18">
                        <c:v>16</c:v>
                      </c:pt>
                      <c:pt idx="19">
                        <c:v>0</c:v>
                      </c:pt>
                      <c:pt idx="20">
                        <c:v>1</c:v>
                      </c:pt>
                      <c:pt idx="21">
                        <c:v>21</c:v>
                      </c:pt>
                      <c:pt idx="22">
                        <c:v>15</c:v>
                      </c:pt>
                      <c:pt idx="23">
                        <c:v>20</c:v>
                      </c:pt>
                      <c:pt idx="24">
                        <c:v>17</c:v>
                      </c:pt>
                      <c:pt idx="25">
                        <c:v>17</c:v>
                      </c:pt>
                      <c:pt idx="26">
                        <c:v>0</c:v>
                      </c:pt>
                      <c:pt idx="27">
                        <c:v>2</c:v>
                      </c:pt>
                      <c:pt idx="28">
                        <c:v>16</c:v>
                      </c:pt>
                      <c:pt idx="29">
                        <c:v>23</c:v>
                      </c:pt>
                      <c:pt idx="30">
                        <c:v>20</c:v>
                      </c:pt>
                      <c:pt idx="31">
                        <c:v>20</c:v>
                      </c:pt>
                      <c:pt idx="32">
                        <c:v>15</c:v>
                      </c:pt>
                    </c:numCache>
                  </c:numRef>
                </c:val>
                <c:smooth val="0"/>
                <c:extLst>
                  <c:ext xmlns:c16="http://schemas.microsoft.com/office/drawing/2014/chart" uri="{C3380CC4-5D6E-409C-BE32-E72D297353CC}">
                    <c16:uniqueId val="{00000004-EF25-4B69-A6DE-B705DBDC63EF}"/>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'vehicledemand (3)'!$C$1</c15:sqref>
                        </c15:formulaRef>
                      </c:ext>
                    </c:extLst>
                    <c:strCache>
                      <c:ptCount val="1"/>
                      <c:pt idx="0">
                        <c:v>Vehicles Returning</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'vehicledemand (3)'!$A$2:$A$34</c15:sqref>
                        </c15:formulaRef>
                      </c:ext>
                    </c:extLst>
                    <c:numCache>
                      <c:formatCode>m/d/yyyy</c:formatCode>
                      <c:ptCount val="33"/>
                      <c:pt idx="1">
                        <c:v>45160</c:v>
                      </c:pt>
                      <c:pt idx="2">
                        <c:v>45161</c:v>
                      </c:pt>
                      <c:pt idx="3">
                        <c:v>45162</c:v>
                      </c:pt>
                      <c:pt idx="4">
                        <c:v>45163</c:v>
                      </c:pt>
                      <c:pt idx="5">
                        <c:v>45164</c:v>
                      </c:pt>
                      <c:pt idx="6">
                        <c:v>45165</c:v>
                      </c:pt>
                      <c:pt idx="7">
                        <c:v>45166</c:v>
                      </c:pt>
                      <c:pt idx="8">
                        <c:v>45167</c:v>
                      </c:pt>
                      <c:pt idx="9">
                        <c:v>45168</c:v>
                      </c:pt>
                      <c:pt idx="10">
                        <c:v>45169</c:v>
                      </c:pt>
                      <c:pt idx="11">
                        <c:v>45170</c:v>
                      </c:pt>
                      <c:pt idx="12">
                        <c:v>45171</c:v>
                      </c:pt>
                      <c:pt idx="13">
                        <c:v>45172</c:v>
                      </c:pt>
                      <c:pt idx="14">
                        <c:v>45173</c:v>
                      </c:pt>
                      <c:pt idx="15">
                        <c:v>45174</c:v>
                      </c:pt>
                      <c:pt idx="16">
                        <c:v>45175</c:v>
                      </c:pt>
                      <c:pt idx="17">
                        <c:v>45176</c:v>
                      </c:pt>
                      <c:pt idx="18">
                        <c:v>45177</c:v>
                      </c:pt>
                      <c:pt idx="19">
                        <c:v>45178</c:v>
                      </c:pt>
                      <c:pt idx="20">
                        <c:v>45179</c:v>
                      </c:pt>
                      <c:pt idx="21">
                        <c:v>45180</c:v>
                      </c:pt>
                      <c:pt idx="22">
                        <c:v>45181</c:v>
                      </c:pt>
                      <c:pt idx="23">
                        <c:v>45182</c:v>
                      </c:pt>
                      <c:pt idx="24">
                        <c:v>45183</c:v>
                      </c:pt>
                      <c:pt idx="25">
                        <c:v>45184</c:v>
                      </c:pt>
                      <c:pt idx="26">
                        <c:v>45185</c:v>
                      </c:pt>
                      <c:pt idx="27">
                        <c:v>45186</c:v>
                      </c:pt>
                      <c:pt idx="28">
                        <c:v>45187</c:v>
                      </c:pt>
                      <c:pt idx="29">
                        <c:v>45188</c:v>
                      </c:pt>
                      <c:pt idx="30">
                        <c:v>45189</c:v>
                      </c:pt>
                      <c:pt idx="31">
                        <c:v>45190</c:v>
                      </c:pt>
                      <c:pt idx="32">
                        <c:v>45191</c:v>
                      </c:pt>
                    </c:numCache>
                  </c:numRef>
                </c:cat>
                <c:val>
                  <c:numRef>
                    <c:extLst xmlns:c15="http://schemas.microsoft.com/office/drawing/2012/chart">
                      <c:ext xmlns:c15="http://schemas.microsoft.com/office/drawing/2012/chart" uri="{02D57815-91ED-43cb-92C2-25804820EDAC}">
                        <c15:formulaRef>
                          <c15:sqref>'vehicledemand (3)'!$C$2:$C$34</c15:sqref>
                        </c15:formulaRef>
                      </c:ext>
                    </c:extLst>
                    <c:numCache>
                      <c:formatCode>General</c:formatCode>
                      <c:ptCount val="33"/>
                      <c:pt idx="1">
                        <c:v>17</c:v>
                      </c:pt>
                      <c:pt idx="2">
                        <c:v>21</c:v>
                      </c:pt>
                      <c:pt idx="3">
                        <c:v>19</c:v>
                      </c:pt>
                      <c:pt idx="4">
                        <c:v>16</c:v>
                      </c:pt>
                      <c:pt idx="5">
                        <c:v>2</c:v>
                      </c:pt>
                      <c:pt idx="6">
                        <c:v>3</c:v>
                      </c:pt>
                      <c:pt idx="7">
                        <c:v>13</c:v>
                      </c:pt>
                      <c:pt idx="8">
                        <c:v>11</c:v>
                      </c:pt>
                      <c:pt idx="9">
                        <c:v>16</c:v>
                      </c:pt>
                      <c:pt idx="10">
                        <c:v>15</c:v>
                      </c:pt>
                      <c:pt idx="11">
                        <c:v>14</c:v>
                      </c:pt>
                      <c:pt idx="12">
                        <c:v>1</c:v>
                      </c:pt>
                      <c:pt idx="13">
                        <c:v>1</c:v>
                      </c:pt>
                      <c:pt idx="14">
                        <c:v>2</c:v>
                      </c:pt>
                      <c:pt idx="15">
                        <c:v>16</c:v>
                      </c:pt>
                      <c:pt idx="16">
                        <c:v>16</c:v>
                      </c:pt>
                      <c:pt idx="17">
                        <c:v>21</c:v>
                      </c:pt>
                      <c:pt idx="18">
                        <c:v>18</c:v>
                      </c:pt>
                      <c:pt idx="19">
                        <c:v>2</c:v>
                      </c:pt>
                      <c:pt idx="20">
                        <c:v>1</c:v>
                      </c:pt>
                      <c:pt idx="21">
                        <c:v>17</c:v>
                      </c:pt>
                      <c:pt idx="22">
                        <c:v>15</c:v>
                      </c:pt>
                      <c:pt idx="23">
                        <c:v>22</c:v>
                      </c:pt>
                      <c:pt idx="24">
                        <c:v>14</c:v>
                      </c:pt>
                      <c:pt idx="25">
                        <c:v>18</c:v>
                      </c:pt>
                      <c:pt idx="26">
                        <c:v>0</c:v>
                      </c:pt>
                      <c:pt idx="27">
                        <c:v>2</c:v>
                      </c:pt>
                      <c:pt idx="28">
                        <c:v>13</c:v>
                      </c:pt>
                      <c:pt idx="29">
                        <c:v>24</c:v>
                      </c:pt>
                      <c:pt idx="30">
                        <c:v>21</c:v>
                      </c:pt>
                      <c:pt idx="31">
                        <c:v>23</c:v>
                      </c:pt>
                      <c:pt idx="32">
                        <c:v>17</c:v>
                      </c:pt>
                    </c:numCache>
                  </c:numRef>
                </c:val>
                <c:smooth val="0"/>
                <c:extLst xmlns:c15="http://schemas.microsoft.com/office/drawing/2012/chart">
                  <c:ext xmlns:c16="http://schemas.microsoft.com/office/drawing/2014/chart" uri="{C3380CC4-5D6E-409C-BE32-E72D297353CC}">
                    <c16:uniqueId val="{00000005-EF25-4B69-A6DE-B705DBDC63EF}"/>
                  </c:ext>
                </c:extLst>
              </c15:ser>
            </c15:filteredLineSeries>
          </c:ext>
        </c:extLst>
      </c:lineChart>
      <c:dateAx>
        <c:axId val="512772191"/>
        <c:scaling>
          <c:orientation val="minMax"/>
        </c:scaling>
        <c:delete val="1"/>
        <c:axPos val="b"/>
        <c:numFmt formatCode="m/d/yyyy" sourceLinked="1"/>
        <c:majorTickMark val="out"/>
        <c:minorTickMark val="none"/>
        <c:tickLblPos val="nextTo"/>
        <c:crossAx val="405360287"/>
        <c:crosses val="autoZero"/>
        <c:auto val="1"/>
        <c:lblOffset val="100"/>
        <c:baseTimeUnit val="days"/>
      </c:dateAx>
      <c:valAx>
        <c:axId val="40536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27721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'CompletedReservationSummary (14'!$A$5176</c:f>
              <c:strCache>
                <c:ptCount val="1"/>
                <c:pt idx="0">
                  <c:v>Completed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3"/>
              <c:pt idx="0">
                <c:v>Sep-22</c:v>
              </c:pt>
              <c:pt idx="1">
                <c:v>Oct-22</c:v>
              </c:pt>
              <c:pt idx="2">
                <c:v>Nov-22</c:v>
              </c:pt>
              <c:pt idx="3">
                <c:v>Dec-22</c:v>
              </c:pt>
              <c:pt idx="4">
                <c:v>Jan-23</c:v>
              </c:pt>
              <c:pt idx="5">
                <c:v>Feb-23</c:v>
              </c:pt>
              <c:pt idx="6">
                <c:v>Mar-23</c:v>
              </c:pt>
              <c:pt idx="7">
                <c:v>Apr-23</c:v>
              </c:pt>
              <c:pt idx="8">
                <c:v>May-23</c:v>
              </c:pt>
              <c:pt idx="9">
                <c:v>Jun-23</c:v>
              </c:pt>
              <c:pt idx="10">
                <c:v>Jul-23</c:v>
              </c:pt>
              <c:pt idx="11">
                <c:v>Aug-23</c:v>
              </c:pt>
              <c:pt idx="12">
                <c:v>Sep-23</c:v>
              </c:pt>
            </c:strLit>
          </c:cat>
          <c:val>
            <c:numRef>
              <c:f>'CompletedReservationSummary (14'!$B$5176:$AD$5176</c:f>
              <c:numCache>
                <c:formatCode>General</c:formatCode>
                <c:ptCount val="13"/>
                <c:pt idx="0" formatCode="0">
                  <c:v>259.5</c:v>
                </c:pt>
                <c:pt idx="1">
                  <c:v>382</c:v>
                </c:pt>
                <c:pt idx="2">
                  <c:v>412</c:v>
                </c:pt>
                <c:pt idx="3">
                  <c:v>413</c:v>
                </c:pt>
                <c:pt idx="4">
                  <c:v>402</c:v>
                </c:pt>
                <c:pt idx="5">
                  <c:v>390</c:v>
                </c:pt>
                <c:pt idx="6">
                  <c:v>478</c:v>
                </c:pt>
                <c:pt idx="7">
                  <c:v>397</c:v>
                </c:pt>
                <c:pt idx="8">
                  <c:v>476</c:v>
                </c:pt>
                <c:pt idx="9">
                  <c:v>426</c:v>
                </c:pt>
                <c:pt idx="10">
                  <c:v>446</c:v>
                </c:pt>
                <c:pt idx="11">
                  <c:v>475</c:v>
                </c:pt>
                <c:pt idx="12">
                  <c:v>417</c:v>
                </c:pt>
              </c:numCache>
            </c:numRef>
          </c:val>
          <c:smooth val="0"/>
          <c:extLst>
            <c:ext xmlns:c16="http://schemas.microsoft.com/office/drawing/2014/chart" uri="{C3380CC4-5D6E-409C-BE32-E72D297353CC}">
              <c16:uniqueId val="{00000000-C47C-4AB3-8D9C-98A8EFBEAEC0}"/>
            </c:ext>
          </c:extLst>
        </c:ser>
        <c:dLbls>
          <c:dLblPos val="t"/>
          <c:showLegendKey val="0"/>
          <c:showVal val="1"/>
          <c:showCatName val="0"/>
          <c:showSerName val="0"/>
          <c:showPercent val="0"/>
          <c:showBubbleSize val="0"/>
        </c:dLbls>
        <c:marker val="1"/>
        <c:smooth val="0"/>
        <c:axId val="778080831"/>
        <c:axId val="2022714463"/>
      </c:lineChart>
      <c:catAx>
        <c:axId val="778080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2714463"/>
        <c:crosses val="autoZero"/>
        <c:auto val="1"/>
        <c:lblAlgn val="ctr"/>
        <c:lblOffset val="100"/>
        <c:noMultiLvlLbl val="0"/>
      </c:catAx>
      <c:valAx>
        <c:axId val="20227144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8080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'CompletedReservationSummary (12'!$T$39902</c:f>
              <c:strCache>
                <c:ptCount val="1"/>
                <c:pt idx="0">
                  <c:v>Completed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'CompletedReservationSummary (12'!$U$39901:$AD$39901</c:f>
              <c:strCache>
                <c:ptCount val="10"/>
                <c:pt idx="0">
                  <c:v>2014</c:v>
                </c:pt>
                <c:pt idx="1">
                  <c:v>2015</c:v>
                </c:pt>
                <c:pt idx="2">
                  <c:v>2016</c:v>
                </c:pt>
                <c:pt idx="3">
                  <c:v>2017</c:v>
                </c:pt>
                <c:pt idx="4">
                  <c:v>2018</c:v>
                </c:pt>
                <c:pt idx="5">
                  <c:v>2019</c:v>
                </c:pt>
                <c:pt idx="6">
                  <c:v>2020</c:v>
                </c:pt>
                <c:pt idx="7">
                  <c:v>2021</c:v>
                </c:pt>
                <c:pt idx="8">
                  <c:v>2022</c:v>
                </c:pt>
                <c:pt idx="9">
                  <c:v>e2023</c:v>
                </c:pt>
              </c:strCache>
            </c:strRef>
          </c:cat>
          <c:val>
            <c:numRef>
              <c:f>'CompletedReservationSummary (12'!$U$39902:$AD$39902</c:f>
              <c:numCache>
                <c:formatCode>_(* #,##0_);_(* \(#,##0\);_(* "-"??_);_(@_)</c:formatCode>
                <c:ptCount val="10"/>
                <c:pt idx="0">
                  <c:v>1053</c:v>
                </c:pt>
                <c:pt idx="1">
                  <c:v>1106</c:v>
                </c:pt>
                <c:pt idx="2">
                  <c:v>1008</c:v>
                </c:pt>
                <c:pt idx="3">
                  <c:v>5312</c:v>
                </c:pt>
                <c:pt idx="4">
                  <c:v>6258</c:v>
                </c:pt>
                <c:pt idx="5">
                  <c:v>6092</c:v>
                </c:pt>
                <c:pt idx="6">
                  <c:v>5070</c:v>
                </c:pt>
                <c:pt idx="7">
                  <c:v>5148</c:v>
                </c:pt>
                <c:pt idx="8">
                  <c:v>5072</c:v>
                </c:pt>
                <c:pt idx="9">
                  <c:v>5223</c:v>
                </c:pt>
              </c:numCache>
            </c:numRef>
          </c:val>
          <c:smooth val="0"/>
          <c:extLst>
            <c:ext xmlns:c16="http://schemas.microsoft.com/office/drawing/2014/chart" uri="{C3380CC4-5D6E-409C-BE32-E72D297353CC}">
              <c16:uniqueId val="{00000000-2B8E-4F68-894F-6228384B32C7}"/>
            </c:ext>
          </c:extLst>
        </c:ser>
        <c:ser>
          <c:idx val="1"/>
          <c:order val="1"/>
          <c:tx>
            <c:strRef>
              <c:f>'CompletedReservationSummary (12'!$T$39903</c:f>
              <c:strCache>
                <c:ptCount val="1"/>
                <c:pt idx="0">
                  <c:v>Cumulative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'CompletedReservationSummary (12'!$U$39901:$AD$39901</c:f>
              <c:strCache>
                <c:ptCount val="10"/>
                <c:pt idx="0">
                  <c:v>2014</c:v>
                </c:pt>
                <c:pt idx="1">
                  <c:v>2015</c:v>
                </c:pt>
                <c:pt idx="2">
                  <c:v>2016</c:v>
                </c:pt>
                <c:pt idx="3">
                  <c:v>2017</c:v>
                </c:pt>
                <c:pt idx="4">
                  <c:v>2018</c:v>
                </c:pt>
                <c:pt idx="5">
                  <c:v>2019</c:v>
                </c:pt>
                <c:pt idx="6">
                  <c:v>2020</c:v>
                </c:pt>
                <c:pt idx="7">
                  <c:v>2021</c:v>
                </c:pt>
                <c:pt idx="8">
                  <c:v>2022</c:v>
                </c:pt>
                <c:pt idx="9">
                  <c:v>e2023</c:v>
                </c:pt>
              </c:strCache>
            </c:strRef>
          </c:cat>
          <c:val>
            <c:numRef>
              <c:f>'CompletedReservationSummary (12'!$U$39903:$AD$39903</c:f>
              <c:numCache>
                <c:formatCode>_(* #,##0_);_(* \(#,##0\);_(* "-"??_);_(@_)</c:formatCode>
                <c:ptCount val="10"/>
                <c:pt idx="0">
                  <c:v>1053</c:v>
                </c:pt>
                <c:pt idx="1">
                  <c:v>2159</c:v>
                </c:pt>
                <c:pt idx="2">
                  <c:v>3167</c:v>
                </c:pt>
                <c:pt idx="3">
                  <c:v>8479</c:v>
                </c:pt>
                <c:pt idx="4">
                  <c:v>14737</c:v>
                </c:pt>
                <c:pt idx="5">
                  <c:v>20829</c:v>
                </c:pt>
                <c:pt idx="6">
                  <c:v>25899</c:v>
                </c:pt>
                <c:pt idx="7">
                  <c:v>31047</c:v>
                </c:pt>
                <c:pt idx="8">
                  <c:v>36119</c:v>
                </c:pt>
                <c:pt idx="9">
                  <c:v>41342</c:v>
                </c:pt>
              </c:numCache>
            </c:numRef>
          </c:val>
          <c:smooth val="0"/>
          <c:extLst>
            <c:ext xmlns:c16="http://schemas.microsoft.com/office/drawing/2014/chart" uri="{C3380CC4-5D6E-409C-BE32-E72D297353CC}">
              <c16:uniqueId val="{00000001-2B8E-4F68-894F-6228384B32C7}"/>
            </c:ext>
          </c:extLst>
        </c:ser>
        <c:dLbls>
          <c:dLblPos val="t"/>
          <c:showLegendKey val="0"/>
          <c:showVal val="1"/>
          <c:showCatName val="0"/>
          <c:showSerName val="0"/>
          <c:showPercent val="0"/>
          <c:showBubbleSize val="0"/>
        </c:dLbls>
        <c:marker val="1"/>
        <c:smooth val="0"/>
        <c:axId val="2031219903"/>
        <c:axId val="2073690463"/>
        <c:extLst>
          <c:ext xmlns:c15="http://schemas.microsoft.com/office/drawing/2012/chart" uri="{02D57815-91ED-43cb-92C2-25804820EDAC}">
            <c15:filteredLineSeries>
              <c15:ser>
                <c:idx val="2"/>
                <c:order val="2"/>
                <c:tx>
                  <c:strRef>
                    <c:extLst>
                      <c:ext uri="{02D57815-91ED-43cb-92C2-25804820EDAC}">
                        <c15:formulaRef>
                          <c15:sqref>'CompletedReservationSummary (12'!$T$39904</c15:sqref>
                        </c15:formulaRef>
                      </c:ext>
                    </c:extLst>
                    <c:strCache>
                      <c:ptCount val="1"/>
                      <c:pt idx="0">
                        <c:v>Savings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'CompletedReservationSummary (12'!$U$39901:$AD$39901</c15:sqref>
                        </c15:formulaRef>
                      </c:ext>
                    </c:extLst>
                    <c:strCache>
                      <c:ptCount val="10"/>
                      <c:pt idx="0">
                        <c:v>2014</c:v>
                      </c:pt>
                      <c:pt idx="1">
                        <c:v>2015</c:v>
                      </c:pt>
                      <c:pt idx="2">
                        <c:v>2016</c:v>
                      </c:pt>
                      <c:pt idx="3">
                        <c:v>2017</c:v>
                      </c:pt>
                      <c:pt idx="4">
                        <c:v>2018</c:v>
                      </c:pt>
                      <c:pt idx="5">
                        <c:v>2019</c:v>
                      </c:pt>
                      <c:pt idx="6">
                        <c:v>2020</c:v>
                      </c:pt>
                      <c:pt idx="7">
                        <c:v>2021</c:v>
                      </c:pt>
                      <c:pt idx="8">
                        <c:v>2022</c:v>
                      </c:pt>
                      <c:pt idx="9">
                        <c:v>e2023</c:v>
                      </c:pt>
                    </c:strCache>
                  </c:strRef>
                </c:cat>
                <c:val>
                  <c:numRef>
                    <c:extLst>
                      <c:ext uri="{02D57815-91ED-43cb-92C2-25804820EDAC}">
                        <c15:formulaRef>
                          <c15:sqref>'CompletedReservationSummary (12'!$U$39904:$AD$39904</c15:sqref>
                        </c15:formulaRef>
                      </c:ext>
                    </c:extLst>
                    <c:numCache>
                      <c:formatCode>_("$"* #,##0_);_("$"* \(#,##0\);_("$"* "-"??_);_(@_)</c:formatCode>
                      <c:ptCount val="10"/>
                      <c:pt idx="0">
                        <c:v>10530</c:v>
                      </c:pt>
                      <c:pt idx="1">
                        <c:v>21590</c:v>
                      </c:pt>
                      <c:pt idx="2">
                        <c:v>31670</c:v>
                      </c:pt>
                      <c:pt idx="3">
                        <c:v>84790</c:v>
                      </c:pt>
                      <c:pt idx="4">
                        <c:v>147370</c:v>
                      </c:pt>
                      <c:pt idx="5">
                        <c:v>208290</c:v>
                      </c:pt>
                      <c:pt idx="6">
                        <c:v>258990</c:v>
                      </c:pt>
                      <c:pt idx="7">
                        <c:v>310470</c:v>
                      </c:pt>
                      <c:pt idx="8">
                        <c:v>361190</c:v>
                      </c:pt>
                      <c:pt idx="9">
                        <c:v>413420</c:v>
                      </c:pt>
                    </c:numCache>
                  </c:numRef>
                </c:val>
                <c:smooth val="0"/>
                <c:extLst>
                  <c:ext xmlns:c16="http://schemas.microsoft.com/office/drawing/2014/chart" uri="{C3380CC4-5D6E-409C-BE32-E72D297353CC}">
                    <c16:uniqueId val="{00000002-2B8E-4F68-894F-6228384B32C7}"/>
                  </c:ext>
                </c:extLst>
              </c15:ser>
            </c15:filteredLineSeries>
          </c:ext>
        </c:extLst>
      </c:lineChart>
      <c:catAx>
        <c:axId val="2031219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3690463"/>
        <c:crosses val="autoZero"/>
        <c:auto val="1"/>
        <c:lblAlgn val="ctr"/>
        <c:lblOffset val="100"/>
        <c:noMultiLvlLbl val="0"/>
      </c:catAx>
      <c:valAx>
        <c:axId val="2073690463"/>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1219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'CompletedReservationSummary (12'!$T$39903</c:f>
              <c:strCache>
                <c:ptCount val="1"/>
                <c:pt idx="0">
                  <c:v>Cumulative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'CompletedReservationSummary (12'!$U$39901:$AD$39901</c:f>
              <c:strCache>
                <c:ptCount val="10"/>
                <c:pt idx="0">
                  <c:v>2014</c:v>
                </c:pt>
                <c:pt idx="1">
                  <c:v>2015</c:v>
                </c:pt>
                <c:pt idx="2">
                  <c:v>2016</c:v>
                </c:pt>
                <c:pt idx="3">
                  <c:v>2017</c:v>
                </c:pt>
                <c:pt idx="4">
                  <c:v>2018</c:v>
                </c:pt>
                <c:pt idx="5">
                  <c:v>2019</c:v>
                </c:pt>
                <c:pt idx="6">
                  <c:v>2020</c:v>
                </c:pt>
                <c:pt idx="7">
                  <c:v>2021</c:v>
                </c:pt>
                <c:pt idx="8">
                  <c:v>2022</c:v>
                </c:pt>
                <c:pt idx="9">
                  <c:v>e2023</c:v>
                </c:pt>
              </c:strCache>
            </c:strRef>
          </c:cat>
          <c:val>
            <c:numRef>
              <c:f>'CompletedReservationSummary (12'!$U$39903:$AD$39903</c:f>
              <c:numCache>
                <c:formatCode>_(* #,##0_);_(* \(#,##0\);_(* "-"??_);_(@_)</c:formatCode>
                <c:ptCount val="10"/>
                <c:pt idx="0">
                  <c:v>1053</c:v>
                </c:pt>
                <c:pt idx="1">
                  <c:v>2159</c:v>
                </c:pt>
                <c:pt idx="2">
                  <c:v>3167</c:v>
                </c:pt>
                <c:pt idx="3">
                  <c:v>8479</c:v>
                </c:pt>
                <c:pt idx="4">
                  <c:v>14737</c:v>
                </c:pt>
                <c:pt idx="5">
                  <c:v>20829</c:v>
                </c:pt>
                <c:pt idx="6">
                  <c:v>25899</c:v>
                </c:pt>
                <c:pt idx="7">
                  <c:v>31047</c:v>
                </c:pt>
                <c:pt idx="8">
                  <c:v>36119</c:v>
                </c:pt>
                <c:pt idx="9">
                  <c:v>41342</c:v>
                </c:pt>
              </c:numCache>
            </c:numRef>
          </c:val>
          <c:smooth val="0"/>
          <c:extLst>
            <c:ext xmlns:c16="http://schemas.microsoft.com/office/drawing/2014/chart" uri="{C3380CC4-5D6E-409C-BE32-E72D297353CC}">
              <c16:uniqueId val="{00000000-0007-4408-A706-3B0C8A2F57DC}"/>
            </c:ext>
          </c:extLst>
        </c:ser>
        <c:ser>
          <c:idx val="2"/>
          <c:order val="2"/>
          <c:tx>
            <c:strRef>
              <c:f>'CompletedReservationSummary (12'!$T$39904</c:f>
              <c:strCache>
                <c:ptCount val="1"/>
                <c:pt idx="0">
                  <c:v>Savings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'CompletedReservationSummary (12'!$U$39901:$AD$39901</c:f>
              <c:strCache>
                <c:ptCount val="10"/>
                <c:pt idx="0">
                  <c:v>2014</c:v>
                </c:pt>
                <c:pt idx="1">
                  <c:v>2015</c:v>
                </c:pt>
                <c:pt idx="2">
                  <c:v>2016</c:v>
                </c:pt>
                <c:pt idx="3">
                  <c:v>2017</c:v>
                </c:pt>
                <c:pt idx="4">
                  <c:v>2018</c:v>
                </c:pt>
                <c:pt idx="5">
                  <c:v>2019</c:v>
                </c:pt>
                <c:pt idx="6">
                  <c:v>2020</c:v>
                </c:pt>
                <c:pt idx="7">
                  <c:v>2021</c:v>
                </c:pt>
                <c:pt idx="8">
                  <c:v>2022</c:v>
                </c:pt>
                <c:pt idx="9">
                  <c:v>e2023</c:v>
                </c:pt>
              </c:strCache>
            </c:strRef>
          </c:cat>
          <c:val>
            <c:numRef>
              <c:f>'CompletedReservationSummary (12'!$U$39904:$AD$39904</c:f>
              <c:numCache>
                <c:formatCode>_("$"* #,##0_);_("$"* \(#,##0\);_("$"* "-"??_);_(@_)</c:formatCode>
                <c:ptCount val="10"/>
                <c:pt idx="0">
                  <c:v>10530</c:v>
                </c:pt>
                <c:pt idx="1">
                  <c:v>21590</c:v>
                </c:pt>
                <c:pt idx="2">
                  <c:v>31670</c:v>
                </c:pt>
                <c:pt idx="3">
                  <c:v>84790</c:v>
                </c:pt>
                <c:pt idx="4">
                  <c:v>147370</c:v>
                </c:pt>
                <c:pt idx="5">
                  <c:v>208290</c:v>
                </c:pt>
                <c:pt idx="6">
                  <c:v>258990</c:v>
                </c:pt>
                <c:pt idx="7">
                  <c:v>310470</c:v>
                </c:pt>
                <c:pt idx="8">
                  <c:v>361190</c:v>
                </c:pt>
                <c:pt idx="9">
                  <c:v>413420</c:v>
                </c:pt>
              </c:numCache>
            </c:numRef>
          </c:val>
          <c:smooth val="0"/>
          <c:extLst>
            <c:ext xmlns:c16="http://schemas.microsoft.com/office/drawing/2014/chart" uri="{C3380CC4-5D6E-409C-BE32-E72D297353CC}">
              <c16:uniqueId val="{00000001-0007-4408-A706-3B0C8A2F57DC}"/>
            </c:ext>
          </c:extLst>
        </c:ser>
        <c:dLbls>
          <c:dLblPos val="t"/>
          <c:showLegendKey val="0"/>
          <c:showVal val="1"/>
          <c:showCatName val="0"/>
          <c:showSerName val="0"/>
          <c:showPercent val="0"/>
          <c:showBubbleSize val="0"/>
        </c:dLbls>
        <c:marker val="1"/>
        <c:smooth val="0"/>
        <c:axId val="2031219903"/>
        <c:axId val="2073690463"/>
        <c:extLst>
          <c:ext xmlns:c15="http://schemas.microsoft.com/office/drawing/2012/chart" uri="{02D57815-91ED-43cb-92C2-25804820EDAC}">
            <c15:filteredLineSeries>
              <c15:ser>
                <c:idx val="0"/>
                <c:order val="0"/>
                <c:tx>
                  <c:strRef>
                    <c:extLst>
                      <c:ext uri="{02D57815-91ED-43cb-92C2-25804820EDAC}">
                        <c15:formulaRef>
                          <c15:sqref>'CompletedReservationSummary (12'!$T$39902</c15:sqref>
                        </c15:formulaRef>
                      </c:ext>
                    </c:extLst>
                    <c:strCache>
                      <c:ptCount val="1"/>
                      <c:pt idx="0">
                        <c:v>Completed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'CompletedReservationSummary (12'!$U$39901:$AD$39901</c15:sqref>
                        </c15:formulaRef>
                      </c:ext>
                    </c:extLst>
                    <c:strCache>
                      <c:ptCount val="10"/>
                      <c:pt idx="0">
                        <c:v>2014</c:v>
                      </c:pt>
                      <c:pt idx="1">
                        <c:v>2015</c:v>
                      </c:pt>
                      <c:pt idx="2">
                        <c:v>2016</c:v>
                      </c:pt>
                      <c:pt idx="3">
                        <c:v>2017</c:v>
                      </c:pt>
                      <c:pt idx="4">
                        <c:v>2018</c:v>
                      </c:pt>
                      <c:pt idx="5">
                        <c:v>2019</c:v>
                      </c:pt>
                      <c:pt idx="6">
                        <c:v>2020</c:v>
                      </c:pt>
                      <c:pt idx="7">
                        <c:v>2021</c:v>
                      </c:pt>
                      <c:pt idx="8">
                        <c:v>2022</c:v>
                      </c:pt>
                      <c:pt idx="9">
                        <c:v>e2023</c:v>
                      </c:pt>
                    </c:strCache>
                  </c:strRef>
                </c:cat>
                <c:val>
                  <c:numRef>
                    <c:extLst>
                      <c:ext uri="{02D57815-91ED-43cb-92C2-25804820EDAC}">
                        <c15:formulaRef>
                          <c15:sqref>'CompletedReservationSummary (12'!$U$39902:$AD$39902</c15:sqref>
                        </c15:formulaRef>
                      </c:ext>
                    </c:extLst>
                    <c:numCache>
                      <c:formatCode>_(* #,##0_);_(* \(#,##0\);_(* "-"??_);_(@_)</c:formatCode>
                      <c:ptCount val="10"/>
                      <c:pt idx="0">
                        <c:v>1053</c:v>
                      </c:pt>
                      <c:pt idx="1">
                        <c:v>1106</c:v>
                      </c:pt>
                      <c:pt idx="2">
                        <c:v>1008</c:v>
                      </c:pt>
                      <c:pt idx="3">
                        <c:v>5312</c:v>
                      </c:pt>
                      <c:pt idx="4">
                        <c:v>6258</c:v>
                      </c:pt>
                      <c:pt idx="5">
                        <c:v>6092</c:v>
                      </c:pt>
                      <c:pt idx="6">
                        <c:v>5070</c:v>
                      </c:pt>
                      <c:pt idx="7">
                        <c:v>5148</c:v>
                      </c:pt>
                      <c:pt idx="8">
                        <c:v>5072</c:v>
                      </c:pt>
                      <c:pt idx="9">
                        <c:v>5223</c:v>
                      </c:pt>
                    </c:numCache>
                  </c:numRef>
                </c:val>
                <c:smooth val="0"/>
                <c:extLst>
                  <c:ext xmlns:c16="http://schemas.microsoft.com/office/drawing/2014/chart" uri="{C3380CC4-5D6E-409C-BE32-E72D297353CC}">
                    <c16:uniqueId val="{00000002-0007-4408-A706-3B0C8A2F57DC}"/>
                  </c:ext>
                </c:extLst>
              </c15:ser>
            </c15:filteredLineSeries>
          </c:ext>
        </c:extLst>
      </c:lineChart>
      <c:catAx>
        <c:axId val="2031219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3690463"/>
        <c:crosses val="autoZero"/>
        <c:auto val="1"/>
        <c:lblAlgn val="ctr"/>
        <c:lblOffset val="100"/>
        <c:noMultiLvlLbl val="0"/>
      </c:catAx>
      <c:valAx>
        <c:axId val="2073690463"/>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31219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65A7C3-C426-421A-90EF-40CE9D69816D}"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5B37AE-6A33-446E-933D-2F9EA5733A50}" type="slidenum">
              <a:rPr lang="en-US" smtClean="0"/>
              <a:t>‹#›</a:t>
            </a:fld>
            <a:endParaRPr lang="en-US"/>
          </a:p>
        </p:txBody>
      </p:sp>
    </p:spTree>
    <p:extLst>
      <p:ext uri="{BB962C8B-B14F-4D97-AF65-F5344CB8AC3E}">
        <p14:creationId xmlns:p14="http://schemas.microsoft.com/office/powerpoint/2010/main" val="295504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Marshall Fox and I am the transportation supervisor and fleet manager of the captain </a:t>
            </a:r>
            <a:r>
              <a:rPr lang="en-US" dirty="0" err="1"/>
              <a:t>james</a:t>
            </a:r>
            <a:r>
              <a:rPr lang="en-US" dirty="0"/>
              <a:t> a lovell federal health care center in north Chicago Illinois. We are an actual VA in every sense of what everyone knows with a couple of very special distinctions. One is that we are named after Captain Lovell whom you all know flew on the fateful Apollo 13 mission. (no, I have never met Captain Lovell nor Tom Hanks,) and we are also the first of its kind partnership between the U.S. Department of Veterans Affairs and the Department of Defense. All medical care at our facility has been integrated to serve both our nation’s veteran heroes and also our nation’s current warriors with a single combined VA and Navy mission.</a:t>
            </a:r>
          </a:p>
        </p:txBody>
      </p:sp>
      <p:sp>
        <p:nvSpPr>
          <p:cNvPr id="4" name="Slide Number Placeholder 3"/>
          <p:cNvSpPr>
            <a:spLocks noGrp="1"/>
          </p:cNvSpPr>
          <p:nvPr>
            <p:ph type="sldNum" sz="quarter" idx="5"/>
          </p:nvPr>
        </p:nvSpPr>
        <p:spPr/>
        <p:txBody>
          <a:bodyPr/>
          <a:lstStyle/>
          <a:p>
            <a:fld id="{DD5B37AE-6A33-446E-933D-2F9EA5733A50}" type="slidenum">
              <a:rPr lang="en-US" smtClean="0"/>
              <a:t>1</a:t>
            </a:fld>
            <a:endParaRPr lang="en-US"/>
          </a:p>
        </p:txBody>
      </p:sp>
    </p:spTree>
    <p:extLst>
      <p:ext uri="{BB962C8B-B14F-4D97-AF65-F5344CB8AC3E}">
        <p14:creationId xmlns:p14="http://schemas.microsoft.com/office/powerpoint/2010/main" val="3378610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am I the fleet manager for all of FHCC’s vehicles, but I am also, as mentioned, the transportation supervisor. My department’s team of drivers is responsible for transporting patients to appointments, shuttling VIP’s between the VA and the Navy Base for all kinds of stuff, taking vets to recreational functions, veterans’ art festivals and parades, (the guy playing guitar is actually one of our driver’s) having professionals from all over the country attend training at our facility and being their uber from the hotels or airports, and one that I am proud of, especially my team for pulling it off…..</a:t>
            </a:r>
          </a:p>
        </p:txBody>
      </p:sp>
      <p:sp>
        <p:nvSpPr>
          <p:cNvPr id="4" name="Slide Number Placeholder 3"/>
          <p:cNvSpPr>
            <a:spLocks noGrp="1"/>
          </p:cNvSpPr>
          <p:nvPr>
            <p:ph type="sldNum" sz="quarter" idx="5"/>
          </p:nvPr>
        </p:nvSpPr>
        <p:spPr/>
        <p:txBody>
          <a:bodyPr/>
          <a:lstStyle/>
          <a:p>
            <a:fld id="{DD5B37AE-6A33-446E-933D-2F9EA5733A50}" type="slidenum">
              <a:rPr lang="en-US" smtClean="0"/>
              <a:t>10</a:t>
            </a:fld>
            <a:endParaRPr lang="en-US"/>
          </a:p>
        </p:txBody>
      </p:sp>
    </p:spTree>
    <p:extLst>
      <p:ext uri="{BB962C8B-B14F-4D97-AF65-F5344CB8AC3E}">
        <p14:creationId xmlns:p14="http://schemas.microsoft.com/office/powerpoint/2010/main" val="2298685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the main source of transportation for the National Veterans Softball Wheelchair games for two years in a row. Here is the driving team and me receiving a coin from Dr. Buckley, our facility director for this accomplishment.</a:t>
            </a:r>
          </a:p>
        </p:txBody>
      </p:sp>
      <p:sp>
        <p:nvSpPr>
          <p:cNvPr id="4" name="Slide Number Placeholder 3"/>
          <p:cNvSpPr>
            <a:spLocks noGrp="1"/>
          </p:cNvSpPr>
          <p:nvPr>
            <p:ph type="sldNum" sz="quarter" idx="5"/>
          </p:nvPr>
        </p:nvSpPr>
        <p:spPr/>
        <p:txBody>
          <a:bodyPr/>
          <a:lstStyle/>
          <a:p>
            <a:fld id="{DD5B37AE-6A33-446E-933D-2F9EA5733A50}" type="slidenum">
              <a:rPr lang="en-US" smtClean="0"/>
              <a:t>11</a:t>
            </a:fld>
            <a:endParaRPr lang="en-US"/>
          </a:p>
        </p:txBody>
      </p:sp>
    </p:spTree>
    <p:extLst>
      <p:ext uri="{BB962C8B-B14F-4D97-AF65-F5344CB8AC3E}">
        <p14:creationId xmlns:p14="http://schemas.microsoft.com/office/powerpoint/2010/main" val="4106316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Agile Fleet help me accomplish this as Transportation Supervisor? Operationally, we were able to stretch Commander into even more functionality for us. By creating “asset types”, such as Special Request and Special request W/C, and usage types such as Recreational Trips, more than vehicles can be reserved. Patient appointments and recreational trip requests can now be done online. This saves us time and assures much more accuracy for our patient care then back and forth emails or phone calls. </a:t>
            </a:r>
          </a:p>
        </p:txBody>
      </p:sp>
      <p:sp>
        <p:nvSpPr>
          <p:cNvPr id="4" name="Slide Number Placeholder 3"/>
          <p:cNvSpPr>
            <a:spLocks noGrp="1"/>
          </p:cNvSpPr>
          <p:nvPr>
            <p:ph type="sldNum" sz="quarter" idx="5"/>
          </p:nvPr>
        </p:nvSpPr>
        <p:spPr/>
        <p:txBody>
          <a:bodyPr/>
          <a:lstStyle/>
          <a:p>
            <a:fld id="{DD5B37AE-6A33-446E-933D-2F9EA5733A50}" type="slidenum">
              <a:rPr lang="en-US" smtClean="0"/>
              <a:t>12</a:t>
            </a:fld>
            <a:endParaRPr lang="en-US"/>
          </a:p>
        </p:txBody>
      </p:sp>
    </p:spTree>
    <p:extLst>
      <p:ext uri="{BB962C8B-B14F-4D97-AF65-F5344CB8AC3E}">
        <p14:creationId xmlns:p14="http://schemas.microsoft.com/office/powerpoint/2010/main" val="4203929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one of our recreational therapists wants to schedule an outing for our residential veterans, or a social worker or nurse needs to schedule transportation for a veteran for an appointment, they can make a reservation just like reserving a vehicle. And we have created specific vehicle names like Extra Patient Transport or Buss Filler 1. When we assign the vehicle, we use one of these faux </a:t>
            </a:r>
            <a:r>
              <a:rPr lang="en-US"/>
              <a:t>vehicle names. </a:t>
            </a:r>
            <a:endParaRPr lang="en-US" dirty="0"/>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13</a:t>
            </a:fld>
            <a:endParaRPr lang="en-US"/>
          </a:p>
        </p:txBody>
      </p:sp>
    </p:spTree>
    <p:extLst>
      <p:ext uri="{BB962C8B-B14F-4D97-AF65-F5344CB8AC3E}">
        <p14:creationId xmlns:p14="http://schemas.microsoft.com/office/powerpoint/2010/main" val="3940957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a social worker or nurse and need a driver and special vehicle for a Patient Appointment? Make an online reservation. </a:t>
            </a: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14</a:t>
            </a:fld>
            <a:endParaRPr lang="en-US"/>
          </a:p>
        </p:txBody>
      </p:sp>
    </p:spTree>
    <p:extLst>
      <p:ext uri="{BB962C8B-B14F-4D97-AF65-F5344CB8AC3E}">
        <p14:creationId xmlns:p14="http://schemas.microsoft.com/office/powerpoint/2010/main" val="1505828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 driver and bus to shuttle the big brass around? Make an online reservation. </a:t>
            </a: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15</a:t>
            </a:fld>
            <a:endParaRPr lang="en-US"/>
          </a:p>
        </p:txBody>
      </p:sp>
    </p:spTree>
    <p:extLst>
      <p:ext uri="{BB962C8B-B14F-4D97-AF65-F5344CB8AC3E}">
        <p14:creationId xmlns:p14="http://schemas.microsoft.com/office/powerpoint/2010/main" val="1258254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a recreational therapist that wants to take our vets fishing? Make an online reservation. </a:t>
            </a: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16</a:t>
            </a:fld>
            <a:endParaRPr lang="en-US"/>
          </a:p>
        </p:txBody>
      </p:sp>
    </p:spTree>
    <p:extLst>
      <p:ext uri="{BB962C8B-B14F-4D97-AF65-F5344CB8AC3E}">
        <p14:creationId xmlns:p14="http://schemas.microsoft.com/office/powerpoint/2010/main" val="2063372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Partying doctors and nurses using a conference as an excuse to have a great time because we do the driving for them? NO, it’s not an Agile Fleet user conference, but you can use Agile Fleet to Make an online reservation. </a:t>
            </a: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17</a:t>
            </a:fld>
            <a:endParaRPr lang="en-US"/>
          </a:p>
        </p:txBody>
      </p:sp>
    </p:spTree>
    <p:extLst>
      <p:ext uri="{BB962C8B-B14F-4D97-AF65-F5344CB8AC3E}">
        <p14:creationId xmlns:p14="http://schemas.microsoft.com/office/powerpoint/2010/main" val="241924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old timey thingy here is our weekly assignment board. This was a pretty slow week. But for the past couple of months, I have been planning every week using Agile Fleet as one of our tools.</a:t>
            </a: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18</a:t>
            </a:fld>
            <a:endParaRPr lang="en-US"/>
          </a:p>
        </p:txBody>
      </p:sp>
    </p:spTree>
    <p:extLst>
      <p:ext uri="{BB962C8B-B14F-4D97-AF65-F5344CB8AC3E}">
        <p14:creationId xmlns:p14="http://schemas.microsoft.com/office/powerpoint/2010/main" val="2169317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even starting that assignment board for the following week, I first go here. From Manage I go to Fleet, and all of transportation’s upcoming activities are there. We do all our assigning from here now. Plus, just like a vehicle, we can track trends which makes future human resource planning that much easier. </a:t>
            </a: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19</a:t>
            </a:fld>
            <a:endParaRPr lang="en-US"/>
          </a:p>
        </p:txBody>
      </p:sp>
    </p:spTree>
    <p:extLst>
      <p:ext uri="{BB962C8B-B14F-4D97-AF65-F5344CB8AC3E}">
        <p14:creationId xmlns:p14="http://schemas.microsoft.com/office/powerpoint/2010/main" val="1941461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federal health care center started its history back in 1911 when the navy opened a base to train enlisted recruits from around the Midwest. There were ups and downs in the number of recruits before and after both world wars, but both the Korean and cold wars saw significant growth.</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Including, in 1960, the addition of The Naval Hospital Great Lakes.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meantime, back in 1926, The North Chicago Veterans Medical Center was established on land originally obtained by the Navy in North Chicago. The initial mission was to treat long-term, chronic psychiatric patients who served in World War 1 but soon was expanded to treat more acute needs such as surgical, general medical and nursing services.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Even though this Federal Health Care Center was officially established around 13 years ago, the idea for a joint VA and department of defense medical facility has been researched and considered since the early 70’s.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there were many issues to overcome like who works for who. Who’s the boss of who. Military over civilian, civilian over military and transitioning from two platforms, with many facets, into one. Logistically, a challenge to be polite, one of which I still see and deal with today as fleet manager.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in 2010, though with some growing pains, The Captain James A Lovell Federal Health Care Center was officially established. We now serve nearly 75,000 patients per year with 40,000 being Navy personnel and recruits.</a:t>
            </a: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2</a:t>
            </a:fld>
            <a:endParaRPr lang="en-US"/>
          </a:p>
        </p:txBody>
      </p:sp>
    </p:spTree>
    <p:extLst>
      <p:ext uri="{BB962C8B-B14F-4D97-AF65-F5344CB8AC3E}">
        <p14:creationId xmlns:p14="http://schemas.microsoft.com/office/powerpoint/2010/main" val="1344886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you can see here, maintenance is currently greyed out. I am hoping that is our next time saving, stop paper wasting, this. </a:t>
            </a: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20</a:t>
            </a:fld>
            <a:endParaRPr lang="en-US"/>
          </a:p>
        </p:txBody>
      </p:sp>
    </p:spTree>
    <p:extLst>
      <p:ext uri="{BB962C8B-B14F-4D97-AF65-F5344CB8AC3E}">
        <p14:creationId xmlns:p14="http://schemas.microsoft.com/office/powerpoint/2010/main" val="883681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Since we started to use Agile Fleet for more than just to check out a vehicle, these numbers have and will continue to go up. Especially with Covid, hopefully in the rear view mirror….. </a:t>
            </a: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21</a:t>
            </a:fld>
            <a:endParaRPr lang="en-US"/>
          </a:p>
        </p:txBody>
      </p:sp>
    </p:spTree>
    <p:extLst>
      <p:ext uri="{BB962C8B-B14F-4D97-AF65-F5344CB8AC3E}">
        <p14:creationId xmlns:p14="http://schemas.microsoft.com/office/powerpoint/2010/main" val="994050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By the looks of this, we are WAY off! But working with Joe, I just need to reset my vehicle parameters such as days used per month and adjust the mileage. I have not even come close to diving into this. That is why we are all here for sure. Even though this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pacman</a:t>
            </a:r>
            <a:r>
              <a:rPr lang="en-US" sz="1800" dirty="0">
                <a:effectLst/>
                <a:latin typeface="Calibri" panose="020F0502020204030204" pitchFamily="34" charset="0"/>
                <a:ea typeface="Calibri" panose="020F0502020204030204" pitchFamily="34" charset="0"/>
                <a:cs typeface="Times New Roman" panose="02020603050405020304" pitchFamily="18" charset="0"/>
              </a:rPr>
              <a:t> looks like he had his jaws </a:t>
            </a:r>
            <a:r>
              <a:rPr lang="en-US" sz="1800">
                <a:effectLst/>
                <a:latin typeface="Calibri" panose="020F0502020204030204" pitchFamily="34" charset="0"/>
                <a:ea typeface="Calibri" panose="020F0502020204030204" pitchFamily="34" charset="0"/>
                <a:cs typeface="Times New Roman" panose="02020603050405020304" pitchFamily="18" charset="0"/>
              </a:rPr>
              <a:t>wired shut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22</a:t>
            </a:fld>
            <a:endParaRPr lang="en-US"/>
          </a:p>
        </p:txBody>
      </p:sp>
    </p:spTree>
    <p:extLst>
      <p:ext uri="{BB962C8B-B14F-4D97-AF65-F5344CB8AC3E}">
        <p14:creationId xmlns:p14="http://schemas.microsoft.com/office/powerpoint/2010/main" val="3137556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Because of us adding the additional faux vehicles and are utilization standards needing adjustments, I expect these to increase as well. By far hopefully. Maybe next year when we are here?</a:t>
            </a: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23</a:t>
            </a:fld>
            <a:endParaRPr lang="en-US"/>
          </a:p>
        </p:txBody>
      </p:sp>
    </p:spTree>
    <p:extLst>
      <p:ext uri="{BB962C8B-B14F-4D97-AF65-F5344CB8AC3E}">
        <p14:creationId xmlns:p14="http://schemas.microsoft.com/office/powerpoint/2010/main" val="939926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this is the list I look at. Especially during the last two weeks of the month. Call this the most used tool in our toolbox as far as meeting my utilization numbers. People make a reservation and we assign the vehicles. But before assigning, I can see, at a glance, how to rotate vehicles to assure hitting the oh so important monthly usage. 12 days a month or 833 miles. We never hit the miles considering it is mostly local. If there is a really low number it means that vehicle is checked out for an extended period of time and not checked back in. Easily verifiable. Our last utilization report has us up from under 50 percent to above 71 percent in under 3 months. This is almost completely attributed to this simple method for properly </a:t>
            </a:r>
            <a:r>
              <a:rPr lang="en-US" sz="1800">
                <a:effectLst/>
                <a:latin typeface="Calibri" panose="020F0502020204030204" pitchFamily="34" charset="0"/>
                <a:ea typeface="Calibri" panose="020F0502020204030204" pitchFamily="34" charset="0"/>
                <a:cs typeface="Times New Roman" panose="02020603050405020304" pitchFamily="18" charset="0"/>
              </a:rPr>
              <a:t>rotating resources.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24</a:t>
            </a:fld>
            <a:endParaRPr lang="en-US"/>
          </a:p>
        </p:txBody>
      </p:sp>
    </p:spTree>
    <p:extLst>
      <p:ext uri="{BB962C8B-B14F-4D97-AF65-F5344CB8AC3E}">
        <p14:creationId xmlns:p14="http://schemas.microsoft.com/office/powerpoint/2010/main" val="634848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cs typeface="Times New Roman" panose="02020603050405020304" pitchFamily="18" charset="0"/>
              </a:rPr>
              <a:t>Notes to add later.</a:t>
            </a:r>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25</a:t>
            </a:fld>
            <a:endParaRPr lang="en-US"/>
          </a:p>
        </p:txBody>
      </p:sp>
    </p:spTree>
    <p:extLst>
      <p:ext uri="{BB962C8B-B14F-4D97-AF65-F5344CB8AC3E}">
        <p14:creationId xmlns:p14="http://schemas.microsoft.com/office/powerpoint/2010/main" val="2377009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26</a:t>
            </a:fld>
            <a:endParaRPr lang="en-US"/>
          </a:p>
        </p:txBody>
      </p:sp>
    </p:spTree>
    <p:extLst>
      <p:ext uri="{BB962C8B-B14F-4D97-AF65-F5344CB8AC3E}">
        <p14:creationId xmlns:p14="http://schemas.microsoft.com/office/powerpoint/2010/main" val="1883698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Notes to be added later</a:t>
            </a: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27</a:t>
            </a:fld>
            <a:endParaRPr lang="en-US"/>
          </a:p>
        </p:txBody>
      </p:sp>
    </p:spTree>
    <p:extLst>
      <p:ext uri="{BB962C8B-B14F-4D97-AF65-F5344CB8AC3E}">
        <p14:creationId xmlns:p14="http://schemas.microsoft.com/office/powerpoint/2010/main" val="4105673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Notes to be added later</a:t>
            </a: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28</a:t>
            </a:fld>
            <a:endParaRPr lang="en-US"/>
          </a:p>
        </p:txBody>
      </p:sp>
    </p:spTree>
    <p:extLst>
      <p:ext uri="{BB962C8B-B14F-4D97-AF65-F5344CB8AC3E}">
        <p14:creationId xmlns:p14="http://schemas.microsoft.com/office/powerpoint/2010/main" val="2827809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Notes to be added later</a:t>
            </a: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29</a:t>
            </a:fld>
            <a:endParaRPr lang="en-US"/>
          </a:p>
        </p:txBody>
      </p:sp>
    </p:spTree>
    <p:extLst>
      <p:ext uri="{BB962C8B-B14F-4D97-AF65-F5344CB8AC3E}">
        <p14:creationId xmlns:p14="http://schemas.microsoft.com/office/powerpoint/2010/main" val="229716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 only do we service our main campus, shown here on the shores of Lake Michigan, but also 3 Community Based Outpatient Clinics (CBOCS) located in Evanston Illinois, Kenosha Wisconsin and McHenry Illinois. These make access to VA health care easier for those living further away from the FHCC. The Naval Base is located right next to the lake and the VA is in the forefront. Because I could not find a better picture, like Sammy from UT yesterday, our Transportation Department is located somewhere around… here.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3</a:t>
            </a:fld>
            <a:endParaRPr lang="en-US"/>
          </a:p>
        </p:txBody>
      </p:sp>
    </p:spTree>
    <p:extLst>
      <p:ext uri="{BB962C8B-B14F-4D97-AF65-F5344CB8AC3E}">
        <p14:creationId xmlns:p14="http://schemas.microsoft.com/office/powerpoint/2010/main" val="1533541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any questions actually, I have a couple of comments myself. One, the Agile Fleet team is amazing. I was a stumbling’ when I took this job last year. Not anymore, and I say thank you. Two, Ed, that Ford Lightning that had another 40 miles to go when it ran out of juice? PLUG IN HYBRIDS. That is how I get around EO 14008 and EO 14507. You don’t need a charging station to operate, but it is still considered an electric vehicle. And third? I keep hearing from these Agile guys claiming to be the selfie king. Well, the year is 1986. Williams Air Force Base. Post major IG base inspection. Toga party. A 35 mm camera that used actual film. BAM. You’re welcome. </a:t>
            </a: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30</a:t>
            </a:fld>
            <a:endParaRPr lang="en-US"/>
          </a:p>
        </p:txBody>
      </p:sp>
    </p:spTree>
    <p:extLst>
      <p:ext uri="{BB962C8B-B14F-4D97-AF65-F5344CB8AC3E}">
        <p14:creationId xmlns:p14="http://schemas.microsoft.com/office/powerpoint/2010/main" val="993511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Due to the uniqueness of our facility, there have been some challenges, especially when adding all these sailors to the mix. Everything from creating new local policies, updating or creating new operating procedures, complying with VA directives like 1695 and 0637 (now including active duty) to name of few which cover things like training every Government Owned Vehicle operator on the use of a GOV, getting every driver’s record or abstract, 30 states so far, dang sailors, required minimum vehicle usage AND tracking of said usage (which was done with paper logs), The type of driver, CDL? Do they transport patients? Did they do the proper training if they do transport patients.  Maintaining maintenance records currently in a filing cabinet, for all vehicles (a filing cabinet?? Really people who came before me?? PAPER??)</a:t>
            </a:r>
          </a:p>
        </p:txBody>
      </p:sp>
      <p:sp>
        <p:nvSpPr>
          <p:cNvPr id="4" name="Slide Number Placeholder 3"/>
          <p:cNvSpPr>
            <a:spLocks noGrp="1"/>
          </p:cNvSpPr>
          <p:nvPr>
            <p:ph type="sldNum" sz="quarter" idx="5"/>
          </p:nvPr>
        </p:nvSpPr>
        <p:spPr/>
        <p:txBody>
          <a:bodyPr/>
          <a:lstStyle/>
          <a:p>
            <a:fld id="{DD5B37AE-6A33-446E-933D-2F9EA5733A50}" type="slidenum">
              <a:rPr lang="en-US" smtClean="0"/>
              <a:t>4</a:t>
            </a:fld>
            <a:endParaRPr lang="en-US"/>
          </a:p>
        </p:txBody>
      </p:sp>
    </p:spTree>
    <p:extLst>
      <p:ext uri="{BB962C8B-B14F-4D97-AF65-F5344CB8AC3E}">
        <p14:creationId xmlns:p14="http://schemas.microsoft.com/office/powerpoint/2010/main" val="2095901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of the things that I fortunately did not have to start from scratch is Agile Fleet Commander.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I first started using the interface, I was a driver helping out when not behind the wheel. It made checking out vehicles so much easier when the kiosk system was installed. Well, after I started as fleet manager and transportation supervisor and stopped thinking what the.. Heck did I get myself into, I quickly saw that we were way underutilizing this tool. </a:t>
            </a: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5</a:t>
            </a:fld>
            <a:endParaRPr lang="en-US"/>
          </a:p>
        </p:txBody>
      </p:sp>
    </p:spTree>
    <p:extLst>
      <p:ext uri="{BB962C8B-B14F-4D97-AF65-F5344CB8AC3E}">
        <p14:creationId xmlns:p14="http://schemas.microsoft.com/office/powerpoint/2010/main" val="3144012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much so that not only does Agile Fleet have a permanent place on our home page, kiosk and reservation instructions included, but ALL GOV driver’s, check out a vehicle from our pool or not, are required to create a profile. This has become THE starting point for all GOV operators compliance.  And yes, after listening to conversations yesterday one of the many things I am going to do when I return is adjust our Kiosk hours to 24/7.</a:t>
            </a:r>
          </a:p>
        </p:txBody>
      </p:sp>
      <p:sp>
        <p:nvSpPr>
          <p:cNvPr id="4" name="Slide Number Placeholder 3"/>
          <p:cNvSpPr>
            <a:spLocks noGrp="1"/>
          </p:cNvSpPr>
          <p:nvPr>
            <p:ph type="sldNum" sz="quarter" idx="5"/>
          </p:nvPr>
        </p:nvSpPr>
        <p:spPr/>
        <p:txBody>
          <a:bodyPr/>
          <a:lstStyle/>
          <a:p>
            <a:fld id="{DD5B37AE-6A33-446E-933D-2F9EA5733A50}" type="slidenum">
              <a:rPr lang="en-US" smtClean="0"/>
              <a:t>6</a:t>
            </a:fld>
            <a:endParaRPr lang="en-US"/>
          </a:p>
        </p:txBody>
      </p:sp>
    </p:spTree>
    <p:extLst>
      <p:ext uri="{BB962C8B-B14F-4D97-AF65-F5344CB8AC3E}">
        <p14:creationId xmlns:p14="http://schemas.microsoft.com/office/powerpoint/2010/main" val="2321276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getting into the numbers on how this tool benefits the FHCC with the intent to which it was purchased, I wanted to share some of the features that we were able to customize to help us reach our compliance goals. So let’s break down a few things from slide 4. Basically, everything falls under VA Directives 0637 and 1695. Being a new type of facility, we needed some new ways to track compliance. Starting with GOV Operators. Anyone that drives one of our GOV’s starts here. Even if they never check out a vehicle from our fleet but have one assigned to their department, we use this for ALL drivers. It has now become our clearing house for not only basic information but being able to dig deeper. Like this one question that determines how much training they require. Do they transport Patients? We also ask if they are an employee, contractor or volunteer? This answer determines even more possible requirements. And of course, driver’s license information. We have actual DL numbers on an internal data base but have their expiration date here so we can track when they need to renew.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FedRamp</a:t>
            </a:r>
            <a:r>
              <a:rPr lang="en-US" sz="1800" dirty="0">
                <a:effectLst/>
                <a:latin typeface="Calibri" panose="020F0502020204030204" pitchFamily="34" charset="0"/>
                <a:ea typeface="Calibri" panose="020F0502020204030204" pitchFamily="34" charset="0"/>
                <a:cs typeface="Times New Roman" panose="02020603050405020304" pitchFamily="18" charset="0"/>
              </a:rPr>
              <a:t>?? Garret?? Can we use this when you are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FedRamp</a:t>
            </a:r>
            <a:r>
              <a:rPr lang="en-US" sz="1800" dirty="0">
                <a:effectLst/>
                <a:latin typeface="Calibri" panose="020F0502020204030204" pitchFamily="34" charset="0"/>
                <a:ea typeface="Calibri" panose="020F0502020204030204" pitchFamily="34" charset="0"/>
                <a:cs typeface="Times New Roman" panose="02020603050405020304" pitchFamily="18" charset="0"/>
              </a:rPr>
              <a:t> Certified???</a:t>
            </a:r>
          </a:p>
          <a:p>
            <a:endParaRPr lang="en-US" dirty="0"/>
          </a:p>
        </p:txBody>
      </p:sp>
      <p:sp>
        <p:nvSpPr>
          <p:cNvPr id="4" name="Slide Number Placeholder 3"/>
          <p:cNvSpPr>
            <a:spLocks noGrp="1"/>
          </p:cNvSpPr>
          <p:nvPr>
            <p:ph type="sldNum" sz="quarter" idx="5"/>
          </p:nvPr>
        </p:nvSpPr>
        <p:spPr/>
        <p:txBody>
          <a:bodyPr/>
          <a:lstStyle/>
          <a:p>
            <a:fld id="{DD5B37AE-6A33-446E-933D-2F9EA5733A50}" type="slidenum">
              <a:rPr lang="en-US" smtClean="0"/>
              <a:t>7</a:t>
            </a:fld>
            <a:endParaRPr lang="en-US"/>
          </a:p>
        </p:txBody>
      </p:sp>
    </p:spTree>
    <p:extLst>
      <p:ext uri="{BB962C8B-B14F-4D97-AF65-F5344CB8AC3E}">
        <p14:creationId xmlns:p14="http://schemas.microsoft.com/office/powerpoint/2010/main" val="2334582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line is If we were ever to get audited, all I can say is bring it on. Training complete? I even have the dates. Need the actual certificate? Well it is uploaded into Agile Fleet so here you go. Need to see the actual abstract? Uploaded as well. OK. Though I am no longer 5’10” as for some reason I shrunk an inch. 200 pounds? Nope. Brown Hair? Not since I took this job at least… </a:t>
            </a:r>
          </a:p>
        </p:txBody>
      </p:sp>
      <p:sp>
        <p:nvSpPr>
          <p:cNvPr id="4" name="Slide Number Placeholder 3"/>
          <p:cNvSpPr>
            <a:spLocks noGrp="1"/>
          </p:cNvSpPr>
          <p:nvPr>
            <p:ph type="sldNum" sz="quarter" idx="5"/>
          </p:nvPr>
        </p:nvSpPr>
        <p:spPr/>
        <p:txBody>
          <a:bodyPr/>
          <a:lstStyle/>
          <a:p>
            <a:fld id="{DD5B37AE-6A33-446E-933D-2F9EA5733A50}" type="slidenum">
              <a:rPr lang="en-US" smtClean="0"/>
              <a:t>8</a:t>
            </a:fld>
            <a:endParaRPr lang="en-US"/>
          </a:p>
        </p:txBody>
      </p:sp>
    </p:spTree>
    <p:extLst>
      <p:ext uri="{BB962C8B-B14F-4D97-AF65-F5344CB8AC3E}">
        <p14:creationId xmlns:p14="http://schemas.microsoft.com/office/powerpoint/2010/main" val="2794809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way, you guys have an HR tab? Don’t mind if I do. Now any infraction, any discussion or action that is taken that can lead to a driver losing their GOV driving privileges, I got it covered AND documented. I am also able to put in a URL that leads to the actual infraction as captured in, </a:t>
            </a:r>
            <a:r>
              <a:rPr lang="en-US" dirty="0" err="1"/>
              <a:t>GeoTab</a:t>
            </a:r>
            <a:r>
              <a:rPr lang="en-US" dirty="0"/>
              <a:t>. By the way,  This was a test thing, I would NEVER go over 90. </a:t>
            </a:r>
          </a:p>
        </p:txBody>
      </p:sp>
      <p:sp>
        <p:nvSpPr>
          <p:cNvPr id="4" name="Slide Number Placeholder 3"/>
          <p:cNvSpPr>
            <a:spLocks noGrp="1"/>
          </p:cNvSpPr>
          <p:nvPr>
            <p:ph type="sldNum" sz="quarter" idx="5"/>
          </p:nvPr>
        </p:nvSpPr>
        <p:spPr/>
        <p:txBody>
          <a:bodyPr/>
          <a:lstStyle/>
          <a:p>
            <a:fld id="{DD5B37AE-6A33-446E-933D-2F9EA5733A50}" type="slidenum">
              <a:rPr lang="en-US" smtClean="0"/>
              <a:t>9</a:t>
            </a:fld>
            <a:endParaRPr lang="en-US"/>
          </a:p>
        </p:txBody>
      </p:sp>
    </p:spTree>
    <p:extLst>
      <p:ext uri="{BB962C8B-B14F-4D97-AF65-F5344CB8AC3E}">
        <p14:creationId xmlns:p14="http://schemas.microsoft.com/office/powerpoint/2010/main" val="3133960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2842DC-4B65-47E6-AE35-7A4DBD2703F3}"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00884D-6C15-423F-8023-CE999E99F052}"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2109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532842DC-4B65-47E6-AE35-7A4DBD2703F3}" type="datetimeFigureOut">
              <a:rPr lang="en-US" smtClean="0"/>
              <a:t>9/28/2023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00884D-6C15-423F-8023-CE999E99F052}" type="slidenum">
              <a:rPr lang="en-US" smtClean="0"/>
              <a:t>‹#›</a:t>
            </a:fld>
            <a:endParaRPr lang="en-US" dirty="0"/>
          </a:p>
        </p:txBody>
      </p:sp>
    </p:spTree>
    <p:extLst>
      <p:ext uri="{BB962C8B-B14F-4D97-AF65-F5344CB8AC3E}">
        <p14:creationId xmlns:p14="http://schemas.microsoft.com/office/powerpoint/2010/main" val="192868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2842DC-4B65-47E6-AE35-7A4DBD2703F3}"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00884D-6C15-423F-8023-CE999E99F052}" type="slidenum">
              <a:rPr lang="en-US" smtClean="0"/>
              <a:t>‹#›</a:t>
            </a:fld>
            <a:endParaRPr lang="en-US" dirty="0"/>
          </a:p>
        </p:txBody>
      </p:sp>
    </p:spTree>
    <p:extLst>
      <p:ext uri="{BB962C8B-B14F-4D97-AF65-F5344CB8AC3E}">
        <p14:creationId xmlns:p14="http://schemas.microsoft.com/office/powerpoint/2010/main" val="4215281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2842DC-4B65-47E6-AE35-7A4DBD2703F3}"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00884D-6C15-423F-8023-CE999E99F052}" type="slidenum">
              <a:rPr lang="en-US" smtClean="0"/>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62340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2842DC-4B65-47E6-AE35-7A4DBD2703F3}"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00884D-6C15-423F-8023-CE999E99F052}" type="slidenum">
              <a:rPr lang="en-US" smtClean="0"/>
              <a:t>‹#›</a:t>
            </a:fld>
            <a:endParaRPr lang="en-US" dirty="0"/>
          </a:p>
        </p:txBody>
      </p:sp>
    </p:spTree>
    <p:extLst>
      <p:ext uri="{BB962C8B-B14F-4D97-AF65-F5344CB8AC3E}">
        <p14:creationId xmlns:p14="http://schemas.microsoft.com/office/powerpoint/2010/main" val="2852548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2842DC-4B65-47E6-AE35-7A4DBD2703F3}"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00884D-6C15-423F-8023-CE999E99F052}" type="slidenum">
              <a:rPr lang="en-US" smtClean="0"/>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6488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2842DC-4B65-47E6-AE35-7A4DBD2703F3}"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00884D-6C15-423F-8023-CE999E99F052}" type="slidenum">
              <a:rPr lang="en-US" smtClean="0"/>
              <a:t>‹#›</a:t>
            </a:fld>
            <a:endParaRPr lang="en-US" dirty="0"/>
          </a:p>
        </p:txBody>
      </p:sp>
    </p:spTree>
    <p:extLst>
      <p:ext uri="{BB962C8B-B14F-4D97-AF65-F5344CB8AC3E}">
        <p14:creationId xmlns:p14="http://schemas.microsoft.com/office/powerpoint/2010/main" val="3197203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842DC-4B65-47E6-AE35-7A4DBD2703F3}"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00884D-6C15-423F-8023-CE999E99F052}" type="slidenum">
              <a:rPr lang="en-US" smtClean="0"/>
              <a:t>‹#›</a:t>
            </a:fld>
            <a:endParaRPr lang="en-US" dirty="0"/>
          </a:p>
        </p:txBody>
      </p:sp>
    </p:spTree>
    <p:extLst>
      <p:ext uri="{BB962C8B-B14F-4D97-AF65-F5344CB8AC3E}">
        <p14:creationId xmlns:p14="http://schemas.microsoft.com/office/powerpoint/2010/main" val="1685803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842DC-4B65-47E6-AE35-7A4DBD2703F3}"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00884D-6C15-423F-8023-CE999E99F052}" type="slidenum">
              <a:rPr lang="en-US" smtClean="0"/>
              <a:t>‹#›</a:t>
            </a:fld>
            <a:endParaRPr lang="en-US" dirty="0"/>
          </a:p>
        </p:txBody>
      </p:sp>
    </p:spTree>
    <p:extLst>
      <p:ext uri="{BB962C8B-B14F-4D97-AF65-F5344CB8AC3E}">
        <p14:creationId xmlns:p14="http://schemas.microsoft.com/office/powerpoint/2010/main" val="1561698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2842DC-4B65-47E6-AE35-7A4DBD2703F3}"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00884D-6C15-423F-8023-CE999E99F052}" type="slidenum">
              <a:rPr lang="en-US" smtClean="0"/>
              <a:t>‹#›</a:t>
            </a:fld>
            <a:endParaRPr lang="en-US" dirty="0"/>
          </a:p>
        </p:txBody>
      </p:sp>
    </p:spTree>
    <p:extLst>
      <p:ext uri="{BB962C8B-B14F-4D97-AF65-F5344CB8AC3E}">
        <p14:creationId xmlns:p14="http://schemas.microsoft.com/office/powerpoint/2010/main" val="2607039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2842DC-4B65-47E6-AE35-7A4DBD2703F3}"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00884D-6C15-423F-8023-CE999E99F052}" type="slidenum">
              <a:rPr lang="en-US" smtClean="0"/>
              <a:t>‹#›</a:t>
            </a:fld>
            <a:endParaRPr lang="en-US" dirty="0"/>
          </a:p>
        </p:txBody>
      </p:sp>
    </p:spTree>
    <p:extLst>
      <p:ext uri="{BB962C8B-B14F-4D97-AF65-F5344CB8AC3E}">
        <p14:creationId xmlns:p14="http://schemas.microsoft.com/office/powerpoint/2010/main" val="2122656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2842DC-4B65-47E6-AE35-7A4DBD2703F3}" type="datetimeFigureOut">
              <a:rPr lang="en-US" smtClean="0"/>
              <a:t>9/28/2023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00884D-6C15-423F-8023-CE999E99F052}" type="slidenum">
              <a:rPr lang="en-US" smtClean="0"/>
              <a:t>‹#›</a:t>
            </a:fld>
            <a:endParaRPr lang="en-US" dirty="0"/>
          </a:p>
        </p:txBody>
      </p:sp>
    </p:spTree>
    <p:extLst>
      <p:ext uri="{BB962C8B-B14F-4D97-AF65-F5344CB8AC3E}">
        <p14:creationId xmlns:p14="http://schemas.microsoft.com/office/powerpoint/2010/main" val="2113698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2842DC-4B65-47E6-AE35-7A4DBD2703F3}" type="datetimeFigureOut">
              <a:rPr lang="en-US" smtClean="0"/>
              <a:t>9/28/2023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800884D-6C15-423F-8023-CE999E99F052}" type="slidenum">
              <a:rPr lang="en-US" smtClean="0"/>
              <a:t>‹#›</a:t>
            </a:fld>
            <a:endParaRPr lang="en-US" dirty="0"/>
          </a:p>
        </p:txBody>
      </p:sp>
    </p:spTree>
    <p:extLst>
      <p:ext uri="{BB962C8B-B14F-4D97-AF65-F5344CB8AC3E}">
        <p14:creationId xmlns:p14="http://schemas.microsoft.com/office/powerpoint/2010/main" val="3820291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2842DC-4B65-47E6-AE35-7A4DBD2703F3}" type="datetimeFigureOut">
              <a:rPr lang="en-US" smtClean="0"/>
              <a:t>9/28/2023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00884D-6C15-423F-8023-CE999E99F052}" type="slidenum">
              <a:rPr lang="en-US" smtClean="0"/>
              <a:t>‹#›</a:t>
            </a:fld>
            <a:endParaRPr lang="en-US" dirty="0"/>
          </a:p>
        </p:txBody>
      </p:sp>
    </p:spTree>
    <p:extLst>
      <p:ext uri="{BB962C8B-B14F-4D97-AF65-F5344CB8AC3E}">
        <p14:creationId xmlns:p14="http://schemas.microsoft.com/office/powerpoint/2010/main" val="1248164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842DC-4B65-47E6-AE35-7A4DBD2703F3}" type="datetimeFigureOut">
              <a:rPr lang="en-US" smtClean="0"/>
              <a:t>9/28/2023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800884D-6C15-423F-8023-CE999E99F052}" type="slidenum">
              <a:rPr lang="en-US" smtClean="0"/>
              <a:t>‹#›</a:t>
            </a:fld>
            <a:endParaRPr lang="en-US" dirty="0"/>
          </a:p>
        </p:txBody>
      </p:sp>
    </p:spTree>
    <p:extLst>
      <p:ext uri="{BB962C8B-B14F-4D97-AF65-F5344CB8AC3E}">
        <p14:creationId xmlns:p14="http://schemas.microsoft.com/office/powerpoint/2010/main" val="219509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842DC-4B65-47E6-AE35-7A4DBD2703F3}" type="datetimeFigureOut">
              <a:rPr lang="en-US" smtClean="0"/>
              <a:t>9/28/2023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00884D-6C15-423F-8023-CE999E99F052}" type="slidenum">
              <a:rPr lang="en-US" smtClean="0"/>
              <a:t>‹#›</a:t>
            </a:fld>
            <a:endParaRPr lang="en-US" dirty="0"/>
          </a:p>
        </p:txBody>
      </p:sp>
    </p:spTree>
    <p:extLst>
      <p:ext uri="{BB962C8B-B14F-4D97-AF65-F5344CB8AC3E}">
        <p14:creationId xmlns:p14="http://schemas.microsoft.com/office/powerpoint/2010/main" val="922445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2842DC-4B65-47E6-AE35-7A4DBD2703F3}" type="datetimeFigureOut">
              <a:rPr lang="en-US" smtClean="0"/>
              <a:t>9/28/2023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00884D-6C15-423F-8023-CE999E99F052}" type="slidenum">
              <a:rPr lang="en-US" smtClean="0"/>
              <a:t>‹#›</a:t>
            </a:fld>
            <a:endParaRPr lang="en-US" dirty="0"/>
          </a:p>
        </p:txBody>
      </p:sp>
    </p:spTree>
    <p:extLst>
      <p:ext uri="{BB962C8B-B14F-4D97-AF65-F5344CB8AC3E}">
        <p14:creationId xmlns:p14="http://schemas.microsoft.com/office/powerpoint/2010/main" val="192073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32842DC-4B65-47E6-AE35-7A4DBD2703F3}" type="datetimeFigureOut">
              <a:rPr lang="en-US" smtClean="0"/>
              <a:t>9/28/2023</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1800884D-6C15-423F-8023-CE999E99F052}" type="slidenum">
              <a:rPr lang="en-US" smtClean="0"/>
              <a:t>‹#›</a:t>
            </a:fld>
            <a:endParaRPr lang="en-US" dirty="0"/>
          </a:p>
        </p:txBody>
      </p:sp>
    </p:spTree>
    <p:extLst>
      <p:ext uri="{BB962C8B-B14F-4D97-AF65-F5344CB8AC3E}">
        <p14:creationId xmlns:p14="http://schemas.microsoft.com/office/powerpoint/2010/main" val="1934847710"/>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gif"/><Relationship Id="rId7"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10" Type="http://schemas.openxmlformats.org/officeDocument/2006/relationships/image" Target="../media/image24.jpeg"/><Relationship Id="rId4" Type="http://schemas.openxmlformats.org/officeDocument/2006/relationships/image" Target="../media/image3.png"/><Relationship Id="rId9"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9.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0.jp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1.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4.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gif"/><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78" name="Straight Connector 52">
            <a:extLst>
              <a:ext uri="{FF2B5EF4-FFF2-40B4-BE49-F238E27FC236}">
                <a16:creationId xmlns:a16="http://schemas.microsoft.com/office/drawing/2014/main" id="{DD6CFB6C-6ECB-4250-B68E-01966297A5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54">
            <a:extLst>
              <a:ext uri="{FF2B5EF4-FFF2-40B4-BE49-F238E27FC236}">
                <a16:creationId xmlns:a16="http://schemas.microsoft.com/office/drawing/2014/main" id="{B8359141-C085-46E4-B4EC-42F9599BA7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56">
            <a:extLst>
              <a:ext uri="{FF2B5EF4-FFF2-40B4-BE49-F238E27FC236}">
                <a16:creationId xmlns:a16="http://schemas.microsoft.com/office/drawing/2014/main" id="{FA903156-0F0C-44A5-9019-0CAF51EB49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58">
            <a:extLst>
              <a:ext uri="{FF2B5EF4-FFF2-40B4-BE49-F238E27FC236}">
                <a16:creationId xmlns:a16="http://schemas.microsoft.com/office/drawing/2014/main" id="{66E5E851-3725-463F-9451-2FFEF5D3E0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60">
            <a:extLst>
              <a:ext uri="{FF2B5EF4-FFF2-40B4-BE49-F238E27FC236}">
                <a16:creationId xmlns:a16="http://schemas.microsoft.com/office/drawing/2014/main" id="{94209D59-6810-40C2-B8D6-6DACF8A061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83" name="Rectangle 62">
            <a:extLst>
              <a:ext uri="{FF2B5EF4-FFF2-40B4-BE49-F238E27FC236}">
                <a16:creationId xmlns:a16="http://schemas.microsoft.com/office/drawing/2014/main" id="{0BE1027C-ABCB-4C82-91A2-F67B9A5A6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C5DF17-40CD-4FDA-9F34-BFDC17719D1C}"/>
              </a:ext>
            </a:extLst>
          </p:cNvPr>
          <p:cNvSpPr>
            <a:spLocks noGrp="1"/>
          </p:cNvSpPr>
          <p:nvPr>
            <p:ph type="title"/>
          </p:nvPr>
        </p:nvSpPr>
        <p:spPr>
          <a:xfrm>
            <a:off x="1667885" y="4846434"/>
            <a:ext cx="7624401" cy="1233251"/>
          </a:xfrm>
        </p:spPr>
        <p:txBody>
          <a:bodyPr vert="horz" lIns="91440" tIns="45720" rIns="91440" bIns="45720" rtlCol="0" anchor="b">
            <a:normAutofit fontScale="90000"/>
          </a:bodyPr>
          <a:lstStyle/>
          <a:p>
            <a:pPr algn="ctr">
              <a:lnSpc>
                <a:spcPct val="90000"/>
              </a:lnSpc>
            </a:pPr>
            <a:r>
              <a:rPr lang="en-US" sz="4100" dirty="0"/>
              <a:t>Captain James A. Lovell Federal Health care center</a:t>
            </a:r>
            <a:br>
              <a:rPr lang="en-US" sz="4100" dirty="0"/>
            </a:br>
            <a:r>
              <a:rPr lang="en-US" sz="4100" dirty="0"/>
              <a:t>and agile fleet commander</a:t>
            </a:r>
          </a:p>
        </p:txBody>
      </p:sp>
      <p:grpSp>
        <p:nvGrpSpPr>
          <p:cNvPr id="84" name="Group 64">
            <a:extLst>
              <a:ext uri="{FF2B5EF4-FFF2-40B4-BE49-F238E27FC236}">
                <a16:creationId xmlns:a16="http://schemas.microsoft.com/office/drawing/2014/main" id="{0CC57C46-4659-4AF2-9180-2DEED214CD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66" name="Straight Connector 65">
              <a:extLst>
                <a:ext uri="{FF2B5EF4-FFF2-40B4-BE49-F238E27FC236}">
                  <a16:creationId xmlns:a16="http://schemas.microsoft.com/office/drawing/2014/main" id="{CFB52317-0F00-40C0-B1F2-33ED6D30D9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66">
              <a:extLst>
                <a:ext uri="{FF2B5EF4-FFF2-40B4-BE49-F238E27FC236}">
                  <a16:creationId xmlns:a16="http://schemas.microsoft.com/office/drawing/2014/main" id="{2468ACF9-4EF2-4251-9FAD-3F225BF741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CE4A3ECD-6924-4912-B117-3C617B584B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68">
              <a:extLst>
                <a:ext uri="{FF2B5EF4-FFF2-40B4-BE49-F238E27FC236}">
                  <a16:creationId xmlns:a16="http://schemas.microsoft.com/office/drawing/2014/main" id="{D1DFE1F5-FA7A-403F-B9D9-0434E2BE2F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92CF27E4-09D0-444E-B18D-F904871038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2" name="Snip Diagonal Corner Rectangle 12">
            <a:extLst>
              <a:ext uri="{FF2B5EF4-FFF2-40B4-BE49-F238E27FC236}">
                <a16:creationId xmlns:a16="http://schemas.microsoft.com/office/drawing/2014/main" id="{FDAF26D5-7469-49F5-902D-571FA58A7E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9C77D9D7-4F1C-4F10-AA21-9CD48FA12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7783" y="1131552"/>
            <a:ext cx="2102542" cy="2102542"/>
          </a:xfrm>
          <a:prstGeom prst="rect">
            <a:avLst/>
          </a:prstGeom>
        </p:spPr>
      </p:pic>
      <p:pic>
        <p:nvPicPr>
          <p:cNvPr id="21" name="Picture 20">
            <a:extLst>
              <a:ext uri="{FF2B5EF4-FFF2-40B4-BE49-F238E27FC236}">
                <a16:creationId xmlns:a16="http://schemas.microsoft.com/office/drawing/2014/main" id="{9E95EC30-80FC-423E-9679-4528EDA303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232" y="1200207"/>
            <a:ext cx="4903890" cy="2566881"/>
          </a:xfrm>
          <a:prstGeom prst="rect">
            <a:avLst/>
          </a:prstGeom>
        </p:spPr>
      </p:pic>
      <p:sp>
        <p:nvSpPr>
          <p:cNvPr id="3" name="TextBox 2">
            <a:extLst>
              <a:ext uri="{FF2B5EF4-FFF2-40B4-BE49-F238E27FC236}">
                <a16:creationId xmlns:a16="http://schemas.microsoft.com/office/drawing/2014/main" id="{CBA92172-7E36-4BA8-A1BF-552B7E4C1441}"/>
              </a:ext>
            </a:extLst>
          </p:cNvPr>
          <p:cNvSpPr txBox="1"/>
          <p:nvPr/>
        </p:nvSpPr>
        <p:spPr>
          <a:xfrm>
            <a:off x="1748929" y="6181174"/>
            <a:ext cx="7382312" cy="369332"/>
          </a:xfrm>
          <a:prstGeom prst="rect">
            <a:avLst/>
          </a:prstGeom>
          <a:noFill/>
        </p:spPr>
        <p:txBody>
          <a:bodyPr wrap="square" rtlCol="0">
            <a:spAutoFit/>
          </a:bodyPr>
          <a:lstStyle/>
          <a:p>
            <a:r>
              <a:rPr lang="en-US" dirty="0"/>
              <a:t>MARSHALL FOX: TRANSPORTATION SUPERVISOR/FLEET MANAGER</a:t>
            </a:r>
          </a:p>
        </p:txBody>
      </p:sp>
      <p:pic>
        <p:nvPicPr>
          <p:cNvPr id="7" name="Picture 6" descr="Icon&#10;&#10;Description automatically generated">
            <a:extLst>
              <a:ext uri="{FF2B5EF4-FFF2-40B4-BE49-F238E27FC236}">
                <a16:creationId xmlns:a16="http://schemas.microsoft.com/office/drawing/2014/main" id="{D5CFBA5F-8883-5E30-77FE-AF4756383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8483" y="3593644"/>
            <a:ext cx="3810000" cy="617637"/>
          </a:xfrm>
          <a:prstGeom prst="rect">
            <a:avLst/>
          </a:prstGeom>
        </p:spPr>
      </p:pic>
      <p:sp>
        <p:nvSpPr>
          <p:cNvPr id="8" name="TextBox 7">
            <a:extLst>
              <a:ext uri="{FF2B5EF4-FFF2-40B4-BE49-F238E27FC236}">
                <a16:creationId xmlns:a16="http://schemas.microsoft.com/office/drawing/2014/main" id="{F60FCFF7-13D6-E011-E991-3EE4C8701608}"/>
              </a:ext>
            </a:extLst>
          </p:cNvPr>
          <p:cNvSpPr txBox="1"/>
          <p:nvPr/>
        </p:nvSpPr>
        <p:spPr>
          <a:xfrm>
            <a:off x="6649996" y="3298886"/>
            <a:ext cx="3225841" cy="338554"/>
          </a:xfrm>
          <a:prstGeom prst="rect">
            <a:avLst/>
          </a:prstGeom>
          <a:noFill/>
        </p:spPr>
        <p:txBody>
          <a:bodyPr wrap="square" rtlCol="0" anchor="ctr" anchorCtr="0">
            <a:spAutoFit/>
          </a:bodyPr>
          <a:lstStyle/>
          <a:p>
            <a:r>
              <a:rPr lang="en-US" sz="1600" b="1" dirty="0">
                <a:solidFill>
                  <a:srgbClr val="002C6A"/>
                </a:solidFill>
              </a:rPr>
              <a:t>TRANSPORTATION DEPARTMENT</a:t>
            </a:r>
            <a:endParaRPr lang="en-US" sz="1600" b="1" dirty="0">
              <a:solidFill>
                <a:srgbClr val="002C69"/>
              </a:solidFill>
            </a:endParaRPr>
          </a:p>
        </p:txBody>
      </p:sp>
      <p:pic>
        <p:nvPicPr>
          <p:cNvPr id="6" name="Picture 5" descr="A couple of men in suits holding drinks&#10;&#10;Description automatically generated">
            <a:extLst>
              <a:ext uri="{FF2B5EF4-FFF2-40B4-BE49-F238E27FC236}">
                <a16:creationId xmlns:a16="http://schemas.microsoft.com/office/drawing/2014/main" id="{1078D44B-D953-A0E9-DB52-88BE93EB16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0203" y="4659725"/>
            <a:ext cx="2311793" cy="1537991"/>
          </a:xfrm>
          <a:prstGeom prst="rect">
            <a:avLst/>
          </a:prstGeom>
        </p:spPr>
      </p:pic>
    </p:spTree>
    <p:extLst>
      <p:ext uri="{BB962C8B-B14F-4D97-AF65-F5344CB8AC3E}">
        <p14:creationId xmlns:p14="http://schemas.microsoft.com/office/powerpoint/2010/main" val="104231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2143097" y="110248"/>
            <a:ext cx="6075351" cy="584775"/>
          </a:xfrm>
          <a:prstGeom prst="rect">
            <a:avLst/>
          </a:prstGeom>
          <a:noFill/>
        </p:spPr>
        <p:txBody>
          <a:bodyPr wrap="square">
            <a:spAutoFit/>
          </a:bodyPr>
          <a:lstStyle/>
          <a:p>
            <a:r>
              <a:rPr lang="en-US" sz="3200" dirty="0"/>
              <a:t>NOT ONLY A FLEET MANAGER</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pic>
        <p:nvPicPr>
          <p:cNvPr id="8" name="Picture 7" descr="A person pushing a walker with a nurse&#10;&#10;Description automatically generated">
            <a:extLst>
              <a:ext uri="{FF2B5EF4-FFF2-40B4-BE49-F238E27FC236}">
                <a16:creationId xmlns:a16="http://schemas.microsoft.com/office/drawing/2014/main" id="{894D0961-EF67-7C74-4DE4-F2DE4F81FB33}"/>
              </a:ext>
            </a:extLst>
          </p:cNvPr>
          <p:cNvPicPr>
            <a:picLocks noChangeAspect="1"/>
          </p:cNvPicPr>
          <p:nvPr/>
        </p:nvPicPr>
        <p:blipFill rotWithShape="1">
          <a:blip r:embed="rId5">
            <a:extLst>
              <a:ext uri="{28A0092B-C50C-407E-A947-70E740481C1C}">
                <a14:useLocalDpi xmlns:a14="http://schemas.microsoft.com/office/drawing/2010/main" val="0"/>
              </a:ext>
            </a:extLst>
          </a:blip>
          <a:srcRect t="14818" r="24227" b="9711"/>
          <a:stretch/>
        </p:blipFill>
        <p:spPr>
          <a:xfrm>
            <a:off x="250082" y="834128"/>
            <a:ext cx="1862697" cy="2665142"/>
          </a:xfrm>
          <a:prstGeom prst="rect">
            <a:avLst/>
          </a:prstGeom>
          <a:effectLst>
            <a:glow rad="101600">
              <a:schemeClr val="accent1">
                <a:alpha val="40000"/>
              </a:schemeClr>
            </a:glow>
            <a:softEdge rad="12700"/>
          </a:effectLst>
        </p:spPr>
      </p:pic>
      <p:pic>
        <p:nvPicPr>
          <p:cNvPr id="13" name="Picture 12" descr="A group of people standing in front of a building&#10;&#10;Description automatically generated">
            <a:extLst>
              <a:ext uri="{FF2B5EF4-FFF2-40B4-BE49-F238E27FC236}">
                <a16:creationId xmlns:a16="http://schemas.microsoft.com/office/drawing/2014/main" id="{33D87DB5-1D73-04B2-5C01-08C9A526FC00}"/>
              </a:ext>
            </a:extLst>
          </p:cNvPr>
          <p:cNvPicPr>
            <a:picLocks noChangeAspect="1"/>
          </p:cNvPicPr>
          <p:nvPr/>
        </p:nvPicPr>
        <p:blipFill rotWithShape="1">
          <a:blip r:embed="rId6">
            <a:extLst>
              <a:ext uri="{28A0092B-C50C-407E-A947-70E740481C1C}">
                <a14:useLocalDpi xmlns:a14="http://schemas.microsoft.com/office/drawing/2010/main" val="0"/>
              </a:ext>
            </a:extLst>
          </a:blip>
          <a:srcRect t="12326" b="20334"/>
          <a:stretch/>
        </p:blipFill>
        <p:spPr>
          <a:xfrm>
            <a:off x="2675580" y="3933689"/>
            <a:ext cx="4799903" cy="2157480"/>
          </a:xfrm>
          <a:prstGeom prst="rect">
            <a:avLst/>
          </a:prstGeom>
          <a:effectLst>
            <a:glow rad="101600">
              <a:schemeClr val="accent1">
                <a:alpha val="40000"/>
              </a:schemeClr>
            </a:glow>
            <a:softEdge rad="12700"/>
          </a:effectLst>
        </p:spPr>
      </p:pic>
      <p:pic>
        <p:nvPicPr>
          <p:cNvPr id="15" name="Picture 14" descr="A person fishing on a lake&#10;&#10;Description automatically generated">
            <a:extLst>
              <a:ext uri="{FF2B5EF4-FFF2-40B4-BE49-F238E27FC236}">
                <a16:creationId xmlns:a16="http://schemas.microsoft.com/office/drawing/2014/main" id="{9C270645-262C-82A5-EB90-C08B7CC1E7E8}"/>
              </a:ext>
            </a:extLst>
          </p:cNvPr>
          <p:cNvPicPr>
            <a:picLocks noChangeAspect="1"/>
          </p:cNvPicPr>
          <p:nvPr/>
        </p:nvPicPr>
        <p:blipFill rotWithShape="1">
          <a:blip r:embed="rId7">
            <a:extLst>
              <a:ext uri="{28A0092B-C50C-407E-A947-70E740481C1C}">
                <a14:useLocalDpi xmlns:a14="http://schemas.microsoft.com/office/drawing/2010/main" val="0"/>
              </a:ext>
            </a:extLst>
          </a:blip>
          <a:srcRect l="11378" t="-3991" r="29133" b="1"/>
          <a:stretch/>
        </p:blipFill>
        <p:spPr>
          <a:xfrm>
            <a:off x="250082" y="3499270"/>
            <a:ext cx="2308303" cy="3026318"/>
          </a:xfrm>
          <a:prstGeom prst="rect">
            <a:avLst/>
          </a:prstGeom>
          <a:effectLst>
            <a:glow rad="101600">
              <a:schemeClr val="accent1">
                <a:alpha val="40000"/>
              </a:schemeClr>
            </a:glow>
            <a:softEdge rad="12700"/>
          </a:effectLst>
        </p:spPr>
      </p:pic>
      <p:pic>
        <p:nvPicPr>
          <p:cNvPr id="17" name="Picture 16" descr="A person playing a guitar&#10;&#10;Description automatically generated">
            <a:extLst>
              <a:ext uri="{FF2B5EF4-FFF2-40B4-BE49-F238E27FC236}">
                <a16:creationId xmlns:a16="http://schemas.microsoft.com/office/drawing/2014/main" id="{D4889E66-F28C-8879-CE5D-DB95AB813ACC}"/>
              </a:ext>
            </a:extLst>
          </p:cNvPr>
          <p:cNvPicPr>
            <a:picLocks noChangeAspect="1"/>
          </p:cNvPicPr>
          <p:nvPr/>
        </p:nvPicPr>
        <p:blipFill rotWithShape="1">
          <a:blip r:embed="rId8">
            <a:extLst>
              <a:ext uri="{28A0092B-C50C-407E-A947-70E740481C1C}">
                <a14:useLocalDpi xmlns:a14="http://schemas.microsoft.com/office/drawing/2010/main" val="0"/>
              </a:ext>
            </a:extLst>
          </a:blip>
          <a:srcRect l="11413" t="7130" r="16454"/>
          <a:stretch/>
        </p:blipFill>
        <p:spPr>
          <a:xfrm>
            <a:off x="7592679" y="2088513"/>
            <a:ext cx="2798956" cy="2405312"/>
          </a:xfrm>
          <a:prstGeom prst="rect">
            <a:avLst/>
          </a:prstGeom>
          <a:effectLst>
            <a:glow rad="101600">
              <a:schemeClr val="accent1">
                <a:alpha val="40000"/>
              </a:schemeClr>
            </a:glow>
            <a:softEdge rad="12700"/>
          </a:effectLst>
        </p:spPr>
      </p:pic>
      <p:pic>
        <p:nvPicPr>
          <p:cNvPr id="19" name="Picture 18" descr="A white bus with rainbow flags&#10;&#10;Description automatically generated">
            <a:extLst>
              <a:ext uri="{FF2B5EF4-FFF2-40B4-BE49-F238E27FC236}">
                <a16:creationId xmlns:a16="http://schemas.microsoft.com/office/drawing/2014/main" id="{D2C7E5DC-566D-5C42-F62C-70C8FC164C9C}"/>
              </a:ext>
            </a:extLst>
          </p:cNvPr>
          <p:cNvPicPr>
            <a:picLocks noChangeAspect="1"/>
          </p:cNvPicPr>
          <p:nvPr/>
        </p:nvPicPr>
        <p:blipFill rotWithShape="1">
          <a:blip r:embed="rId9">
            <a:extLst>
              <a:ext uri="{28A0092B-C50C-407E-A947-70E740481C1C}">
                <a14:useLocalDpi xmlns:a14="http://schemas.microsoft.com/office/drawing/2010/main" val="0"/>
              </a:ext>
            </a:extLst>
          </a:blip>
          <a:srcRect l="-2060" t="3628" r="2060" b="24255"/>
          <a:stretch/>
        </p:blipFill>
        <p:spPr>
          <a:xfrm>
            <a:off x="7908894" y="4575777"/>
            <a:ext cx="4033024" cy="2181345"/>
          </a:xfrm>
          <a:prstGeom prst="rect">
            <a:avLst/>
          </a:prstGeom>
          <a:effectLst>
            <a:glow rad="101600">
              <a:schemeClr val="accent1">
                <a:alpha val="40000"/>
              </a:schemeClr>
            </a:glow>
            <a:softEdge rad="12700"/>
          </a:effectLst>
        </p:spPr>
      </p:pic>
      <p:pic>
        <p:nvPicPr>
          <p:cNvPr id="21" name="Picture 20" descr="A group of people on a bus&#10;&#10;Description automatically generated">
            <a:extLst>
              <a:ext uri="{FF2B5EF4-FFF2-40B4-BE49-F238E27FC236}">
                <a16:creationId xmlns:a16="http://schemas.microsoft.com/office/drawing/2014/main" id="{ACD0DBAD-F9A4-EBC1-0E78-3751C1BA9E76}"/>
              </a:ext>
            </a:extLst>
          </p:cNvPr>
          <p:cNvPicPr>
            <a:picLocks noChangeAspect="1"/>
          </p:cNvPicPr>
          <p:nvPr/>
        </p:nvPicPr>
        <p:blipFill rotWithShape="1">
          <a:blip r:embed="rId10">
            <a:extLst>
              <a:ext uri="{28A0092B-C50C-407E-A947-70E740481C1C}">
                <a14:useLocalDpi xmlns:a14="http://schemas.microsoft.com/office/drawing/2010/main" val="0"/>
              </a:ext>
            </a:extLst>
          </a:blip>
          <a:srcRect t="21218"/>
          <a:stretch/>
        </p:blipFill>
        <p:spPr>
          <a:xfrm>
            <a:off x="2558385" y="824259"/>
            <a:ext cx="4308526" cy="2545774"/>
          </a:xfrm>
          <a:prstGeom prst="rect">
            <a:avLst/>
          </a:prstGeom>
          <a:effectLst>
            <a:glow rad="101600">
              <a:schemeClr val="accent1">
                <a:alpha val="40000"/>
              </a:schemeClr>
            </a:glow>
            <a:softEdge rad="12700"/>
          </a:effectLst>
        </p:spPr>
      </p:pic>
    </p:spTree>
    <p:extLst>
      <p:ext uri="{BB962C8B-B14F-4D97-AF65-F5344CB8AC3E}">
        <p14:creationId xmlns:p14="http://schemas.microsoft.com/office/powerpoint/2010/main" val="277768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2143097" y="110248"/>
            <a:ext cx="6075351" cy="584775"/>
          </a:xfrm>
          <a:prstGeom prst="rect">
            <a:avLst/>
          </a:prstGeom>
          <a:noFill/>
        </p:spPr>
        <p:txBody>
          <a:bodyPr wrap="square">
            <a:spAutoFit/>
          </a:bodyPr>
          <a:lstStyle/>
          <a:p>
            <a:r>
              <a:rPr lang="en-US" sz="3200" dirty="0"/>
              <a:t>NOT ONLY A FLEET MANAGER</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pic>
        <p:nvPicPr>
          <p:cNvPr id="23" name="Picture 22">
            <a:extLst>
              <a:ext uri="{FF2B5EF4-FFF2-40B4-BE49-F238E27FC236}">
                <a16:creationId xmlns:a16="http://schemas.microsoft.com/office/drawing/2014/main" id="{229DABE8-D155-2203-FA1A-0D346F3E72CE}"/>
              </a:ext>
            </a:extLst>
          </p:cNvPr>
          <p:cNvPicPr>
            <a:picLocks noChangeAspect="1"/>
          </p:cNvPicPr>
          <p:nvPr/>
        </p:nvPicPr>
        <p:blipFill rotWithShape="1">
          <a:blip r:embed="rId5"/>
          <a:srcRect l="25078" t="22022" r="25091" b="15600"/>
          <a:stretch/>
        </p:blipFill>
        <p:spPr>
          <a:xfrm>
            <a:off x="357159" y="3053863"/>
            <a:ext cx="3571876" cy="2375333"/>
          </a:xfrm>
          <a:prstGeom prst="rect">
            <a:avLst/>
          </a:prstGeom>
          <a:effectLst>
            <a:glow rad="101600">
              <a:schemeClr val="accent1">
                <a:alpha val="40000"/>
              </a:schemeClr>
            </a:glow>
            <a:softEdge rad="12700"/>
          </a:effectLst>
        </p:spPr>
      </p:pic>
      <p:pic>
        <p:nvPicPr>
          <p:cNvPr id="4" name="Picture 3" descr="A logo for a wheelchair game&#10;&#10;Description automatically generated">
            <a:extLst>
              <a:ext uri="{FF2B5EF4-FFF2-40B4-BE49-F238E27FC236}">
                <a16:creationId xmlns:a16="http://schemas.microsoft.com/office/drawing/2014/main" id="{14730082-83D1-47C5-DF50-70126FE36A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782" y="1036366"/>
            <a:ext cx="3571875" cy="1428750"/>
          </a:xfrm>
          <a:prstGeom prst="rect">
            <a:avLst/>
          </a:prstGeom>
        </p:spPr>
      </p:pic>
      <p:pic>
        <p:nvPicPr>
          <p:cNvPr id="10" name="Picture 9" descr="A group of men standing in front of a bus&#10;&#10;Description automatically generated">
            <a:extLst>
              <a:ext uri="{FF2B5EF4-FFF2-40B4-BE49-F238E27FC236}">
                <a16:creationId xmlns:a16="http://schemas.microsoft.com/office/drawing/2014/main" id="{9F63EABF-AD54-4554-1727-A291E1C524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4685" y="2215423"/>
            <a:ext cx="6075351" cy="4052212"/>
          </a:xfrm>
          <a:prstGeom prst="rect">
            <a:avLst/>
          </a:prstGeom>
          <a:effectLst>
            <a:glow rad="101600">
              <a:schemeClr val="accent1">
                <a:alpha val="40000"/>
              </a:schemeClr>
            </a:glow>
            <a:softEdge rad="12700"/>
          </a:effectLst>
        </p:spPr>
      </p:pic>
    </p:spTree>
    <p:extLst>
      <p:ext uri="{BB962C8B-B14F-4D97-AF65-F5344CB8AC3E}">
        <p14:creationId xmlns:p14="http://schemas.microsoft.com/office/powerpoint/2010/main" val="51573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3068649" y="194514"/>
            <a:ext cx="3474332" cy="584775"/>
          </a:xfrm>
          <a:prstGeom prst="rect">
            <a:avLst/>
          </a:prstGeom>
          <a:noFill/>
        </p:spPr>
        <p:txBody>
          <a:bodyPr wrap="square">
            <a:spAutoFit/>
          </a:bodyPr>
          <a:lstStyle/>
          <a:p>
            <a:r>
              <a:rPr lang="en-US" sz="3200" dirty="0"/>
              <a:t>BEING CREATIVE</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pic>
        <p:nvPicPr>
          <p:cNvPr id="4" name="Picture 3">
            <a:extLst>
              <a:ext uri="{FF2B5EF4-FFF2-40B4-BE49-F238E27FC236}">
                <a16:creationId xmlns:a16="http://schemas.microsoft.com/office/drawing/2014/main" id="{AEEA0365-A4D3-6FB5-8892-745319F2F835}"/>
              </a:ext>
            </a:extLst>
          </p:cNvPr>
          <p:cNvPicPr>
            <a:picLocks noChangeAspect="1"/>
          </p:cNvPicPr>
          <p:nvPr/>
        </p:nvPicPr>
        <p:blipFill rotWithShape="1">
          <a:blip r:embed="rId5"/>
          <a:srcRect l="-1" t="20393" r="24910" b="49999"/>
          <a:stretch/>
        </p:blipFill>
        <p:spPr>
          <a:xfrm>
            <a:off x="239322" y="2098284"/>
            <a:ext cx="10969194" cy="2342716"/>
          </a:xfrm>
          <a:prstGeom prst="rect">
            <a:avLst/>
          </a:prstGeom>
          <a:effectLst>
            <a:glow rad="101600">
              <a:schemeClr val="accent1">
                <a:alpha val="40000"/>
              </a:schemeClr>
            </a:glow>
            <a:softEdge rad="12700"/>
          </a:effectLst>
        </p:spPr>
      </p:pic>
      <p:pic>
        <p:nvPicPr>
          <p:cNvPr id="9" name="Picture 8">
            <a:extLst>
              <a:ext uri="{FF2B5EF4-FFF2-40B4-BE49-F238E27FC236}">
                <a16:creationId xmlns:a16="http://schemas.microsoft.com/office/drawing/2014/main" id="{6CF6241A-F749-2FD6-53B7-DA679DFCDF4F}"/>
              </a:ext>
            </a:extLst>
          </p:cNvPr>
          <p:cNvPicPr>
            <a:picLocks noChangeAspect="1"/>
          </p:cNvPicPr>
          <p:nvPr/>
        </p:nvPicPr>
        <p:blipFill rotWithShape="1">
          <a:blip r:embed="rId6"/>
          <a:srcRect t="20394" r="24909" b="49999"/>
          <a:stretch/>
        </p:blipFill>
        <p:spPr>
          <a:xfrm>
            <a:off x="1236733" y="4494881"/>
            <a:ext cx="10523092" cy="2247441"/>
          </a:xfrm>
          <a:prstGeom prst="rect">
            <a:avLst/>
          </a:prstGeom>
          <a:effectLst>
            <a:glow rad="101600">
              <a:schemeClr val="accent1">
                <a:alpha val="40000"/>
              </a:schemeClr>
            </a:glow>
            <a:softEdge rad="12700"/>
          </a:effectLst>
        </p:spPr>
      </p:pic>
      <p:sp>
        <p:nvSpPr>
          <p:cNvPr id="10" name="Oval 9">
            <a:extLst>
              <a:ext uri="{FF2B5EF4-FFF2-40B4-BE49-F238E27FC236}">
                <a16:creationId xmlns:a16="http://schemas.microsoft.com/office/drawing/2014/main" id="{DEBE0BF3-A2EC-0528-62D2-5BF719A9CF6D}"/>
              </a:ext>
            </a:extLst>
          </p:cNvPr>
          <p:cNvSpPr/>
          <p:nvPr/>
        </p:nvSpPr>
        <p:spPr>
          <a:xfrm>
            <a:off x="3977089" y="3440017"/>
            <a:ext cx="1751682" cy="4269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97ACB5A-4E8C-4573-B571-7224FFD03541}"/>
              </a:ext>
            </a:extLst>
          </p:cNvPr>
          <p:cNvSpPr/>
          <p:nvPr/>
        </p:nvSpPr>
        <p:spPr>
          <a:xfrm>
            <a:off x="4658299" y="5923503"/>
            <a:ext cx="1751682" cy="245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58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3068649" y="194514"/>
            <a:ext cx="3474332" cy="584775"/>
          </a:xfrm>
          <a:prstGeom prst="rect">
            <a:avLst/>
          </a:prstGeom>
          <a:noFill/>
        </p:spPr>
        <p:txBody>
          <a:bodyPr wrap="square">
            <a:spAutoFit/>
          </a:bodyPr>
          <a:lstStyle/>
          <a:p>
            <a:r>
              <a:rPr lang="en-US" sz="3200" dirty="0"/>
              <a:t>BEING CREATIVE</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pic>
        <p:nvPicPr>
          <p:cNvPr id="15" name="Picture 14">
            <a:extLst>
              <a:ext uri="{FF2B5EF4-FFF2-40B4-BE49-F238E27FC236}">
                <a16:creationId xmlns:a16="http://schemas.microsoft.com/office/drawing/2014/main" id="{C9FBF325-478D-FEDD-3A0B-C60C156B0D74}"/>
              </a:ext>
            </a:extLst>
          </p:cNvPr>
          <p:cNvPicPr>
            <a:picLocks noChangeAspect="1"/>
          </p:cNvPicPr>
          <p:nvPr/>
        </p:nvPicPr>
        <p:blipFill rotWithShape="1">
          <a:blip r:embed="rId5"/>
          <a:srcRect l="33885" t="27862" r="33042" b="47039"/>
          <a:stretch/>
        </p:blipFill>
        <p:spPr>
          <a:xfrm>
            <a:off x="297455" y="921966"/>
            <a:ext cx="4032174" cy="1657549"/>
          </a:xfrm>
          <a:prstGeom prst="rect">
            <a:avLst/>
          </a:prstGeom>
          <a:effectLst>
            <a:glow rad="101600">
              <a:schemeClr val="accent1">
                <a:alpha val="40000"/>
              </a:schemeClr>
            </a:glow>
            <a:softEdge rad="12700"/>
          </a:effectLst>
        </p:spPr>
      </p:pic>
      <p:pic>
        <p:nvPicPr>
          <p:cNvPr id="17" name="Picture 16">
            <a:extLst>
              <a:ext uri="{FF2B5EF4-FFF2-40B4-BE49-F238E27FC236}">
                <a16:creationId xmlns:a16="http://schemas.microsoft.com/office/drawing/2014/main" id="{CEBE4D4C-DFD4-3173-B5CA-269806969C36}"/>
              </a:ext>
            </a:extLst>
          </p:cNvPr>
          <p:cNvPicPr>
            <a:picLocks noChangeAspect="1"/>
          </p:cNvPicPr>
          <p:nvPr/>
        </p:nvPicPr>
        <p:blipFill rotWithShape="1">
          <a:blip r:embed="rId6"/>
          <a:srcRect l="28735" t="13758" r="28705" b="5756"/>
          <a:stretch/>
        </p:blipFill>
        <p:spPr>
          <a:xfrm>
            <a:off x="2211343" y="1348154"/>
            <a:ext cx="5188944" cy="5315332"/>
          </a:xfrm>
          <a:prstGeom prst="rect">
            <a:avLst/>
          </a:prstGeom>
          <a:effectLst>
            <a:glow rad="101600">
              <a:schemeClr val="accent1">
                <a:alpha val="40000"/>
              </a:schemeClr>
            </a:glow>
            <a:softEdge rad="12700"/>
          </a:effectLst>
        </p:spPr>
      </p:pic>
      <p:pic>
        <p:nvPicPr>
          <p:cNvPr id="19" name="Picture 18">
            <a:extLst>
              <a:ext uri="{FF2B5EF4-FFF2-40B4-BE49-F238E27FC236}">
                <a16:creationId xmlns:a16="http://schemas.microsoft.com/office/drawing/2014/main" id="{218C333E-CC9E-0DB5-329D-E73C69C3DBEE}"/>
              </a:ext>
            </a:extLst>
          </p:cNvPr>
          <p:cNvPicPr>
            <a:picLocks noChangeAspect="1"/>
          </p:cNvPicPr>
          <p:nvPr/>
        </p:nvPicPr>
        <p:blipFill rotWithShape="1">
          <a:blip r:embed="rId7"/>
          <a:srcRect l="16265" t="20394" r="17065" b="31357"/>
          <a:stretch/>
        </p:blipFill>
        <p:spPr>
          <a:xfrm>
            <a:off x="3635834" y="2579515"/>
            <a:ext cx="8128425" cy="3186393"/>
          </a:xfrm>
          <a:prstGeom prst="rect">
            <a:avLst/>
          </a:prstGeom>
          <a:effectLst>
            <a:glow rad="101600">
              <a:schemeClr val="accent1">
                <a:alpha val="40000"/>
              </a:schemeClr>
            </a:glow>
            <a:softEdge rad="12700"/>
          </a:effectLst>
        </p:spPr>
      </p:pic>
    </p:spTree>
    <p:extLst>
      <p:ext uri="{BB962C8B-B14F-4D97-AF65-F5344CB8AC3E}">
        <p14:creationId xmlns:p14="http://schemas.microsoft.com/office/powerpoint/2010/main" val="108453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4228273" y="78059"/>
            <a:ext cx="3474332" cy="584775"/>
          </a:xfrm>
          <a:prstGeom prst="rect">
            <a:avLst/>
          </a:prstGeom>
          <a:noFill/>
        </p:spPr>
        <p:txBody>
          <a:bodyPr wrap="square">
            <a:spAutoFit/>
          </a:bodyPr>
          <a:lstStyle/>
          <a:p>
            <a:r>
              <a:rPr lang="en-US" sz="3200" dirty="0"/>
              <a:t>BEING CREATIVE</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pic>
        <p:nvPicPr>
          <p:cNvPr id="3" name="Picture 2" descr="A person pushing a walker with a nurse&#10;&#10;Description automatically generated">
            <a:extLst>
              <a:ext uri="{FF2B5EF4-FFF2-40B4-BE49-F238E27FC236}">
                <a16:creationId xmlns:a16="http://schemas.microsoft.com/office/drawing/2014/main" id="{05477F54-DB03-0D06-FA6E-BB9D539EF9EB}"/>
              </a:ext>
            </a:extLst>
          </p:cNvPr>
          <p:cNvPicPr>
            <a:picLocks noChangeAspect="1"/>
          </p:cNvPicPr>
          <p:nvPr/>
        </p:nvPicPr>
        <p:blipFill rotWithShape="1">
          <a:blip r:embed="rId5">
            <a:extLst>
              <a:ext uri="{28A0092B-C50C-407E-A947-70E740481C1C}">
                <a14:useLocalDpi xmlns:a14="http://schemas.microsoft.com/office/drawing/2010/main" val="0"/>
              </a:ext>
            </a:extLst>
          </a:blip>
          <a:srcRect t="14818" r="24227" b="9711"/>
          <a:stretch/>
        </p:blipFill>
        <p:spPr>
          <a:xfrm>
            <a:off x="211782" y="1889257"/>
            <a:ext cx="2324073" cy="3325277"/>
          </a:xfrm>
          <a:prstGeom prst="rect">
            <a:avLst/>
          </a:prstGeom>
          <a:effectLst>
            <a:glow rad="101600">
              <a:schemeClr val="accent1">
                <a:alpha val="40000"/>
              </a:schemeClr>
            </a:glow>
            <a:softEdge rad="12700"/>
          </a:effectLst>
        </p:spPr>
      </p:pic>
      <p:pic>
        <p:nvPicPr>
          <p:cNvPr id="8" name="Picture 7">
            <a:extLst>
              <a:ext uri="{FF2B5EF4-FFF2-40B4-BE49-F238E27FC236}">
                <a16:creationId xmlns:a16="http://schemas.microsoft.com/office/drawing/2014/main" id="{23A343FB-CDD6-0017-0B0B-87808853B22D}"/>
              </a:ext>
            </a:extLst>
          </p:cNvPr>
          <p:cNvPicPr>
            <a:picLocks noChangeAspect="1"/>
          </p:cNvPicPr>
          <p:nvPr/>
        </p:nvPicPr>
        <p:blipFill rotWithShape="1">
          <a:blip r:embed="rId6"/>
          <a:srcRect l="22866" t="9091" r="23628"/>
          <a:stretch/>
        </p:blipFill>
        <p:spPr>
          <a:xfrm>
            <a:off x="2703708" y="779289"/>
            <a:ext cx="6523463" cy="5888211"/>
          </a:xfrm>
          <a:prstGeom prst="rect">
            <a:avLst/>
          </a:prstGeom>
          <a:effectLst>
            <a:glow rad="101600">
              <a:schemeClr val="accent1">
                <a:alpha val="40000"/>
              </a:schemeClr>
            </a:glow>
            <a:softEdge rad="12700"/>
          </a:effectLst>
        </p:spPr>
      </p:pic>
    </p:spTree>
    <p:extLst>
      <p:ext uri="{BB962C8B-B14F-4D97-AF65-F5344CB8AC3E}">
        <p14:creationId xmlns:p14="http://schemas.microsoft.com/office/powerpoint/2010/main" val="79058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4358834" y="0"/>
            <a:ext cx="3474332" cy="584775"/>
          </a:xfrm>
          <a:prstGeom prst="rect">
            <a:avLst/>
          </a:prstGeom>
          <a:noFill/>
        </p:spPr>
        <p:txBody>
          <a:bodyPr wrap="square">
            <a:spAutoFit/>
          </a:bodyPr>
          <a:lstStyle/>
          <a:p>
            <a:r>
              <a:rPr lang="en-US" sz="3200" dirty="0"/>
              <a:t>BEING CREATIVE</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pic>
        <p:nvPicPr>
          <p:cNvPr id="4" name="Picture 3" descr="A group of people standing in front of a building&#10;&#10;Description automatically generated">
            <a:extLst>
              <a:ext uri="{FF2B5EF4-FFF2-40B4-BE49-F238E27FC236}">
                <a16:creationId xmlns:a16="http://schemas.microsoft.com/office/drawing/2014/main" id="{287E849F-8F94-C2B1-311E-5865EACAFD08}"/>
              </a:ext>
            </a:extLst>
          </p:cNvPr>
          <p:cNvPicPr>
            <a:picLocks noChangeAspect="1"/>
          </p:cNvPicPr>
          <p:nvPr/>
        </p:nvPicPr>
        <p:blipFill rotWithShape="1">
          <a:blip r:embed="rId5">
            <a:extLst>
              <a:ext uri="{28A0092B-C50C-407E-A947-70E740481C1C}">
                <a14:useLocalDpi xmlns:a14="http://schemas.microsoft.com/office/drawing/2010/main" val="0"/>
              </a:ext>
            </a:extLst>
          </a:blip>
          <a:srcRect t="12326" b="20334"/>
          <a:stretch/>
        </p:blipFill>
        <p:spPr>
          <a:xfrm>
            <a:off x="211058" y="2350260"/>
            <a:ext cx="4799903" cy="2157480"/>
          </a:xfrm>
          <a:prstGeom prst="rect">
            <a:avLst/>
          </a:prstGeom>
          <a:effectLst>
            <a:glow rad="101600">
              <a:schemeClr val="accent1">
                <a:alpha val="40000"/>
              </a:schemeClr>
            </a:glow>
            <a:softEdge rad="12700"/>
          </a:effectLst>
        </p:spPr>
      </p:pic>
      <p:pic>
        <p:nvPicPr>
          <p:cNvPr id="10" name="Picture 9">
            <a:extLst>
              <a:ext uri="{FF2B5EF4-FFF2-40B4-BE49-F238E27FC236}">
                <a16:creationId xmlns:a16="http://schemas.microsoft.com/office/drawing/2014/main" id="{32856AB3-C808-01C2-1B34-6038388EFB8E}"/>
              </a:ext>
            </a:extLst>
          </p:cNvPr>
          <p:cNvPicPr>
            <a:picLocks noChangeAspect="1"/>
          </p:cNvPicPr>
          <p:nvPr/>
        </p:nvPicPr>
        <p:blipFill rotWithShape="1">
          <a:blip r:embed="rId6"/>
          <a:srcRect l="22957" t="9091" r="23629"/>
          <a:stretch/>
        </p:blipFill>
        <p:spPr>
          <a:xfrm>
            <a:off x="2871376" y="678928"/>
            <a:ext cx="6512312" cy="5888211"/>
          </a:xfrm>
          <a:prstGeom prst="rect">
            <a:avLst/>
          </a:prstGeom>
          <a:effectLst>
            <a:glow rad="101600">
              <a:schemeClr val="accent1">
                <a:alpha val="40000"/>
              </a:schemeClr>
            </a:glow>
            <a:softEdge rad="12700"/>
          </a:effectLst>
        </p:spPr>
      </p:pic>
    </p:spTree>
    <p:extLst>
      <p:ext uri="{BB962C8B-B14F-4D97-AF65-F5344CB8AC3E}">
        <p14:creationId xmlns:p14="http://schemas.microsoft.com/office/powerpoint/2010/main" val="422129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4150317" y="194514"/>
            <a:ext cx="3474332" cy="584775"/>
          </a:xfrm>
          <a:prstGeom prst="rect">
            <a:avLst/>
          </a:prstGeom>
          <a:noFill/>
        </p:spPr>
        <p:txBody>
          <a:bodyPr wrap="square">
            <a:spAutoFit/>
          </a:bodyPr>
          <a:lstStyle/>
          <a:p>
            <a:r>
              <a:rPr lang="en-US" sz="3200" dirty="0"/>
              <a:t>BEING CREATIVE</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pic>
        <p:nvPicPr>
          <p:cNvPr id="4" name="Picture 3" descr="A person fishing on a lake&#10;&#10;Description automatically generated">
            <a:extLst>
              <a:ext uri="{FF2B5EF4-FFF2-40B4-BE49-F238E27FC236}">
                <a16:creationId xmlns:a16="http://schemas.microsoft.com/office/drawing/2014/main" id="{D97DAC97-515E-4B74-B80A-251DF0575D24}"/>
              </a:ext>
            </a:extLst>
          </p:cNvPr>
          <p:cNvPicPr>
            <a:picLocks noChangeAspect="1"/>
          </p:cNvPicPr>
          <p:nvPr/>
        </p:nvPicPr>
        <p:blipFill rotWithShape="1">
          <a:blip r:embed="rId5">
            <a:extLst>
              <a:ext uri="{28A0092B-C50C-407E-A947-70E740481C1C}">
                <a14:useLocalDpi xmlns:a14="http://schemas.microsoft.com/office/drawing/2010/main" val="0"/>
              </a:ext>
            </a:extLst>
          </a:blip>
          <a:srcRect l="11378" t="-3991" r="29133" b="1"/>
          <a:stretch/>
        </p:blipFill>
        <p:spPr>
          <a:xfrm>
            <a:off x="211782" y="2088513"/>
            <a:ext cx="2308303" cy="3026318"/>
          </a:xfrm>
          <a:prstGeom prst="rect">
            <a:avLst/>
          </a:prstGeom>
          <a:effectLst>
            <a:glow rad="101600">
              <a:schemeClr val="accent1">
                <a:alpha val="40000"/>
              </a:schemeClr>
            </a:glow>
            <a:softEdge rad="12700"/>
          </a:effectLst>
        </p:spPr>
      </p:pic>
      <p:pic>
        <p:nvPicPr>
          <p:cNvPr id="10" name="Picture 9">
            <a:extLst>
              <a:ext uri="{FF2B5EF4-FFF2-40B4-BE49-F238E27FC236}">
                <a16:creationId xmlns:a16="http://schemas.microsoft.com/office/drawing/2014/main" id="{D2B6EF3C-8D96-1A0D-6C57-FE8FAE84A4C3}"/>
              </a:ext>
            </a:extLst>
          </p:cNvPr>
          <p:cNvPicPr>
            <a:picLocks noChangeAspect="1"/>
          </p:cNvPicPr>
          <p:nvPr/>
        </p:nvPicPr>
        <p:blipFill rotWithShape="1">
          <a:blip r:embed="rId6"/>
          <a:srcRect l="22683" t="9091" r="23720"/>
          <a:stretch/>
        </p:blipFill>
        <p:spPr>
          <a:xfrm>
            <a:off x="2765502" y="779288"/>
            <a:ext cx="6534615" cy="5888211"/>
          </a:xfrm>
          <a:prstGeom prst="rect">
            <a:avLst/>
          </a:prstGeom>
          <a:effectLst>
            <a:glow rad="101600">
              <a:schemeClr val="accent1">
                <a:alpha val="40000"/>
              </a:schemeClr>
            </a:glow>
            <a:softEdge rad="12700"/>
          </a:effectLst>
        </p:spPr>
      </p:pic>
    </p:spTree>
    <p:extLst>
      <p:ext uri="{BB962C8B-B14F-4D97-AF65-F5344CB8AC3E}">
        <p14:creationId xmlns:p14="http://schemas.microsoft.com/office/powerpoint/2010/main" val="82202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3068649" y="194514"/>
            <a:ext cx="3474332" cy="584775"/>
          </a:xfrm>
          <a:prstGeom prst="rect">
            <a:avLst/>
          </a:prstGeom>
          <a:noFill/>
        </p:spPr>
        <p:txBody>
          <a:bodyPr wrap="square">
            <a:spAutoFit/>
          </a:bodyPr>
          <a:lstStyle/>
          <a:p>
            <a:r>
              <a:rPr lang="en-US" sz="3200" dirty="0"/>
              <a:t>BEING CREATIVE</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pic>
        <p:nvPicPr>
          <p:cNvPr id="4" name="Picture 3" descr="A group of people on a bus&#10;&#10;Description automatically generated">
            <a:extLst>
              <a:ext uri="{FF2B5EF4-FFF2-40B4-BE49-F238E27FC236}">
                <a16:creationId xmlns:a16="http://schemas.microsoft.com/office/drawing/2014/main" id="{890A9BD5-8250-3287-56C1-9DE93ADD7D31}"/>
              </a:ext>
            </a:extLst>
          </p:cNvPr>
          <p:cNvPicPr>
            <a:picLocks noChangeAspect="1"/>
          </p:cNvPicPr>
          <p:nvPr/>
        </p:nvPicPr>
        <p:blipFill rotWithShape="1">
          <a:blip r:embed="rId5">
            <a:extLst>
              <a:ext uri="{28A0092B-C50C-407E-A947-70E740481C1C}">
                <a14:useLocalDpi xmlns:a14="http://schemas.microsoft.com/office/drawing/2010/main" val="0"/>
              </a:ext>
            </a:extLst>
          </a:blip>
          <a:srcRect t="21218"/>
          <a:stretch/>
        </p:blipFill>
        <p:spPr>
          <a:xfrm>
            <a:off x="227780" y="2273917"/>
            <a:ext cx="4308526" cy="2545774"/>
          </a:xfrm>
          <a:prstGeom prst="rect">
            <a:avLst/>
          </a:prstGeom>
          <a:effectLst>
            <a:glow rad="101600">
              <a:schemeClr val="accent1">
                <a:alpha val="40000"/>
              </a:schemeClr>
            </a:glow>
            <a:softEdge rad="12700"/>
          </a:effectLst>
        </p:spPr>
      </p:pic>
      <p:pic>
        <p:nvPicPr>
          <p:cNvPr id="10" name="Picture 9">
            <a:extLst>
              <a:ext uri="{FF2B5EF4-FFF2-40B4-BE49-F238E27FC236}">
                <a16:creationId xmlns:a16="http://schemas.microsoft.com/office/drawing/2014/main" id="{F9A72529-E99D-C2B5-874E-91B18BFACF2A}"/>
              </a:ext>
            </a:extLst>
          </p:cNvPr>
          <p:cNvPicPr>
            <a:picLocks noChangeAspect="1"/>
          </p:cNvPicPr>
          <p:nvPr/>
        </p:nvPicPr>
        <p:blipFill rotWithShape="1">
          <a:blip r:embed="rId6"/>
          <a:srcRect l="22957" t="9091" r="23537"/>
          <a:stretch/>
        </p:blipFill>
        <p:spPr>
          <a:xfrm>
            <a:off x="2798956" y="779288"/>
            <a:ext cx="6523464" cy="5888211"/>
          </a:xfrm>
          <a:prstGeom prst="rect">
            <a:avLst/>
          </a:prstGeom>
          <a:effectLst>
            <a:glow rad="101600">
              <a:schemeClr val="accent1">
                <a:alpha val="40000"/>
              </a:schemeClr>
            </a:glow>
            <a:softEdge rad="12700"/>
          </a:effectLst>
        </p:spPr>
      </p:pic>
    </p:spTree>
    <p:extLst>
      <p:ext uri="{BB962C8B-B14F-4D97-AF65-F5344CB8AC3E}">
        <p14:creationId xmlns:p14="http://schemas.microsoft.com/office/powerpoint/2010/main" val="201922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sp>
        <p:nvSpPr>
          <p:cNvPr id="4" name="Rectangle 2">
            <a:extLst>
              <a:ext uri="{FF2B5EF4-FFF2-40B4-BE49-F238E27FC236}">
                <a16:creationId xmlns:a16="http://schemas.microsoft.com/office/drawing/2014/main" id="{A2EF3F87-0C82-80BB-FA6A-6E3489EAEEDA}"/>
              </a:ext>
            </a:extLst>
          </p:cNvPr>
          <p:cNvSpPr>
            <a:spLocks noChangeArrowheads="1"/>
          </p:cNvSpPr>
          <p:nvPr/>
        </p:nvSpPr>
        <p:spPr bwMode="auto">
          <a:xfrm>
            <a:off x="635110" y="2304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54028717-2A50-C8F9-02AC-232A19BFE658}"/>
              </a:ext>
            </a:extLst>
          </p:cNvPr>
          <p:cNvSpPr txBox="1"/>
          <p:nvPr/>
        </p:nvSpPr>
        <p:spPr>
          <a:xfrm>
            <a:off x="3068649" y="194514"/>
            <a:ext cx="3474332" cy="584775"/>
          </a:xfrm>
          <a:prstGeom prst="rect">
            <a:avLst/>
          </a:prstGeom>
          <a:noFill/>
        </p:spPr>
        <p:txBody>
          <a:bodyPr wrap="square">
            <a:spAutoFit/>
          </a:bodyPr>
          <a:lstStyle/>
          <a:p>
            <a:r>
              <a:rPr lang="en-US" sz="3200" dirty="0"/>
              <a:t>BEING CREATIVE</a:t>
            </a:r>
          </a:p>
        </p:txBody>
      </p:sp>
      <p:pic>
        <p:nvPicPr>
          <p:cNvPr id="8" name="Picture 7" descr="A white board with many stickers on it&#10;&#10;Description automatically generated">
            <a:extLst>
              <a:ext uri="{FF2B5EF4-FFF2-40B4-BE49-F238E27FC236}">
                <a16:creationId xmlns:a16="http://schemas.microsoft.com/office/drawing/2014/main" id="{E38F805A-F855-E543-2ECF-3A2C5E7E2207}"/>
              </a:ext>
            </a:extLst>
          </p:cNvPr>
          <p:cNvPicPr>
            <a:picLocks noChangeAspect="1"/>
          </p:cNvPicPr>
          <p:nvPr/>
        </p:nvPicPr>
        <p:blipFill rotWithShape="1">
          <a:blip r:embed="rId5">
            <a:extLst>
              <a:ext uri="{28A0092B-C50C-407E-A947-70E740481C1C}">
                <a14:useLocalDpi xmlns:a14="http://schemas.microsoft.com/office/drawing/2010/main" val="0"/>
              </a:ext>
            </a:extLst>
          </a:blip>
          <a:srcRect l="2967" t="2837" r="936" b="2837"/>
          <a:stretch/>
        </p:blipFill>
        <p:spPr>
          <a:xfrm>
            <a:off x="440010" y="194514"/>
            <a:ext cx="8787161" cy="6468970"/>
          </a:xfrm>
          <a:prstGeom prst="rect">
            <a:avLst/>
          </a:prstGeom>
        </p:spPr>
      </p:pic>
    </p:spTree>
    <p:extLst>
      <p:ext uri="{BB962C8B-B14F-4D97-AF65-F5344CB8AC3E}">
        <p14:creationId xmlns:p14="http://schemas.microsoft.com/office/powerpoint/2010/main" val="2273181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pic>
        <p:nvPicPr>
          <p:cNvPr id="3" name="Picture 2">
            <a:extLst>
              <a:ext uri="{FF2B5EF4-FFF2-40B4-BE49-F238E27FC236}">
                <a16:creationId xmlns:a16="http://schemas.microsoft.com/office/drawing/2014/main" id="{7B954BCD-96CE-60CA-D5F9-67FD4D85AF9B}"/>
              </a:ext>
            </a:extLst>
          </p:cNvPr>
          <p:cNvPicPr>
            <a:picLocks noChangeAspect="1"/>
          </p:cNvPicPr>
          <p:nvPr/>
        </p:nvPicPr>
        <p:blipFill rotWithShape="1">
          <a:blip r:embed="rId5"/>
          <a:srcRect l="7683"/>
          <a:stretch/>
        </p:blipFill>
        <p:spPr>
          <a:xfrm>
            <a:off x="421102" y="731524"/>
            <a:ext cx="1591381" cy="3828571"/>
          </a:xfrm>
          <a:prstGeom prst="rect">
            <a:avLst/>
          </a:prstGeom>
        </p:spPr>
      </p:pic>
      <p:sp>
        <p:nvSpPr>
          <p:cNvPr id="4" name="Rectangle 2">
            <a:extLst>
              <a:ext uri="{FF2B5EF4-FFF2-40B4-BE49-F238E27FC236}">
                <a16:creationId xmlns:a16="http://schemas.microsoft.com/office/drawing/2014/main" id="{A2EF3F87-0C82-80BB-FA6A-6E3489EAEEDA}"/>
              </a:ext>
            </a:extLst>
          </p:cNvPr>
          <p:cNvSpPr>
            <a:spLocks noChangeArrowheads="1"/>
          </p:cNvSpPr>
          <p:nvPr/>
        </p:nvSpPr>
        <p:spPr bwMode="auto">
          <a:xfrm>
            <a:off x="635110" y="2304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D511C544-95D5-4719-2678-5961CE71C4A0}"/>
              </a:ext>
            </a:extLst>
          </p:cNvPr>
          <p:cNvPicPr>
            <a:picLocks noChangeAspect="1"/>
          </p:cNvPicPr>
          <p:nvPr/>
        </p:nvPicPr>
        <p:blipFill rotWithShape="1">
          <a:blip r:embed="rId6"/>
          <a:srcRect l="62608" t="27351" r="12782" b="12838"/>
          <a:stretch/>
        </p:blipFill>
        <p:spPr>
          <a:xfrm>
            <a:off x="2193440" y="1447625"/>
            <a:ext cx="7295438" cy="4986929"/>
          </a:xfrm>
          <a:prstGeom prst="rect">
            <a:avLst/>
          </a:prstGeom>
        </p:spPr>
      </p:pic>
      <p:sp>
        <p:nvSpPr>
          <p:cNvPr id="10" name="TextBox 9">
            <a:extLst>
              <a:ext uri="{FF2B5EF4-FFF2-40B4-BE49-F238E27FC236}">
                <a16:creationId xmlns:a16="http://schemas.microsoft.com/office/drawing/2014/main" id="{54028717-2A50-C8F9-02AC-232A19BFE658}"/>
              </a:ext>
            </a:extLst>
          </p:cNvPr>
          <p:cNvSpPr txBox="1"/>
          <p:nvPr/>
        </p:nvSpPr>
        <p:spPr>
          <a:xfrm>
            <a:off x="3068649" y="194514"/>
            <a:ext cx="3474332" cy="584775"/>
          </a:xfrm>
          <a:prstGeom prst="rect">
            <a:avLst/>
          </a:prstGeom>
          <a:noFill/>
        </p:spPr>
        <p:txBody>
          <a:bodyPr wrap="square">
            <a:spAutoFit/>
          </a:bodyPr>
          <a:lstStyle/>
          <a:p>
            <a:r>
              <a:rPr lang="en-US" sz="3200" dirty="0"/>
              <a:t>BEING CREATIVE</a:t>
            </a:r>
          </a:p>
        </p:txBody>
      </p:sp>
    </p:spTree>
    <p:extLst>
      <p:ext uri="{BB962C8B-B14F-4D97-AF65-F5344CB8AC3E}">
        <p14:creationId xmlns:p14="http://schemas.microsoft.com/office/powerpoint/2010/main" val="226156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103E3-AB25-485C-B528-6911E27B75D6}"/>
              </a:ext>
            </a:extLst>
          </p:cNvPr>
          <p:cNvSpPr>
            <a:spLocks noGrp="1"/>
          </p:cNvSpPr>
          <p:nvPr>
            <p:ph type="title"/>
          </p:nvPr>
        </p:nvSpPr>
        <p:spPr>
          <a:xfrm>
            <a:off x="2439024" y="-7502"/>
            <a:ext cx="6331132" cy="1507067"/>
          </a:xfrm>
        </p:spPr>
        <p:txBody>
          <a:bodyPr>
            <a:normAutofit fontScale="90000"/>
          </a:bodyPr>
          <a:lstStyle/>
          <a:p>
            <a:pPr algn="ctr"/>
            <a:r>
              <a:rPr lang="en-US" sz="4800" dirty="0"/>
              <a:t>Some history (FHCC)</a:t>
            </a:r>
          </a:p>
        </p:txBody>
      </p:sp>
      <p:sp>
        <p:nvSpPr>
          <p:cNvPr id="3" name="Content Placeholder 2">
            <a:extLst>
              <a:ext uri="{FF2B5EF4-FFF2-40B4-BE49-F238E27FC236}">
                <a16:creationId xmlns:a16="http://schemas.microsoft.com/office/drawing/2014/main" id="{8CE489C2-E225-4266-84DD-15A18748466B}"/>
              </a:ext>
            </a:extLst>
          </p:cNvPr>
          <p:cNvSpPr>
            <a:spLocks noGrp="1"/>
          </p:cNvSpPr>
          <p:nvPr>
            <p:ph idx="1"/>
          </p:nvPr>
        </p:nvSpPr>
        <p:spPr>
          <a:xfrm>
            <a:off x="81311" y="877401"/>
            <a:ext cx="12029378" cy="3036702"/>
          </a:xfrm>
        </p:spPr>
        <p:txBody>
          <a:bodyPr>
            <a:normAutofit/>
          </a:bodyPr>
          <a:lstStyle/>
          <a:p>
            <a:r>
              <a:rPr lang="en-US" sz="3200" dirty="0"/>
              <a:t>Naval Station Great Lakes (NSGL) 1911</a:t>
            </a:r>
          </a:p>
          <a:p>
            <a:r>
              <a:rPr lang="en-US" sz="3200" dirty="0"/>
              <a:t>Naval Hospital Great Lakes (NHGL) 1960</a:t>
            </a:r>
          </a:p>
          <a:p>
            <a:r>
              <a:rPr lang="en-US" sz="3200" dirty="0"/>
              <a:t>North Chicago Veterans Medical Center (NCVAMC) 1926</a:t>
            </a:r>
          </a:p>
          <a:p>
            <a:r>
              <a:rPr lang="en-US" sz="3200" dirty="0"/>
              <a:t>Captain James A. Lovell Federal Health Care Center 2010</a:t>
            </a:r>
          </a:p>
        </p:txBody>
      </p:sp>
      <p:pic>
        <p:nvPicPr>
          <p:cNvPr id="6" name="Picture 5" descr="Logo&#10;&#10;Description automatically generated">
            <a:extLst>
              <a:ext uri="{FF2B5EF4-FFF2-40B4-BE49-F238E27FC236}">
                <a16:creationId xmlns:a16="http://schemas.microsoft.com/office/drawing/2014/main" id="{D3920AA6-3756-47B2-8F92-34F037520668}"/>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27990DAB-B6E1-4E8C-B330-1C0AA32F967A}"/>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4" name="Picture 3" descr="Icon&#10;&#10;Description automatically generated">
            <a:extLst>
              <a:ext uri="{FF2B5EF4-FFF2-40B4-BE49-F238E27FC236}">
                <a16:creationId xmlns:a16="http://schemas.microsoft.com/office/drawing/2014/main" id="{F56B22F5-E39C-D801-A5AB-24090A7FF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pic>
        <p:nvPicPr>
          <p:cNvPr id="10" name="Picture 9" descr="A large building with a flag on top&#10;&#10;Description automatically generated with low confidence">
            <a:extLst>
              <a:ext uri="{FF2B5EF4-FFF2-40B4-BE49-F238E27FC236}">
                <a16:creationId xmlns:a16="http://schemas.microsoft.com/office/drawing/2014/main" id="{1BCDD56F-54CF-9504-7A59-7722CD15E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872" y="3964803"/>
            <a:ext cx="3834219" cy="2443450"/>
          </a:xfrm>
          <a:prstGeom prst="rect">
            <a:avLst/>
          </a:prstGeom>
          <a:effectLst>
            <a:glow rad="101600">
              <a:schemeClr val="accent1">
                <a:alpha val="40000"/>
              </a:schemeClr>
            </a:glow>
            <a:softEdge rad="25400"/>
          </a:effectLst>
        </p:spPr>
      </p:pic>
      <p:pic>
        <p:nvPicPr>
          <p:cNvPr id="12" name="Picture 11" descr="A picture containing outdoor, white, city&#10;&#10;Description automatically generated">
            <a:extLst>
              <a:ext uri="{FF2B5EF4-FFF2-40B4-BE49-F238E27FC236}">
                <a16:creationId xmlns:a16="http://schemas.microsoft.com/office/drawing/2014/main" id="{C63DF062-4541-FAA4-6D48-ACECA7B8D0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4060" y="3976767"/>
            <a:ext cx="3732650" cy="2439831"/>
          </a:xfrm>
          <a:prstGeom prst="rect">
            <a:avLst/>
          </a:prstGeom>
          <a:effectLst>
            <a:glow rad="101600">
              <a:schemeClr val="accent1">
                <a:alpha val="40000"/>
              </a:schemeClr>
            </a:glow>
            <a:softEdge rad="25400"/>
          </a:effectLst>
        </p:spPr>
      </p:pic>
      <p:pic>
        <p:nvPicPr>
          <p:cNvPr id="14" name="Picture 13" descr="A group of flags in front of a building&#10;&#10;Description automatically generated with medium confidence">
            <a:extLst>
              <a:ext uri="{FF2B5EF4-FFF2-40B4-BE49-F238E27FC236}">
                <a16:creationId xmlns:a16="http://schemas.microsoft.com/office/drawing/2014/main" id="{79ECC38F-1FED-A6F8-6696-56EBC119FF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2809" y="3945833"/>
            <a:ext cx="3732649" cy="2478479"/>
          </a:xfrm>
          <a:prstGeom prst="rect">
            <a:avLst/>
          </a:prstGeom>
          <a:effectLst>
            <a:glow rad="101600">
              <a:schemeClr val="accent1">
                <a:alpha val="40000"/>
              </a:schemeClr>
            </a:glow>
            <a:softEdge rad="25400"/>
          </a:effectLst>
        </p:spPr>
      </p:pic>
    </p:spTree>
    <p:extLst>
      <p:ext uri="{BB962C8B-B14F-4D97-AF65-F5344CB8AC3E}">
        <p14:creationId xmlns:p14="http://schemas.microsoft.com/office/powerpoint/2010/main" val="114244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sp>
        <p:nvSpPr>
          <p:cNvPr id="4" name="Rectangle 2">
            <a:extLst>
              <a:ext uri="{FF2B5EF4-FFF2-40B4-BE49-F238E27FC236}">
                <a16:creationId xmlns:a16="http://schemas.microsoft.com/office/drawing/2014/main" id="{A2EF3F87-0C82-80BB-FA6A-6E3489EAEEDA}"/>
              </a:ext>
            </a:extLst>
          </p:cNvPr>
          <p:cNvSpPr>
            <a:spLocks noChangeArrowheads="1"/>
          </p:cNvSpPr>
          <p:nvPr/>
        </p:nvSpPr>
        <p:spPr bwMode="auto">
          <a:xfrm>
            <a:off x="635110" y="23047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54028717-2A50-C8F9-02AC-232A19BFE658}"/>
              </a:ext>
            </a:extLst>
          </p:cNvPr>
          <p:cNvSpPr txBox="1"/>
          <p:nvPr/>
        </p:nvSpPr>
        <p:spPr>
          <a:xfrm>
            <a:off x="3068649" y="194514"/>
            <a:ext cx="3474332" cy="584775"/>
          </a:xfrm>
          <a:prstGeom prst="rect">
            <a:avLst/>
          </a:prstGeom>
          <a:noFill/>
        </p:spPr>
        <p:txBody>
          <a:bodyPr wrap="square">
            <a:spAutoFit/>
          </a:bodyPr>
          <a:lstStyle/>
          <a:p>
            <a:r>
              <a:rPr lang="en-US" sz="3200" dirty="0"/>
              <a:t>MAINTENANCE</a:t>
            </a:r>
          </a:p>
        </p:txBody>
      </p:sp>
      <p:pic>
        <p:nvPicPr>
          <p:cNvPr id="8" name="Picture 7">
            <a:extLst>
              <a:ext uri="{FF2B5EF4-FFF2-40B4-BE49-F238E27FC236}">
                <a16:creationId xmlns:a16="http://schemas.microsoft.com/office/drawing/2014/main" id="{C40D747E-58B3-1DE3-511E-08243D7F698A}"/>
              </a:ext>
            </a:extLst>
          </p:cNvPr>
          <p:cNvPicPr>
            <a:picLocks noChangeAspect="1"/>
          </p:cNvPicPr>
          <p:nvPr/>
        </p:nvPicPr>
        <p:blipFill rotWithShape="1">
          <a:blip r:embed="rId5"/>
          <a:srcRect l="26114" t="27604" r="27288" b="61115"/>
          <a:stretch/>
        </p:blipFill>
        <p:spPr>
          <a:xfrm>
            <a:off x="1069508" y="904667"/>
            <a:ext cx="6915272" cy="906830"/>
          </a:xfrm>
          <a:prstGeom prst="rect">
            <a:avLst/>
          </a:prstGeom>
          <a:effectLst>
            <a:glow rad="101600">
              <a:schemeClr val="accent1">
                <a:alpha val="40000"/>
              </a:schemeClr>
            </a:glow>
          </a:effectLst>
        </p:spPr>
      </p:pic>
      <p:pic>
        <p:nvPicPr>
          <p:cNvPr id="12" name="Picture 11">
            <a:extLst>
              <a:ext uri="{FF2B5EF4-FFF2-40B4-BE49-F238E27FC236}">
                <a16:creationId xmlns:a16="http://schemas.microsoft.com/office/drawing/2014/main" id="{5A02B058-F101-2E33-26AC-47B4AFDDFDEC}"/>
              </a:ext>
            </a:extLst>
          </p:cNvPr>
          <p:cNvPicPr>
            <a:picLocks noChangeAspect="1"/>
          </p:cNvPicPr>
          <p:nvPr/>
        </p:nvPicPr>
        <p:blipFill rotWithShape="1">
          <a:blip r:embed="rId6"/>
          <a:srcRect l="19518" t="5751" r="32851"/>
          <a:stretch/>
        </p:blipFill>
        <p:spPr>
          <a:xfrm>
            <a:off x="2454877" y="2110547"/>
            <a:ext cx="4144534" cy="4442177"/>
          </a:xfrm>
          <a:prstGeom prst="rect">
            <a:avLst/>
          </a:prstGeom>
          <a:effectLst>
            <a:glow rad="101600">
              <a:schemeClr val="accent1">
                <a:alpha val="40000"/>
              </a:schemeClr>
            </a:glow>
            <a:softEdge rad="12700"/>
          </a:effectLst>
        </p:spPr>
      </p:pic>
      <p:sp>
        <p:nvSpPr>
          <p:cNvPr id="13" name="Oval 12">
            <a:extLst>
              <a:ext uri="{FF2B5EF4-FFF2-40B4-BE49-F238E27FC236}">
                <a16:creationId xmlns:a16="http://schemas.microsoft.com/office/drawing/2014/main" id="{06D657DA-199F-32F5-AB4D-02852EFD33F9}"/>
              </a:ext>
            </a:extLst>
          </p:cNvPr>
          <p:cNvSpPr/>
          <p:nvPr/>
        </p:nvSpPr>
        <p:spPr>
          <a:xfrm>
            <a:off x="1807410" y="980451"/>
            <a:ext cx="1206798" cy="3678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90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3471664" y="194514"/>
            <a:ext cx="2912472" cy="584775"/>
          </a:xfrm>
          <a:prstGeom prst="rect">
            <a:avLst/>
          </a:prstGeom>
          <a:noFill/>
        </p:spPr>
        <p:txBody>
          <a:bodyPr wrap="square">
            <a:spAutoFit/>
          </a:bodyPr>
          <a:lstStyle/>
          <a:p>
            <a:r>
              <a:rPr lang="en-US" sz="3200" dirty="0"/>
              <a:t>THE NUMBERS</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sp>
        <p:nvSpPr>
          <p:cNvPr id="8" name="TextBox 7">
            <a:extLst>
              <a:ext uri="{FF2B5EF4-FFF2-40B4-BE49-F238E27FC236}">
                <a16:creationId xmlns:a16="http://schemas.microsoft.com/office/drawing/2014/main" id="{4F7FA762-6F2D-B506-A3BB-F48727DA77AE}"/>
              </a:ext>
            </a:extLst>
          </p:cNvPr>
          <p:cNvSpPr txBox="1"/>
          <p:nvPr/>
        </p:nvSpPr>
        <p:spPr>
          <a:xfrm>
            <a:off x="215454" y="1031085"/>
            <a:ext cx="8951497" cy="5078313"/>
          </a:xfrm>
          <a:prstGeom prst="rect">
            <a:avLst/>
          </a:prstGeom>
          <a:noFill/>
        </p:spPr>
        <p:txBody>
          <a:bodyPr wrap="square">
            <a:spAutoFit/>
          </a:bodyPr>
          <a:lstStyle/>
          <a:p>
            <a:pPr marL="0" indent="0">
              <a:buNone/>
            </a:pPr>
            <a:r>
              <a:rPr lang="en-US" b="1" dirty="0">
                <a:latin typeface="Roboto" panose="02000000000000000000" pitchFamily="2" charset="0"/>
                <a:ea typeface="Roboto" panose="02000000000000000000" pitchFamily="2" charset="0"/>
                <a:cs typeface="Roboto" panose="02000000000000000000" pitchFamily="2" charset="0"/>
              </a:rPr>
              <a:t>Key Performance Indicators</a:t>
            </a:r>
          </a:p>
          <a:p>
            <a:pPr lvl="1"/>
            <a:r>
              <a:rPr lang="en-US" dirty="0">
                <a:latin typeface="Roboto"/>
                <a:ea typeface="Roboto"/>
                <a:cs typeface="Roboto"/>
              </a:rPr>
              <a:t>Total vehicles  - 71 Shared vehicles</a:t>
            </a:r>
          </a:p>
          <a:p>
            <a:pPr lvl="1"/>
            <a:r>
              <a:rPr lang="en-US" dirty="0">
                <a:latin typeface="Roboto"/>
                <a:ea typeface="Roboto"/>
                <a:cs typeface="Roboto"/>
              </a:rPr>
              <a:t>Total Users – 408</a:t>
            </a:r>
          </a:p>
          <a:p>
            <a:pPr lvl="1"/>
            <a:r>
              <a:rPr lang="en-US" dirty="0">
                <a:latin typeface="Roboto"/>
                <a:ea typeface="Roboto"/>
                <a:cs typeface="Roboto"/>
              </a:rPr>
              <a:t>5,503 total reservations processed</a:t>
            </a:r>
          </a:p>
          <a:p>
            <a:pPr lvl="1"/>
            <a:r>
              <a:rPr lang="en-US" dirty="0">
                <a:latin typeface="Roboto" panose="02000000000000000000" pitchFamily="2" charset="0"/>
                <a:ea typeface="Roboto" panose="02000000000000000000" pitchFamily="2" charset="0"/>
                <a:cs typeface="Roboto" panose="02000000000000000000" pitchFamily="2" charset="0"/>
              </a:rPr>
              <a:t> Total reservations approved/completed  5177 - 94%</a:t>
            </a:r>
          </a:p>
          <a:p>
            <a:pPr lvl="2"/>
            <a:r>
              <a:rPr lang="en-US" dirty="0">
                <a:latin typeface="Roboto" panose="02000000000000000000" pitchFamily="2" charset="0"/>
                <a:ea typeface="Roboto" panose="02000000000000000000" pitchFamily="2" charset="0"/>
                <a:cs typeface="Roboto" panose="02000000000000000000" pitchFamily="2" charset="0"/>
              </a:rPr>
              <a:t>5,143 Completed to date (99%)</a:t>
            </a:r>
          </a:p>
          <a:p>
            <a:pPr lvl="2"/>
            <a:r>
              <a:rPr lang="en-US" dirty="0">
                <a:latin typeface="Roboto" panose="02000000000000000000" pitchFamily="2" charset="0"/>
                <a:ea typeface="Roboto" panose="02000000000000000000" pitchFamily="2" charset="0"/>
                <a:cs typeface="Roboto" panose="02000000000000000000" pitchFamily="2" charset="0"/>
              </a:rPr>
              <a:t>326 Cancelled (1%)</a:t>
            </a:r>
          </a:p>
          <a:p>
            <a:pPr lvl="1"/>
            <a:r>
              <a:rPr lang="en-US" dirty="0">
                <a:latin typeface="Roboto"/>
                <a:ea typeface="Roboto"/>
                <a:cs typeface="Roboto"/>
              </a:rPr>
              <a:t>Total logins – 12,597</a:t>
            </a:r>
          </a:p>
          <a:p>
            <a:pPr lvl="2"/>
            <a:r>
              <a:rPr lang="en-US" dirty="0">
                <a:latin typeface="Roboto" panose="02000000000000000000" pitchFamily="2" charset="0"/>
                <a:ea typeface="Roboto" panose="02000000000000000000" pitchFamily="2" charset="0"/>
                <a:cs typeface="Roboto" panose="02000000000000000000" pitchFamily="2" charset="0"/>
              </a:rPr>
              <a:t>Unique logins –  305</a:t>
            </a:r>
          </a:p>
          <a:p>
            <a:pPr lvl="2"/>
            <a:r>
              <a:rPr lang="en-US" b="1" dirty="0">
                <a:latin typeface="Roboto" panose="02000000000000000000" pitchFamily="2" charset="0"/>
                <a:ea typeface="Roboto" panose="02000000000000000000" pitchFamily="2" charset="0"/>
                <a:cs typeface="Roboto" panose="02000000000000000000" pitchFamily="2" charset="0"/>
              </a:rPr>
              <a:t>Driver Adoption 75% - Unique logins/Total Users</a:t>
            </a:r>
          </a:p>
          <a:p>
            <a:pPr lvl="1"/>
            <a:r>
              <a:rPr lang="en-US" dirty="0">
                <a:latin typeface="Roboto"/>
                <a:ea typeface="Roboto"/>
                <a:cs typeface="Roboto"/>
              </a:rPr>
              <a:t>Motor Pool Utilization </a:t>
            </a:r>
            <a:endParaRPr lang="en-US" b="1" dirty="0">
              <a:latin typeface="Roboto" panose="02000000000000000000" pitchFamily="2" charset="0"/>
              <a:ea typeface="Roboto" panose="02000000000000000000" pitchFamily="2" charset="0"/>
              <a:cs typeface="Roboto" panose="02000000000000000000" pitchFamily="2" charset="0"/>
            </a:endParaRPr>
          </a:p>
          <a:p>
            <a:pPr lvl="2"/>
            <a:r>
              <a:rPr lang="en-US" dirty="0">
                <a:latin typeface="Roboto" panose="02000000000000000000" pitchFamily="2" charset="0"/>
                <a:ea typeface="Roboto" panose="02000000000000000000" pitchFamily="2" charset="0"/>
                <a:cs typeface="Roboto" panose="02000000000000000000" pitchFamily="2" charset="0"/>
              </a:rPr>
              <a:t>16.8 average completed transactions (reservations) per unique login</a:t>
            </a:r>
          </a:p>
          <a:p>
            <a:pPr lvl="2"/>
            <a:r>
              <a:rPr lang="en-US" dirty="0">
                <a:latin typeface="Roboto" panose="02000000000000000000" pitchFamily="2" charset="0"/>
                <a:ea typeface="Roboto" panose="02000000000000000000" pitchFamily="2" charset="0"/>
                <a:cs typeface="Roboto" panose="02000000000000000000" pitchFamily="2" charset="0"/>
              </a:rPr>
              <a:t>Ratio of Drivers-to-Vehicles = 4.3 per user based on unique logins (408/71)</a:t>
            </a:r>
          </a:p>
          <a:p>
            <a:pPr lvl="2"/>
            <a:r>
              <a:rPr lang="en-US" dirty="0">
                <a:latin typeface="Roboto" panose="02000000000000000000" pitchFamily="2" charset="0"/>
                <a:ea typeface="Roboto" panose="02000000000000000000" pitchFamily="2" charset="0"/>
                <a:cs typeface="Roboto" panose="02000000000000000000" pitchFamily="2" charset="0"/>
              </a:rPr>
              <a:t>Incremental vehicles needed to support operations without sharing </a:t>
            </a:r>
            <a:r>
              <a:rPr lang="en-US" b="1" dirty="0">
                <a:highlight>
                  <a:srgbClr val="FF0000"/>
                </a:highlight>
                <a:latin typeface="Roboto" panose="02000000000000000000" pitchFamily="2" charset="0"/>
                <a:ea typeface="Roboto" panose="02000000000000000000" pitchFamily="2" charset="0"/>
                <a:cs typeface="Roboto" panose="02000000000000000000" pitchFamily="2" charset="0"/>
              </a:rPr>
              <a:t>234</a:t>
            </a:r>
          </a:p>
          <a:p>
            <a:pPr lvl="2"/>
            <a:r>
              <a:rPr lang="en-US" dirty="0">
                <a:latin typeface="Roboto" panose="02000000000000000000" pitchFamily="2" charset="0"/>
                <a:ea typeface="Roboto" panose="02000000000000000000" pitchFamily="2" charset="0"/>
                <a:cs typeface="Roboto" panose="02000000000000000000" pitchFamily="2" charset="0"/>
              </a:rPr>
              <a:t>Capital SAVED due to sharing </a:t>
            </a:r>
            <a:r>
              <a:rPr lang="en-US" b="1" dirty="0">
                <a:highlight>
                  <a:srgbClr val="FF0000"/>
                </a:highlight>
                <a:latin typeface="Roboto" panose="02000000000000000000" pitchFamily="2" charset="0"/>
                <a:ea typeface="Roboto" panose="02000000000000000000" pitchFamily="2" charset="0"/>
                <a:cs typeface="Roboto" panose="02000000000000000000" pitchFamily="2" charset="0"/>
              </a:rPr>
              <a:t>$4.7M!</a:t>
            </a:r>
          </a:p>
          <a:p>
            <a:pPr lvl="2"/>
            <a:r>
              <a:rPr lang="en-US" dirty="0">
                <a:latin typeface="Roboto" panose="02000000000000000000" pitchFamily="2" charset="0"/>
                <a:ea typeface="Roboto" panose="02000000000000000000" pitchFamily="2" charset="0"/>
                <a:cs typeface="Roboto" panose="02000000000000000000" pitchFamily="2" charset="0"/>
              </a:rPr>
              <a:t>Annual operating expense saved due to sharing </a:t>
            </a:r>
            <a:r>
              <a:rPr lang="en-US" b="1" dirty="0">
                <a:highlight>
                  <a:srgbClr val="FF0000"/>
                </a:highlight>
                <a:latin typeface="Roboto" panose="02000000000000000000" pitchFamily="2" charset="0"/>
                <a:ea typeface="Roboto" panose="02000000000000000000" pitchFamily="2" charset="0"/>
                <a:cs typeface="Roboto" panose="02000000000000000000" pitchFamily="2" charset="0"/>
              </a:rPr>
              <a:t>$819K</a:t>
            </a:r>
          </a:p>
          <a:p>
            <a:pPr lvl="2"/>
            <a:r>
              <a:rPr lang="en-US" dirty="0">
                <a:latin typeface="Roboto" panose="02000000000000000000" pitchFamily="2" charset="0"/>
                <a:ea typeface="Roboto" panose="02000000000000000000" pitchFamily="2" charset="0"/>
                <a:cs typeface="Roboto" panose="02000000000000000000" pitchFamily="2" charset="0"/>
              </a:rPr>
              <a:t>Total hours 99,795 – averaging </a:t>
            </a:r>
            <a:r>
              <a:rPr lang="en-US" b="1" dirty="0">
                <a:solidFill>
                  <a:srgbClr val="FF0000"/>
                </a:solidFill>
                <a:highlight>
                  <a:srgbClr val="FFFF00"/>
                </a:highlight>
                <a:latin typeface="Roboto" panose="02000000000000000000" pitchFamily="2" charset="0"/>
                <a:ea typeface="Roboto" panose="02000000000000000000" pitchFamily="2" charset="0"/>
                <a:cs typeface="Roboto" panose="02000000000000000000" pitchFamily="2" charset="0"/>
              </a:rPr>
              <a:t>19.4 hours </a:t>
            </a:r>
            <a:r>
              <a:rPr lang="en-US" dirty="0">
                <a:latin typeface="Roboto" panose="02000000000000000000" pitchFamily="2" charset="0"/>
                <a:ea typeface="Roboto" panose="02000000000000000000" pitchFamily="2" charset="0"/>
                <a:cs typeface="Roboto" panose="02000000000000000000" pitchFamily="2" charset="0"/>
              </a:rPr>
              <a:t>per completed reservation</a:t>
            </a:r>
          </a:p>
          <a:p>
            <a:pPr lvl="2"/>
            <a:r>
              <a:rPr lang="en-US" dirty="0">
                <a:latin typeface="Roboto" panose="02000000000000000000" pitchFamily="2" charset="0"/>
                <a:ea typeface="Roboto" panose="02000000000000000000" pitchFamily="2" charset="0"/>
                <a:cs typeface="Roboto" panose="02000000000000000000" pitchFamily="2" charset="0"/>
              </a:rPr>
              <a:t>Total miles 773,330 averaging </a:t>
            </a:r>
            <a:r>
              <a:rPr lang="en-US" b="1" dirty="0">
                <a:solidFill>
                  <a:srgbClr val="FF0000"/>
                </a:solidFill>
                <a:highlight>
                  <a:srgbClr val="FFFF00"/>
                </a:highlight>
                <a:latin typeface="Roboto" panose="02000000000000000000" pitchFamily="2" charset="0"/>
                <a:ea typeface="Roboto" panose="02000000000000000000" pitchFamily="2" charset="0"/>
                <a:cs typeface="Roboto" panose="02000000000000000000" pitchFamily="2" charset="0"/>
              </a:rPr>
              <a:t>150.4 miles</a:t>
            </a:r>
            <a:r>
              <a:rPr lang="en-US" dirty="0">
                <a:solidFill>
                  <a:srgbClr val="FF0000"/>
                </a:solidFill>
                <a:highlight>
                  <a:srgbClr val="FFFF00"/>
                </a:highlight>
                <a:latin typeface="Roboto" panose="02000000000000000000" pitchFamily="2" charset="0"/>
                <a:ea typeface="Roboto" panose="02000000000000000000" pitchFamily="2" charset="0"/>
                <a:cs typeface="Roboto" panose="02000000000000000000" pitchFamily="2" charset="0"/>
              </a:rPr>
              <a:t> </a:t>
            </a:r>
            <a:r>
              <a:rPr lang="en-US" dirty="0">
                <a:latin typeface="Roboto" panose="02000000000000000000" pitchFamily="2" charset="0"/>
                <a:ea typeface="Roboto" panose="02000000000000000000" pitchFamily="2" charset="0"/>
                <a:cs typeface="Roboto" panose="02000000000000000000" pitchFamily="2" charset="0"/>
              </a:rPr>
              <a:t>per completed reservation</a:t>
            </a:r>
            <a:endParaRPr lang="en-US" dirty="0"/>
          </a:p>
        </p:txBody>
      </p:sp>
    </p:spTree>
    <p:extLst>
      <p:ext uri="{BB962C8B-B14F-4D97-AF65-F5344CB8AC3E}">
        <p14:creationId xmlns:p14="http://schemas.microsoft.com/office/powerpoint/2010/main" val="1638405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4081114" y="201384"/>
            <a:ext cx="2912472" cy="584775"/>
          </a:xfrm>
          <a:prstGeom prst="rect">
            <a:avLst/>
          </a:prstGeom>
          <a:noFill/>
        </p:spPr>
        <p:txBody>
          <a:bodyPr wrap="square">
            <a:spAutoFit/>
          </a:bodyPr>
          <a:lstStyle/>
          <a:p>
            <a:r>
              <a:rPr lang="en-US" sz="3200" dirty="0"/>
              <a:t>THE NUMBERS</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sp>
        <p:nvSpPr>
          <p:cNvPr id="9" name="Title 1">
            <a:extLst>
              <a:ext uri="{FF2B5EF4-FFF2-40B4-BE49-F238E27FC236}">
                <a16:creationId xmlns:a16="http://schemas.microsoft.com/office/drawing/2014/main" id="{8B7752A3-1406-27D5-458E-D3C214FE53C9}"/>
              </a:ext>
            </a:extLst>
          </p:cNvPr>
          <p:cNvSpPr>
            <a:spLocks noGrp="1"/>
          </p:cNvSpPr>
          <p:nvPr>
            <p:ph type="title"/>
          </p:nvPr>
        </p:nvSpPr>
        <p:spPr>
          <a:xfrm>
            <a:off x="3252302" y="532891"/>
            <a:ext cx="4570095" cy="1325563"/>
          </a:xfrm>
        </p:spPr>
        <p:txBody>
          <a:bodyPr/>
          <a:lstStyle/>
          <a:p>
            <a:r>
              <a:rPr lang="en-US" dirty="0"/>
              <a:t>Vehicle Statistics</a:t>
            </a:r>
          </a:p>
        </p:txBody>
      </p:sp>
      <p:sp>
        <p:nvSpPr>
          <p:cNvPr id="10" name="TextBox 9">
            <a:extLst>
              <a:ext uri="{FF2B5EF4-FFF2-40B4-BE49-F238E27FC236}">
                <a16:creationId xmlns:a16="http://schemas.microsoft.com/office/drawing/2014/main" id="{3C630471-66BA-B5C4-32ED-04B0FD306D18}"/>
              </a:ext>
            </a:extLst>
          </p:cNvPr>
          <p:cNvSpPr txBox="1"/>
          <p:nvPr/>
        </p:nvSpPr>
        <p:spPr>
          <a:xfrm>
            <a:off x="1192008" y="1804622"/>
            <a:ext cx="457009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en-US" sz="1600" b="0" i="1" dirty="0"/>
              <a:t>97% of vehicles</a:t>
            </a:r>
            <a:r>
              <a:rPr lang="en-US" sz="1600" i="1" dirty="0"/>
              <a:t> </a:t>
            </a:r>
            <a:r>
              <a:rPr lang="en-US" sz="1600" b="0" i="1" dirty="0"/>
              <a:t>have </a:t>
            </a:r>
            <a:r>
              <a:rPr lang="en-US" sz="1600" i="1" dirty="0"/>
              <a:t>under</a:t>
            </a:r>
            <a:r>
              <a:rPr lang="en-US" sz="1600" b="0" i="1" dirty="0"/>
              <a:t> the recommended mileage</a:t>
            </a:r>
          </a:p>
        </p:txBody>
      </p:sp>
      <p:sp>
        <p:nvSpPr>
          <p:cNvPr id="11" name="TextBox 10">
            <a:extLst>
              <a:ext uri="{FF2B5EF4-FFF2-40B4-BE49-F238E27FC236}">
                <a16:creationId xmlns:a16="http://schemas.microsoft.com/office/drawing/2014/main" id="{5E8A69D0-0C6D-624F-9BEC-9FBF9EEF35BF}"/>
              </a:ext>
            </a:extLst>
          </p:cNvPr>
          <p:cNvSpPr txBox="1"/>
          <p:nvPr/>
        </p:nvSpPr>
        <p:spPr>
          <a:xfrm>
            <a:off x="4905919" y="1885674"/>
            <a:ext cx="417533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en-US" sz="1600" b="0" i="1" dirty="0"/>
              <a:t>39% of vehicles are under the recommended age</a:t>
            </a:r>
          </a:p>
        </p:txBody>
      </p:sp>
      <p:graphicFrame>
        <p:nvGraphicFramePr>
          <p:cNvPr id="12" name="Chart 11">
            <a:extLst>
              <a:ext uri="{FF2B5EF4-FFF2-40B4-BE49-F238E27FC236}">
                <a16:creationId xmlns:a16="http://schemas.microsoft.com/office/drawing/2014/main" id="{416550F5-3DB4-CF71-78ED-30727C402B29}"/>
              </a:ext>
            </a:extLst>
          </p:cNvPr>
          <p:cNvGraphicFramePr>
            <a:graphicFrameLocks/>
          </p:cNvGraphicFramePr>
          <p:nvPr>
            <p:extLst>
              <p:ext uri="{D42A27DB-BD31-4B8C-83A1-F6EECF244321}">
                <p14:modId xmlns:p14="http://schemas.microsoft.com/office/powerpoint/2010/main" val="4005503802"/>
              </p:ext>
            </p:extLst>
          </p:nvPr>
        </p:nvGraphicFramePr>
        <p:xfrm>
          <a:off x="759594" y="2332002"/>
          <a:ext cx="5568778" cy="339095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9FE9DA3B-51E1-0849-61DD-2CC2930C7FD8}"/>
              </a:ext>
            </a:extLst>
          </p:cNvPr>
          <p:cNvGraphicFramePr>
            <a:graphicFrameLocks/>
          </p:cNvGraphicFramePr>
          <p:nvPr>
            <p:extLst>
              <p:ext uri="{D42A27DB-BD31-4B8C-83A1-F6EECF244321}">
                <p14:modId xmlns:p14="http://schemas.microsoft.com/office/powerpoint/2010/main" val="4161309462"/>
              </p:ext>
            </p:extLst>
          </p:nvPr>
        </p:nvGraphicFramePr>
        <p:xfrm>
          <a:off x="4388298" y="2272525"/>
          <a:ext cx="5467350" cy="364331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089608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3471664" y="194514"/>
            <a:ext cx="2912472" cy="584775"/>
          </a:xfrm>
          <a:prstGeom prst="rect">
            <a:avLst/>
          </a:prstGeom>
          <a:noFill/>
        </p:spPr>
        <p:txBody>
          <a:bodyPr wrap="square">
            <a:spAutoFit/>
          </a:bodyPr>
          <a:lstStyle/>
          <a:p>
            <a:r>
              <a:rPr lang="en-US" sz="3200" dirty="0"/>
              <a:t>THE NUMBERS</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graphicFrame>
        <p:nvGraphicFramePr>
          <p:cNvPr id="13" name="Chart 12">
            <a:extLst>
              <a:ext uri="{FF2B5EF4-FFF2-40B4-BE49-F238E27FC236}">
                <a16:creationId xmlns:a16="http://schemas.microsoft.com/office/drawing/2014/main" id="{9FE9DA3B-51E1-0849-61DD-2CC2930C7FD8}"/>
              </a:ext>
            </a:extLst>
          </p:cNvPr>
          <p:cNvGraphicFramePr>
            <a:graphicFrameLocks/>
          </p:cNvGraphicFramePr>
          <p:nvPr/>
        </p:nvGraphicFramePr>
        <p:xfrm>
          <a:off x="6073881" y="1864902"/>
          <a:ext cx="5467350" cy="36433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Table 13">
            <a:extLst>
              <a:ext uri="{FF2B5EF4-FFF2-40B4-BE49-F238E27FC236}">
                <a16:creationId xmlns:a16="http://schemas.microsoft.com/office/drawing/2014/main" id="{FD4B426A-11C5-95F7-F47E-31604229209E}"/>
              </a:ext>
            </a:extLst>
          </p:cNvPr>
          <p:cNvGraphicFramePr>
            <a:graphicFrameLocks noGrp="1"/>
          </p:cNvGraphicFramePr>
          <p:nvPr>
            <p:extLst>
              <p:ext uri="{D42A27DB-BD31-4B8C-83A1-F6EECF244321}">
                <p14:modId xmlns:p14="http://schemas.microsoft.com/office/powerpoint/2010/main" val="2378607562"/>
              </p:ext>
            </p:extLst>
          </p:nvPr>
        </p:nvGraphicFramePr>
        <p:xfrm>
          <a:off x="915530" y="2378196"/>
          <a:ext cx="3668770" cy="3493217"/>
        </p:xfrm>
        <a:graphic>
          <a:graphicData uri="http://schemas.openxmlformats.org/drawingml/2006/table">
            <a:tbl>
              <a:tblPr/>
              <a:tblGrid>
                <a:gridCol w="2349459">
                  <a:extLst>
                    <a:ext uri="{9D8B030D-6E8A-4147-A177-3AD203B41FA5}">
                      <a16:colId xmlns:a16="http://schemas.microsoft.com/office/drawing/2014/main" val="3699145411"/>
                    </a:ext>
                  </a:extLst>
                </a:gridCol>
                <a:gridCol w="1319311">
                  <a:extLst>
                    <a:ext uri="{9D8B030D-6E8A-4147-A177-3AD203B41FA5}">
                      <a16:colId xmlns:a16="http://schemas.microsoft.com/office/drawing/2014/main" val="2191708968"/>
                    </a:ext>
                  </a:extLst>
                </a:gridCol>
              </a:tblGrid>
              <a:tr h="268709">
                <a:tc>
                  <a:txBody>
                    <a:bodyPr/>
                    <a:lstStyle/>
                    <a:p>
                      <a:pPr algn="l" fontAlgn="b"/>
                      <a:endParaRPr lang="en-US"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Average</a:t>
                      </a:r>
                    </a:p>
                  </a:txBody>
                  <a:tcPr marL="0" marR="0" marT="0" marB="0" anchor="b">
                    <a:lnL>
                      <a:noFill/>
                    </a:lnL>
                    <a:lnR>
                      <a:noFill/>
                    </a:lnR>
                    <a:lnT>
                      <a:noFill/>
                    </a:lnT>
                    <a:lnB>
                      <a:noFill/>
                    </a:lnB>
                  </a:tcPr>
                </a:tc>
                <a:extLst>
                  <a:ext uri="{0D108BD9-81ED-4DB2-BD59-A6C34878D82A}">
                    <a16:rowId xmlns:a16="http://schemas.microsoft.com/office/drawing/2014/main" val="3568194375"/>
                  </a:ext>
                </a:extLst>
              </a:tr>
              <a:tr h="268709">
                <a:tc>
                  <a:txBody>
                    <a:bodyPr/>
                    <a:lstStyle/>
                    <a:p>
                      <a:pPr algn="l" fontAlgn="b"/>
                      <a:endParaRPr lang="en-US"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6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8605422"/>
                  </a:ext>
                </a:extLst>
              </a:tr>
              <a:tr h="268709">
                <a:tc>
                  <a:txBody>
                    <a:bodyPr/>
                    <a:lstStyle/>
                    <a:p>
                      <a:pPr algn="l" fontAlgn="b"/>
                      <a:r>
                        <a:rPr lang="en-US" sz="1600" b="0" i="0" u="none" strike="noStrike">
                          <a:solidFill>
                            <a:srgbClr val="000000"/>
                          </a:solidFill>
                          <a:effectLst/>
                          <a:latin typeface="Calibri" panose="020F0502020204030204" pitchFamily="34" charset="0"/>
                        </a:rPr>
                        <a:t>Active Vehicles</a:t>
                      </a:r>
                    </a:p>
                  </a:txBody>
                  <a:tcPr marL="0" marR="0" marT="0" marB="0" anchor="b">
                    <a:lnL>
                      <a:noFill/>
                    </a:lnL>
                    <a:lnR>
                      <a:noFill/>
                    </a:lnR>
                    <a:lnT>
                      <a:noFill/>
                    </a:lnT>
                    <a:lnB>
                      <a:noFill/>
                    </a:lnB>
                    <a:solidFill>
                      <a:srgbClr val="CCCCCC"/>
                    </a:solidFill>
                  </a:tcPr>
                </a:tc>
                <a:tc>
                  <a:txBody>
                    <a:bodyPr/>
                    <a:lstStyle/>
                    <a:p>
                      <a:pPr algn="r" fontAlgn="b"/>
                      <a:r>
                        <a:rPr lang="en-US" sz="1600" b="0" i="0" u="none" strike="noStrike">
                          <a:solidFill>
                            <a:srgbClr val="000000"/>
                          </a:solidFill>
                          <a:effectLst/>
                          <a:latin typeface="Calibri" panose="020F0502020204030204" pitchFamily="34" charset="0"/>
                        </a:rPr>
                        <a:t>43.59</a:t>
                      </a:r>
                    </a:p>
                  </a:txBody>
                  <a:tcPr marL="0" marR="0" marT="0" marB="0" anchor="b">
                    <a:lnL>
                      <a:noFill/>
                    </a:lnL>
                    <a:lnR>
                      <a:noFill/>
                    </a:lnR>
                    <a:lnT>
                      <a:noFill/>
                    </a:lnT>
                    <a:lnB>
                      <a:noFill/>
                    </a:lnB>
                    <a:solidFill>
                      <a:srgbClr val="CCCCCC"/>
                    </a:solidFill>
                  </a:tcPr>
                </a:tc>
                <a:extLst>
                  <a:ext uri="{0D108BD9-81ED-4DB2-BD59-A6C34878D82A}">
                    <a16:rowId xmlns:a16="http://schemas.microsoft.com/office/drawing/2014/main" val="3517090546"/>
                  </a:ext>
                </a:extLst>
              </a:tr>
              <a:tr h="268709">
                <a:tc>
                  <a:txBody>
                    <a:bodyPr/>
                    <a:lstStyle/>
                    <a:p>
                      <a:pPr algn="l" fontAlgn="b"/>
                      <a:r>
                        <a:rPr lang="en-US" sz="1600" b="0" i="0" u="none" strike="noStrike">
                          <a:solidFill>
                            <a:srgbClr val="000000"/>
                          </a:solidFill>
                          <a:effectLst/>
                          <a:latin typeface="Calibri" panose="020F0502020204030204" pitchFamily="34" charset="0"/>
                        </a:rPr>
                        <a:t>Vehicles In Maintenance</a:t>
                      </a:r>
                    </a:p>
                  </a:txBody>
                  <a:tcPr marL="0" marR="0" marT="0"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1.48</a:t>
                      </a:r>
                    </a:p>
                  </a:txBody>
                  <a:tcPr marL="0" marR="0" marT="0" marB="0" anchor="b">
                    <a:lnL>
                      <a:noFill/>
                    </a:lnL>
                    <a:lnR>
                      <a:noFill/>
                    </a:lnR>
                    <a:lnT>
                      <a:noFill/>
                    </a:lnT>
                    <a:lnB>
                      <a:noFill/>
                    </a:lnB>
                  </a:tcPr>
                </a:tc>
                <a:extLst>
                  <a:ext uri="{0D108BD9-81ED-4DB2-BD59-A6C34878D82A}">
                    <a16:rowId xmlns:a16="http://schemas.microsoft.com/office/drawing/2014/main" val="1963422101"/>
                  </a:ext>
                </a:extLst>
              </a:tr>
              <a:tr h="268709">
                <a:tc>
                  <a:txBody>
                    <a:bodyPr/>
                    <a:lstStyle/>
                    <a:p>
                      <a:pPr algn="l" fontAlgn="b"/>
                      <a:r>
                        <a:rPr lang="en-US" sz="1600" b="0" i="0" u="none" strike="noStrike">
                          <a:solidFill>
                            <a:srgbClr val="000000"/>
                          </a:solidFill>
                          <a:effectLst/>
                          <a:latin typeface="Calibri" panose="020F0502020204030204" pitchFamily="34" charset="0"/>
                        </a:rPr>
                        <a:t>Vehicles Available</a:t>
                      </a:r>
                    </a:p>
                  </a:txBody>
                  <a:tcPr marL="0" marR="0" marT="0" marB="0" anchor="b">
                    <a:lnL>
                      <a:noFill/>
                    </a:lnL>
                    <a:lnR>
                      <a:noFill/>
                    </a:lnR>
                    <a:lnT>
                      <a:noFill/>
                    </a:lnT>
                    <a:lnB>
                      <a:noFill/>
                    </a:lnB>
                    <a:solidFill>
                      <a:srgbClr val="CCCCCC"/>
                    </a:solidFill>
                  </a:tcPr>
                </a:tc>
                <a:tc>
                  <a:txBody>
                    <a:bodyPr/>
                    <a:lstStyle/>
                    <a:p>
                      <a:pPr algn="r" fontAlgn="b"/>
                      <a:r>
                        <a:rPr lang="en-US" sz="1600" b="0" i="0" u="none" strike="noStrike">
                          <a:solidFill>
                            <a:srgbClr val="000000"/>
                          </a:solidFill>
                          <a:effectLst/>
                          <a:latin typeface="Calibri" panose="020F0502020204030204" pitchFamily="34" charset="0"/>
                        </a:rPr>
                        <a:t>42.12</a:t>
                      </a:r>
                    </a:p>
                  </a:txBody>
                  <a:tcPr marL="0" marR="0" marT="0" marB="0" anchor="b">
                    <a:lnL>
                      <a:noFill/>
                    </a:lnL>
                    <a:lnR>
                      <a:noFill/>
                    </a:lnR>
                    <a:lnT>
                      <a:noFill/>
                    </a:lnT>
                    <a:lnB>
                      <a:noFill/>
                    </a:lnB>
                    <a:solidFill>
                      <a:srgbClr val="CCCCCC"/>
                    </a:solidFill>
                  </a:tcPr>
                </a:tc>
                <a:extLst>
                  <a:ext uri="{0D108BD9-81ED-4DB2-BD59-A6C34878D82A}">
                    <a16:rowId xmlns:a16="http://schemas.microsoft.com/office/drawing/2014/main" val="601350891"/>
                  </a:ext>
                </a:extLst>
              </a:tr>
              <a:tr h="268709">
                <a:tc>
                  <a:txBody>
                    <a:bodyPr/>
                    <a:lstStyle/>
                    <a:p>
                      <a:pPr algn="l" fontAlgn="b"/>
                      <a:r>
                        <a:rPr lang="en-US" sz="1600" b="0" i="0" u="none" strike="noStrike">
                          <a:solidFill>
                            <a:srgbClr val="000000"/>
                          </a:solidFill>
                          <a:effectLst/>
                          <a:latin typeface="Calibri" panose="020F0502020204030204" pitchFamily="34" charset="0"/>
                        </a:rPr>
                        <a:t>Vehicles In Use</a:t>
                      </a:r>
                    </a:p>
                  </a:txBody>
                  <a:tcPr marL="0" marR="0" marT="0"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15.58</a:t>
                      </a:r>
                    </a:p>
                  </a:txBody>
                  <a:tcPr marL="0" marR="0" marT="0" marB="0" anchor="b">
                    <a:lnL>
                      <a:noFill/>
                    </a:lnL>
                    <a:lnR>
                      <a:noFill/>
                    </a:lnR>
                    <a:lnT>
                      <a:noFill/>
                    </a:lnT>
                    <a:lnB>
                      <a:noFill/>
                    </a:lnB>
                  </a:tcPr>
                </a:tc>
                <a:extLst>
                  <a:ext uri="{0D108BD9-81ED-4DB2-BD59-A6C34878D82A}">
                    <a16:rowId xmlns:a16="http://schemas.microsoft.com/office/drawing/2014/main" val="59216065"/>
                  </a:ext>
                </a:extLst>
              </a:tr>
              <a:tr h="268709">
                <a:tc>
                  <a:txBody>
                    <a:bodyPr/>
                    <a:lstStyle/>
                    <a:p>
                      <a:pPr algn="l" fontAlgn="b"/>
                      <a:r>
                        <a:rPr lang="en-US" sz="1600" b="0" i="0" u="none" strike="noStrike" dirty="0">
                          <a:solidFill>
                            <a:srgbClr val="000000"/>
                          </a:solidFill>
                          <a:effectLst/>
                          <a:latin typeface="Calibri" panose="020F0502020204030204" pitchFamily="34" charset="0"/>
                        </a:rPr>
                        <a:t>Total Trips</a:t>
                      </a:r>
                    </a:p>
                  </a:txBody>
                  <a:tcPr marL="0" marR="0" marT="0" marB="0" anchor="b">
                    <a:lnL>
                      <a:noFill/>
                    </a:lnL>
                    <a:lnR>
                      <a:noFill/>
                    </a:lnR>
                    <a:lnT>
                      <a:noFill/>
                    </a:lnT>
                    <a:lnB>
                      <a:noFill/>
                    </a:lnB>
                    <a:solidFill>
                      <a:srgbClr val="CCCCCC"/>
                    </a:solidFill>
                  </a:tcPr>
                </a:tc>
                <a:tc>
                  <a:txBody>
                    <a:bodyPr/>
                    <a:lstStyle/>
                    <a:p>
                      <a:pPr algn="r" fontAlgn="b"/>
                      <a:r>
                        <a:rPr lang="en-US" sz="1600" b="0" i="0" u="none" strike="noStrike">
                          <a:solidFill>
                            <a:srgbClr val="000000"/>
                          </a:solidFill>
                          <a:effectLst/>
                          <a:latin typeface="Calibri" panose="020F0502020204030204" pitchFamily="34" charset="0"/>
                        </a:rPr>
                        <a:t>16.85</a:t>
                      </a:r>
                    </a:p>
                  </a:txBody>
                  <a:tcPr marL="0" marR="0" marT="0" marB="0" anchor="b">
                    <a:lnL>
                      <a:noFill/>
                    </a:lnL>
                    <a:lnR>
                      <a:noFill/>
                    </a:lnR>
                    <a:lnT>
                      <a:noFill/>
                    </a:lnT>
                    <a:lnB>
                      <a:noFill/>
                    </a:lnB>
                    <a:solidFill>
                      <a:srgbClr val="CCCCCC"/>
                    </a:solidFill>
                  </a:tcPr>
                </a:tc>
                <a:extLst>
                  <a:ext uri="{0D108BD9-81ED-4DB2-BD59-A6C34878D82A}">
                    <a16:rowId xmlns:a16="http://schemas.microsoft.com/office/drawing/2014/main" val="3769919133"/>
                  </a:ext>
                </a:extLst>
              </a:tr>
              <a:tr h="268709">
                <a:tc>
                  <a:txBody>
                    <a:bodyPr/>
                    <a:lstStyle/>
                    <a:p>
                      <a:pPr algn="l" fontAlgn="b"/>
                      <a:r>
                        <a:rPr lang="en-US" sz="1600" b="0" i="0" u="none" strike="noStrike" dirty="0">
                          <a:solidFill>
                            <a:srgbClr val="000000"/>
                          </a:solidFill>
                          <a:effectLst/>
                          <a:latin typeface="Calibri" panose="020F0502020204030204" pitchFamily="34" charset="0"/>
                        </a:rPr>
                        <a:t>Idle Vehicles</a:t>
                      </a:r>
                    </a:p>
                  </a:txBody>
                  <a:tcPr marL="0" marR="0" marT="0"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26.54</a:t>
                      </a:r>
                    </a:p>
                  </a:txBody>
                  <a:tcPr marL="0" marR="0" marT="0" marB="0" anchor="b">
                    <a:lnL>
                      <a:noFill/>
                    </a:lnL>
                    <a:lnR>
                      <a:noFill/>
                    </a:lnR>
                    <a:lnT>
                      <a:noFill/>
                    </a:lnT>
                    <a:lnB>
                      <a:noFill/>
                    </a:lnB>
                  </a:tcPr>
                </a:tc>
                <a:extLst>
                  <a:ext uri="{0D108BD9-81ED-4DB2-BD59-A6C34878D82A}">
                    <a16:rowId xmlns:a16="http://schemas.microsoft.com/office/drawing/2014/main" val="402778904"/>
                  </a:ext>
                </a:extLst>
              </a:tr>
              <a:tr h="268709">
                <a:tc>
                  <a:txBody>
                    <a:bodyPr/>
                    <a:lstStyle/>
                    <a:p>
                      <a:pPr algn="l" fontAlgn="b"/>
                      <a:r>
                        <a:rPr lang="en-US" sz="1600" b="0" i="0" u="none" strike="noStrike">
                          <a:solidFill>
                            <a:srgbClr val="000000"/>
                          </a:solidFill>
                          <a:effectLst/>
                          <a:latin typeface="Calibri" panose="020F0502020204030204" pitchFamily="34" charset="0"/>
                        </a:rPr>
                        <a:t>Requests Turned Down</a:t>
                      </a:r>
                    </a:p>
                  </a:txBody>
                  <a:tcPr marL="0" marR="0" marT="0" marB="0" anchor="b">
                    <a:lnL>
                      <a:noFill/>
                    </a:lnL>
                    <a:lnR>
                      <a:noFill/>
                    </a:lnR>
                    <a:lnT>
                      <a:noFill/>
                    </a:lnT>
                    <a:lnB>
                      <a:noFill/>
                    </a:lnB>
                    <a:solidFill>
                      <a:srgbClr val="CCCCCC"/>
                    </a:solidFill>
                  </a:tcPr>
                </a:tc>
                <a:tc>
                  <a:txBody>
                    <a:bodyPr/>
                    <a:lstStyle/>
                    <a:p>
                      <a:pPr algn="r" fontAlgn="b"/>
                      <a:r>
                        <a:rPr lang="en-US" sz="1600" b="0" i="0" u="none" strike="noStrike" dirty="0">
                          <a:solidFill>
                            <a:srgbClr val="000000"/>
                          </a:solidFill>
                          <a:effectLst/>
                          <a:latin typeface="Calibri" panose="020F0502020204030204" pitchFamily="34" charset="0"/>
                        </a:rPr>
                        <a:t>0.01</a:t>
                      </a:r>
                    </a:p>
                  </a:txBody>
                  <a:tcPr marL="0" marR="0" marT="0" marB="0" anchor="b">
                    <a:lnL>
                      <a:noFill/>
                    </a:lnL>
                    <a:lnR>
                      <a:noFill/>
                    </a:lnR>
                    <a:lnT>
                      <a:noFill/>
                    </a:lnT>
                    <a:lnB>
                      <a:noFill/>
                    </a:lnB>
                    <a:solidFill>
                      <a:srgbClr val="CCCCCC"/>
                    </a:solidFill>
                  </a:tcPr>
                </a:tc>
                <a:extLst>
                  <a:ext uri="{0D108BD9-81ED-4DB2-BD59-A6C34878D82A}">
                    <a16:rowId xmlns:a16="http://schemas.microsoft.com/office/drawing/2014/main" val="4004144"/>
                  </a:ext>
                </a:extLst>
              </a:tr>
              <a:tr h="268709">
                <a:tc>
                  <a:txBody>
                    <a:bodyPr/>
                    <a:lstStyle/>
                    <a:p>
                      <a:pPr algn="l" fontAlgn="b"/>
                      <a:r>
                        <a:rPr lang="en-US" sz="1600" b="0" i="0" u="none" strike="noStrike">
                          <a:solidFill>
                            <a:srgbClr val="000000"/>
                          </a:solidFill>
                          <a:effectLst/>
                          <a:latin typeface="Calibri" panose="020F0502020204030204" pitchFamily="34" charset="0"/>
                        </a:rPr>
                        <a:t>% of Vehicles Used</a:t>
                      </a:r>
                    </a:p>
                  </a:txBody>
                  <a:tcPr marL="0" marR="0" marT="0"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36.8</a:t>
                      </a:r>
                    </a:p>
                  </a:txBody>
                  <a:tcPr marL="0" marR="0" marT="0" marB="0" anchor="b">
                    <a:lnL>
                      <a:noFill/>
                    </a:lnL>
                    <a:lnR>
                      <a:noFill/>
                    </a:lnR>
                    <a:lnT>
                      <a:noFill/>
                    </a:lnT>
                    <a:lnB>
                      <a:noFill/>
                    </a:lnB>
                  </a:tcPr>
                </a:tc>
                <a:extLst>
                  <a:ext uri="{0D108BD9-81ED-4DB2-BD59-A6C34878D82A}">
                    <a16:rowId xmlns:a16="http://schemas.microsoft.com/office/drawing/2014/main" val="3059498129"/>
                  </a:ext>
                </a:extLst>
              </a:tr>
              <a:tr h="268709">
                <a:tc>
                  <a:txBody>
                    <a:bodyPr/>
                    <a:lstStyle/>
                    <a:p>
                      <a:pPr algn="l" fontAlgn="b"/>
                      <a:r>
                        <a:rPr lang="en-US" sz="1600" b="0" i="0" u="none" strike="noStrike">
                          <a:solidFill>
                            <a:srgbClr val="000000"/>
                          </a:solidFill>
                          <a:effectLst/>
                          <a:latin typeface="Calibri" panose="020F0502020204030204" pitchFamily="34" charset="0"/>
                        </a:rPr>
                        <a:t>Total Hours Available</a:t>
                      </a:r>
                    </a:p>
                  </a:txBody>
                  <a:tcPr marL="0" marR="0" marT="0" marB="0" anchor="b">
                    <a:lnL>
                      <a:noFill/>
                    </a:lnL>
                    <a:lnR>
                      <a:noFill/>
                    </a:lnR>
                    <a:lnT>
                      <a:noFill/>
                    </a:lnT>
                    <a:lnB>
                      <a:noFill/>
                    </a:lnB>
                    <a:solidFill>
                      <a:srgbClr val="CCCCCC"/>
                    </a:solidFill>
                  </a:tcPr>
                </a:tc>
                <a:tc>
                  <a:txBody>
                    <a:bodyPr/>
                    <a:lstStyle/>
                    <a:p>
                      <a:pPr algn="r" fontAlgn="b"/>
                      <a:r>
                        <a:rPr lang="en-US" sz="1600" b="0" i="0" u="none" strike="noStrike" dirty="0">
                          <a:solidFill>
                            <a:srgbClr val="000000"/>
                          </a:solidFill>
                          <a:effectLst/>
                          <a:latin typeface="Calibri" panose="020F0502020204030204" pitchFamily="34" charset="0"/>
                        </a:rPr>
                        <a:t>1,010.82</a:t>
                      </a:r>
                    </a:p>
                  </a:txBody>
                  <a:tcPr marL="0" marR="0" marT="0" marB="0" anchor="b">
                    <a:lnL>
                      <a:noFill/>
                    </a:lnL>
                    <a:lnR>
                      <a:noFill/>
                    </a:lnR>
                    <a:lnT>
                      <a:noFill/>
                    </a:lnT>
                    <a:lnB>
                      <a:noFill/>
                    </a:lnB>
                    <a:solidFill>
                      <a:srgbClr val="CCCCCC"/>
                    </a:solidFill>
                  </a:tcPr>
                </a:tc>
                <a:extLst>
                  <a:ext uri="{0D108BD9-81ED-4DB2-BD59-A6C34878D82A}">
                    <a16:rowId xmlns:a16="http://schemas.microsoft.com/office/drawing/2014/main" val="4003307456"/>
                  </a:ext>
                </a:extLst>
              </a:tr>
              <a:tr h="268709">
                <a:tc>
                  <a:txBody>
                    <a:bodyPr/>
                    <a:lstStyle/>
                    <a:p>
                      <a:pPr algn="l" fontAlgn="b"/>
                      <a:r>
                        <a:rPr lang="en-US" sz="1600" b="0" i="0" u="none" strike="noStrike">
                          <a:solidFill>
                            <a:srgbClr val="000000"/>
                          </a:solidFill>
                          <a:effectLst/>
                          <a:latin typeface="Calibri" panose="020F0502020204030204" pitchFamily="34" charset="0"/>
                        </a:rPr>
                        <a:t>Hours Used</a:t>
                      </a:r>
                    </a:p>
                  </a:txBody>
                  <a:tcPr marL="0" marR="0" marT="0"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185.03</a:t>
                      </a:r>
                    </a:p>
                  </a:txBody>
                  <a:tcPr marL="0" marR="0" marT="0" marB="0" anchor="b">
                    <a:lnL>
                      <a:noFill/>
                    </a:lnL>
                    <a:lnR>
                      <a:noFill/>
                    </a:lnR>
                    <a:lnT>
                      <a:noFill/>
                    </a:lnT>
                    <a:lnB>
                      <a:noFill/>
                    </a:lnB>
                  </a:tcPr>
                </a:tc>
                <a:extLst>
                  <a:ext uri="{0D108BD9-81ED-4DB2-BD59-A6C34878D82A}">
                    <a16:rowId xmlns:a16="http://schemas.microsoft.com/office/drawing/2014/main" val="2556497703"/>
                  </a:ext>
                </a:extLst>
              </a:tr>
              <a:tr h="268709">
                <a:tc>
                  <a:txBody>
                    <a:bodyPr/>
                    <a:lstStyle/>
                    <a:p>
                      <a:pPr algn="l" fontAlgn="b"/>
                      <a:r>
                        <a:rPr lang="en-US" sz="1600" b="0" i="0" u="none" strike="noStrike">
                          <a:solidFill>
                            <a:srgbClr val="000000"/>
                          </a:solidFill>
                          <a:effectLst/>
                          <a:latin typeface="Calibri" panose="020F0502020204030204" pitchFamily="34" charset="0"/>
                        </a:rPr>
                        <a:t>% Hours Used</a:t>
                      </a:r>
                    </a:p>
                  </a:txBody>
                  <a:tcPr marL="0" marR="0" marT="0" marB="0" anchor="b">
                    <a:lnL>
                      <a:noFill/>
                    </a:lnL>
                    <a:lnR>
                      <a:noFill/>
                    </a:lnR>
                    <a:lnT>
                      <a:noFill/>
                    </a:lnT>
                    <a:lnB>
                      <a:noFill/>
                    </a:lnB>
                    <a:solidFill>
                      <a:srgbClr val="CCCCCC"/>
                    </a:solidFill>
                  </a:tcPr>
                </a:tc>
                <a:tc>
                  <a:txBody>
                    <a:bodyPr/>
                    <a:lstStyle/>
                    <a:p>
                      <a:pPr algn="r" fontAlgn="b"/>
                      <a:r>
                        <a:rPr lang="en-US" sz="1600" b="0" i="0" u="none" strike="noStrike" dirty="0">
                          <a:solidFill>
                            <a:srgbClr val="000000"/>
                          </a:solidFill>
                          <a:effectLst/>
                          <a:latin typeface="Calibri" panose="020F0502020204030204" pitchFamily="34" charset="0"/>
                        </a:rPr>
                        <a:t>18.26</a:t>
                      </a:r>
                    </a:p>
                  </a:txBody>
                  <a:tcPr marL="0" marR="0" marT="0" marB="0" anchor="b">
                    <a:lnL>
                      <a:noFill/>
                    </a:lnL>
                    <a:lnR>
                      <a:noFill/>
                    </a:lnR>
                    <a:lnT>
                      <a:noFill/>
                    </a:lnT>
                    <a:lnB>
                      <a:noFill/>
                    </a:lnB>
                    <a:solidFill>
                      <a:srgbClr val="CCCCCC"/>
                    </a:solidFill>
                  </a:tcPr>
                </a:tc>
                <a:extLst>
                  <a:ext uri="{0D108BD9-81ED-4DB2-BD59-A6C34878D82A}">
                    <a16:rowId xmlns:a16="http://schemas.microsoft.com/office/drawing/2014/main" val="2769836517"/>
                  </a:ext>
                </a:extLst>
              </a:tr>
            </a:tbl>
          </a:graphicData>
        </a:graphic>
      </p:graphicFrame>
      <p:sp>
        <p:nvSpPr>
          <p:cNvPr id="15" name="Title 1">
            <a:extLst>
              <a:ext uri="{FF2B5EF4-FFF2-40B4-BE49-F238E27FC236}">
                <a16:creationId xmlns:a16="http://schemas.microsoft.com/office/drawing/2014/main" id="{5BA59822-5315-9292-779F-F0A98878868D}"/>
              </a:ext>
            </a:extLst>
          </p:cNvPr>
          <p:cNvSpPr>
            <a:spLocks noGrp="1"/>
          </p:cNvSpPr>
          <p:nvPr>
            <p:ph type="title"/>
          </p:nvPr>
        </p:nvSpPr>
        <p:spPr>
          <a:xfrm>
            <a:off x="1064647" y="630773"/>
            <a:ext cx="7304068" cy="1325563"/>
          </a:xfrm>
        </p:spPr>
        <p:txBody>
          <a:bodyPr>
            <a:normAutofit/>
          </a:bodyPr>
          <a:lstStyle/>
          <a:p>
            <a:pPr algn="ctr"/>
            <a:r>
              <a:rPr lang="en-US" sz="4000" dirty="0"/>
              <a:t>Motor Pool Utilization Last 12 months</a:t>
            </a:r>
          </a:p>
        </p:txBody>
      </p:sp>
      <p:sp>
        <p:nvSpPr>
          <p:cNvPr id="16" name="TextBox 15">
            <a:extLst>
              <a:ext uri="{FF2B5EF4-FFF2-40B4-BE49-F238E27FC236}">
                <a16:creationId xmlns:a16="http://schemas.microsoft.com/office/drawing/2014/main" id="{876328EF-3BB0-C9BB-1806-827A4E911AB9}"/>
              </a:ext>
            </a:extLst>
          </p:cNvPr>
          <p:cNvSpPr txBox="1"/>
          <p:nvPr/>
        </p:nvSpPr>
        <p:spPr>
          <a:xfrm>
            <a:off x="5165304" y="1956336"/>
            <a:ext cx="3995928" cy="4257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b="1" i="1" dirty="0">
                <a:latin typeface="Roboto" panose="02000000000000000000" pitchFamily="2" charset="0"/>
                <a:ea typeface="Roboto" panose="02000000000000000000" pitchFamily="2" charset="0"/>
                <a:cs typeface="Roboto" panose="02000000000000000000" pitchFamily="2" charset="0"/>
              </a:rPr>
              <a:t>Opportunities to improve utilization exist</a:t>
            </a:r>
          </a:p>
          <a:p>
            <a:pPr marL="0" marR="0" indent="0" algn="ctr" defTabSz="825500" rtl="0" fontAlgn="auto" latinLnBrk="0" hangingPunct="0">
              <a:lnSpc>
                <a:spcPct val="100000"/>
              </a:lnSpc>
              <a:spcBef>
                <a:spcPts val="0"/>
              </a:spcBef>
              <a:spcAft>
                <a:spcPts val="0"/>
              </a:spcAft>
              <a:buClrTx/>
              <a:buSzTx/>
              <a:buFontTx/>
              <a:buNone/>
              <a:tabLst/>
            </a:pPr>
            <a:endParaRPr lang="en-US" i="1" dirty="0">
              <a:latin typeface="Roboto" panose="02000000000000000000" pitchFamily="2" charset="0"/>
              <a:ea typeface="Roboto" panose="02000000000000000000" pitchFamily="2" charset="0"/>
              <a:cs typeface="Roboto" panose="02000000000000000000" pitchFamily="2" charset="0"/>
            </a:endParaRPr>
          </a:p>
          <a:p>
            <a:pPr marL="0" marR="0" indent="0" algn="ctr" defTabSz="825500" rtl="0" fontAlgn="auto" latinLnBrk="0" hangingPunct="0">
              <a:lnSpc>
                <a:spcPct val="100000"/>
              </a:lnSpc>
              <a:spcBef>
                <a:spcPts val="0"/>
              </a:spcBef>
              <a:spcAft>
                <a:spcPts val="0"/>
              </a:spcAft>
              <a:buClrTx/>
              <a:buSzTx/>
              <a:buFontTx/>
              <a:buNone/>
              <a:tabLst/>
            </a:pPr>
            <a:r>
              <a:rPr lang="en-US" i="1" dirty="0">
                <a:latin typeface="Roboto" panose="02000000000000000000" pitchFamily="2" charset="0"/>
                <a:ea typeface="Roboto" panose="02000000000000000000" pitchFamily="2" charset="0"/>
                <a:cs typeface="Roboto" panose="02000000000000000000" pitchFamily="2" charset="0"/>
              </a:rPr>
              <a:t>The average utilization is 37%. This indicates vehicles are typically used once a day.</a:t>
            </a:r>
          </a:p>
          <a:p>
            <a:pPr marL="0" marR="0" indent="0" algn="ctr" defTabSz="825500" rtl="0" fontAlgn="auto" latinLnBrk="0" hangingPunct="0">
              <a:lnSpc>
                <a:spcPct val="100000"/>
              </a:lnSpc>
              <a:spcBef>
                <a:spcPts val="0"/>
              </a:spcBef>
              <a:spcAft>
                <a:spcPts val="0"/>
              </a:spcAft>
              <a:buClrTx/>
              <a:buSzTx/>
              <a:buFontTx/>
              <a:buNone/>
              <a:tabLst/>
            </a:pPr>
            <a:r>
              <a:rPr lang="en-US" i="1" dirty="0">
                <a:latin typeface="Roboto" panose="02000000000000000000" pitchFamily="2" charset="0"/>
                <a:ea typeface="Roboto" panose="02000000000000000000" pitchFamily="2" charset="0"/>
                <a:cs typeface="Roboto" panose="02000000000000000000" pitchFamily="2" charset="0"/>
              </a:rPr>
              <a:t>Effective utilization should be 65% or higher</a:t>
            </a:r>
          </a:p>
          <a:p>
            <a:pPr marL="0" marR="0" indent="0" algn="ctr" defTabSz="825500" rtl="0" fontAlgn="auto" latinLnBrk="0" hangingPunct="0">
              <a:lnSpc>
                <a:spcPct val="100000"/>
              </a:lnSpc>
              <a:spcBef>
                <a:spcPts val="0"/>
              </a:spcBef>
              <a:spcAft>
                <a:spcPts val="0"/>
              </a:spcAft>
              <a:buClrTx/>
              <a:buSzTx/>
              <a:buFontTx/>
              <a:buNone/>
              <a:tabLst/>
            </a:pPr>
            <a:r>
              <a:rPr lang="en-US" i="1" dirty="0">
                <a:latin typeface="Roboto" panose="02000000000000000000" pitchFamily="2" charset="0"/>
                <a:ea typeface="Roboto" panose="02000000000000000000" pitchFamily="2" charset="0"/>
                <a:cs typeface="Roboto" panose="02000000000000000000" pitchFamily="2" charset="0"/>
              </a:rPr>
              <a:t>The fleet operation should be reviewed</a:t>
            </a:r>
          </a:p>
          <a:p>
            <a:pPr marL="0" marR="0" indent="0" algn="ctr" defTabSz="825500" rtl="0" fontAlgn="auto" latinLnBrk="0" hangingPunct="0">
              <a:lnSpc>
                <a:spcPct val="100000"/>
              </a:lnSpc>
              <a:spcBef>
                <a:spcPts val="0"/>
              </a:spcBef>
              <a:spcAft>
                <a:spcPts val="0"/>
              </a:spcAft>
              <a:buClrTx/>
              <a:buSzTx/>
              <a:buFontTx/>
              <a:buNone/>
              <a:tabLst/>
            </a:pPr>
            <a:endParaRPr lang="en-US" i="1" dirty="0">
              <a:latin typeface="Roboto" panose="02000000000000000000" pitchFamily="2" charset="0"/>
              <a:ea typeface="Roboto" panose="02000000000000000000" pitchFamily="2" charset="0"/>
              <a:cs typeface="Roboto" panose="02000000000000000000" pitchFamily="2" charset="0"/>
            </a:endParaRPr>
          </a:p>
          <a:p>
            <a:pPr marL="0" marR="0" indent="0" algn="ctr" defTabSz="825500" rtl="0" fontAlgn="auto" latinLnBrk="0" hangingPunct="0">
              <a:lnSpc>
                <a:spcPct val="100000"/>
              </a:lnSpc>
              <a:spcBef>
                <a:spcPts val="0"/>
              </a:spcBef>
              <a:spcAft>
                <a:spcPts val="0"/>
              </a:spcAft>
              <a:buClrTx/>
              <a:buSzTx/>
              <a:buFontTx/>
              <a:buNone/>
              <a:tabLst/>
            </a:pPr>
            <a:r>
              <a:rPr lang="en-US" i="1" dirty="0">
                <a:latin typeface="Roboto" panose="02000000000000000000" pitchFamily="2" charset="0"/>
                <a:ea typeface="Roboto" panose="02000000000000000000" pitchFamily="2" charset="0"/>
                <a:cs typeface="Roboto" panose="02000000000000000000" pitchFamily="2" charset="0"/>
              </a:rPr>
              <a:t>Based on 26 idle vehicles, the financial impacts are significant with the average </a:t>
            </a:r>
            <a:r>
              <a:rPr lang="en-US" i="1" dirty="0" err="1">
                <a:latin typeface="Roboto" panose="02000000000000000000" pitchFamily="2" charset="0"/>
                <a:ea typeface="Roboto" panose="02000000000000000000" pitchFamily="2" charset="0"/>
                <a:cs typeface="Roboto" panose="02000000000000000000" pitchFamily="2" charset="0"/>
              </a:rPr>
              <a:t>OpEx</a:t>
            </a:r>
            <a:r>
              <a:rPr lang="en-US" i="1" dirty="0">
                <a:latin typeface="Roboto" panose="02000000000000000000" pitchFamily="2" charset="0"/>
                <a:ea typeface="Roboto" panose="02000000000000000000" pitchFamily="2" charset="0"/>
                <a:cs typeface="Roboto" panose="02000000000000000000" pitchFamily="2" charset="0"/>
              </a:rPr>
              <a:t> avoidance is estimated at $91K+ annually, GSA leased vehicles.</a:t>
            </a:r>
            <a:endParaRPr lang="en-US" sz="1800" b="0" i="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583528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101599" y="177581"/>
            <a:ext cx="2912472" cy="584775"/>
          </a:xfrm>
          <a:prstGeom prst="rect">
            <a:avLst/>
          </a:prstGeom>
          <a:noFill/>
        </p:spPr>
        <p:txBody>
          <a:bodyPr wrap="square">
            <a:spAutoFit/>
          </a:bodyPr>
          <a:lstStyle/>
          <a:p>
            <a:r>
              <a:rPr lang="en-US" sz="3200" dirty="0"/>
              <a:t>THE NUMBERS</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pic>
        <p:nvPicPr>
          <p:cNvPr id="19" name="Picture 18">
            <a:extLst>
              <a:ext uri="{FF2B5EF4-FFF2-40B4-BE49-F238E27FC236}">
                <a16:creationId xmlns:a16="http://schemas.microsoft.com/office/drawing/2014/main" id="{20523D4F-2996-C51E-CABD-4AF24937FA4B}"/>
              </a:ext>
            </a:extLst>
          </p:cNvPr>
          <p:cNvPicPr>
            <a:picLocks noChangeAspect="1"/>
          </p:cNvPicPr>
          <p:nvPr/>
        </p:nvPicPr>
        <p:blipFill rotWithShape="1">
          <a:blip r:embed="rId5"/>
          <a:srcRect l="25185" t="27862" r="17065" b="7051"/>
          <a:stretch/>
        </p:blipFill>
        <p:spPr>
          <a:xfrm>
            <a:off x="211782" y="937256"/>
            <a:ext cx="8593551" cy="5246208"/>
          </a:xfrm>
          <a:prstGeom prst="rect">
            <a:avLst/>
          </a:prstGeom>
          <a:effectLst>
            <a:glow rad="101600">
              <a:schemeClr val="accent1">
                <a:alpha val="40000"/>
              </a:schemeClr>
            </a:glow>
            <a:softEdge rad="12700"/>
          </a:effectLst>
        </p:spPr>
      </p:pic>
      <p:pic>
        <p:nvPicPr>
          <p:cNvPr id="17" name="Picture 16">
            <a:extLst>
              <a:ext uri="{FF2B5EF4-FFF2-40B4-BE49-F238E27FC236}">
                <a16:creationId xmlns:a16="http://schemas.microsoft.com/office/drawing/2014/main" id="{4082A7A1-AB8F-F766-F7ED-1D1AFAA39DBA}"/>
              </a:ext>
            </a:extLst>
          </p:cNvPr>
          <p:cNvPicPr>
            <a:picLocks noChangeAspect="1"/>
          </p:cNvPicPr>
          <p:nvPr/>
        </p:nvPicPr>
        <p:blipFill rotWithShape="1">
          <a:blip r:embed="rId6"/>
          <a:srcRect t="9877" r="69410" b="30583"/>
          <a:stretch/>
        </p:blipFill>
        <p:spPr>
          <a:xfrm>
            <a:off x="3145345" y="41198"/>
            <a:ext cx="6251603" cy="6590881"/>
          </a:xfrm>
          <a:prstGeom prst="rect">
            <a:avLst/>
          </a:prstGeom>
        </p:spPr>
      </p:pic>
    </p:spTree>
    <p:extLst>
      <p:ext uri="{BB962C8B-B14F-4D97-AF65-F5344CB8AC3E}">
        <p14:creationId xmlns:p14="http://schemas.microsoft.com/office/powerpoint/2010/main" val="372922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3604963" y="194514"/>
            <a:ext cx="2912472" cy="584775"/>
          </a:xfrm>
          <a:prstGeom prst="rect">
            <a:avLst/>
          </a:prstGeom>
          <a:noFill/>
        </p:spPr>
        <p:txBody>
          <a:bodyPr wrap="square">
            <a:spAutoFit/>
          </a:bodyPr>
          <a:lstStyle/>
          <a:p>
            <a:r>
              <a:rPr lang="en-US" sz="3200" dirty="0"/>
              <a:t>THE NUMBERS</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sp>
        <p:nvSpPr>
          <p:cNvPr id="3" name="Title 1">
            <a:extLst>
              <a:ext uri="{FF2B5EF4-FFF2-40B4-BE49-F238E27FC236}">
                <a16:creationId xmlns:a16="http://schemas.microsoft.com/office/drawing/2014/main" id="{49700B8E-6857-EB44-37F2-E6B6BA30EDF8}"/>
              </a:ext>
            </a:extLst>
          </p:cNvPr>
          <p:cNvSpPr>
            <a:spLocks noGrp="1"/>
          </p:cNvSpPr>
          <p:nvPr>
            <p:ph type="title"/>
          </p:nvPr>
        </p:nvSpPr>
        <p:spPr>
          <a:xfrm>
            <a:off x="480791" y="779289"/>
            <a:ext cx="11711209" cy="1325563"/>
          </a:xfrm>
        </p:spPr>
        <p:txBody>
          <a:bodyPr>
            <a:normAutofit/>
          </a:bodyPr>
          <a:lstStyle/>
          <a:p>
            <a:r>
              <a:rPr lang="en-US" sz="4000" dirty="0"/>
              <a:t>Vehicle Demand – Last 30 DAYS</a:t>
            </a:r>
          </a:p>
        </p:txBody>
      </p:sp>
      <p:sp>
        <p:nvSpPr>
          <p:cNvPr id="4" name="TextBox 3">
            <a:extLst>
              <a:ext uri="{FF2B5EF4-FFF2-40B4-BE49-F238E27FC236}">
                <a16:creationId xmlns:a16="http://schemas.microsoft.com/office/drawing/2014/main" id="{9EBD9AF9-8497-AF75-E118-62501083374C}"/>
              </a:ext>
            </a:extLst>
          </p:cNvPr>
          <p:cNvSpPr txBox="1"/>
          <p:nvPr/>
        </p:nvSpPr>
        <p:spPr>
          <a:xfrm>
            <a:off x="7876964" y="2083589"/>
            <a:ext cx="3995928"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defTabSz="825500" rtl="0" fontAlgn="auto" latinLnBrk="0" hangingPunct="0">
              <a:lnSpc>
                <a:spcPct val="100000"/>
              </a:lnSpc>
              <a:spcBef>
                <a:spcPts val="0"/>
              </a:spcBef>
              <a:spcAft>
                <a:spcPts val="0"/>
              </a:spcAft>
              <a:buClrTx/>
              <a:buSzTx/>
              <a:tabLst/>
            </a:pPr>
            <a:r>
              <a:rPr lang="en-US" i="1" dirty="0">
                <a:solidFill>
                  <a:schemeClr val="tx2"/>
                </a:solidFill>
                <a:latin typeface="Roboto" panose="02000000000000000000" pitchFamily="2" charset="0"/>
                <a:ea typeface="Roboto" panose="02000000000000000000" pitchFamily="2" charset="0"/>
                <a:cs typeface="Roboto" panose="02000000000000000000" pitchFamily="2" charset="0"/>
              </a:rPr>
              <a:t>There are ~26 vehicles underutilized each day, with total vehicles in use at &lt;26 and Max vehicles at ~ 30. The demand trend is increasing, but about 50% of capacity.</a:t>
            </a:r>
          </a:p>
        </p:txBody>
      </p:sp>
      <p:graphicFrame>
        <p:nvGraphicFramePr>
          <p:cNvPr id="8" name="Chart 7">
            <a:extLst>
              <a:ext uri="{FF2B5EF4-FFF2-40B4-BE49-F238E27FC236}">
                <a16:creationId xmlns:a16="http://schemas.microsoft.com/office/drawing/2014/main" id="{CAD5F660-5DEF-CFA4-C63B-E1EC0DB4D319}"/>
              </a:ext>
            </a:extLst>
          </p:cNvPr>
          <p:cNvGraphicFramePr>
            <a:graphicFrameLocks/>
          </p:cNvGraphicFramePr>
          <p:nvPr>
            <p:extLst>
              <p:ext uri="{D42A27DB-BD31-4B8C-83A1-F6EECF244321}">
                <p14:modId xmlns:p14="http://schemas.microsoft.com/office/powerpoint/2010/main" val="2578404825"/>
              </p:ext>
            </p:extLst>
          </p:nvPr>
        </p:nvGraphicFramePr>
        <p:xfrm>
          <a:off x="1119775" y="1721565"/>
          <a:ext cx="6555348" cy="38726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16051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3935469" y="176987"/>
            <a:ext cx="2912472" cy="584775"/>
          </a:xfrm>
          <a:prstGeom prst="rect">
            <a:avLst/>
          </a:prstGeom>
          <a:noFill/>
        </p:spPr>
        <p:txBody>
          <a:bodyPr wrap="square">
            <a:spAutoFit/>
          </a:bodyPr>
          <a:lstStyle/>
          <a:p>
            <a:r>
              <a:rPr lang="en-US" sz="3200" dirty="0"/>
              <a:t>THE NUMBERS</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sp>
        <p:nvSpPr>
          <p:cNvPr id="3" name="Title 1">
            <a:extLst>
              <a:ext uri="{FF2B5EF4-FFF2-40B4-BE49-F238E27FC236}">
                <a16:creationId xmlns:a16="http://schemas.microsoft.com/office/drawing/2014/main" id="{497C24F5-68C7-CD9F-C551-FA4F238D5E28}"/>
              </a:ext>
            </a:extLst>
          </p:cNvPr>
          <p:cNvSpPr>
            <a:spLocks noGrp="1"/>
          </p:cNvSpPr>
          <p:nvPr>
            <p:ph type="title"/>
          </p:nvPr>
        </p:nvSpPr>
        <p:spPr>
          <a:xfrm>
            <a:off x="211782" y="762356"/>
            <a:ext cx="11711209" cy="1325563"/>
          </a:xfrm>
        </p:spPr>
        <p:txBody>
          <a:bodyPr>
            <a:normAutofit/>
          </a:bodyPr>
          <a:lstStyle/>
          <a:p>
            <a:r>
              <a:rPr lang="en-US" sz="4000" dirty="0"/>
              <a:t>Utilization by Asset Type</a:t>
            </a:r>
          </a:p>
        </p:txBody>
      </p:sp>
      <p:sp>
        <p:nvSpPr>
          <p:cNvPr id="4" name="TextBox 3">
            <a:extLst>
              <a:ext uri="{FF2B5EF4-FFF2-40B4-BE49-F238E27FC236}">
                <a16:creationId xmlns:a16="http://schemas.microsoft.com/office/drawing/2014/main" id="{61EDCD7A-E0D1-ECCB-BC0B-0280E189E7D3}"/>
              </a:ext>
            </a:extLst>
          </p:cNvPr>
          <p:cNvSpPr txBox="1"/>
          <p:nvPr/>
        </p:nvSpPr>
        <p:spPr>
          <a:xfrm>
            <a:off x="6176528" y="1837923"/>
            <a:ext cx="3995928"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defTabSz="825500" rtl="0" fontAlgn="auto" latinLnBrk="0" hangingPunct="0">
              <a:lnSpc>
                <a:spcPct val="100000"/>
              </a:lnSpc>
              <a:spcBef>
                <a:spcPts val="0"/>
              </a:spcBef>
              <a:spcAft>
                <a:spcPts val="0"/>
              </a:spcAft>
              <a:buClrTx/>
              <a:buSzTx/>
              <a:tabLst/>
            </a:pPr>
            <a:r>
              <a:rPr lang="en-US" i="1" dirty="0">
                <a:solidFill>
                  <a:schemeClr val="tx2"/>
                </a:solidFill>
                <a:latin typeface="Roboto" panose="02000000000000000000" pitchFamily="2" charset="0"/>
                <a:ea typeface="Roboto" panose="02000000000000000000" pitchFamily="2" charset="0"/>
                <a:cs typeface="Roboto" panose="02000000000000000000" pitchFamily="2" charset="0"/>
              </a:rPr>
              <a:t>There are a number of types with activity less than the average</a:t>
            </a:r>
          </a:p>
          <a:p>
            <a:pPr marR="0" defTabSz="825500" rtl="0" fontAlgn="auto" latinLnBrk="0" hangingPunct="0">
              <a:lnSpc>
                <a:spcPct val="100000"/>
              </a:lnSpc>
              <a:spcBef>
                <a:spcPts val="0"/>
              </a:spcBef>
              <a:spcAft>
                <a:spcPts val="0"/>
              </a:spcAft>
              <a:buClrTx/>
              <a:buSzTx/>
              <a:tabLst/>
            </a:pPr>
            <a:endParaRPr lang="en-US" i="1"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R="0" defTabSz="825500" rtl="0" fontAlgn="auto" latinLnBrk="0" hangingPunct="0">
              <a:lnSpc>
                <a:spcPct val="100000"/>
              </a:lnSpc>
              <a:spcBef>
                <a:spcPts val="0"/>
              </a:spcBef>
              <a:spcAft>
                <a:spcPts val="0"/>
              </a:spcAft>
              <a:buClrTx/>
              <a:buSzTx/>
              <a:tabLst/>
            </a:pPr>
            <a:r>
              <a:rPr lang="en-US" i="1" dirty="0">
                <a:solidFill>
                  <a:schemeClr val="tx2"/>
                </a:solidFill>
                <a:latin typeface="Roboto" panose="02000000000000000000" pitchFamily="2" charset="0"/>
                <a:ea typeface="Roboto" panose="02000000000000000000" pitchFamily="2" charset="0"/>
                <a:cs typeface="Roboto" panose="02000000000000000000" pitchFamily="2" charset="0"/>
              </a:rPr>
              <a:t>Vehicles with low utilization should be assessed and the fleet rebalanced to better match vehicle type and mission</a:t>
            </a:r>
          </a:p>
          <a:p>
            <a:pPr marR="0" defTabSz="825500" rtl="0" fontAlgn="auto" latinLnBrk="0" hangingPunct="0">
              <a:lnSpc>
                <a:spcPct val="100000"/>
              </a:lnSpc>
              <a:spcBef>
                <a:spcPts val="0"/>
              </a:spcBef>
              <a:spcAft>
                <a:spcPts val="0"/>
              </a:spcAft>
              <a:buClrTx/>
              <a:buSzTx/>
              <a:tabLst/>
            </a:pPr>
            <a:endParaRPr lang="en-US" i="1"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R="0" defTabSz="825500" rtl="0" fontAlgn="auto" latinLnBrk="0" hangingPunct="0">
              <a:lnSpc>
                <a:spcPct val="100000"/>
              </a:lnSpc>
              <a:spcBef>
                <a:spcPts val="0"/>
              </a:spcBef>
              <a:spcAft>
                <a:spcPts val="0"/>
              </a:spcAft>
              <a:buClrTx/>
              <a:buSzTx/>
              <a:tabLst/>
            </a:pPr>
            <a:r>
              <a:rPr lang="en-US" i="1" dirty="0">
                <a:solidFill>
                  <a:schemeClr val="tx2"/>
                </a:solidFill>
                <a:latin typeface="Roboto" panose="02000000000000000000" pitchFamily="2" charset="0"/>
                <a:ea typeface="Roboto" panose="02000000000000000000" pitchFamily="2" charset="0"/>
                <a:cs typeface="Roboto" panose="02000000000000000000" pitchFamily="2" charset="0"/>
              </a:rPr>
              <a:t>Alternative transportation may be looked at to provide the same needs instead of having the vehicle in the fleet.</a:t>
            </a:r>
          </a:p>
          <a:p>
            <a:pPr marL="0" marR="0" indent="0" algn="ctr" defTabSz="825500" rtl="0" fontAlgn="auto" latinLnBrk="0" hangingPunct="0">
              <a:lnSpc>
                <a:spcPct val="100000"/>
              </a:lnSpc>
              <a:spcBef>
                <a:spcPts val="0"/>
              </a:spcBef>
              <a:spcAft>
                <a:spcPts val="0"/>
              </a:spcAft>
              <a:buClrTx/>
              <a:buSzTx/>
              <a:buFontTx/>
              <a:buNone/>
              <a:tabLst/>
            </a:pPr>
            <a:endParaRPr lang="en-US" sz="1800" b="0" i="1"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8" name="Table 7">
            <a:extLst>
              <a:ext uri="{FF2B5EF4-FFF2-40B4-BE49-F238E27FC236}">
                <a16:creationId xmlns:a16="http://schemas.microsoft.com/office/drawing/2014/main" id="{079DA6E2-C952-7B81-A49D-6159BB47769D}"/>
              </a:ext>
            </a:extLst>
          </p:cNvPr>
          <p:cNvGraphicFramePr>
            <a:graphicFrameLocks noGrp="1"/>
          </p:cNvGraphicFramePr>
          <p:nvPr>
            <p:extLst>
              <p:ext uri="{D42A27DB-BD31-4B8C-83A1-F6EECF244321}">
                <p14:modId xmlns:p14="http://schemas.microsoft.com/office/powerpoint/2010/main" val="2490112990"/>
              </p:ext>
            </p:extLst>
          </p:nvPr>
        </p:nvGraphicFramePr>
        <p:xfrm>
          <a:off x="2502806" y="1837922"/>
          <a:ext cx="2559785" cy="4244441"/>
        </p:xfrm>
        <a:graphic>
          <a:graphicData uri="http://schemas.openxmlformats.org/drawingml/2006/table">
            <a:tbl>
              <a:tblPr/>
              <a:tblGrid>
                <a:gridCol w="1851960">
                  <a:extLst>
                    <a:ext uri="{9D8B030D-6E8A-4147-A177-3AD203B41FA5}">
                      <a16:colId xmlns:a16="http://schemas.microsoft.com/office/drawing/2014/main" val="2100137198"/>
                    </a:ext>
                  </a:extLst>
                </a:gridCol>
                <a:gridCol w="707825">
                  <a:extLst>
                    <a:ext uri="{9D8B030D-6E8A-4147-A177-3AD203B41FA5}">
                      <a16:colId xmlns:a16="http://schemas.microsoft.com/office/drawing/2014/main" val="2571601462"/>
                    </a:ext>
                  </a:extLst>
                </a:gridCol>
              </a:tblGrid>
              <a:tr h="222577">
                <a:tc>
                  <a:txBody>
                    <a:bodyPr/>
                    <a:lstStyle/>
                    <a:p>
                      <a:pPr algn="l" fontAlgn="b"/>
                      <a:endParaRPr lang="en-US" sz="1600" b="0" i="0" u="none" strike="noStrike">
                        <a:solidFill>
                          <a:srgbClr val="000000"/>
                        </a:solidFill>
                        <a:effectLst/>
                        <a:latin typeface="Calibri" panose="020F0502020204030204" pitchFamily="34" charset="0"/>
                      </a:endParaRPr>
                    </a:p>
                  </a:txBody>
                  <a:tcPr marL="5833" marR="5833" marT="5833" marB="0" anchor="b">
                    <a:lnL>
                      <a:noFill/>
                    </a:lnL>
                    <a:lnR>
                      <a:noFill/>
                    </a:lnR>
                    <a:lnT>
                      <a:noFill/>
                    </a:lnT>
                    <a:lnB>
                      <a:noFill/>
                    </a:lnB>
                  </a:tcPr>
                </a:tc>
                <a:tc>
                  <a:txBody>
                    <a:bodyPr/>
                    <a:lstStyle/>
                    <a:p>
                      <a:pPr algn="ctr" fontAlgn="b"/>
                      <a:r>
                        <a:rPr lang="en-US" sz="1600" b="1" i="0" u="none" strike="noStrike" dirty="0">
                          <a:solidFill>
                            <a:srgbClr val="000000"/>
                          </a:solidFill>
                          <a:effectLst/>
                          <a:latin typeface="Calibri" panose="020F0502020204030204" pitchFamily="34" charset="0"/>
                        </a:rPr>
                        <a:t>Average</a:t>
                      </a:r>
                    </a:p>
                  </a:txBody>
                  <a:tcPr marL="5833" marR="5833" marT="5833" marB="0" anchor="b">
                    <a:lnL>
                      <a:noFill/>
                    </a:lnL>
                    <a:lnR>
                      <a:noFill/>
                    </a:lnR>
                    <a:lnT>
                      <a:noFill/>
                    </a:lnT>
                    <a:lnB>
                      <a:noFill/>
                    </a:lnB>
                  </a:tcPr>
                </a:tc>
                <a:extLst>
                  <a:ext uri="{0D108BD9-81ED-4DB2-BD59-A6C34878D82A}">
                    <a16:rowId xmlns:a16="http://schemas.microsoft.com/office/drawing/2014/main" val="2484844893"/>
                  </a:ext>
                </a:extLst>
              </a:tr>
              <a:tr h="222577">
                <a:tc>
                  <a:txBody>
                    <a:bodyPr/>
                    <a:lstStyle/>
                    <a:p>
                      <a:pPr algn="l" fontAlgn="b"/>
                      <a:r>
                        <a:rPr lang="en-US" sz="1600" b="0" i="0" u="none" strike="noStrike">
                          <a:solidFill>
                            <a:srgbClr val="000000"/>
                          </a:solidFill>
                          <a:effectLst/>
                          <a:latin typeface="Calibri" panose="020F0502020204030204" pitchFamily="34" charset="0"/>
                        </a:rPr>
                        <a:t>Special Request W/C</a:t>
                      </a:r>
                    </a:p>
                  </a:txBody>
                  <a:tcPr marL="5833" marR="5833" marT="5833" marB="0" anchor="b">
                    <a:lnL>
                      <a:noFill/>
                    </a:lnL>
                    <a:lnR>
                      <a:noFill/>
                    </a:lnR>
                    <a:lnT>
                      <a:noFill/>
                    </a:lnT>
                    <a:lnB>
                      <a:noFill/>
                    </a:lnB>
                    <a:solidFill>
                      <a:srgbClr val="FFFF00"/>
                    </a:solidFill>
                  </a:tcPr>
                </a:tc>
                <a:tc>
                  <a:txBody>
                    <a:bodyPr/>
                    <a:lstStyle/>
                    <a:p>
                      <a:pPr algn="r" fontAlgn="b"/>
                      <a:r>
                        <a:rPr lang="en-US" sz="1600" b="0" i="0" u="none" strike="noStrike">
                          <a:solidFill>
                            <a:srgbClr val="000000"/>
                          </a:solidFill>
                          <a:effectLst/>
                          <a:latin typeface="Calibri" panose="020F0502020204030204" pitchFamily="34" charset="0"/>
                        </a:rPr>
                        <a:t>8.04</a:t>
                      </a:r>
                    </a:p>
                  </a:txBody>
                  <a:tcPr marL="5833" marR="5833" marT="5833" marB="0" anchor="b">
                    <a:lnL>
                      <a:noFill/>
                    </a:lnL>
                    <a:lnR>
                      <a:noFill/>
                    </a:lnR>
                    <a:lnT>
                      <a:noFill/>
                    </a:lnT>
                    <a:lnB>
                      <a:noFill/>
                    </a:lnB>
                    <a:solidFill>
                      <a:srgbClr val="FFFF00"/>
                    </a:solidFill>
                  </a:tcPr>
                </a:tc>
                <a:extLst>
                  <a:ext uri="{0D108BD9-81ED-4DB2-BD59-A6C34878D82A}">
                    <a16:rowId xmlns:a16="http://schemas.microsoft.com/office/drawing/2014/main" val="3654129542"/>
                  </a:ext>
                </a:extLst>
              </a:tr>
              <a:tr h="222577">
                <a:tc>
                  <a:txBody>
                    <a:bodyPr/>
                    <a:lstStyle/>
                    <a:p>
                      <a:pPr algn="l" fontAlgn="b"/>
                      <a:r>
                        <a:rPr lang="en-US" sz="1600" b="0" i="0" u="none" strike="noStrike">
                          <a:solidFill>
                            <a:srgbClr val="000000"/>
                          </a:solidFill>
                          <a:effectLst/>
                          <a:latin typeface="Calibri" panose="020F0502020204030204" pitchFamily="34" charset="0"/>
                        </a:rPr>
                        <a:t>Sedan</a:t>
                      </a:r>
                    </a:p>
                  </a:txBody>
                  <a:tcPr marL="5833" marR="5833" marT="5833" marB="0" anchor="b">
                    <a:lnL>
                      <a:noFill/>
                    </a:lnL>
                    <a:lnR>
                      <a:noFill/>
                    </a:lnR>
                    <a:lnT>
                      <a:noFill/>
                    </a:lnT>
                    <a:lnB>
                      <a:noFill/>
                    </a:lnB>
                    <a:solidFill>
                      <a:srgbClr val="FFFF00"/>
                    </a:solidFill>
                  </a:tcPr>
                </a:tc>
                <a:tc>
                  <a:txBody>
                    <a:bodyPr/>
                    <a:lstStyle/>
                    <a:p>
                      <a:pPr algn="r" fontAlgn="b"/>
                      <a:r>
                        <a:rPr lang="en-US" sz="1600" b="0" i="0" u="none" strike="noStrike">
                          <a:solidFill>
                            <a:srgbClr val="000000"/>
                          </a:solidFill>
                          <a:effectLst/>
                          <a:latin typeface="Calibri" panose="020F0502020204030204" pitchFamily="34" charset="0"/>
                        </a:rPr>
                        <a:t>3.84</a:t>
                      </a:r>
                    </a:p>
                  </a:txBody>
                  <a:tcPr marL="5833" marR="5833" marT="5833" marB="0" anchor="b">
                    <a:lnL>
                      <a:noFill/>
                    </a:lnL>
                    <a:lnR>
                      <a:noFill/>
                    </a:lnR>
                    <a:lnT>
                      <a:noFill/>
                    </a:lnT>
                    <a:lnB>
                      <a:noFill/>
                    </a:lnB>
                    <a:solidFill>
                      <a:srgbClr val="FFFF00"/>
                    </a:solidFill>
                  </a:tcPr>
                </a:tc>
                <a:extLst>
                  <a:ext uri="{0D108BD9-81ED-4DB2-BD59-A6C34878D82A}">
                    <a16:rowId xmlns:a16="http://schemas.microsoft.com/office/drawing/2014/main" val="3694383102"/>
                  </a:ext>
                </a:extLst>
              </a:tr>
              <a:tr h="222577">
                <a:tc>
                  <a:txBody>
                    <a:bodyPr/>
                    <a:lstStyle/>
                    <a:p>
                      <a:pPr algn="l" fontAlgn="b"/>
                      <a:r>
                        <a:rPr lang="en-US" sz="1600" b="0" i="0" u="none" strike="noStrike">
                          <a:solidFill>
                            <a:srgbClr val="000000"/>
                          </a:solidFill>
                          <a:effectLst/>
                          <a:latin typeface="Calibri" panose="020F0502020204030204" pitchFamily="34" charset="0"/>
                        </a:rPr>
                        <a:t>Crossover</a:t>
                      </a:r>
                    </a:p>
                  </a:txBody>
                  <a:tcPr marL="5833" marR="5833" marT="5833"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26.94</a:t>
                      </a:r>
                    </a:p>
                  </a:txBody>
                  <a:tcPr marL="5833" marR="5833" marT="5833" marB="0" anchor="b">
                    <a:lnL>
                      <a:noFill/>
                    </a:lnL>
                    <a:lnR>
                      <a:noFill/>
                    </a:lnR>
                    <a:lnT>
                      <a:noFill/>
                    </a:lnT>
                    <a:lnB>
                      <a:noFill/>
                    </a:lnB>
                  </a:tcPr>
                </a:tc>
                <a:extLst>
                  <a:ext uri="{0D108BD9-81ED-4DB2-BD59-A6C34878D82A}">
                    <a16:rowId xmlns:a16="http://schemas.microsoft.com/office/drawing/2014/main" val="1218082544"/>
                  </a:ext>
                </a:extLst>
              </a:tr>
              <a:tr h="222577">
                <a:tc>
                  <a:txBody>
                    <a:bodyPr/>
                    <a:lstStyle/>
                    <a:p>
                      <a:pPr algn="l" fontAlgn="b"/>
                      <a:r>
                        <a:rPr lang="en-US" sz="1600" b="0" i="0" u="none" strike="noStrike">
                          <a:solidFill>
                            <a:srgbClr val="000000"/>
                          </a:solidFill>
                          <a:effectLst/>
                          <a:latin typeface="Calibri" panose="020F0502020204030204" pitchFamily="34" charset="0"/>
                        </a:rPr>
                        <a:t>Minivan (Passenger)</a:t>
                      </a:r>
                    </a:p>
                  </a:txBody>
                  <a:tcPr marL="5833" marR="5833" marT="5833" marB="0" anchor="b">
                    <a:lnL>
                      <a:noFill/>
                    </a:lnL>
                    <a:lnR>
                      <a:noFill/>
                    </a:lnR>
                    <a:lnT>
                      <a:noFill/>
                    </a:lnT>
                    <a:lnB>
                      <a:noFill/>
                    </a:lnB>
                    <a:solidFill>
                      <a:srgbClr val="FFFF00"/>
                    </a:solidFill>
                  </a:tcPr>
                </a:tc>
                <a:tc>
                  <a:txBody>
                    <a:bodyPr/>
                    <a:lstStyle/>
                    <a:p>
                      <a:pPr algn="r" fontAlgn="b"/>
                      <a:r>
                        <a:rPr lang="en-US" sz="1600" b="0" i="0" u="none" strike="noStrike">
                          <a:solidFill>
                            <a:srgbClr val="000000"/>
                          </a:solidFill>
                          <a:effectLst/>
                          <a:latin typeface="Calibri" panose="020F0502020204030204" pitchFamily="34" charset="0"/>
                        </a:rPr>
                        <a:t>6.16</a:t>
                      </a:r>
                    </a:p>
                  </a:txBody>
                  <a:tcPr marL="5833" marR="5833" marT="5833" marB="0" anchor="b">
                    <a:lnL>
                      <a:noFill/>
                    </a:lnL>
                    <a:lnR>
                      <a:noFill/>
                    </a:lnR>
                    <a:lnT>
                      <a:noFill/>
                    </a:lnT>
                    <a:lnB>
                      <a:noFill/>
                    </a:lnB>
                    <a:solidFill>
                      <a:srgbClr val="FFFF00"/>
                    </a:solidFill>
                  </a:tcPr>
                </a:tc>
                <a:extLst>
                  <a:ext uri="{0D108BD9-81ED-4DB2-BD59-A6C34878D82A}">
                    <a16:rowId xmlns:a16="http://schemas.microsoft.com/office/drawing/2014/main" val="1579796453"/>
                  </a:ext>
                </a:extLst>
              </a:tr>
              <a:tr h="222577">
                <a:tc>
                  <a:txBody>
                    <a:bodyPr/>
                    <a:lstStyle/>
                    <a:p>
                      <a:pPr algn="l" fontAlgn="b"/>
                      <a:r>
                        <a:rPr lang="en-US" sz="1600" b="0" i="0" u="none" strike="noStrike">
                          <a:solidFill>
                            <a:srgbClr val="000000"/>
                          </a:solidFill>
                          <a:effectLst/>
                          <a:latin typeface="Calibri" panose="020F0502020204030204" pitchFamily="34" charset="0"/>
                        </a:rPr>
                        <a:t>12 passenger Van</a:t>
                      </a:r>
                    </a:p>
                  </a:txBody>
                  <a:tcPr marL="5833" marR="5833" marT="5833"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62.43</a:t>
                      </a:r>
                    </a:p>
                  </a:txBody>
                  <a:tcPr marL="5833" marR="5833" marT="5833" marB="0" anchor="b">
                    <a:lnL>
                      <a:noFill/>
                    </a:lnL>
                    <a:lnR>
                      <a:noFill/>
                    </a:lnR>
                    <a:lnT>
                      <a:noFill/>
                    </a:lnT>
                    <a:lnB>
                      <a:noFill/>
                    </a:lnB>
                  </a:tcPr>
                </a:tc>
                <a:extLst>
                  <a:ext uri="{0D108BD9-81ED-4DB2-BD59-A6C34878D82A}">
                    <a16:rowId xmlns:a16="http://schemas.microsoft.com/office/drawing/2014/main" val="677424195"/>
                  </a:ext>
                </a:extLst>
              </a:tr>
              <a:tr h="222577">
                <a:tc>
                  <a:txBody>
                    <a:bodyPr/>
                    <a:lstStyle/>
                    <a:p>
                      <a:pPr algn="l" fontAlgn="b"/>
                      <a:r>
                        <a:rPr lang="en-US" sz="1600" b="0" i="0" u="none" strike="noStrike">
                          <a:solidFill>
                            <a:srgbClr val="000000"/>
                          </a:solidFill>
                          <a:effectLst/>
                          <a:latin typeface="Calibri" panose="020F0502020204030204" pitchFamily="34" charset="0"/>
                        </a:rPr>
                        <a:t>CARGO Van</a:t>
                      </a:r>
                    </a:p>
                  </a:txBody>
                  <a:tcPr marL="5833" marR="5833" marT="5833"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45.88</a:t>
                      </a:r>
                    </a:p>
                  </a:txBody>
                  <a:tcPr marL="5833" marR="5833" marT="5833" marB="0" anchor="b">
                    <a:lnL>
                      <a:noFill/>
                    </a:lnL>
                    <a:lnR>
                      <a:noFill/>
                    </a:lnR>
                    <a:lnT>
                      <a:noFill/>
                    </a:lnT>
                    <a:lnB>
                      <a:noFill/>
                    </a:lnB>
                  </a:tcPr>
                </a:tc>
                <a:extLst>
                  <a:ext uri="{0D108BD9-81ED-4DB2-BD59-A6C34878D82A}">
                    <a16:rowId xmlns:a16="http://schemas.microsoft.com/office/drawing/2014/main" val="4277654259"/>
                  </a:ext>
                </a:extLst>
              </a:tr>
              <a:tr h="222577">
                <a:tc>
                  <a:txBody>
                    <a:bodyPr/>
                    <a:lstStyle/>
                    <a:p>
                      <a:pPr algn="l" fontAlgn="b"/>
                      <a:r>
                        <a:rPr lang="en-US" sz="1600" b="0" i="0" u="none" strike="noStrike">
                          <a:solidFill>
                            <a:srgbClr val="000000"/>
                          </a:solidFill>
                          <a:effectLst/>
                          <a:latin typeface="Calibri" panose="020F0502020204030204" pitchFamily="34" charset="0"/>
                        </a:rPr>
                        <a:t>SUV</a:t>
                      </a:r>
                    </a:p>
                  </a:txBody>
                  <a:tcPr marL="5833" marR="5833" marT="5833"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29.04</a:t>
                      </a:r>
                    </a:p>
                  </a:txBody>
                  <a:tcPr marL="5833" marR="5833" marT="5833" marB="0" anchor="b">
                    <a:lnL>
                      <a:noFill/>
                    </a:lnL>
                    <a:lnR>
                      <a:noFill/>
                    </a:lnR>
                    <a:lnT>
                      <a:noFill/>
                    </a:lnT>
                    <a:lnB>
                      <a:noFill/>
                    </a:lnB>
                  </a:tcPr>
                </a:tc>
                <a:extLst>
                  <a:ext uri="{0D108BD9-81ED-4DB2-BD59-A6C34878D82A}">
                    <a16:rowId xmlns:a16="http://schemas.microsoft.com/office/drawing/2014/main" val="675751284"/>
                  </a:ext>
                </a:extLst>
              </a:tr>
              <a:tr h="222577">
                <a:tc>
                  <a:txBody>
                    <a:bodyPr/>
                    <a:lstStyle/>
                    <a:p>
                      <a:pPr algn="l" fontAlgn="b"/>
                      <a:r>
                        <a:rPr lang="en-US" sz="1600" b="0" i="0" u="none" strike="noStrike">
                          <a:solidFill>
                            <a:srgbClr val="000000"/>
                          </a:solidFill>
                          <a:effectLst/>
                          <a:latin typeface="Calibri" panose="020F0502020204030204" pitchFamily="34" charset="0"/>
                        </a:rPr>
                        <a:t>Pickup 4x4</a:t>
                      </a:r>
                    </a:p>
                  </a:txBody>
                  <a:tcPr marL="5833" marR="5833" marT="5833" marB="0" anchor="b">
                    <a:lnL>
                      <a:noFill/>
                    </a:lnL>
                    <a:lnR>
                      <a:noFill/>
                    </a:lnR>
                    <a:lnT>
                      <a:noFill/>
                    </a:lnT>
                    <a:lnB>
                      <a:noFill/>
                    </a:lnB>
                    <a:solidFill>
                      <a:srgbClr val="FFFF00"/>
                    </a:solidFill>
                  </a:tcPr>
                </a:tc>
                <a:tc>
                  <a:txBody>
                    <a:bodyPr/>
                    <a:lstStyle/>
                    <a:p>
                      <a:pPr algn="r" fontAlgn="b"/>
                      <a:r>
                        <a:rPr lang="en-US" sz="1600" b="0" i="0" u="none" strike="noStrike">
                          <a:solidFill>
                            <a:srgbClr val="000000"/>
                          </a:solidFill>
                          <a:effectLst/>
                          <a:latin typeface="Calibri" panose="020F0502020204030204" pitchFamily="34" charset="0"/>
                        </a:rPr>
                        <a:t>0</a:t>
                      </a:r>
                    </a:p>
                  </a:txBody>
                  <a:tcPr marL="5833" marR="5833" marT="5833" marB="0" anchor="b">
                    <a:lnL>
                      <a:noFill/>
                    </a:lnL>
                    <a:lnR>
                      <a:noFill/>
                    </a:lnR>
                    <a:lnT>
                      <a:noFill/>
                    </a:lnT>
                    <a:lnB>
                      <a:noFill/>
                    </a:lnB>
                    <a:solidFill>
                      <a:srgbClr val="FFFF00"/>
                    </a:solidFill>
                  </a:tcPr>
                </a:tc>
                <a:extLst>
                  <a:ext uri="{0D108BD9-81ED-4DB2-BD59-A6C34878D82A}">
                    <a16:rowId xmlns:a16="http://schemas.microsoft.com/office/drawing/2014/main" val="2740547284"/>
                  </a:ext>
                </a:extLst>
              </a:tr>
              <a:tr h="222577">
                <a:tc>
                  <a:txBody>
                    <a:bodyPr/>
                    <a:lstStyle/>
                    <a:p>
                      <a:pPr algn="l" fontAlgn="b"/>
                      <a:r>
                        <a:rPr lang="en-US" sz="1600" b="0" i="0" u="none" strike="noStrike">
                          <a:solidFill>
                            <a:srgbClr val="000000"/>
                          </a:solidFill>
                          <a:effectLst/>
                          <a:latin typeface="Calibri" panose="020F0502020204030204" pitchFamily="34" charset="0"/>
                        </a:rPr>
                        <a:t>Wheel Chair Van</a:t>
                      </a:r>
                    </a:p>
                  </a:txBody>
                  <a:tcPr marL="5833" marR="5833" marT="5833" marB="0" anchor="b">
                    <a:lnL>
                      <a:noFill/>
                    </a:lnL>
                    <a:lnR>
                      <a:noFill/>
                    </a:lnR>
                    <a:lnT>
                      <a:noFill/>
                    </a:lnT>
                    <a:lnB>
                      <a:noFill/>
                    </a:lnB>
                    <a:solidFill>
                      <a:srgbClr val="FFFF00"/>
                    </a:solidFill>
                  </a:tcPr>
                </a:tc>
                <a:tc>
                  <a:txBody>
                    <a:bodyPr/>
                    <a:lstStyle/>
                    <a:p>
                      <a:pPr algn="r" fontAlgn="b"/>
                      <a:r>
                        <a:rPr lang="en-US" sz="1600" b="0" i="0" u="none" strike="noStrike">
                          <a:solidFill>
                            <a:srgbClr val="000000"/>
                          </a:solidFill>
                          <a:effectLst/>
                          <a:latin typeface="Calibri" panose="020F0502020204030204" pitchFamily="34" charset="0"/>
                        </a:rPr>
                        <a:t>6.3</a:t>
                      </a:r>
                    </a:p>
                  </a:txBody>
                  <a:tcPr marL="5833" marR="5833" marT="5833" marB="0" anchor="b">
                    <a:lnL>
                      <a:noFill/>
                    </a:lnL>
                    <a:lnR>
                      <a:noFill/>
                    </a:lnR>
                    <a:lnT>
                      <a:noFill/>
                    </a:lnT>
                    <a:lnB>
                      <a:noFill/>
                    </a:lnB>
                    <a:solidFill>
                      <a:srgbClr val="FFFF00"/>
                    </a:solidFill>
                  </a:tcPr>
                </a:tc>
                <a:extLst>
                  <a:ext uri="{0D108BD9-81ED-4DB2-BD59-A6C34878D82A}">
                    <a16:rowId xmlns:a16="http://schemas.microsoft.com/office/drawing/2014/main" val="1353470310"/>
                  </a:ext>
                </a:extLst>
              </a:tr>
              <a:tr h="222577">
                <a:tc>
                  <a:txBody>
                    <a:bodyPr/>
                    <a:lstStyle/>
                    <a:p>
                      <a:pPr algn="l" fontAlgn="b"/>
                      <a:r>
                        <a:rPr lang="en-US" sz="1600" b="0" i="0" u="none" strike="noStrike">
                          <a:solidFill>
                            <a:srgbClr val="000000"/>
                          </a:solidFill>
                          <a:effectLst/>
                          <a:latin typeface="Calibri" panose="020F0502020204030204" pitchFamily="34" charset="0"/>
                        </a:rPr>
                        <a:t>Bus 14 Pass (Route)</a:t>
                      </a:r>
                    </a:p>
                  </a:txBody>
                  <a:tcPr marL="5833" marR="5833" marT="5833"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32.26</a:t>
                      </a:r>
                    </a:p>
                  </a:txBody>
                  <a:tcPr marL="5833" marR="5833" marT="5833" marB="0" anchor="b">
                    <a:lnL>
                      <a:noFill/>
                    </a:lnL>
                    <a:lnR>
                      <a:noFill/>
                    </a:lnR>
                    <a:lnT>
                      <a:noFill/>
                    </a:lnT>
                    <a:lnB>
                      <a:noFill/>
                    </a:lnB>
                  </a:tcPr>
                </a:tc>
                <a:extLst>
                  <a:ext uri="{0D108BD9-81ED-4DB2-BD59-A6C34878D82A}">
                    <a16:rowId xmlns:a16="http://schemas.microsoft.com/office/drawing/2014/main" val="4077629950"/>
                  </a:ext>
                </a:extLst>
              </a:tr>
              <a:tr h="222577">
                <a:tc>
                  <a:txBody>
                    <a:bodyPr/>
                    <a:lstStyle/>
                    <a:p>
                      <a:pPr algn="l" fontAlgn="b"/>
                      <a:r>
                        <a:rPr lang="en-US" sz="1600" b="0" i="0" u="none" strike="noStrike">
                          <a:solidFill>
                            <a:srgbClr val="000000"/>
                          </a:solidFill>
                          <a:effectLst/>
                          <a:latin typeface="Calibri" panose="020F0502020204030204" pitchFamily="34" charset="0"/>
                        </a:rPr>
                        <a:t>Bus 20 Pass</a:t>
                      </a:r>
                    </a:p>
                  </a:txBody>
                  <a:tcPr marL="5833" marR="5833" marT="5833"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66.58</a:t>
                      </a:r>
                    </a:p>
                  </a:txBody>
                  <a:tcPr marL="5833" marR="5833" marT="5833" marB="0" anchor="b">
                    <a:lnL>
                      <a:noFill/>
                    </a:lnL>
                    <a:lnR>
                      <a:noFill/>
                    </a:lnR>
                    <a:lnT>
                      <a:noFill/>
                    </a:lnT>
                    <a:lnB>
                      <a:noFill/>
                    </a:lnB>
                  </a:tcPr>
                </a:tc>
                <a:extLst>
                  <a:ext uri="{0D108BD9-81ED-4DB2-BD59-A6C34878D82A}">
                    <a16:rowId xmlns:a16="http://schemas.microsoft.com/office/drawing/2014/main" val="1488785939"/>
                  </a:ext>
                </a:extLst>
              </a:tr>
              <a:tr h="222577">
                <a:tc>
                  <a:txBody>
                    <a:bodyPr/>
                    <a:lstStyle/>
                    <a:p>
                      <a:pPr algn="l" fontAlgn="b"/>
                      <a:r>
                        <a:rPr lang="en-US" sz="1600" b="0" i="0" u="none" strike="noStrike">
                          <a:solidFill>
                            <a:srgbClr val="000000"/>
                          </a:solidFill>
                          <a:effectLst/>
                          <a:latin typeface="Calibri" panose="020F0502020204030204" pitchFamily="34" charset="0"/>
                        </a:rPr>
                        <a:t>Bus 14 Pass (Sm DUV)</a:t>
                      </a:r>
                    </a:p>
                  </a:txBody>
                  <a:tcPr marL="5833" marR="5833" marT="5833"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75.89</a:t>
                      </a:r>
                    </a:p>
                  </a:txBody>
                  <a:tcPr marL="5833" marR="5833" marT="5833" marB="0" anchor="b">
                    <a:lnL>
                      <a:noFill/>
                    </a:lnL>
                    <a:lnR>
                      <a:noFill/>
                    </a:lnR>
                    <a:lnT>
                      <a:noFill/>
                    </a:lnT>
                    <a:lnB>
                      <a:noFill/>
                    </a:lnB>
                  </a:tcPr>
                </a:tc>
                <a:extLst>
                  <a:ext uri="{0D108BD9-81ED-4DB2-BD59-A6C34878D82A}">
                    <a16:rowId xmlns:a16="http://schemas.microsoft.com/office/drawing/2014/main" val="1105369065"/>
                  </a:ext>
                </a:extLst>
              </a:tr>
              <a:tr h="222577">
                <a:tc>
                  <a:txBody>
                    <a:bodyPr/>
                    <a:lstStyle/>
                    <a:p>
                      <a:pPr algn="l" fontAlgn="b"/>
                      <a:r>
                        <a:rPr lang="en-US" sz="1600" b="0" i="0" u="none" strike="noStrike">
                          <a:solidFill>
                            <a:srgbClr val="000000"/>
                          </a:solidFill>
                          <a:effectLst/>
                          <a:latin typeface="Calibri" panose="020F0502020204030204" pitchFamily="34" charset="0"/>
                        </a:rPr>
                        <a:t>Bus 30 Pass (Lg DUV)</a:t>
                      </a:r>
                    </a:p>
                  </a:txBody>
                  <a:tcPr marL="5833" marR="5833" marT="5833"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31.51</a:t>
                      </a:r>
                    </a:p>
                  </a:txBody>
                  <a:tcPr marL="5833" marR="5833" marT="5833" marB="0" anchor="b">
                    <a:lnL>
                      <a:noFill/>
                    </a:lnL>
                    <a:lnR>
                      <a:noFill/>
                    </a:lnR>
                    <a:lnT>
                      <a:noFill/>
                    </a:lnT>
                    <a:lnB>
                      <a:noFill/>
                    </a:lnB>
                  </a:tcPr>
                </a:tc>
                <a:extLst>
                  <a:ext uri="{0D108BD9-81ED-4DB2-BD59-A6C34878D82A}">
                    <a16:rowId xmlns:a16="http://schemas.microsoft.com/office/drawing/2014/main" val="359168954"/>
                  </a:ext>
                </a:extLst>
              </a:tr>
              <a:tr h="222577">
                <a:tc>
                  <a:txBody>
                    <a:bodyPr/>
                    <a:lstStyle/>
                    <a:p>
                      <a:pPr algn="l" fontAlgn="b"/>
                      <a:r>
                        <a:rPr lang="en-US" sz="1600" b="0" i="0" u="none" strike="noStrike">
                          <a:solidFill>
                            <a:srgbClr val="000000"/>
                          </a:solidFill>
                          <a:effectLst/>
                          <a:latin typeface="Calibri" panose="020F0502020204030204" pitchFamily="34" charset="0"/>
                        </a:rPr>
                        <a:t>Bus 32-34 Pass</a:t>
                      </a:r>
                    </a:p>
                  </a:txBody>
                  <a:tcPr marL="5833" marR="5833" marT="5833"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26.16</a:t>
                      </a:r>
                    </a:p>
                  </a:txBody>
                  <a:tcPr marL="5833" marR="5833" marT="5833" marB="0" anchor="b">
                    <a:lnL>
                      <a:noFill/>
                    </a:lnL>
                    <a:lnR>
                      <a:noFill/>
                    </a:lnR>
                    <a:lnT>
                      <a:noFill/>
                    </a:lnT>
                    <a:lnB>
                      <a:noFill/>
                    </a:lnB>
                  </a:tcPr>
                </a:tc>
                <a:extLst>
                  <a:ext uri="{0D108BD9-81ED-4DB2-BD59-A6C34878D82A}">
                    <a16:rowId xmlns:a16="http://schemas.microsoft.com/office/drawing/2014/main" val="1751212244"/>
                  </a:ext>
                </a:extLst>
              </a:tr>
              <a:tr h="222577">
                <a:tc>
                  <a:txBody>
                    <a:bodyPr/>
                    <a:lstStyle/>
                    <a:p>
                      <a:pPr algn="l" fontAlgn="b"/>
                      <a:r>
                        <a:rPr lang="en-US" sz="1600" b="0" i="0" u="none" strike="noStrike">
                          <a:solidFill>
                            <a:srgbClr val="000000"/>
                          </a:solidFill>
                          <a:effectLst/>
                          <a:latin typeface="Calibri" panose="020F0502020204030204" pitchFamily="34" charset="0"/>
                        </a:rPr>
                        <a:t>LD Van 4x2 (Psgr.)</a:t>
                      </a:r>
                    </a:p>
                  </a:txBody>
                  <a:tcPr marL="5833" marR="5833" marT="5833"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53.01</a:t>
                      </a:r>
                    </a:p>
                  </a:txBody>
                  <a:tcPr marL="5833" marR="5833" marT="5833" marB="0" anchor="b">
                    <a:lnL>
                      <a:noFill/>
                    </a:lnL>
                    <a:lnR>
                      <a:noFill/>
                    </a:lnR>
                    <a:lnT>
                      <a:noFill/>
                    </a:lnT>
                    <a:lnB>
                      <a:noFill/>
                    </a:lnB>
                  </a:tcPr>
                </a:tc>
                <a:extLst>
                  <a:ext uri="{0D108BD9-81ED-4DB2-BD59-A6C34878D82A}">
                    <a16:rowId xmlns:a16="http://schemas.microsoft.com/office/drawing/2014/main" val="2792345013"/>
                  </a:ext>
                </a:extLst>
              </a:tr>
              <a:tr h="222577">
                <a:tc>
                  <a:txBody>
                    <a:bodyPr/>
                    <a:lstStyle/>
                    <a:p>
                      <a:pPr algn="l" fontAlgn="b"/>
                      <a:r>
                        <a:rPr lang="en-US" sz="1600" b="0" i="0" u="none" strike="noStrike">
                          <a:solidFill>
                            <a:srgbClr val="000000"/>
                          </a:solidFill>
                          <a:effectLst/>
                          <a:latin typeface="Calibri" panose="020F0502020204030204" pitchFamily="34" charset="0"/>
                        </a:rPr>
                        <a:t>BUS</a:t>
                      </a:r>
                    </a:p>
                  </a:txBody>
                  <a:tcPr marL="5833" marR="5833" marT="5833"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0</a:t>
                      </a:r>
                    </a:p>
                  </a:txBody>
                  <a:tcPr marL="5833" marR="5833" marT="5833" marB="0" anchor="b">
                    <a:lnL>
                      <a:noFill/>
                    </a:lnL>
                    <a:lnR>
                      <a:noFill/>
                    </a:lnR>
                    <a:lnT>
                      <a:noFill/>
                    </a:lnT>
                    <a:lnB>
                      <a:noFill/>
                    </a:lnB>
                  </a:tcPr>
                </a:tc>
                <a:extLst>
                  <a:ext uri="{0D108BD9-81ED-4DB2-BD59-A6C34878D82A}">
                    <a16:rowId xmlns:a16="http://schemas.microsoft.com/office/drawing/2014/main" val="145439890"/>
                  </a:ext>
                </a:extLst>
              </a:tr>
            </a:tbl>
          </a:graphicData>
        </a:graphic>
      </p:graphicFrame>
    </p:spTree>
    <p:extLst>
      <p:ext uri="{BB962C8B-B14F-4D97-AF65-F5344CB8AC3E}">
        <p14:creationId xmlns:p14="http://schemas.microsoft.com/office/powerpoint/2010/main" val="3296442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2860044" y="194514"/>
            <a:ext cx="2912472" cy="584775"/>
          </a:xfrm>
          <a:prstGeom prst="rect">
            <a:avLst/>
          </a:prstGeom>
          <a:noFill/>
        </p:spPr>
        <p:txBody>
          <a:bodyPr wrap="square">
            <a:spAutoFit/>
          </a:bodyPr>
          <a:lstStyle/>
          <a:p>
            <a:r>
              <a:rPr lang="en-US" sz="3200" dirty="0"/>
              <a:t>THE NUMBERS</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sp>
        <p:nvSpPr>
          <p:cNvPr id="3" name="Title 1">
            <a:extLst>
              <a:ext uri="{FF2B5EF4-FFF2-40B4-BE49-F238E27FC236}">
                <a16:creationId xmlns:a16="http://schemas.microsoft.com/office/drawing/2014/main" id="{789F2CA2-002E-167B-B3B2-E35CB4DA9FAC}"/>
              </a:ext>
            </a:extLst>
          </p:cNvPr>
          <p:cNvSpPr>
            <a:spLocks noGrp="1"/>
          </p:cNvSpPr>
          <p:nvPr>
            <p:ph type="title"/>
          </p:nvPr>
        </p:nvSpPr>
        <p:spPr>
          <a:xfrm>
            <a:off x="428295" y="810960"/>
            <a:ext cx="11133137" cy="1325563"/>
          </a:xfrm>
        </p:spPr>
        <p:txBody>
          <a:bodyPr/>
          <a:lstStyle/>
          <a:p>
            <a:r>
              <a:rPr lang="en-US" dirty="0"/>
              <a:t>Completed Reservations by Month</a:t>
            </a:r>
          </a:p>
        </p:txBody>
      </p:sp>
      <p:sp>
        <p:nvSpPr>
          <p:cNvPr id="4" name="TextBox 3">
            <a:extLst>
              <a:ext uri="{FF2B5EF4-FFF2-40B4-BE49-F238E27FC236}">
                <a16:creationId xmlns:a16="http://schemas.microsoft.com/office/drawing/2014/main" id="{02488078-58A7-F32C-9E77-9B9DCFB56ACC}"/>
              </a:ext>
            </a:extLst>
          </p:cNvPr>
          <p:cNvSpPr txBox="1"/>
          <p:nvPr/>
        </p:nvSpPr>
        <p:spPr>
          <a:xfrm>
            <a:off x="8543343" y="2432773"/>
            <a:ext cx="2804517"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i="1" dirty="0">
                <a:solidFill>
                  <a:schemeClr val="tx2"/>
                </a:solidFill>
                <a:latin typeface="Roboto" panose="02000000000000000000" pitchFamily="2" charset="0"/>
                <a:ea typeface="Roboto" panose="02000000000000000000" pitchFamily="2" charset="0"/>
                <a:cs typeface="Roboto" panose="02000000000000000000" pitchFamily="2" charset="0"/>
              </a:rPr>
              <a:t>Completed reservation activity demonstrates a positive, consistent trend over the last 12 months</a:t>
            </a:r>
          </a:p>
          <a:p>
            <a:pPr marL="0" marR="0" indent="0" algn="ctr" defTabSz="825500" rtl="0" fontAlgn="auto" latinLnBrk="0" hangingPunct="0">
              <a:lnSpc>
                <a:spcPct val="100000"/>
              </a:lnSpc>
              <a:spcBef>
                <a:spcPts val="0"/>
              </a:spcBef>
              <a:spcAft>
                <a:spcPts val="0"/>
              </a:spcAft>
              <a:buClrTx/>
              <a:buSzTx/>
              <a:buFontTx/>
              <a:buNone/>
              <a:tabLst/>
            </a:pPr>
            <a:endParaRPr lang="en-US" i="1" dirty="0">
              <a:solidFill>
                <a:schemeClr val="tx2"/>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8" name="Chart 7">
            <a:extLst>
              <a:ext uri="{FF2B5EF4-FFF2-40B4-BE49-F238E27FC236}">
                <a16:creationId xmlns:a16="http://schemas.microsoft.com/office/drawing/2014/main" id="{A17080BF-34AF-147A-8ADD-9A0273CA7048}"/>
              </a:ext>
            </a:extLst>
          </p:cNvPr>
          <p:cNvGraphicFramePr>
            <a:graphicFrameLocks/>
          </p:cNvGraphicFramePr>
          <p:nvPr>
            <p:extLst>
              <p:ext uri="{D42A27DB-BD31-4B8C-83A1-F6EECF244321}">
                <p14:modId xmlns:p14="http://schemas.microsoft.com/office/powerpoint/2010/main" val="3555482545"/>
              </p:ext>
            </p:extLst>
          </p:nvPr>
        </p:nvGraphicFramePr>
        <p:xfrm>
          <a:off x="428295" y="2348418"/>
          <a:ext cx="7775970" cy="360409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907552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2896088" y="40278"/>
            <a:ext cx="2912472" cy="584775"/>
          </a:xfrm>
          <a:prstGeom prst="rect">
            <a:avLst/>
          </a:prstGeom>
          <a:noFill/>
        </p:spPr>
        <p:txBody>
          <a:bodyPr wrap="square">
            <a:spAutoFit/>
          </a:bodyPr>
          <a:lstStyle/>
          <a:p>
            <a:r>
              <a:rPr lang="en-US" sz="3200" dirty="0"/>
              <a:t>THE NUMBERS</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sp>
        <p:nvSpPr>
          <p:cNvPr id="3" name="Title 1">
            <a:extLst>
              <a:ext uri="{FF2B5EF4-FFF2-40B4-BE49-F238E27FC236}">
                <a16:creationId xmlns:a16="http://schemas.microsoft.com/office/drawing/2014/main" id="{FFCE7B47-9E8B-6A4C-7C50-787631174A5E}"/>
              </a:ext>
            </a:extLst>
          </p:cNvPr>
          <p:cNvSpPr>
            <a:spLocks noGrp="1"/>
          </p:cNvSpPr>
          <p:nvPr>
            <p:ph type="title"/>
          </p:nvPr>
        </p:nvSpPr>
        <p:spPr>
          <a:xfrm>
            <a:off x="450328" y="762356"/>
            <a:ext cx="11133137" cy="1325563"/>
          </a:xfrm>
        </p:spPr>
        <p:txBody>
          <a:bodyPr/>
          <a:lstStyle/>
          <a:p>
            <a:r>
              <a:rPr lang="en-US" dirty="0"/>
              <a:t>Completed Reservations by Year Since Program Inception</a:t>
            </a:r>
          </a:p>
        </p:txBody>
      </p:sp>
      <p:sp>
        <p:nvSpPr>
          <p:cNvPr id="4" name="TextBox 3">
            <a:extLst>
              <a:ext uri="{FF2B5EF4-FFF2-40B4-BE49-F238E27FC236}">
                <a16:creationId xmlns:a16="http://schemas.microsoft.com/office/drawing/2014/main" id="{1F4FB0C1-49D6-C6FB-3CF8-4CE6F71DC320}"/>
              </a:ext>
            </a:extLst>
          </p:cNvPr>
          <p:cNvSpPr txBox="1"/>
          <p:nvPr/>
        </p:nvSpPr>
        <p:spPr>
          <a:xfrm>
            <a:off x="8516737" y="2229005"/>
            <a:ext cx="2804517" cy="2595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i="1" dirty="0">
                <a:solidFill>
                  <a:schemeClr val="tx2"/>
                </a:solidFill>
                <a:latin typeface="Roboto" panose="02000000000000000000" pitchFamily="2" charset="0"/>
                <a:ea typeface="Roboto" panose="02000000000000000000" pitchFamily="2" charset="0"/>
                <a:cs typeface="Roboto" panose="02000000000000000000" pitchFamily="2" charset="0"/>
              </a:rPr>
              <a:t>Reservation activity demonstrates a positive, increasing trend</a:t>
            </a:r>
          </a:p>
          <a:p>
            <a:pPr marL="0" marR="0" indent="0" algn="ctr" defTabSz="825500" rtl="0" fontAlgn="auto" latinLnBrk="0" hangingPunct="0">
              <a:lnSpc>
                <a:spcPct val="100000"/>
              </a:lnSpc>
              <a:spcBef>
                <a:spcPts val="0"/>
              </a:spcBef>
              <a:spcAft>
                <a:spcPts val="0"/>
              </a:spcAft>
              <a:buClrTx/>
              <a:buSzTx/>
              <a:buFontTx/>
              <a:buNone/>
              <a:tabLst/>
            </a:pPr>
            <a:endParaRPr lang="en-US" i="1"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0" marR="0" indent="0" algn="ctr" defTabSz="825500" rtl="0" fontAlgn="auto" latinLnBrk="0" hangingPunct="0">
              <a:lnSpc>
                <a:spcPct val="100000"/>
              </a:lnSpc>
              <a:spcBef>
                <a:spcPts val="0"/>
              </a:spcBef>
              <a:spcAft>
                <a:spcPts val="0"/>
              </a:spcAft>
              <a:buClrTx/>
              <a:buSzTx/>
              <a:buFontTx/>
              <a:buNone/>
              <a:tabLst/>
            </a:pPr>
            <a:r>
              <a:rPr lang="en-US" i="1" dirty="0">
                <a:solidFill>
                  <a:schemeClr val="tx2"/>
                </a:solidFill>
                <a:latin typeface="Roboto" panose="02000000000000000000" pitchFamily="2" charset="0"/>
                <a:ea typeface="Roboto" panose="02000000000000000000" pitchFamily="2" charset="0"/>
                <a:cs typeface="Roboto" panose="02000000000000000000" pitchFamily="2" charset="0"/>
              </a:rPr>
              <a:t>YTD activity is </a:t>
            </a:r>
            <a:r>
              <a:rPr lang="en-US" b="1" i="1" dirty="0">
                <a:solidFill>
                  <a:schemeClr val="tx2"/>
                </a:solidFill>
                <a:latin typeface="Roboto" panose="02000000000000000000" pitchFamily="2" charset="0"/>
                <a:ea typeface="Roboto" panose="02000000000000000000" pitchFamily="2" charset="0"/>
                <a:cs typeface="Roboto" panose="02000000000000000000" pitchFamily="2" charset="0"/>
              </a:rPr>
              <a:t>3,767 </a:t>
            </a:r>
            <a:r>
              <a:rPr lang="en-US" i="1" dirty="0">
                <a:solidFill>
                  <a:schemeClr val="tx2"/>
                </a:solidFill>
                <a:latin typeface="Roboto" panose="02000000000000000000" pitchFamily="2" charset="0"/>
                <a:ea typeface="Roboto" panose="02000000000000000000" pitchFamily="2" charset="0"/>
                <a:cs typeface="Roboto" panose="02000000000000000000" pitchFamily="2" charset="0"/>
              </a:rPr>
              <a:t>reservations, with a projected 2023 total of 5,223 a ~38% increase over 2022</a:t>
            </a:r>
          </a:p>
        </p:txBody>
      </p:sp>
      <p:graphicFrame>
        <p:nvGraphicFramePr>
          <p:cNvPr id="8" name="Chart 7">
            <a:extLst>
              <a:ext uri="{FF2B5EF4-FFF2-40B4-BE49-F238E27FC236}">
                <a16:creationId xmlns:a16="http://schemas.microsoft.com/office/drawing/2014/main" id="{92B2420C-32BB-A5CB-1C8A-C1784862DB92}"/>
              </a:ext>
            </a:extLst>
          </p:cNvPr>
          <p:cNvGraphicFramePr>
            <a:graphicFrameLocks/>
          </p:cNvGraphicFramePr>
          <p:nvPr>
            <p:extLst>
              <p:ext uri="{D42A27DB-BD31-4B8C-83A1-F6EECF244321}">
                <p14:modId xmlns:p14="http://schemas.microsoft.com/office/powerpoint/2010/main" val="3809658932"/>
              </p:ext>
            </p:extLst>
          </p:nvPr>
        </p:nvGraphicFramePr>
        <p:xfrm>
          <a:off x="588891" y="2294410"/>
          <a:ext cx="7526867" cy="37846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78467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2896088" y="40278"/>
            <a:ext cx="2912472" cy="584775"/>
          </a:xfrm>
          <a:prstGeom prst="rect">
            <a:avLst/>
          </a:prstGeom>
          <a:noFill/>
        </p:spPr>
        <p:txBody>
          <a:bodyPr wrap="square">
            <a:spAutoFit/>
          </a:bodyPr>
          <a:lstStyle/>
          <a:p>
            <a:r>
              <a:rPr lang="en-US" sz="3200" dirty="0"/>
              <a:t>THE NUMBERS</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sp>
        <p:nvSpPr>
          <p:cNvPr id="11" name="Title 1">
            <a:extLst>
              <a:ext uri="{FF2B5EF4-FFF2-40B4-BE49-F238E27FC236}">
                <a16:creationId xmlns:a16="http://schemas.microsoft.com/office/drawing/2014/main" id="{19A35544-1349-B1F6-4B47-E6B593D15584}"/>
              </a:ext>
            </a:extLst>
          </p:cNvPr>
          <p:cNvSpPr txBox="1">
            <a:spLocks/>
          </p:cNvSpPr>
          <p:nvPr/>
        </p:nvSpPr>
        <p:spPr>
          <a:xfrm>
            <a:off x="257553" y="810960"/>
            <a:ext cx="111331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A74B7"/>
                </a:solidFill>
                <a:latin typeface="+mj-lt"/>
                <a:ea typeface="+mj-ea"/>
                <a:cs typeface="+mj-cs"/>
              </a:defRPr>
            </a:lvl1pPr>
          </a:lstStyle>
          <a:p>
            <a:r>
              <a:rPr lang="en-US" dirty="0"/>
              <a:t>Staff Savings by Year Since Program Inception</a:t>
            </a:r>
          </a:p>
        </p:txBody>
      </p:sp>
      <p:sp>
        <p:nvSpPr>
          <p:cNvPr id="12" name="TextBox 1">
            <a:extLst>
              <a:ext uri="{FF2B5EF4-FFF2-40B4-BE49-F238E27FC236}">
                <a16:creationId xmlns:a16="http://schemas.microsoft.com/office/drawing/2014/main" id="{97F15843-461E-956C-99FE-6705E72B9004}"/>
              </a:ext>
            </a:extLst>
          </p:cNvPr>
          <p:cNvSpPr txBox="1"/>
          <p:nvPr/>
        </p:nvSpPr>
        <p:spPr>
          <a:xfrm>
            <a:off x="8909618" y="2156490"/>
            <a:ext cx="2096773" cy="3149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825500" rtl="0" fontAlgn="auto" latinLnBrk="0" hangingPunct="0">
              <a:lnSpc>
                <a:spcPct val="100000"/>
              </a:lnSpc>
              <a:spcBef>
                <a:spcPts val="0"/>
              </a:spcBef>
              <a:spcAft>
                <a:spcPts val="0"/>
              </a:spcAft>
              <a:buClrTx/>
              <a:buSzTx/>
              <a:buFontTx/>
              <a:buNone/>
              <a:tabLst/>
            </a:pPr>
            <a:r>
              <a:rPr lang="en-US" sz="1800" b="0" i="1" dirty="0">
                <a:solidFill>
                  <a:schemeClr val="tx2"/>
                </a:solidFill>
                <a:latin typeface="Arial Nova" panose="020B0504020202020204" pitchFamily="34" charset="0"/>
              </a:rPr>
              <a:t>Cumulative Program Savings of $413K! have been realized to date, excluding vehicle savings</a:t>
            </a:r>
          </a:p>
          <a:p>
            <a:pPr marL="0" marR="0" indent="0" algn="ctr" defTabSz="825500" rtl="0" fontAlgn="auto" latinLnBrk="0" hangingPunct="0">
              <a:lnSpc>
                <a:spcPct val="100000"/>
              </a:lnSpc>
              <a:spcBef>
                <a:spcPts val="0"/>
              </a:spcBef>
              <a:spcAft>
                <a:spcPts val="0"/>
              </a:spcAft>
              <a:buClrTx/>
              <a:buSzTx/>
              <a:buFontTx/>
              <a:buNone/>
              <a:tabLst/>
            </a:pPr>
            <a:endParaRPr lang="en-US" sz="1800" b="0" i="1" dirty="0">
              <a:solidFill>
                <a:schemeClr val="tx2"/>
              </a:solidFill>
              <a:latin typeface="Arial Nova" panose="020B0504020202020204" pitchFamily="34" charset="0"/>
            </a:endParaRPr>
          </a:p>
          <a:p>
            <a:pPr marL="0" marR="0" indent="0" algn="ctr" defTabSz="825500" rtl="0" fontAlgn="auto" latinLnBrk="0" hangingPunct="0">
              <a:lnSpc>
                <a:spcPct val="100000"/>
              </a:lnSpc>
              <a:spcBef>
                <a:spcPts val="0"/>
              </a:spcBef>
              <a:spcAft>
                <a:spcPts val="0"/>
              </a:spcAft>
              <a:buClrTx/>
              <a:buSzTx/>
              <a:buFontTx/>
              <a:buNone/>
              <a:tabLst/>
            </a:pPr>
            <a:r>
              <a:rPr lang="en-US" sz="1800" b="0" i="1" dirty="0">
                <a:solidFill>
                  <a:schemeClr val="tx2"/>
                </a:solidFill>
                <a:latin typeface="Arial Nova" panose="020B0504020202020204" pitchFamily="34" charset="0"/>
              </a:rPr>
              <a:t>Savings are based on </a:t>
            </a:r>
            <a:r>
              <a:rPr lang="en-US" i="1" dirty="0">
                <a:solidFill>
                  <a:schemeClr val="tx2"/>
                </a:solidFill>
                <a:latin typeface="Arial Nova" panose="020B0504020202020204" pitchFamily="34" charset="0"/>
              </a:rPr>
              <a:t>30</a:t>
            </a:r>
            <a:r>
              <a:rPr lang="en-US" sz="1800" b="0" i="1" dirty="0">
                <a:solidFill>
                  <a:schemeClr val="tx2"/>
                </a:solidFill>
                <a:latin typeface="Arial Nova" panose="020B0504020202020204" pitchFamily="34" charset="0"/>
              </a:rPr>
              <a:t> minutes per reservation at $2</a:t>
            </a:r>
            <a:r>
              <a:rPr lang="en-US" i="1" dirty="0">
                <a:solidFill>
                  <a:schemeClr val="tx2"/>
                </a:solidFill>
                <a:latin typeface="Arial Nova" panose="020B0504020202020204" pitchFamily="34" charset="0"/>
              </a:rPr>
              <a:t>0</a:t>
            </a:r>
            <a:r>
              <a:rPr lang="en-US" sz="1800" b="0" i="1" dirty="0">
                <a:solidFill>
                  <a:schemeClr val="tx2"/>
                </a:solidFill>
                <a:latin typeface="Arial Nova" panose="020B0504020202020204" pitchFamily="34" charset="0"/>
              </a:rPr>
              <a:t> an hour</a:t>
            </a:r>
            <a:endParaRPr kumimoji="0" lang="en-US" sz="1800" b="0" i="1" u="none" strike="noStrike" cap="none" spc="0" normalizeH="0" baseline="0" dirty="0">
              <a:ln>
                <a:noFill/>
              </a:ln>
              <a:solidFill>
                <a:schemeClr val="tx2"/>
              </a:solidFill>
              <a:effectLst/>
              <a:uFillTx/>
              <a:latin typeface="Arial Nova" panose="020B0504020202020204" pitchFamily="34" charset="0"/>
              <a:sym typeface="Helvetica Neue"/>
            </a:endParaRPr>
          </a:p>
        </p:txBody>
      </p:sp>
      <p:graphicFrame>
        <p:nvGraphicFramePr>
          <p:cNvPr id="13" name="Chart 12">
            <a:extLst>
              <a:ext uri="{FF2B5EF4-FFF2-40B4-BE49-F238E27FC236}">
                <a16:creationId xmlns:a16="http://schemas.microsoft.com/office/drawing/2014/main" id="{BD6F2265-4A5F-EAB8-E155-1FCD12675995}"/>
              </a:ext>
            </a:extLst>
          </p:cNvPr>
          <p:cNvGraphicFramePr>
            <a:graphicFrameLocks/>
          </p:cNvGraphicFramePr>
          <p:nvPr>
            <p:extLst>
              <p:ext uri="{D42A27DB-BD31-4B8C-83A1-F6EECF244321}">
                <p14:modId xmlns:p14="http://schemas.microsoft.com/office/powerpoint/2010/main" val="527275610"/>
              </p:ext>
            </p:extLst>
          </p:nvPr>
        </p:nvGraphicFramePr>
        <p:xfrm>
          <a:off x="257553" y="2311620"/>
          <a:ext cx="8346155" cy="413543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75698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BCB1-C2B7-48BD-A784-DD3E5B06DAAE}"/>
              </a:ext>
            </a:extLst>
          </p:cNvPr>
          <p:cNvSpPr>
            <a:spLocks noGrp="1"/>
          </p:cNvSpPr>
          <p:nvPr>
            <p:ph type="title"/>
          </p:nvPr>
        </p:nvSpPr>
        <p:spPr>
          <a:xfrm>
            <a:off x="2514442" y="172087"/>
            <a:ext cx="4689382" cy="631159"/>
          </a:xfrm>
        </p:spPr>
        <p:txBody>
          <a:bodyPr>
            <a:normAutofit fontScale="90000"/>
          </a:bodyPr>
          <a:lstStyle/>
          <a:p>
            <a:pPr algn="ctr"/>
            <a:r>
              <a:rPr lang="en-US" dirty="0"/>
              <a:t>Our facility</a:t>
            </a:r>
          </a:p>
        </p:txBody>
      </p:sp>
      <p:pic>
        <p:nvPicPr>
          <p:cNvPr id="4" name="Picture 3" descr="Logo&#10;&#10;Description automatically generated">
            <a:extLst>
              <a:ext uri="{FF2B5EF4-FFF2-40B4-BE49-F238E27FC236}">
                <a16:creationId xmlns:a16="http://schemas.microsoft.com/office/drawing/2014/main" id="{C6CFAD1C-1CD4-4421-9994-AA0960ACFF9D}"/>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5" name="TextBox 4">
            <a:extLst>
              <a:ext uri="{FF2B5EF4-FFF2-40B4-BE49-F238E27FC236}">
                <a16:creationId xmlns:a16="http://schemas.microsoft.com/office/drawing/2014/main" id="{011705E5-8A06-40C9-96C3-073DF8BB79C4}"/>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10" name="Picture 9" descr="A picture containing sky, outdoor, nature, shore&#10;&#10;Description automatically generated">
            <a:extLst>
              <a:ext uri="{FF2B5EF4-FFF2-40B4-BE49-F238E27FC236}">
                <a16:creationId xmlns:a16="http://schemas.microsoft.com/office/drawing/2014/main" id="{4867BDC8-5515-9830-D4B5-5E10DE8B90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90" y="958672"/>
            <a:ext cx="8635228" cy="5499277"/>
          </a:xfrm>
          <a:prstGeom prst="rect">
            <a:avLst/>
          </a:prstGeom>
          <a:effectLst>
            <a:glow rad="101600">
              <a:schemeClr val="accent1">
                <a:alpha val="40000"/>
              </a:schemeClr>
            </a:glow>
            <a:softEdge rad="38100"/>
          </a:effectLst>
        </p:spPr>
      </p:pic>
      <p:pic>
        <p:nvPicPr>
          <p:cNvPr id="11" name="Picture 10" descr="Icon&#10;&#10;Description automatically generated">
            <a:extLst>
              <a:ext uri="{FF2B5EF4-FFF2-40B4-BE49-F238E27FC236}">
                <a16:creationId xmlns:a16="http://schemas.microsoft.com/office/drawing/2014/main" id="{E38F5ED5-C30F-A90D-7E81-ABD7543BC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sp>
        <p:nvSpPr>
          <p:cNvPr id="19" name="Content Placeholder 2">
            <a:extLst>
              <a:ext uri="{FF2B5EF4-FFF2-40B4-BE49-F238E27FC236}">
                <a16:creationId xmlns:a16="http://schemas.microsoft.com/office/drawing/2014/main" id="{381A0A11-4EC8-BF08-240A-8835E3631FD4}"/>
              </a:ext>
            </a:extLst>
          </p:cNvPr>
          <p:cNvSpPr>
            <a:spLocks noGrp="1"/>
          </p:cNvSpPr>
          <p:nvPr>
            <p:ph idx="1"/>
          </p:nvPr>
        </p:nvSpPr>
        <p:spPr>
          <a:xfrm>
            <a:off x="2308859" y="1054982"/>
            <a:ext cx="5458429" cy="1270039"/>
          </a:xfrm>
        </p:spPr>
        <p:txBody>
          <a:bodyPr>
            <a:noAutofit/>
          </a:bodyPr>
          <a:lstStyle/>
          <a:p>
            <a:r>
              <a:rPr lang="en-US" sz="1400" dirty="0"/>
              <a:t>Community Based Outpatient Clinics</a:t>
            </a:r>
          </a:p>
          <a:p>
            <a:pPr lvl="1"/>
            <a:r>
              <a:rPr lang="en-US" sz="1400" dirty="0"/>
              <a:t>Evanston</a:t>
            </a:r>
            <a:r>
              <a:rPr lang="en-US" sz="1200" dirty="0"/>
              <a:t>, </a:t>
            </a:r>
            <a:r>
              <a:rPr lang="en-US" sz="1400" dirty="0"/>
              <a:t>Illinois</a:t>
            </a:r>
          </a:p>
          <a:p>
            <a:pPr lvl="1"/>
            <a:r>
              <a:rPr lang="en-US" sz="1400" dirty="0"/>
              <a:t>Kenosha, Wisconsin</a:t>
            </a:r>
          </a:p>
          <a:p>
            <a:pPr lvl="1"/>
            <a:r>
              <a:rPr lang="en-US" sz="1400" dirty="0"/>
              <a:t>McHenry, Illinois</a:t>
            </a:r>
            <a:endParaRPr lang="en-US" sz="1200" dirty="0"/>
          </a:p>
        </p:txBody>
      </p:sp>
      <p:cxnSp>
        <p:nvCxnSpPr>
          <p:cNvPr id="20" name="Straight Connector 19">
            <a:extLst>
              <a:ext uri="{FF2B5EF4-FFF2-40B4-BE49-F238E27FC236}">
                <a16:creationId xmlns:a16="http://schemas.microsoft.com/office/drawing/2014/main" id="{A12B83A5-5A5B-29C7-CAC7-1B34D49C72EB}"/>
              </a:ext>
            </a:extLst>
          </p:cNvPr>
          <p:cNvCxnSpPr>
            <a:cxnSpLocks/>
          </p:cNvCxnSpPr>
          <p:nvPr/>
        </p:nvCxnSpPr>
        <p:spPr>
          <a:xfrm>
            <a:off x="10043967" y="4316264"/>
            <a:ext cx="308610" cy="32004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DB9F89F-B309-BEA8-7D7D-AF4BBEAF6E6E}"/>
              </a:ext>
            </a:extLst>
          </p:cNvPr>
          <p:cNvCxnSpPr>
            <a:cxnSpLocks/>
          </p:cNvCxnSpPr>
          <p:nvPr/>
        </p:nvCxnSpPr>
        <p:spPr>
          <a:xfrm rot="5400000">
            <a:off x="10032537" y="4316264"/>
            <a:ext cx="308610" cy="32004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82D8EA2-5B4D-9C3A-29B4-EA1408C26830}"/>
              </a:ext>
            </a:extLst>
          </p:cNvPr>
          <p:cNvSpPr/>
          <p:nvPr/>
        </p:nvSpPr>
        <p:spPr>
          <a:xfrm>
            <a:off x="1312752" y="2536021"/>
            <a:ext cx="7577751" cy="5874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E96EBCAA-F35F-BB38-6E55-56755DE57CDD}"/>
              </a:ext>
            </a:extLst>
          </p:cNvPr>
          <p:cNvSpPr/>
          <p:nvPr/>
        </p:nvSpPr>
        <p:spPr>
          <a:xfrm>
            <a:off x="697118" y="3123446"/>
            <a:ext cx="8345786" cy="25259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37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27"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2309523" y="245809"/>
            <a:ext cx="5236754" cy="584775"/>
          </a:xfrm>
          <a:prstGeom prst="rect">
            <a:avLst/>
          </a:prstGeom>
          <a:noFill/>
        </p:spPr>
        <p:txBody>
          <a:bodyPr wrap="square">
            <a:spAutoFit/>
          </a:bodyPr>
          <a:lstStyle/>
          <a:p>
            <a:r>
              <a:rPr lang="en-US" sz="3200" dirty="0"/>
              <a:t>AGILE FLEETCOMMANDER</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sp>
        <p:nvSpPr>
          <p:cNvPr id="3" name="Content Placeholder 2">
            <a:extLst>
              <a:ext uri="{FF2B5EF4-FFF2-40B4-BE49-F238E27FC236}">
                <a16:creationId xmlns:a16="http://schemas.microsoft.com/office/drawing/2014/main" id="{9980AAAB-01C1-83EA-798B-68E61A932482}"/>
              </a:ext>
            </a:extLst>
          </p:cNvPr>
          <p:cNvSpPr>
            <a:spLocks noGrp="1"/>
          </p:cNvSpPr>
          <p:nvPr>
            <p:ph idx="1"/>
          </p:nvPr>
        </p:nvSpPr>
        <p:spPr>
          <a:xfrm>
            <a:off x="2902893" y="1612241"/>
            <a:ext cx="4050014" cy="3036702"/>
          </a:xfrm>
        </p:spPr>
        <p:txBody>
          <a:bodyPr>
            <a:normAutofit/>
          </a:bodyPr>
          <a:lstStyle/>
          <a:p>
            <a:r>
              <a:rPr lang="en-US" sz="4000" dirty="0"/>
              <a:t>Questions?</a:t>
            </a:r>
          </a:p>
          <a:p>
            <a:r>
              <a:rPr lang="en-US" sz="4000" dirty="0"/>
              <a:t>Comments?</a:t>
            </a:r>
          </a:p>
          <a:p>
            <a:r>
              <a:rPr lang="en-US" sz="4000" dirty="0"/>
              <a:t>Discussion?</a:t>
            </a:r>
          </a:p>
        </p:txBody>
      </p:sp>
      <p:pic>
        <p:nvPicPr>
          <p:cNvPr id="8" name="Picture 7" descr="A person with glasses and a plant on his head&#10;&#10;Description automatically generated">
            <a:extLst>
              <a:ext uri="{FF2B5EF4-FFF2-40B4-BE49-F238E27FC236}">
                <a16:creationId xmlns:a16="http://schemas.microsoft.com/office/drawing/2014/main" id="{C0FD02AA-9C01-7995-72E4-227701ABC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3604" y="0"/>
            <a:ext cx="8724791" cy="6858000"/>
          </a:xfrm>
          <a:prstGeom prst="rect">
            <a:avLst/>
          </a:prstGeom>
        </p:spPr>
      </p:pic>
    </p:spTree>
    <p:extLst>
      <p:ext uri="{BB962C8B-B14F-4D97-AF65-F5344CB8AC3E}">
        <p14:creationId xmlns:p14="http://schemas.microsoft.com/office/powerpoint/2010/main" val="239094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73362-89DA-445E-8E05-4E993A8E3A2D}"/>
              </a:ext>
            </a:extLst>
          </p:cNvPr>
          <p:cNvSpPr>
            <a:spLocks noGrp="1"/>
          </p:cNvSpPr>
          <p:nvPr>
            <p:ph type="title"/>
          </p:nvPr>
        </p:nvSpPr>
        <p:spPr>
          <a:xfrm>
            <a:off x="609134" y="105174"/>
            <a:ext cx="9026985" cy="1507067"/>
          </a:xfrm>
        </p:spPr>
        <p:txBody>
          <a:bodyPr>
            <a:normAutofit/>
          </a:bodyPr>
          <a:lstStyle/>
          <a:p>
            <a:pPr algn="ctr"/>
            <a:r>
              <a:rPr lang="en-US" dirty="0"/>
              <a:t>Starting from scratch</a:t>
            </a:r>
            <a:br>
              <a:rPr lang="en-US" dirty="0"/>
            </a:br>
            <a:r>
              <a:rPr lang="en-US" dirty="0"/>
              <a:t>well sort of</a:t>
            </a:r>
          </a:p>
        </p:txBody>
      </p:sp>
      <p:pic>
        <p:nvPicPr>
          <p:cNvPr id="4" name="Picture 3" descr="Logo&#10;&#10;Description automatically generated">
            <a:extLst>
              <a:ext uri="{FF2B5EF4-FFF2-40B4-BE49-F238E27FC236}">
                <a16:creationId xmlns:a16="http://schemas.microsoft.com/office/drawing/2014/main" id="{E1C989C0-0B3A-4B68-B9D3-1A27FBD47902}"/>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5" name="TextBox 4">
            <a:extLst>
              <a:ext uri="{FF2B5EF4-FFF2-40B4-BE49-F238E27FC236}">
                <a16:creationId xmlns:a16="http://schemas.microsoft.com/office/drawing/2014/main" id="{FFC95081-4CB8-4FC0-9B4A-236E36C719A9}"/>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3" name="Picture 2" descr="Icon&#10;&#10;Description automatically generated">
            <a:extLst>
              <a:ext uri="{FF2B5EF4-FFF2-40B4-BE49-F238E27FC236}">
                <a16:creationId xmlns:a16="http://schemas.microsoft.com/office/drawing/2014/main" id="{F308298A-C1B7-A772-3C62-EBDEE2D99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sp>
        <p:nvSpPr>
          <p:cNvPr id="6" name="TextBox 5">
            <a:extLst>
              <a:ext uri="{FF2B5EF4-FFF2-40B4-BE49-F238E27FC236}">
                <a16:creationId xmlns:a16="http://schemas.microsoft.com/office/drawing/2014/main" id="{81D1B4B5-1335-8D72-EB1E-EF8669E3ADF8}"/>
              </a:ext>
            </a:extLst>
          </p:cNvPr>
          <p:cNvSpPr txBox="1"/>
          <p:nvPr/>
        </p:nvSpPr>
        <p:spPr>
          <a:xfrm>
            <a:off x="609134" y="1397922"/>
            <a:ext cx="3600666" cy="461665"/>
          </a:xfrm>
          <a:prstGeom prst="rect">
            <a:avLst/>
          </a:prstGeom>
          <a:noFill/>
        </p:spPr>
        <p:txBody>
          <a:bodyPr wrap="none" rtlCol="0">
            <a:spAutoFit/>
          </a:bodyPr>
          <a:lstStyle/>
          <a:p>
            <a:r>
              <a:rPr lang="en-US" sz="2400" dirty="0"/>
              <a:t>LOCAL POLICIES (NEW)</a:t>
            </a:r>
          </a:p>
        </p:txBody>
      </p:sp>
      <p:sp>
        <p:nvSpPr>
          <p:cNvPr id="7" name="TextBox 6">
            <a:extLst>
              <a:ext uri="{FF2B5EF4-FFF2-40B4-BE49-F238E27FC236}">
                <a16:creationId xmlns:a16="http://schemas.microsoft.com/office/drawing/2014/main" id="{8A61C9CB-EA3C-3A22-B0C5-7A684EAA23AF}"/>
              </a:ext>
            </a:extLst>
          </p:cNvPr>
          <p:cNvSpPr txBox="1"/>
          <p:nvPr/>
        </p:nvSpPr>
        <p:spPr>
          <a:xfrm>
            <a:off x="3204887" y="3029969"/>
            <a:ext cx="6686446" cy="461665"/>
          </a:xfrm>
          <a:prstGeom prst="rect">
            <a:avLst/>
          </a:prstGeom>
          <a:noFill/>
        </p:spPr>
        <p:txBody>
          <a:bodyPr wrap="none" rtlCol="0">
            <a:spAutoFit/>
          </a:bodyPr>
          <a:lstStyle/>
          <a:p>
            <a:r>
              <a:rPr lang="en-US" sz="2400" dirty="0"/>
              <a:t>STANDARD OPERATING PROCEDURES (NEW)</a:t>
            </a:r>
          </a:p>
        </p:txBody>
      </p:sp>
      <p:sp>
        <p:nvSpPr>
          <p:cNvPr id="8" name="TextBox 7">
            <a:extLst>
              <a:ext uri="{FF2B5EF4-FFF2-40B4-BE49-F238E27FC236}">
                <a16:creationId xmlns:a16="http://schemas.microsoft.com/office/drawing/2014/main" id="{242B7E7E-3A21-5D28-9C1C-E58A85BD261D}"/>
              </a:ext>
            </a:extLst>
          </p:cNvPr>
          <p:cNvSpPr txBox="1"/>
          <p:nvPr/>
        </p:nvSpPr>
        <p:spPr>
          <a:xfrm>
            <a:off x="332479" y="2479123"/>
            <a:ext cx="5744817" cy="461665"/>
          </a:xfrm>
          <a:prstGeom prst="rect">
            <a:avLst/>
          </a:prstGeom>
          <a:noFill/>
        </p:spPr>
        <p:txBody>
          <a:bodyPr wrap="square" rtlCol="0">
            <a:spAutoFit/>
          </a:bodyPr>
          <a:lstStyle/>
          <a:p>
            <a:r>
              <a:rPr lang="en-US" sz="2400" dirty="0"/>
              <a:t>COMPLIANCE ISSUES (VA DIRECTIVES)</a:t>
            </a:r>
          </a:p>
        </p:txBody>
      </p:sp>
      <p:sp>
        <p:nvSpPr>
          <p:cNvPr id="10" name="TextBox 9">
            <a:extLst>
              <a:ext uri="{FF2B5EF4-FFF2-40B4-BE49-F238E27FC236}">
                <a16:creationId xmlns:a16="http://schemas.microsoft.com/office/drawing/2014/main" id="{332905E8-8E7C-7A86-6927-C58BC0BAFDC5}"/>
              </a:ext>
            </a:extLst>
          </p:cNvPr>
          <p:cNvSpPr txBox="1"/>
          <p:nvPr/>
        </p:nvSpPr>
        <p:spPr>
          <a:xfrm>
            <a:off x="5960397" y="4808466"/>
            <a:ext cx="2961067" cy="461665"/>
          </a:xfrm>
          <a:prstGeom prst="rect">
            <a:avLst/>
          </a:prstGeom>
          <a:noFill/>
        </p:spPr>
        <p:txBody>
          <a:bodyPr wrap="none" rtlCol="0">
            <a:spAutoFit/>
          </a:bodyPr>
          <a:lstStyle/>
          <a:p>
            <a:r>
              <a:rPr lang="en-US" sz="2400" dirty="0"/>
              <a:t>VA DIRECTIVE 0637</a:t>
            </a:r>
          </a:p>
        </p:txBody>
      </p:sp>
      <p:sp>
        <p:nvSpPr>
          <p:cNvPr id="11" name="TextBox 10">
            <a:extLst>
              <a:ext uri="{FF2B5EF4-FFF2-40B4-BE49-F238E27FC236}">
                <a16:creationId xmlns:a16="http://schemas.microsoft.com/office/drawing/2014/main" id="{1FD0CB6C-1F0B-0DCC-64AF-A0D6F3F6531A}"/>
              </a:ext>
            </a:extLst>
          </p:cNvPr>
          <p:cNvSpPr txBox="1"/>
          <p:nvPr/>
        </p:nvSpPr>
        <p:spPr>
          <a:xfrm>
            <a:off x="8258343" y="2216775"/>
            <a:ext cx="2961067" cy="461665"/>
          </a:xfrm>
          <a:prstGeom prst="rect">
            <a:avLst/>
          </a:prstGeom>
          <a:noFill/>
        </p:spPr>
        <p:txBody>
          <a:bodyPr wrap="none" rtlCol="0">
            <a:spAutoFit/>
          </a:bodyPr>
          <a:lstStyle/>
          <a:p>
            <a:r>
              <a:rPr lang="en-US" sz="2400" dirty="0"/>
              <a:t>VA DIRECTIVE 1695</a:t>
            </a:r>
          </a:p>
        </p:txBody>
      </p:sp>
      <p:sp>
        <p:nvSpPr>
          <p:cNvPr id="12" name="TextBox 11">
            <a:extLst>
              <a:ext uri="{FF2B5EF4-FFF2-40B4-BE49-F238E27FC236}">
                <a16:creationId xmlns:a16="http://schemas.microsoft.com/office/drawing/2014/main" id="{738CD1E6-0D0E-5DB7-27B9-5AC356305A23}"/>
              </a:ext>
            </a:extLst>
          </p:cNvPr>
          <p:cNvSpPr txBox="1"/>
          <p:nvPr/>
        </p:nvSpPr>
        <p:spPr>
          <a:xfrm>
            <a:off x="332479" y="3553398"/>
            <a:ext cx="8233344" cy="830997"/>
          </a:xfrm>
          <a:prstGeom prst="rect">
            <a:avLst/>
          </a:prstGeom>
          <a:noFill/>
        </p:spPr>
        <p:txBody>
          <a:bodyPr wrap="none" rtlCol="0">
            <a:spAutoFit/>
          </a:bodyPr>
          <a:lstStyle/>
          <a:p>
            <a:r>
              <a:rPr lang="en-US" sz="2400" dirty="0"/>
              <a:t>GOV DRIVER RECORDS/ABSTRACTS (30 STATES SO FAR)</a:t>
            </a:r>
          </a:p>
          <a:p>
            <a:pPr algn="ctr"/>
            <a:r>
              <a:rPr lang="en-US" sz="2400" dirty="0"/>
              <a:t>DANG SAILORS!!!!</a:t>
            </a:r>
          </a:p>
        </p:txBody>
      </p:sp>
      <p:sp>
        <p:nvSpPr>
          <p:cNvPr id="13" name="TextBox 12">
            <a:extLst>
              <a:ext uri="{FF2B5EF4-FFF2-40B4-BE49-F238E27FC236}">
                <a16:creationId xmlns:a16="http://schemas.microsoft.com/office/drawing/2014/main" id="{BA7CF850-9297-4CEC-D798-C2BAF7A6CB45}"/>
              </a:ext>
            </a:extLst>
          </p:cNvPr>
          <p:cNvSpPr txBox="1"/>
          <p:nvPr/>
        </p:nvSpPr>
        <p:spPr>
          <a:xfrm>
            <a:off x="1546149" y="1862776"/>
            <a:ext cx="7731604" cy="461665"/>
          </a:xfrm>
          <a:prstGeom prst="rect">
            <a:avLst/>
          </a:prstGeom>
          <a:noFill/>
        </p:spPr>
        <p:txBody>
          <a:bodyPr wrap="none" rtlCol="0">
            <a:spAutoFit/>
          </a:bodyPr>
          <a:lstStyle/>
          <a:p>
            <a:r>
              <a:rPr lang="en-US" sz="2400" dirty="0"/>
              <a:t>PROPER USE OF A GOV (TRAINING AND TRACKING)</a:t>
            </a:r>
          </a:p>
        </p:txBody>
      </p:sp>
      <p:sp>
        <p:nvSpPr>
          <p:cNvPr id="14" name="TextBox 13">
            <a:extLst>
              <a:ext uri="{FF2B5EF4-FFF2-40B4-BE49-F238E27FC236}">
                <a16:creationId xmlns:a16="http://schemas.microsoft.com/office/drawing/2014/main" id="{11028196-036C-F1F6-AD26-9527D1C34C8C}"/>
              </a:ext>
            </a:extLst>
          </p:cNvPr>
          <p:cNvSpPr txBox="1"/>
          <p:nvPr/>
        </p:nvSpPr>
        <p:spPr>
          <a:xfrm>
            <a:off x="332479" y="5106572"/>
            <a:ext cx="6011582" cy="461665"/>
          </a:xfrm>
          <a:prstGeom prst="rect">
            <a:avLst/>
          </a:prstGeom>
          <a:noFill/>
        </p:spPr>
        <p:txBody>
          <a:bodyPr wrap="none" rtlCol="0">
            <a:spAutoFit/>
          </a:bodyPr>
          <a:lstStyle/>
          <a:p>
            <a:r>
              <a:rPr lang="en-US" sz="2400" dirty="0"/>
              <a:t>VEHICLE USAGE TRACKING (MINIMUMS)</a:t>
            </a:r>
          </a:p>
        </p:txBody>
      </p:sp>
      <p:sp>
        <p:nvSpPr>
          <p:cNvPr id="15" name="TextBox 14">
            <a:extLst>
              <a:ext uri="{FF2B5EF4-FFF2-40B4-BE49-F238E27FC236}">
                <a16:creationId xmlns:a16="http://schemas.microsoft.com/office/drawing/2014/main" id="{0BA45A15-7C09-02F2-4B66-758F3E44F8BC}"/>
              </a:ext>
            </a:extLst>
          </p:cNvPr>
          <p:cNvSpPr txBox="1"/>
          <p:nvPr/>
        </p:nvSpPr>
        <p:spPr>
          <a:xfrm>
            <a:off x="3816164" y="4372251"/>
            <a:ext cx="6934912" cy="461665"/>
          </a:xfrm>
          <a:prstGeom prst="rect">
            <a:avLst/>
          </a:prstGeom>
          <a:noFill/>
        </p:spPr>
        <p:txBody>
          <a:bodyPr wrap="none" rtlCol="0">
            <a:spAutoFit/>
          </a:bodyPr>
          <a:lstStyle/>
          <a:p>
            <a:r>
              <a:rPr lang="en-US" sz="2400" dirty="0"/>
              <a:t>TYPE OF DRIVER (MORE TRAINING REQUIRED?)</a:t>
            </a:r>
          </a:p>
        </p:txBody>
      </p:sp>
      <p:sp>
        <p:nvSpPr>
          <p:cNvPr id="18" name="TextBox 17">
            <a:extLst>
              <a:ext uri="{FF2B5EF4-FFF2-40B4-BE49-F238E27FC236}">
                <a16:creationId xmlns:a16="http://schemas.microsoft.com/office/drawing/2014/main" id="{75C505F7-8A39-BB3C-E60D-5B8E3F8519DA}"/>
              </a:ext>
            </a:extLst>
          </p:cNvPr>
          <p:cNvSpPr txBox="1"/>
          <p:nvPr/>
        </p:nvSpPr>
        <p:spPr>
          <a:xfrm>
            <a:off x="2113612" y="5738174"/>
            <a:ext cx="7164141" cy="461665"/>
          </a:xfrm>
          <a:prstGeom prst="rect">
            <a:avLst/>
          </a:prstGeom>
          <a:noFill/>
        </p:spPr>
        <p:txBody>
          <a:bodyPr wrap="none" rtlCol="0">
            <a:spAutoFit/>
          </a:bodyPr>
          <a:lstStyle/>
          <a:p>
            <a:r>
              <a:rPr lang="en-US" sz="2400" dirty="0"/>
              <a:t>VEHICLE MAINTENANCE (FILING CABINET?????)</a:t>
            </a:r>
          </a:p>
        </p:txBody>
      </p:sp>
    </p:spTree>
    <p:extLst>
      <p:ext uri="{BB962C8B-B14F-4D97-AF65-F5344CB8AC3E}">
        <p14:creationId xmlns:p14="http://schemas.microsoft.com/office/powerpoint/2010/main" val="429353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3" grpId="0"/>
      <p:bldP spid="14" grpId="0"/>
      <p:bldP spid="15"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2309523" y="245809"/>
            <a:ext cx="5236754" cy="584775"/>
          </a:xfrm>
          <a:prstGeom prst="rect">
            <a:avLst/>
          </a:prstGeom>
          <a:noFill/>
        </p:spPr>
        <p:txBody>
          <a:bodyPr wrap="square">
            <a:spAutoFit/>
          </a:bodyPr>
          <a:lstStyle/>
          <a:p>
            <a:r>
              <a:rPr lang="en-US" sz="3200" dirty="0"/>
              <a:t>AGILE FLEETCOMMANDER</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pic>
        <p:nvPicPr>
          <p:cNvPr id="11" name="Picture 10">
            <a:extLst>
              <a:ext uri="{FF2B5EF4-FFF2-40B4-BE49-F238E27FC236}">
                <a16:creationId xmlns:a16="http://schemas.microsoft.com/office/drawing/2014/main" id="{5B073964-4336-ECC1-47F9-3F0CE5EABC3F}"/>
              </a:ext>
            </a:extLst>
          </p:cNvPr>
          <p:cNvPicPr>
            <a:picLocks noChangeAspect="1"/>
          </p:cNvPicPr>
          <p:nvPr/>
        </p:nvPicPr>
        <p:blipFill rotWithShape="1">
          <a:blip r:embed="rId5"/>
          <a:srcRect t="8766"/>
          <a:stretch/>
        </p:blipFill>
        <p:spPr>
          <a:xfrm>
            <a:off x="333867" y="1513772"/>
            <a:ext cx="9188067" cy="4540629"/>
          </a:xfrm>
          <a:prstGeom prst="rect">
            <a:avLst/>
          </a:prstGeom>
          <a:effectLst>
            <a:glow rad="101600">
              <a:schemeClr val="accent1">
                <a:alpha val="40000"/>
              </a:schemeClr>
            </a:glow>
            <a:softEdge rad="12700"/>
          </a:effectLst>
        </p:spPr>
      </p:pic>
    </p:spTree>
    <p:extLst>
      <p:ext uri="{BB962C8B-B14F-4D97-AF65-F5344CB8AC3E}">
        <p14:creationId xmlns:p14="http://schemas.microsoft.com/office/powerpoint/2010/main" val="3963437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2309523" y="245809"/>
            <a:ext cx="5236754" cy="584775"/>
          </a:xfrm>
          <a:prstGeom prst="rect">
            <a:avLst/>
          </a:prstGeom>
          <a:noFill/>
        </p:spPr>
        <p:txBody>
          <a:bodyPr wrap="square">
            <a:spAutoFit/>
          </a:bodyPr>
          <a:lstStyle/>
          <a:p>
            <a:r>
              <a:rPr lang="en-US" sz="3200" dirty="0"/>
              <a:t>AGILE FLEETCOMMANDER</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80B66417-7F69-27A1-0439-0746D9F4C6C4}"/>
              </a:ext>
            </a:extLst>
          </p:cNvPr>
          <p:cNvPicPr>
            <a:picLocks noChangeAspect="1"/>
          </p:cNvPicPr>
          <p:nvPr/>
        </p:nvPicPr>
        <p:blipFill rotWithShape="1">
          <a:blip r:embed="rId5">
            <a:extLst>
              <a:ext uri="{28A0092B-C50C-407E-A947-70E740481C1C}">
                <a14:useLocalDpi xmlns:a14="http://schemas.microsoft.com/office/drawing/2010/main" val="0"/>
              </a:ext>
            </a:extLst>
          </a:blip>
          <a:srcRect l="13171" t="11724" b="4734"/>
          <a:stretch/>
        </p:blipFill>
        <p:spPr>
          <a:xfrm>
            <a:off x="211782" y="1612241"/>
            <a:ext cx="8663418" cy="4471639"/>
          </a:xfrm>
          <a:prstGeom prst="rect">
            <a:avLst/>
          </a:prstGeom>
          <a:effectLst>
            <a:glow rad="101600">
              <a:schemeClr val="accent1">
                <a:alpha val="40000"/>
              </a:schemeClr>
            </a:glow>
            <a:softEdge rad="12700"/>
          </a:effectLst>
        </p:spPr>
      </p:pic>
      <p:pic>
        <p:nvPicPr>
          <p:cNvPr id="9" name="Picture 8" descr="A screenshot of a computer&#10;&#10;Description automatically generated">
            <a:extLst>
              <a:ext uri="{FF2B5EF4-FFF2-40B4-BE49-F238E27FC236}">
                <a16:creationId xmlns:a16="http://schemas.microsoft.com/office/drawing/2014/main" id="{FD165DF4-E525-C05C-A9F8-BB11B5074458}"/>
              </a:ext>
            </a:extLst>
          </p:cNvPr>
          <p:cNvPicPr>
            <a:picLocks noChangeAspect="1"/>
          </p:cNvPicPr>
          <p:nvPr/>
        </p:nvPicPr>
        <p:blipFill rotWithShape="1">
          <a:blip r:embed="rId5">
            <a:extLst>
              <a:ext uri="{28A0092B-C50C-407E-A947-70E740481C1C}">
                <a14:useLocalDpi xmlns:a14="http://schemas.microsoft.com/office/drawing/2010/main" val="0"/>
              </a:ext>
            </a:extLst>
          </a:blip>
          <a:srcRect l="13171" t="49901" r="28068" b="31501"/>
          <a:stretch/>
        </p:blipFill>
        <p:spPr>
          <a:xfrm>
            <a:off x="130758" y="2839314"/>
            <a:ext cx="11980218" cy="2034008"/>
          </a:xfrm>
          <a:prstGeom prst="rect">
            <a:avLst/>
          </a:prstGeom>
          <a:effectLst>
            <a:glow rad="101600">
              <a:schemeClr val="accent1">
                <a:alpha val="40000"/>
              </a:schemeClr>
            </a:glow>
            <a:softEdge rad="12700"/>
          </a:effectLst>
        </p:spPr>
      </p:pic>
      <p:pic>
        <p:nvPicPr>
          <p:cNvPr id="8" name="Picture 7" descr="A screenshot of a computer&#10;&#10;Description automatically generated">
            <a:extLst>
              <a:ext uri="{FF2B5EF4-FFF2-40B4-BE49-F238E27FC236}">
                <a16:creationId xmlns:a16="http://schemas.microsoft.com/office/drawing/2014/main" id="{43D1E2ED-DC85-5AC2-41C6-3F454788648B}"/>
              </a:ext>
            </a:extLst>
          </p:cNvPr>
          <p:cNvPicPr>
            <a:picLocks noChangeAspect="1"/>
          </p:cNvPicPr>
          <p:nvPr/>
        </p:nvPicPr>
        <p:blipFill rotWithShape="1">
          <a:blip r:embed="rId5">
            <a:extLst>
              <a:ext uri="{28A0092B-C50C-407E-A947-70E740481C1C}">
                <a14:useLocalDpi xmlns:a14="http://schemas.microsoft.com/office/drawing/2010/main" val="0"/>
              </a:ext>
            </a:extLst>
          </a:blip>
          <a:srcRect l="71816" t="25033" r="2779" b="52261"/>
          <a:stretch/>
        </p:blipFill>
        <p:spPr>
          <a:xfrm>
            <a:off x="3122250" y="2225780"/>
            <a:ext cx="6837168" cy="3278093"/>
          </a:xfrm>
          <a:prstGeom prst="rect">
            <a:avLst/>
          </a:prstGeom>
          <a:effectLst>
            <a:glow rad="101600">
              <a:schemeClr val="accent1">
                <a:alpha val="40000"/>
              </a:schemeClr>
            </a:glow>
            <a:softEdge rad="12700"/>
          </a:effectLst>
        </p:spPr>
      </p:pic>
    </p:spTree>
    <p:extLst>
      <p:ext uri="{BB962C8B-B14F-4D97-AF65-F5344CB8AC3E}">
        <p14:creationId xmlns:p14="http://schemas.microsoft.com/office/powerpoint/2010/main" val="268738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2309523" y="245809"/>
            <a:ext cx="5236754" cy="584775"/>
          </a:xfrm>
          <a:prstGeom prst="rect">
            <a:avLst/>
          </a:prstGeom>
          <a:noFill/>
        </p:spPr>
        <p:txBody>
          <a:bodyPr wrap="square">
            <a:spAutoFit/>
          </a:bodyPr>
          <a:lstStyle/>
          <a:p>
            <a:r>
              <a:rPr lang="en-US" sz="3200" dirty="0"/>
              <a:t>AGILE FLEETCOMMANDER</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sp>
        <p:nvSpPr>
          <p:cNvPr id="8" name="Content Placeholder 7">
            <a:extLst>
              <a:ext uri="{FF2B5EF4-FFF2-40B4-BE49-F238E27FC236}">
                <a16:creationId xmlns:a16="http://schemas.microsoft.com/office/drawing/2014/main" id="{9E76A62A-8291-90D2-8100-59EB0433AFA1}"/>
              </a:ext>
            </a:extLst>
          </p:cNvPr>
          <p:cNvSpPr txBox="1">
            <a:spLocks noGrp="1"/>
          </p:cNvSpPr>
          <p:nvPr>
            <p:ph idx="1"/>
          </p:nvPr>
        </p:nvSpPr>
        <p:spPr>
          <a:xfrm>
            <a:off x="102997" y="777852"/>
            <a:ext cx="8521885" cy="1501950"/>
          </a:xfrm>
          <a:prstGeom prst="rect">
            <a:avLst/>
          </a:prstGeom>
          <a:noFill/>
        </p:spPr>
        <p:txBody>
          <a:bodyPr wrap="none" rtlCol="0">
            <a:spAutoFit/>
          </a:bodyPr>
          <a:lstStyle/>
          <a:p>
            <a:r>
              <a:rPr lang="en-US" sz="2400" dirty="0"/>
              <a:t>GOV DRIVER RECORDS/ABSTRACTS (30 STATES SO FAR)</a:t>
            </a:r>
          </a:p>
          <a:p>
            <a:r>
              <a:rPr lang="en-US" sz="2400" dirty="0"/>
              <a:t>TYPE OF DRIVER (MORE TRAINING REQUIRED?)</a:t>
            </a:r>
          </a:p>
          <a:p>
            <a:endParaRPr lang="en-US" sz="2400" dirty="0"/>
          </a:p>
        </p:txBody>
      </p:sp>
      <p:pic>
        <p:nvPicPr>
          <p:cNvPr id="13" name="Picture 12">
            <a:extLst>
              <a:ext uri="{FF2B5EF4-FFF2-40B4-BE49-F238E27FC236}">
                <a16:creationId xmlns:a16="http://schemas.microsoft.com/office/drawing/2014/main" id="{D6A1E1B0-9C15-5CB3-83C5-C18204E4725E}"/>
              </a:ext>
            </a:extLst>
          </p:cNvPr>
          <p:cNvPicPr>
            <a:picLocks noChangeAspect="1"/>
          </p:cNvPicPr>
          <p:nvPr/>
        </p:nvPicPr>
        <p:blipFill rotWithShape="1">
          <a:blip r:embed="rId5"/>
          <a:srcRect l="25933" t="12286" r="25723" b="26854"/>
          <a:stretch/>
        </p:blipFill>
        <p:spPr>
          <a:xfrm>
            <a:off x="231353" y="1949986"/>
            <a:ext cx="7017744" cy="4785413"/>
          </a:xfrm>
          <a:prstGeom prst="rect">
            <a:avLst/>
          </a:prstGeom>
          <a:effectLst>
            <a:glow rad="101600">
              <a:schemeClr val="accent1">
                <a:alpha val="40000"/>
              </a:schemeClr>
            </a:glow>
            <a:softEdge rad="12700"/>
          </a:effectLst>
        </p:spPr>
      </p:pic>
      <p:pic>
        <p:nvPicPr>
          <p:cNvPr id="14" name="Picture 13">
            <a:extLst>
              <a:ext uri="{FF2B5EF4-FFF2-40B4-BE49-F238E27FC236}">
                <a16:creationId xmlns:a16="http://schemas.microsoft.com/office/drawing/2014/main" id="{1DE8BB52-8769-6F9B-BFCC-540A48D2C89E}"/>
              </a:ext>
            </a:extLst>
          </p:cNvPr>
          <p:cNvPicPr>
            <a:picLocks noChangeAspect="1"/>
          </p:cNvPicPr>
          <p:nvPr/>
        </p:nvPicPr>
        <p:blipFill rotWithShape="1">
          <a:blip r:embed="rId5"/>
          <a:srcRect l="25933" t="67276" r="59259" b="25934"/>
          <a:stretch/>
        </p:blipFill>
        <p:spPr>
          <a:xfrm>
            <a:off x="4363939" y="4696416"/>
            <a:ext cx="6589597" cy="1636820"/>
          </a:xfrm>
          <a:prstGeom prst="rect">
            <a:avLst/>
          </a:prstGeom>
          <a:effectLst>
            <a:glow rad="101600">
              <a:schemeClr val="accent1">
                <a:alpha val="40000"/>
              </a:schemeClr>
            </a:glow>
            <a:softEdge rad="12700"/>
          </a:effectLst>
        </p:spPr>
      </p:pic>
      <p:pic>
        <p:nvPicPr>
          <p:cNvPr id="15" name="Picture 14">
            <a:extLst>
              <a:ext uri="{FF2B5EF4-FFF2-40B4-BE49-F238E27FC236}">
                <a16:creationId xmlns:a16="http://schemas.microsoft.com/office/drawing/2014/main" id="{6A6A95FA-AE35-6355-8714-2B759CF16F1D}"/>
              </a:ext>
            </a:extLst>
          </p:cNvPr>
          <p:cNvPicPr>
            <a:picLocks noChangeAspect="1"/>
          </p:cNvPicPr>
          <p:nvPr/>
        </p:nvPicPr>
        <p:blipFill rotWithShape="1">
          <a:blip r:embed="rId5"/>
          <a:srcRect l="25933" t="48180" r="57965" b="40050"/>
          <a:stretch/>
        </p:blipFill>
        <p:spPr>
          <a:xfrm>
            <a:off x="3370370" y="2184456"/>
            <a:ext cx="5451260" cy="2158236"/>
          </a:xfrm>
          <a:prstGeom prst="rect">
            <a:avLst/>
          </a:prstGeom>
          <a:effectLst>
            <a:glow rad="101600">
              <a:schemeClr val="accent1">
                <a:alpha val="40000"/>
              </a:schemeClr>
            </a:glow>
            <a:softEdge rad="12700"/>
          </a:effectLst>
        </p:spPr>
      </p:pic>
    </p:spTree>
    <p:extLst>
      <p:ext uri="{BB962C8B-B14F-4D97-AF65-F5344CB8AC3E}">
        <p14:creationId xmlns:p14="http://schemas.microsoft.com/office/powerpoint/2010/main" val="18427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2309523" y="245809"/>
            <a:ext cx="5236754" cy="584775"/>
          </a:xfrm>
          <a:prstGeom prst="rect">
            <a:avLst/>
          </a:prstGeom>
          <a:noFill/>
        </p:spPr>
        <p:txBody>
          <a:bodyPr wrap="square">
            <a:spAutoFit/>
          </a:bodyPr>
          <a:lstStyle/>
          <a:p>
            <a:r>
              <a:rPr lang="en-US" sz="3200" dirty="0"/>
              <a:t>AGILE FLEETCOMMANDER</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pic>
        <p:nvPicPr>
          <p:cNvPr id="8" name="Picture 7">
            <a:extLst>
              <a:ext uri="{FF2B5EF4-FFF2-40B4-BE49-F238E27FC236}">
                <a16:creationId xmlns:a16="http://schemas.microsoft.com/office/drawing/2014/main" id="{462F8B2C-2FDB-FDAD-CB5C-0738520F2689}"/>
              </a:ext>
            </a:extLst>
          </p:cNvPr>
          <p:cNvPicPr>
            <a:picLocks noChangeAspect="1"/>
          </p:cNvPicPr>
          <p:nvPr/>
        </p:nvPicPr>
        <p:blipFill rotWithShape="1">
          <a:blip r:embed="rId5"/>
          <a:srcRect l="25753" t="28705" r="25884" b="7405"/>
          <a:stretch/>
        </p:blipFill>
        <p:spPr>
          <a:xfrm>
            <a:off x="164162" y="2078122"/>
            <a:ext cx="6530149" cy="4672637"/>
          </a:xfrm>
          <a:prstGeom prst="rect">
            <a:avLst/>
          </a:prstGeom>
          <a:effectLst>
            <a:glow rad="101600">
              <a:schemeClr val="accent1">
                <a:alpha val="40000"/>
              </a:schemeClr>
            </a:glow>
            <a:softEdge rad="12700"/>
          </a:effectLst>
        </p:spPr>
      </p:pic>
      <p:pic>
        <p:nvPicPr>
          <p:cNvPr id="14" name="Picture 13">
            <a:extLst>
              <a:ext uri="{FF2B5EF4-FFF2-40B4-BE49-F238E27FC236}">
                <a16:creationId xmlns:a16="http://schemas.microsoft.com/office/drawing/2014/main" id="{E0148FE7-8B3D-E8FD-E3CB-517CF37E3740}"/>
              </a:ext>
            </a:extLst>
          </p:cNvPr>
          <p:cNvPicPr>
            <a:picLocks noChangeAspect="1"/>
          </p:cNvPicPr>
          <p:nvPr/>
        </p:nvPicPr>
        <p:blipFill rotWithShape="1">
          <a:blip r:embed="rId6"/>
          <a:srcRect l="26492" t="29785" r="26931" b="31270"/>
          <a:stretch/>
        </p:blipFill>
        <p:spPr>
          <a:xfrm>
            <a:off x="2309523" y="1784194"/>
            <a:ext cx="5091289" cy="2305941"/>
          </a:xfrm>
          <a:prstGeom prst="rect">
            <a:avLst/>
          </a:prstGeom>
          <a:effectLst>
            <a:glow rad="101600">
              <a:schemeClr val="accent1">
                <a:alpha val="40000"/>
              </a:schemeClr>
            </a:glow>
            <a:softEdge rad="12700"/>
          </a:effectLst>
        </p:spPr>
      </p:pic>
      <p:pic>
        <p:nvPicPr>
          <p:cNvPr id="16" name="Picture 15">
            <a:extLst>
              <a:ext uri="{FF2B5EF4-FFF2-40B4-BE49-F238E27FC236}">
                <a16:creationId xmlns:a16="http://schemas.microsoft.com/office/drawing/2014/main" id="{CFA180AB-DE0F-2B97-0DE9-4B73DC07B988}"/>
              </a:ext>
            </a:extLst>
          </p:cNvPr>
          <p:cNvPicPr>
            <a:picLocks noChangeAspect="1"/>
          </p:cNvPicPr>
          <p:nvPr/>
        </p:nvPicPr>
        <p:blipFill rotWithShape="1">
          <a:blip r:embed="rId7"/>
          <a:srcRect l="24815" t="18590" r="24167" b="10656"/>
          <a:stretch/>
        </p:blipFill>
        <p:spPr>
          <a:xfrm>
            <a:off x="7907394" y="2174321"/>
            <a:ext cx="2731911" cy="2052229"/>
          </a:xfrm>
          <a:prstGeom prst="rect">
            <a:avLst/>
          </a:prstGeom>
          <a:effectLst>
            <a:glow rad="101600">
              <a:schemeClr val="accent1">
                <a:alpha val="40000"/>
              </a:schemeClr>
            </a:glow>
            <a:softEdge rad="12700"/>
          </a:effectLst>
        </p:spPr>
      </p:pic>
      <p:pic>
        <p:nvPicPr>
          <p:cNvPr id="18" name="Picture 17">
            <a:extLst>
              <a:ext uri="{FF2B5EF4-FFF2-40B4-BE49-F238E27FC236}">
                <a16:creationId xmlns:a16="http://schemas.microsoft.com/office/drawing/2014/main" id="{888693F4-9DE3-2F7B-E7EE-F5B78CFEAFE5}"/>
              </a:ext>
            </a:extLst>
          </p:cNvPr>
          <p:cNvPicPr>
            <a:picLocks noChangeAspect="1"/>
          </p:cNvPicPr>
          <p:nvPr/>
        </p:nvPicPr>
        <p:blipFill rotWithShape="1">
          <a:blip r:embed="rId8"/>
          <a:srcRect l="28426" t="26411" r="30463" b="36665"/>
          <a:stretch/>
        </p:blipFill>
        <p:spPr>
          <a:xfrm>
            <a:off x="6967950" y="4312359"/>
            <a:ext cx="5012267" cy="2438400"/>
          </a:xfrm>
          <a:prstGeom prst="rect">
            <a:avLst/>
          </a:prstGeom>
          <a:effectLst>
            <a:glow rad="101600">
              <a:schemeClr val="accent1">
                <a:alpha val="40000"/>
              </a:schemeClr>
            </a:glow>
            <a:softEdge rad="12700"/>
          </a:effectLst>
        </p:spPr>
      </p:pic>
      <p:sp>
        <p:nvSpPr>
          <p:cNvPr id="21" name="Content Placeholder 7">
            <a:extLst>
              <a:ext uri="{FF2B5EF4-FFF2-40B4-BE49-F238E27FC236}">
                <a16:creationId xmlns:a16="http://schemas.microsoft.com/office/drawing/2014/main" id="{6A0BC7C1-1EA6-0B1D-092C-57716DE96BF9}"/>
              </a:ext>
            </a:extLst>
          </p:cNvPr>
          <p:cNvSpPr txBox="1">
            <a:spLocks/>
          </p:cNvSpPr>
          <p:nvPr/>
        </p:nvSpPr>
        <p:spPr>
          <a:xfrm>
            <a:off x="66016" y="744801"/>
            <a:ext cx="8521885" cy="1501950"/>
          </a:xfrm>
          <a:prstGeom prst="rect">
            <a:avLst/>
          </a:prstGeom>
          <a:noFill/>
        </p:spPr>
        <p:txBody>
          <a:bodyPr vert="horz" wrap="none" lIns="91440" tIns="45720" rIns="91440" bIns="45720" rtlCol="0" anchor="ctr">
            <a:sp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sz="2400" dirty="0"/>
              <a:t>GOV DRIVER RECORDS/ABSTRACTS (30 STATES SO FAR)</a:t>
            </a:r>
          </a:p>
          <a:p>
            <a:r>
              <a:rPr lang="en-US" sz="2400" dirty="0"/>
              <a:t>TYPE OF DRIVER (MORE TRAINING REQUIRED?)</a:t>
            </a:r>
          </a:p>
          <a:p>
            <a:endParaRPr lang="en-US" sz="2400" dirty="0"/>
          </a:p>
        </p:txBody>
      </p:sp>
      <p:pic>
        <p:nvPicPr>
          <p:cNvPr id="22" name="Picture 21">
            <a:extLst>
              <a:ext uri="{FF2B5EF4-FFF2-40B4-BE49-F238E27FC236}">
                <a16:creationId xmlns:a16="http://schemas.microsoft.com/office/drawing/2014/main" id="{40D0107F-FDE2-A20C-EC09-0EFDC46A634C}"/>
              </a:ext>
            </a:extLst>
          </p:cNvPr>
          <p:cNvPicPr>
            <a:picLocks noChangeAspect="1"/>
          </p:cNvPicPr>
          <p:nvPr/>
        </p:nvPicPr>
        <p:blipFill rotWithShape="1">
          <a:blip r:embed="rId8"/>
          <a:srcRect l="32386" t="30536" r="59119" b="64631"/>
          <a:stretch/>
        </p:blipFill>
        <p:spPr>
          <a:xfrm>
            <a:off x="2881840" y="3305059"/>
            <a:ext cx="5901361" cy="1818879"/>
          </a:xfrm>
          <a:prstGeom prst="rect">
            <a:avLst/>
          </a:prstGeom>
          <a:effectLst>
            <a:glow rad="101600">
              <a:schemeClr val="accent1">
                <a:alpha val="40000"/>
              </a:schemeClr>
            </a:glow>
            <a:softEdge rad="12700"/>
          </a:effectLst>
        </p:spPr>
      </p:pic>
    </p:spTree>
    <p:extLst>
      <p:ext uri="{BB962C8B-B14F-4D97-AF65-F5344CB8AC3E}">
        <p14:creationId xmlns:p14="http://schemas.microsoft.com/office/powerpoint/2010/main" val="7144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AAC8B3-3016-4B5C-B821-EAE75A396A7F}"/>
              </a:ext>
            </a:extLst>
          </p:cNvPr>
          <p:cNvSpPr txBox="1"/>
          <p:nvPr/>
        </p:nvSpPr>
        <p:spPr>
          <a:xfrm>
            <a:off x="2309523" y="245809"/>
            <a:ext cx="5236754" cy="584775"/>
          </a:xfrm>
          <a:prstGeom prst="rect">
            <a:avLst/>
          </a:prstGeom>
          <a:noFill/>
        </p:spPr>
        <p:txBody>
          <a:bodyPr wrap="square">
            <a:spAutoFit/>
          </a:bodyPr>
          <a:lstStyle/>
          <a:p>
            <a:r>
              <a:rPr lang="en-US" sz="3200" dirty="0"/>
              <a:t>AGILE FLEETCOMMANDER</a:t>
            </a:r>
          </a:p>
        </p:txBody>
      </p:sp>
      <p:pic>
        <p:nvPicPr>
          <p:cNvPr id="6" name="Picture 5" descr="Logo&#10;&#10;Description automatically generated">
            <a:extLst>
              <a:ext uri="{FF2B5EF4-FFF2-40B4-BE49-F238E27FC236}">
                <a16:creationId xmlns:a16="http://schemas.microsoft.com/office/drawing/2014/main" id="{90D6C505-3DD8-449A-A61D-3E6C4D09591F}"/>
              </a:ext>
            </a:extLst>
          </p:cNvPr>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10111462" y="194514"/>
            <a:ext cx="1279228" cy="1279228"/>
          </a:xfrm>
          <a:prstGeom prst="rect">
            <a:avLst/>
          </a:prstGeom>
        </p:spPr>
      </p:pic>
      <p:sp>
        <p:nvSpPr>
          <p:cNvPr id="7" name="TextBox 6">
            <a:extLst>
              <a:ext uri="{FF2B5EF4-FFF2-40B4-BE49-F238E27FC236}">
                <a16:creationId xmlns:a16="http://schemas.microsoft.com/office/drawing/2014/main" id="{36429725-5E45-452F-AE29-FB6D7561FD3B}"/>
              </a:ext>
            </a:extLst>
          </p:cNvPr>
          <p:cNvSpPr txBox="1"/>
          <p:nvPr/>
        </p:nvSpPr>
        <p:spPr>
          <a:xfrm>
            <a:off x="9521935" y="1473742"/>
            <a:ext cx="2458282" cy="276999"/>
          </a:xfrm>
          <a:prstGeom prst="rect">
            <a:avLst/>
          </a:prstGeom>
          <a:noFill/>
        </p:spPr>
        <p:txBody>
          <a:bodyPr wrap="square" rtlCol="0" anchor="ctr" anchorCtr="0">
            <a:spAutoFit/>
          </a:bodyPr>
          <a:lstStyle/>
          <a:p>
            <a:r>
              <a:rPr lang="en-US" sz="1200" b="1" dirty="0">
                <a:solidFill>
                  <a:srgbClr val="002C6A"/>
                </a:solidFill>
              </a:rPr>
              <a:t>TRANSPORTATION DEPARTMENT</a:t>
            </a:r>
            <a:endParaRPr lang="en-US" sz="1200" b="1" dirty="0">
              <a:solidFill>
                <a:srgbClr val="002C69"/>
              </a:solidFill>
            </a:endParaRPr>
          </a:p>
        </p:txBody>
      </p:sp>
      <p:pic>
        <p:nvPicPr>
          <p:cNvPr id="2" name="Picture 1" descr="Icon&#10;&#10;Description automatically generated">
            <a:extLst>
              <a:ext uri="{FF2B5EF4-FFF2-40B4-BE49-F238E27FC236}">
                <a16:creationId xmlns:a16="http://schemas.microsoft.com/office/drawing/2014/main" id="{25961576-5EAE-F476-DB86-B2973EFF7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935" y="1690002"/>
            <a:ext cx="2458283" cy="398511"/>
          </a:xfrm>
          <a:prstGeom prst="rect">
            <a:avLst/>
          </a:prstGeom>
        </p:spPr>
      </p:pic>
      <p:sp>
        <p:nvSpPr>
          <p:cNvPr id="21" name="Content Placeholder 7">
            <a:extLst>
              <a:ext uri="{FF2B5EF4-FFF2-40B4-BE49-F238E27FC236}">
                <a16:creationId xmlns:a16="http://schemas.microsoft.com/office/drawing/2014/main" id="{6A0BC7C1-1EA6-0B1D-092C-57716DE96BF9}"/>
              </a:ext>
            </a:extLst>
          </p:cNvPr>
          <p:cNvSpPr txBox="1">
            <a:spLocks/>
          </p:cNvSpPr>
          <p:nvPr/>
        </p:nvSpPr>
        <p:spPr>
          <a:xfrm>
            <a:off x="548107" y="720504"/>
            <a:ext cx="8384301" cy="1871282"/>
          </a:xfrm>
          <a:prstGeom prst="rect">
            <a:avLst/>
          </a:prstGeom>
          <a:noFill/>
        </p:spPr>
        <p:txBody>
          <a:bodyPr vert="horz" wrap="square" lIns="91440" tIns="45720" rIns="91440" bIns="45720" rtlCol="0" anchor="ctr">
            <a:sp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sz="2400" dirty="0"/>
              <a:t>HR TAB</a:t>
            </a:r>
          </a:p>
          <a:p>
            <a:pPr lvl="1"/>
            <a:r>
              <a:rPr lang="en-US" sz="2200" dirty="0"/>
              <a:t>Who’s been bad, how many times and what you </a:t>
            </a:r>
            <a:r>
              <a:rPr lang="en-US" sz="2200" dirty="0" err="1"/>
              <a:t>gonna</a:t>
            </a:r>
            <a:r>
              <a:rPr lang="en-US" sz="2200" dirty="0"/>
              <a:t> do about it??</a:t>
            </a:r>
          </a:p>
          <a:p>
            <a:endParaRPr lang="en-US" sz="2400" dirty="0"/>
          </a:p>
        </p:txBody>
      </p:sp>
      <p:pic>
        <p:nvPicPr>
          <p:cNvPr id="4" name="Picture 3">
            <a:extLst>
              <a:ext uri="{FF2B5EF4-FFF2-40B4-BE49-F238E27FC236}">
                <a16:creationId xmlns:a16="http://schemas.microsoft.com/office/drawing/2014/main" id="{F0630D45-E3D6-886C-FBBF-6D18449AACFA}"/>
              </a:ext>
            </a:extLst>
          </p:cNvPr>
          <p:cNvPicPr>
            <a:picLocks noChangeAspect="1"/>
          </p:cNvPicPr>
          <p:nvPr/>
        </p:nvPicPr>
        <p:blipFill rotWithShape="1">
          <a:blip r:embed="rId5"/>
          <a:srcRect l="20173" t="32643" r="19956" b="7283"/>
          <a:stretch/>
        </p:blipFill>
        <p:spPr>
          <a:xfrm>
            <a:off x="1278183" y="2383601"/>
            <a:ext cx="7299434" cy="3891076"/>
          </a:xfrm>
          <a:prstGeom prst="rect">
            <a:avLst/>
          </a:prstGeom>
        </p:spPr>
      </p:pic>
      <p:pic>
        <p:nvPicPr>
          <p:cNvPr id="10" name="Picture 9">
            <a:extLst>
              <a:ext uri="{FF2B5EF4-FFF2-40B4-BE49-F238E27FC236}">
                <a16:creationId xmlns:a16="http://schemas.microsoft.com/office/drawing/2014/main" id="{55BB19ED-52B8-748C-2AD1-66B55D6A49B6}"/>
              </a:ext>
            </a:extLst>
          </p:cNvPr>
          <p:cNvPicPr>
            <a:picLocks noChangeAspect="1"/>
          </p:cNvPicPr>
          <p:nvPr/>
        </p:nvPicPr>
        <p:blipFill rotWithShape="1">
          <a:blip r:embed="rId6"/>
          <a:srcRect l="18943" t="16044" r="4496" b="6099"/>
          <a:stretch/>
        </p:blipFill>
        <p:spPr>
          <a:xfrm>
            <a:off x="475739" y="2107314"/>
            <a:ext cx="8589433" cy="4640324"/>
          </a:xfrm>
          <a:prstGeom prst="rect">
            <a:avLst/>
          </a:prstGeom>
        </p:spPr>
      </p:pic>
      <p:pic>
        <p:nvPicPr>
          <p:cNvPr id="8" name="Picture 7">
            <a:extLst>
              <a:ext uri="{FF2B5EF4-FFF2-40B4-BE49-F238E27FC236}">
                <a16:creationId xmlns:a16="http://schemas.microsoft.com/office/drawing/2014/main" id="{66E5E329-7B32-0DAD-F8EE-6BEE3193FF4F}"/>
              </a:ext>
            </a:extLst>
          </p:cNvPr>
          <p:cNvPicPr>
            <a:picLocks noChangeAspect="1"/>
          </p:cNvPicPr>
          <p:nvPr/>
        </p:nvPicPr>
        <p:blipFill rotWithShape="1">
          <a:blip r:embed="rId7"/>
          <a:srcRect t="15503" r="11573" b="19812"/>
          <a:stretch/>
        </p:blipFill>
        <p:spPr>
          <a:xfrm>
            <a:off x="1199146" y="2383601"/>
            <a:ext cx="10781071" cy="4189640"/>
          </a:xfrm>
          <a:prstGeom prst="rect">
            <a:avLst/>
          </a:prstGeom>
        </p:spPr>
      </p:pic>
    </p:spTree>
    <p:extLst>
      <p:ext uri="{BB962C8B-B14F-4D97-AF65-F5344CB8AC3E}">
        <p14:creationId xmlns:p14="http://schemas.microsoft.com/office/powerpoint/2010/main" val="128766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DA94E765EEF94FAEA4C72353D714E2" ma:contentTypeVersion="17" ma:contentTypeDescription="Create a new document." ma:contentTypeScope="" ma:versionID="bdf8c4e7ff5de2da78d73b6211c69ffd">
  <xsd:schema xmlns:xsd="http://www.w3.org/2001/XMLSchema" xmlns:xs="http://www.w3.org/2001/XMLSchema" xmlns:p="http://schemas.microsoft.com/office/2006/metadata/properties" xmlns:ns1="http://schemas.microsoft.com/sharepoint/v3" xmlns:ns2="989023b0-e119-4bf2-a700-3e09de82114a" xmlns:ns3="4b4f9210-e62b-4ade-acaf-c7c56960c8e3" targetNamespace="http://schemas.microsoft.com/office/2006/metadata/properties" ma:root="true" ma:fieldsID="9e5d927b356776edbc802670eef134e9" ns1:_="" ns2:_="" ns3:_="">
    <xsd:import namespace="http://schemas.microsoft.com/sharepoint/v3"/>
    <xsd:import namespace="989023b0-e119-4bf2-a700-3e09de82114a"/>
    <xsd:import namespace="4b4f9210-e62b-4ade-acaf-c7c56960c8e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1:_ip_UnifiedCompliancePolicyProperties" minOccurs="0"/>
                <xsd:element ref="ns1:_ip_UnifiedCompliancePolicyUIActio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9023b0-e119-4bf2-a700-3e09de8211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0ac6538-d41a-4f9a-bd67-5f7ae81a6d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b4f9210-e62b-4ade-acaf-c7c56960c8e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6641333-f1ec-47ac-972f-bc408170f616}" ma:internalName="TaxCatchAll" ma:showField="CatchAllData" ma:web="4b4f9210-e62b-4ade-acaf-c7c56960c8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989023b0-e119-4bf2-a700-3e09de82114a">
      <Terms xmlns="http://schemas.microsoft.com/office/infopath/2007/PartnerControls"/>
    </lcf76f155ced4ddcb4097134ff3c332f>
    <TaxCatchAll xmlns="4b4f9210-e62b-4ade-acaf-c7c56960c8e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B25CA9-A0E6-40C9-BBB5-FB8002044C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89023b0-e119-4bf2-a700-3e09de82114a"/>
    <ds:schemaRef ds:uri="4b4f9210-e62b-4ade-acaf-c7c56960c8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DAA2B8-532B-4269-9919-2BC914486739}">
  <ds:schemaRefs>
    <ds:schemaRef ds:uri="http://schemas.microsoft.com/office/infopath/2007/PartnerControls"/>
    <ds:schemaRef ds:uri="http://purl.org/dc/dcmitype/"/>
    <ds:schemaRef ds:uri="http://schemas.microsoft.com/office/2006/documentManagement/types"/>
    <ds:schemaRef ds:uri="http://purl.org/dc/elements/1.1/"/>
    <ds:schemaRef ds:uri="http://schemas.microsoft.com/office/2006/metadata/properties"/>
    <ds:schemaRef ds:uri="4b4f9210-e62b-4ade-acaf-c7c56960c8e3"/>
    <ds:schemaRef ds:uri="http://schemas.microsoft.com/sharepoint/v3"/>
    <ds:schemaRef ds:uri="989023b0-e119-4bf2-a700-3e09de82114a"/>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3537850-C9C8-4691-B12C-57BCC4381D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5828</TotalTime>
  <Words>3150</Words>
  <Application>Microsoft Office PowerPoint</Application>
  <PresentationFormat>Widescreen</PresentationFormat>
  <Paragraphs>258</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 Nova</vt:lpstr>
      <vt:lpstr>Calibri</vt:lpstr>
      <vt:lpstr>Century Gothic</vt:lpstr>
      <vt:lpstr>Roboto</vt:lpstr>
      <vt:lpstr>Wingdings 3</vt:lpstr>
      <vt:lpstr>Slice</vt:lpstr>
      <vt:lpstr>Captain James A. Lovell Federal Health care center and agile fleet commander</vt:lpstr>
      <vt:lpstr>Some history (FHCC)</vt:lpstr>
      <vt:lpstr>Our facility</vt:lpstr>
      <vt:lpstr>Starting from scratch well sort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Vehicle Statistics</vt:lpstr>
      <vt:lpstr>Motor Pool Utilization Last 12 months</vt:lpstr>
      <vt:lpstr>PowerPoint Presentation</vt:lpstr>
      <vt:lpstr>Vehicle Demand – Last 30 DAYS</vt:lpstr>
      <vt:lpstr>Utilization by Asset Type</vt:lpstr>
      <vt:lpstr>Completed Reservations by Month</vt:lpstr>
      <vt:lpstr>Completed Reservations by Year Since Program Inception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 Fleet Management Training Session – March</dc:title>
  <dc:creator>Jackson, David (VACO)</dc:creator>
  <cp:lastModifiedBy>Marshall Fox</cp:lastModifiedBy>
  <cp:revision>91</cp:revision>
  <dcterms:created xsi:type="dcterms:W3CDTF">2022-03-24T15:05:22Z</dcterms:created>
  <dcterms:modified xsi:type="dcterms:W3CDTF">2023-09-28T10:56:24Z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0x010100A1DA94E765EEF94FAEA4C72353D714E2</vt:lpwstr>
  </property>
</Properties>
</file>