
<file path=[Content_Types].xml><?xml version="1.0" encoding="utf-8"?>
<Types xmlns="http://schemas.openxmlformats.org/package/2006/content-types">
  <Default Extension="emf" ContentType="image/x-emf"/>
  <Default Extension="eps" ContentType="image/eps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36"/>
  </p:notesMasterIdLst>
  <p:handoutMasterIdLst>
    <p:handoutMasterId r:id="rId37"/>
  </p:handoutMasterIdLst>
  <p:sldIdLst>
    <p:sldId id="256" r:id="rId5"/>
    <p:sldId id="310" r:id="rId6"/>
    <p:sldId id="3316" r:id="rId7"/>
    <p:sldId id="3317" r:id="rId8"/>
    <p:sldId id="3337" r:id="rId9"/>
    <p:sldId id="3338" r:id="rId10"/>
    <p:sldId id="3339" r:id="rId11"/>
    <p:sldId id="3340" r:id="rId12"/>
    <p:sldId id="3353" r:id="rId13"/>
    <p:sldId id="3318" r:id="rId14"/>
    <p:sldId id="3341" r:id="rId15"/>
    <p:sldId id="3319" r:id="rId16"/>
    <p:sldId id="3321" r:id="rId17"/>
    <p:sldId id="3322" r:id="rId18"/>
    <p:sldId id="3323" r:id="rId19"/>
    <p:sldId id="3324" r:id="rId20"/>
    <p:sldId id="3342" r:id="rId21"/>
    <p:sldId id="3325" r:id="rId22"/>
    <p:sldId id="3352" r:id="rId23"/>
    <p:sldId id="3330" r:id="rId24"/>
    <p:sldId id="3335" r:id="rId25"/>
    <p:sldId id="257" r:id="rId26"/>
    <p:sldId id="3331" r:id="rId27"/>
    <p:sldId id="3332" r:id="rId28"/>
    <p:sldId id="3351" r:id="rId29"/>
    <p:sldId id="3344" r:id="rId30"/>
    <p:sldId id="3347" r:id="rId31"/>
    <p:sldId id="3348" r:id="rId32"/>
    <p:sldId id="3349" r:id="rId33"/>
    <p:sldId id="3350" r:id="rId34"/>
    <p:sldId id="3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3CE2F42D-A79C-95AD-60BC-DE2B8A9DC388}" name="Alexis Gearhart" initials="AG" userId="S::agearhart@agilefleet.com::ab930929-8f96-4738-89b1-df4312475d6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68EFF0-3E39-4F27-A783-25A07EAB3540}" v="2" dt="2025-10-02T18:43:48.633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720"/>
  </p:normalViewPr>
  <p:slideViewPr>
    <p:cSldViewPr snapToGrid="0">
      <p:cViewPr varScale="1">
        <p:scale>
          <a:sx n="105" d="100"/>
          <a:sy n="105" d="100"/>
        </p:scale>
        <p:origin x="11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elps Rogovoy" userId="c1be9bc3-069a-4c63-9124-3048404b77b7" providerId="ADAL" clId="{0C64BA83-E669-4C26-8B2B-0EA9928DBDE1}"/>
    <pc:docChg chg="custSel modSld">
      <pc:chgData name="Phelps Rogovoy" userId="c1be9bc3-069a-4c63-9124-3048404b77b7" providerId="ADAL" clId="{0C64BA83-E669-4C26-8B2B-0EA9928DBDE1}" dt="2025-10-02T18:50:44.077" v="123" actId="1076"/>
      <pc:docMkLst>
        <pc:docMk/>
      </pc:docMkLst>
      <pc:sldChg chg="addSp delSp modSp mod">
        <pc:chgData name="Phelps Rogovoy" userId="c1be9bc3-069a-4c63-9124-3048404b77b7" providerId="ADAL" clId="{0C64BA83-E669-4C26-8B2B-0EA9928DBDE1}" dt="2025-10-02T18:50:44.077" v="123" actId="1076"/>
        <pc:sldMkLst>
          <pc:docMk/>
          <pc:sldMk cId="1642425379" sldId="256"/>
        </pc:sldMkLst>
        <pc:picChg chg="del">
          <ac:chgData name="Phelps Rogovoy" userId="c1be9bc3-069a-4c63-9124-3048404b77b7" providerId="ADAL" clId="{0C64BA83-E669-4C26-8B2B-0EA9928DBDE1}" dt="2025-10-02T18:43:43.962" v="118" actId="478"/>
          <ac:picMkLst>
            <pc:docMk/>
            <pc:sldMk cId="1642425379" sldId="256"/>
            <ac:picMk id="4" creationId="{CA160CBE-4C38-17F6-55BE-C4FC2E705688}"/>
          </ac:picMkLst>
        </pc:picChg>
        <pc:picChg chg="add mod">
          <ac:chgData name="Phelps Rogovoy" userId="c1be9bc3-069a-4c63-9124-3048404b77b7" providerId="ADAL" clId="{0C64BA83-E669-4C26-8B2B-0EA9928DBDE1}" dt="2025-10-02T18:50:44.077" v="123" actId="1076"/>
          <ac:picMkLst>
            <pc:docMk/>
            <pc:sldMk cId="1642425379" sldId="256"/>
            <ac:picMk id="5" creationId="{BDE5FEE1-2ACA-56B7-E8BB-6D1B759298EB}"/>
          </ac:picMkLst>
        </pc:picChg>
      </pc:sldChg>
      <pc:sldChg chg="addSp delSp modSp mod">
        <pc:chgData name="Phelps Rogovoy" userId="c1be9bc3-069a-4c63-9124-3048404b77b7" providerId="ADAL" clId="{0C64BA83-E669-4C26-8B2B-0EA9928DBDE1}" dt="2025-10-02T18:42:28.537" v="117" actId="20577"/>
        <pc:sldMkLst>
          <pc:docMk/>
          <pc:sldMk cId="2111042102" sldId="3319"/>
        </pc:sldMkLst>
        <pc:spChg chg="mod">
          <ac:chgData name="Phelps Rogovoy" userId="c1be9bc3-069a-4c63-9124-3048404b77b7" providerId="ADAL" clId="{0C64BA83-E669-4C26-8B2B-0EA9928DBDE1}" dt="2025-10-02T18:41:51.401" v="73" actId="164"/>
          <ac:spMkLst>
            <pc:docMk/>
            <pc:sldMk cId="2111042102" sldId="3319"/>
            <ac:spMk id="6" creationId="{6F808D76-8150-3E95-D0A7-52650F7EC31C}"/>
          </ac:spMkLst>
        </pc:spChg>
        <pc:spChg chg="mod">
          <ac:chgData name="Phelps Rogovoy" userId="c1be9bc3-069a-4c63-9124-3048404b77b7" providerId="ADAL" clId="{0C64BA83-E669-4C26-8B2B-0EA9928DBDE1}" dt="2025-10-02T18:41:51.401" v="73" actId="164"/>
          <ac:spMkLst>
            <pc:docMk/>
            <pc:sldMk cId="2111042102" sldId="3319"/>
            <ac:spMk id="14" creationId="{9E220764-A87B-AF65-5B39-99505D9B5BAD}"/>
          </ac:spMkLst>
        </pc:spChg>
        <pc:spChg chg="mod">
          <ac:chgData name="Phelps Rogovoy" userId="c1be9bc3-069a-4c63-9124-3048404b77b7" providerId="ADAL" clId="{0C64BA83-E669-4C26-8B2B-0EA9928DBDE1}" dt="2025-10-02T18:42:28.537" v="117" actId="20577"/>
          <ac:spMkLst>
            <pc:docMk/>
            <pc:sldMk cId="2111042102" sldId="3319"/>
            <ac:spMk id="15" creationId="{71619C61-1168-5BBD-035F-0D5CF72848D6}"/>
          </ac:spMkLst>
        </pc:spChg>
        <pc:spChg chg="del">
          <ac:chgData name="Phelps Rogovoy" userId="c1be9bc3-069a-4c63-9124-3048404b77b7" providerId="ADAL" clId="{0C64BA83-E669-4C26-8B2B-0EA9928DBDE1}" dt="2025-10-02T18:41:42.472" v="72" actId="478"/>
          <ac:spMkLst>
            <pc:docMk/>
            <pc:sldMk cId="2111042102" sldId="3319"/>
            <ac:spMk id="16" creationId="{E45E4170-87C5-36B3-B7B7-8FD67A90BF0E}"/>
          </ac:spMkLst>
        </pc:spChg>
        <pc:grpChg chg="add mod">
          <ac:chgData name="Phelps Rogovoy" userId="c1be9bc3-069a-4c63-9124-3048404b77b7" providerId="ADAL" clId="{0C64BA83-E669-4C26-8B2B-0EA9928DBDE1}" dt="2025-10-02T18:41:54.808" v="100" actId="1038"/>
          <ac:grpSpMkLst>
            <pc:docMk/>
            <pc:sldMk cId="2111042102" sldId="3319"/>
            <ac:grpSpMk id="3" creationId="{6C3EA808-5E60-9D67-DB62-A43FE3E0B223}"/>
          </ac:grpSpMkLst>
        </pc:grpChg>
        <pc:picChg chg="mod">
          <ac:chgData name="Phelps Rogovoy" userId="c1be9bc3-069a-4c63-9124-3048404b77b7" providerId="ADAL" clId="{0C64BA83-E669-4C26-8B2B-0EA9928DBDE1}" dt="2025-10-02T18:41:51.401" v="73" actId="164"/>
          <ac:picMkLst>
            <pc:docMk/>
            <pc:sldMk cId="2111042102" sldId="3319"/>
            <ac:picMk id="4" creationId="{495E8417-157A-0B33-A8D4-913AF6D50FE7}"/>
          </ac:picMkLst>
        </pc:picChg>
        <pc:picChg chg="del">
          <ac:chgData name="Phelps Rogovoy" userId="c1be9bc3-069a-4c63-9124-3048404b77b7" providerId="ADAL" clId="{0C64BA83-E669-4C26-8B2B-0EA9928DBDE1}" dt="2025-10-02T18:41:40.040" v="71" actId="478"/>
          <ac:picMkLst>
            <pc:docMk/>
            <pc:sldMk cId="2111042102" sldId="3319"/>
            <ac:picMk id="5" creationId="{D0D43558-B5E2-25E5-0924-A2B08669620A}"/>
          </ac:picMkLst>
        </pc:picChg>
        <pc:picChg chg="mod">
          <ac:chgData name="Phelps Rogovoy" userId="c1be9bc3-069a-4c63-9124-3048404b77b7" providerId="ADAL" clId="{0C64BA83-E669-4C26-8B2B-0EA9928DBDE1}" dt="2025-10-02T18:41:51.401" v="73" actId="164"/>
          <ac:picMkLst>
            <pc:docMk/>
            <pc:sldMk cId="2111042102" sldId="3319"/>
            <ac:picMk id="7" creationId="{EA8F846F-9842-D2A0-BE2D-8111EEECD3DD}"/>
          </ac:picMkLst>
        </pc:picChg>
      </pc:sldChg>
      <pc:sldChg chg="modSp mod">
        <pc:chgData name="Phelps Rogovoy" userId="c1be9bc3-069a-4c63-9124-3048404b77b7" providerId="ADAL" clId="{0C64BA83-E669-4C26-8B2B-0EA9928DBDE1}" dt="2025-10-02T18:40:58.322" v="70" actId="20577"/>
        <pc:sldMkLst>
          <pc:docMk/>
          <pc:sldMk cId="2856413472" sldId="3340"/>
        </pc:sldMkLst>
        <pc:spChg chg="mod">
          <ac:chgData name="Phelps Rogovoy" userId="c1be9bc3-069a-4c63-9124-3048404b77b7" providerId="ADAL" clId="{0C64BA83-E669-4C26-8B2B-0EA9928DBDE1}" dt="2025-10-02T18:40:58.322" v="70" actId="20577"/>
          <ac:spMkLst>
            <pc:docMk/>
            <pc:sldMk cId="2856413472" sldId="3340"/>
            <ac:spMk id="5" creationId="{17B12FFE-97FB-537D-A978-4FA4299F0B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6CAD-01BF-4A36-89A1-76183660094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3904B-53BC-4FA4-98B0-EC83CF26E1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8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26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9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7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5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111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6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91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709321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709321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31545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0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7" y="640080"/>
            <a:ext cx="5724144" cy="3657600"/>
          </a:xfrm>
        </p:spPr>
        <p:txBody>
          <a:bodyPr lIns="0" anchor="b"/>
          <a:lstStyle>
            <a:lvl1pPr algn="l">
              <a:lnSpc>
                <a:spcPct val="8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7" y="5577840"/>
            <a:ext cx="5724144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719072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31545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709321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709321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D7761-CC7A-FAFC-0198-8C666674D019}"/>
              </a:ext>
            </a:extLst>
          </p:cNvPr>
          <p:cNvSpPr/>
          <p:nvPr userDrawn="1"/>
        </p:nvSpPr>
        <p:spPr>
          <a:xfrm>
            <a:off x="3431545" y="0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66219-E379-6451-33E4-F55572D09C01}"/>
              </a:ext>
            </a:extLst>
          </p:cNvPr>
          <p:cNvSpPr/>
          <p:nvPr userDrawn="1"/>
        </p:nvSpPr>
        <p:spPr>
          <a:xfrm>
            <a:off x="3431545" y="5144119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6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1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1" y="3438144"/>
            <a:ext cx="3420479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4206240"/>
            <a:ext cx="3931920" cy="1828800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1" y="0"/>
            <a:ext cx="3420479" cy="3438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52582-71CF-00F8-8014-99BF801E3F7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3438144" cy="3419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9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1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5029200" cy="347472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AA378BB-A5C4-B488-66D0-67352E965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5138928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210B3D-B146-5C61-9C02-6F9BC9B1F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577840"/>
            <a:ext cx="5029200" cy="457200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60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60320"/>
            <a:ext cx="4645152" cy="356616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2560320"/>
            <a:ext cx="5257800" cy="356552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19418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648" y="1517904"/>
            <a:ext cx="5029200" cy="39319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7648" y="5577840"/>
            <a:ext cx="5029200" cy="727092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327648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30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1336A6-FDB1-681C-EC4F-5339DD8CCF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1288" y="292608"/>
            <a:ext cx="5358384" cy="6172200"/>
          </a:xfrm>
        </p:spPr>
        <p:txBody>
          <a:bodyPr anchor="ctr"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216" y="4206240"/>
            <a:ext cx="3931920" cy="201168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16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5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548640"/>
            <a:ext cx="4572000" cy="21031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7060"/>
            <a:ext cx="6071616" cy="625474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B083665-5C4D-5D9C-5068-E7DF81B599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20" y="3429000"/>
            <a:ext cx="4572000" cy="25146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0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6099048" y="2560320"/>
            <a:ext cx="6089904" cy="4297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6099048" cy="4297680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74720"/>
            <a:ext cx="4544568" cy="2514600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3474720"/>
            <a:ext cx="4544568" cy="2514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48640"/>
            <a:ext cx="4572000" cy="2103120"/>
          </a:xfrm>
        </p:spPr>
        <p:txBody>
          <a:bodyPr lIns="0" tIns="0" rIns="0" b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960" y="3429000"/>
            <a:ext cx="4572000" cy="274320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1304" y="795528"/>
            <a:ext cx="5495544" cy="5257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421C9-A6E7-D6F1-2797-6D59639AEF04}"/>
              </a:ext>
            </a:extLst>
          </p:cNvPr>
          <p:cNvSpPr/>
          <p:nvPr userDrawn="1"/>
        </p:nvSpPr>
        <p:spPr>
          <a:xfrm>
            <a:off x="82296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1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12192000" cy="4297680"/>
          </a:xfrm>
          <a:prstGeom prst="rect">
            <a:avLst/>
          </a:prstGeom>
          <a:solidFill>
            <a:schemeClr val="accent3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29000"/>
            <a:ext cx="10515600" cy="2660904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63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C6E89C2-2ED7-7FA0-F7A7-A1AA6CAFBEB1}"/>
              </a:ext>
            </a:extLst>
          </p:cNvPr>
          <p:cNvGrpSpPr/>
          <p:nvPr userDrawn="1"/>
        </p:nvGrpSpPr>
        <p:grpSpPr>
          <a:xfrm>
            <a:off x="6435408" y="0"/>
            <a:ext cx="5756592" cy="6858000"/>
            <a:chOff x="0" y="0"/>
            <a:chExt cx="5756592" cy="685800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F531A4F-5859-8280-283D-F2A36E01E1E4}"/>
                </a:ext>
              </a:extLst>
            </p:cNvPr>
            <p:cNvSpPr/>
            <p:nvPr userDrawn="1"/>
          </p:nvSpPr>
          <p:spPr>
            <a:xfrm>
              <a:off x="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276A229-3B0B-4D61-4634-93B9ECBCAE53}"/>
                </a:ext>
              </a:extLst>
            </p:cNvPr>
            <p:cNvSpPr/>
            <p:nvPr userDrawn="1"/>
          </p:nvSpPr>
          <p:spPr>
            <a:xfrm>
              <a:off x="0" y="572886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B3A5571-40C8-C50E-BF04-C6E5D2092EBE}"/>
                </a:ext>
              </a:extLst>
            </p:cNvPr>
            <p:cNvSpPr/>
            <p:nvPr userDrawn="1"/>
          </p:nvSpPr>
          <p:spPr>
            <a:xfrm>
              <a:off x="0" y="1145772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DC640C-1596-C8D8-400C-EAEFC737F82F}"/>
                </a:ext>
              </a:extLst>
            </p:cNvPr>
            <p:cNvSpPr/>
            <p:nvPr userDrawn="1"/>
          </p:nvSpPr>
          <p:spPr>
            <a:xfrm>
              <a:off x="0" y="1718658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2D8BCCF-9365-1247-2C73-827E5376E349}"/>
                </a:ext>
              </a:extLst>
            </p:cNvPr>
            <p:cNvSpPr/>
            <p:nvPr userDrawn="1"/>
          </p:nvSpPr>
          <p:spPr>
            <a:xfrm>
              <a:off x="0" y="2291544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1C8F923-3F3C-E987-B8B3-F119CE985042}"/>
                </a:ext>
              </a:extLst>
            </p:cNvPr>
            <p:cNvSpPr/>
            <p:nvPr userDrawn="1"/>
          </p:nvSpPr>
          <p:spPr>
            <a:xfrm>
              <a:off x="0" y="286443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66BAF-F58A-E4F5-A2F4-BE52AFFF5402}"/>
                </a:ext>
              </a:extLst>
            </p:cNvPr>
            <p:cNvSpPr/>
            <p:nvPr userDrawn="1"/>
          </p:nvSpPr>
          <p:spPr>
            <a:xfrm>
              <a:off x="0" y="3437316"/>
              <a:ext cx="576072" cy="576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A65B79-00CC-4E7F-6ADD-C1C522D5991F}"/>
                </a:ext>
              </a:extLst>
            </p:cNvPr>
            <p:cNvSpPr/>
            <p:nvPr userDrawn="1"/>
          </p:nvSpPr>
          <p:spPr>
            <a:xfrm>
              <a:off x="0" y="4010202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2F228F0-A0C5-1E42-90FA-0C35E6F017E0}"/>
                </a:ext>
              </a:extLst>
            </p:cNvPr>
            <p:cNvSpPr/>
            <p:nvPr userDrawn="1"/>
          </p:nvSpPr>
          <p:spPr>
            <a:xfrm>
              <a:off x="0" y="458308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72AEC6-E693-00C7-831E-4C81BC561997}"/>
                </a:ext>
              </a:extLst>
            </p:cNvPr>
            <p:cNvSpPr/>
            <p:nvPr userDrawn="1"/>
          </p:nvSpPr>
          <p:spPr>
            <a:xfrm>
              <a:off x="0" y="5155974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7EF1E63-B8BE-1CF0-C1A3-FBF41DDF1120}"/>
                </a:ext>
              </a:extLst>
            </p:cNvPr>
            <p:cNvSpPr/>
            <p:nvPr userDrawn="1"/>
          </p:nvSpPr>
          <p:spPr>
            <a:xfrm>
              <a:off x="0" y="572886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21B3EF-486D-7B46-5AB9-477370C2C662}"/>
                </a:ext>
              </a:extLst>
            </p:cNvPr>
            <p:cNvSpPr/>
            <p:nvPr userDrawn="1"/>
          </p:nvSpPr>
          <p:spPr>
            <a:xfrm>
              <a:off x="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06A0AF5-2117-AC7A-5EAF-7C1EAE885F78}"/>
                </a:ext>
              </a:extLst>
            </p:cNvPr>
            <p:cNvSpPr/>
            <p:nvPr userDrawn="1"/>
          </p:nvSpPr>
          <p:spPr>
            <a:xfrm>
              <a:off x="571944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C148D7-FEDD-C145-64C9-FA153FF9F174}"/>
                </a:ext>
              </a:extLst>
            </p:cNvPr>
            <p:cNvSpPr/>
            <p:nvPr userDrawn="1"/>
          </p:nvSpPr>
          <p:spPr>
            <a:xfrm>
              <a:off x="1148016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A5B4712-C918-044A-19A1-B398B3AE3F74}"/>
                </a:ext>
              </a:extLst>
            </p:cNvPr>
            <p:cNvSpPr/>
            <p:nvPr userDrawn="1"/>
          </p:nvSpPr>
          <p:spPr>
            <a:xfrm>
              <a:off x="172408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9DEFA8C-AF47-EC6F-C083-7183C0209D12}"/>
                </a:ext>
              </a:extLst>
            </p:cNvPr>
            <p:cNvSpPr/>
            <p:nvPr userDrawn="1"/>
          </p:nvSpPr>
          <p:spPr>
            <a:xfrm>
              <a:off x="2300160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993076E-6CD9-216A-5F58-22C2C7ADEF67}"/>
                </a:ext>
              </a:extLst>
            </p:cNvPr>
            <p:cNvSpPr/>
            <p:nvPr userDrawn="1"/>
          </p:nvSpPr>
          <p:spPr>
            <a:xfrm>
              <a:off x="2876232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A5C1380-678D-70A3-24F8-33D448A27CC9}"/>
                </a:ext>
              </a:extLst>
            </p:cNvPr>
            <p:cNvSpPr/>
            <p:nvPr userDrawn="1"/>
          </p:nvSpPr>
          <p:spPr>
            <a:xfrm>
              <a:off x="3452304" y="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FF8DAAF-846A-991B-563F-2A508FC9F6FB}"/>
                </a:ext>
              </a:extLst>
            </p:cNvPr>
            <p:cNvSpPr/>
            <p:nvPr userDrawn="1"/>
          </p:nvSpPr>
          <p:spPr>
            <a:xfrm>
              <a:off x="4028376" y="0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A8F5DF9-A7F2-8D3A-72BC-B39F56902E7E}"/>
                </a:ext>
              </a:extLst>
            </p:cNvPr>
            <p:cNvSpPr/>
            <p:nvPr userDrawn="1"/>
          </p:nvSpPr>
          <p:spPr>
            <a:xfrm>
              <a:off x="460444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B4BD578-6D5A-07C0-CD83-94645FAB9130}"/>
                </a:ext>
              </a:extLst>
            </p:cNvPr>
            <p:cNvSpPr/>
            <p:nvPr userDrawn="1"/>
          </p:nvSpPr>
          <p:spPr>
            <a:xfrm>
              <a:off x="518052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3C82D37-6362-5177-0C99-FAE0B742CD41}"/>
                </a:ext>
              </a:extLst>
            </p:cNvPr>
            <p:cNvSpPr/>
            <p:nvPr userDrawn="1"/>
          </p:nvSpPr>
          <p:spPr>
            <a:xfrm>
              <a:off x="5180520" y="563966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9542CC1-3626-C630-2901-0FB23B3E593B}"/>
                </a:ext>
              </a:extLst>
            </p:cNvPr>
            <p:cNvSpPr/>
            <p:nvPr userDrawn="1"/>
          </p:nvSpPr>
          <p:spPr>
            <a:xfrm>
              <a:off x="5180520" y="1136852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D7EC15E-24BE-DD46-45B2-92C64C06601A}"/>
                </a:ext>
              </a:extLst>
            </p:cNvPr>
            <p:cNvSpPr/>
            <p:nvPr userDrawn="1"/>
          </p:nvSpPr>
          <p:spPr>
            <a:xfrm>
              <a:off x="5180520" y="170973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75DA9B6-FA38-14BB-CB6D-D163C4228017}"/>
                </a:ext>
              </a:extLst>
            </p:cNvPr>
            <p:cNvSpPr/>
            <p:nvPr userDrawn="1"/>
          </p:nvSpPr>
          <p:spPr>
            <a:xfrm>
              <a:off x="5180520" y="2282624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ED9969-5481-5672-0E55-68F80674D65C}"/>
                </a:ext>
              </a:extLst>
            </p:cNvPr>
            <p:cNvSpPr/>
            <p:nvPr userDrawn="1"/>
          </p:nvSpPr>
          <p:spPr>
            <a:xfrm>
              <a:off x="5180520" y="285551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3EC33A3-ECC9-03C2-6C4A-2E26C3C2FF2F}"/>
                </a:ext>
              </a:extLst>
            </p:cNvPr>
            <p:cNvSpPr/>
            <p:nvPr userDrawn="1"/>
          </p:nvSpPr>
          <p:spPr>
            <a:xfrm>
              <a:off x="5180520" y="3428396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7838CF-438D-31F1-EE2F-2907A11B924A}"/>
                </a:ext>
              </a:extLst>
            </p:cNvPr>
            <p:cNvSpPr/>
            <p:nvPr userDrawn="1"/>
          </p:nvSpPr>
          <p:spPr>
            <a:xfrm>
              <a:off x="5180520" y="4001282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452295-1A7F-D929-76EF-DB26B33A4DA2}"/>
                </a:ext>
              </a:extLst>
            </p:cNvPr>
            <p:cNvSpPr/>
            <p:nvPr userDrawn="1"/>
          </p:nvSpPr>
          <p:spPr>
            <a:xfrm>
              <a:off x="5180520" y="457416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4FD181-BC5B-BC54-371C-2D8C00F45AD1}"/>
                </a:ext>
              </a:extLst>
            </p:cNvPr>
            <p:cNvSpPr/>
            <p:nvPr userDrawn="1"/>
          </p:nvSpPr>
          <p:spPr>
            <a:xfrm>
              <a:off x="5180520" y="5147054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1464BC3-D4FE-CB12-EED1-DB11138CAB70}"/>
                </a:ext>
              </a:extLst>
            </p:cNvPr>
            <p:cNvSpPr/>
            <p:nvPr userDrawn="1"/>
          </p:nvSpPr>
          <p:spPr>
            <a:xfrm>
              <a:off x="5180520" y="571994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1CE4F8F-EB67-4681-D504-035670478894}"/>
                </a:ext>
              </a:extLst>
            </p:cNvPr>
            <p:cNvSpPr/>
            <p:nvPr userDrawn="1"/>
          </p:nvSpPr>
          <p:spPr>
            <a:xfrm>
              <a:off x="5180520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7898F7-8A26-62E4-70C2-D6DD187FD84D}"/>
                </a:ext>
              </a:extLst>
            </p:cNvPr>
            <p:cNvSpPr/>
            <p:nvPr userDrawn="1"/>
          </p:nvSpPr>
          <p:spPr>
            <a:xfrm>
              <a:off x="571944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11EE247-662E-BC29-B9D2-84AE5FACC29F}"/>
                </a:ext>
              </a:extLst>
            </p:cNvPr>
            <p:cNvSpPr/>
            <p:nvPr userDrawn="1"/>
          </p:nvSpPr>
          <p:spPr>
            <a:xfrm>
              <a:off x="1148016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5EF4DC-8310-F72A-B86C-9750305BE3CC}"/>
                </a:ext>
              </a:extLst>
            </p:cNvPr>
            <p:cNvSpPr/>
            <p:nvPr userDrawn="1"/>
          </p:nvSpPr>
          <p:spPr>
            <a:xfrm>
              <a:off x="1724088" y="6281928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1D684FE-FF4C-F492-93E4-0190D372FF74}"/>
                </a:ext>
              </a:extLst>
            </p:cNvPr>
            <p:cNvSpPr/>
            <p:nvPr userDrawn="1"/>
          </p:nvSpPr>
          <p:spPr>
            <a:xfrm>
              <a:off x="230016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0D87E94-57CD-6196-FB75-728F4B3CCB00}"/>
                </a:ext>
              </a:extLst>
            </p:cNvPr>
            <p:cNvSpPr/>
            <p:nvPr userDrawn="1"/>
          </p:nvSpPr>
          <p:spPr>
            <a:xfrm>
              <a:off x="2876232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02B06F-2A62-CA70-718A-39F70D679508}"/>
                </a:ext>
              </a:extLst>
            </p:cNvPr>
            <p:cNvSpPr/>
            <p:nvPr userDrawn="1"/>
          </p:nvSpPr>
          <p:spPr>
            <a:xfrm>
              <a:off x="3452304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E770F47-FDBD-BC83-C73C-6A5F931E912F}"/>
                </a:ext>
              </a:extLst>
            </p:cNvPr>
            <p:cNvSpPr/>
            <p:nvPr userDrawn="1"/>
          </p:nvSpPr>
          <p:spPr>
            <a:xfrm>
              <a:off x="4028376" y="6281928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1CB88E-18B7-78A9-14A6-B0CD5B3FE429}"/>
                </a:ext>
              </a:extLst>
            </p:cNvPr>
            <p:cNvSpPr/>
            <p:nvPr userDrawn="1"/>
          </p:nvSpPr>
          <p:spPr>
            <a:xfrm>
              <a:off x="4604448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517904"/>
            <a:ext cx="5029200" cy="3931920"/>
          </a:xfrm>
        </p:spPr>
        <p:txBody>
          <a:bodyPr lIns="0" anchor="b">
            <a:noAutofit/>
          </a:bodyPr>
          <a:lstStyle>
            <a:lvl1pPr algn="l"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15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164A393-A656-DDEC-2315-695347040E83}"/>
              </a:ext>
            </a:extLst>
          </p:cNvPr>
          <p:cNvSpPr/>
          <p:nvPr userDrawn="1"/>
        </p:nvSpPr>
        <p:spPr>
          <a:xfrm>
            <a:off x="73152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62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A95EA-1624-9B84-3B44-E7543166FCB6}"/>
              </a:ext>
            </a:extLst>
          </p:cNvPr>
          <p:cNvSpPr/>
          <p:nvPr userDrawn="1"/>
        </p:nvSpPr>
        <p:spPr>
          <a:xfrm>
            <a:off x="6120384" y="0"/>
            <a:ext cx="6071616" cy="6858000"/>
          </a:xfrm>
          <a:prstGeom prst="rect">
            <a:avLst/>
          </a:prstGeom>
          <a:solidFill>
            <a:schemeClr val="accent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120384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34730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41903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49076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56249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63422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70595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7768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27557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2296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600200"/>
            <a:ext cx="4572000" cy="210312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1AC6584-0E69-2448-7E9C-29FBCA3F53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4206240"/>
            <a:ext cx="4572000" cy="201168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057F79-B380-7B5C-4B74-0FE587AEBA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1133856"/>
            <a:ext cx="4846320" cy="4480560"/>
          </a:xfrm>
        </p:spPr>
        <p:txBody>
          <a:bodyPr lIns="0" tIns="0" rIns="0" bIns="0">
            <a:normAutofit/>
          </a:bodyPr>
          <a:lstStyle>
            <a:lvl1pPr marL="512064" indent="-512064">
              <a:spcBef>
                <a:spcPts val="1600"/>
              </a:spcBef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  <a:lvl2pPr marL="512064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1005840" indent="-457200">
              <a:spcBef>
                <a:spcPts val="1000"/>
              </a:spcBef>
              <a:buFont typeface="+mj-lt"/>
              <a:buAutoNum type="alphaLcPeriod"/>
              <a:defRPr sz="1600" b="1">
                <a:solidFill>
                  <a:schemeClr val="bg1"/>
                </a:solidFill>
              </a:defRPr>
            </a:lvl3pPr>
            <a:lvl4pPr marL="1005840" indent="0">
              <a:buNone/>
              <a:defRPr sz="1400">
                <a:solidFill>
                  <a:schemeClr val="bg1"/>
                </a:solidFill>
              </a:defRPr>
            </a:lvl4pPr>
            <a:lvl5pPr marL="146304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1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50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952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089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640080"/>
            <a:ext cx="5522976" cy="3840480"/>
          </a:xfrm>
        </p:spPr>
        <p:txBody>
          <a:bodyPr lIns="0" bIns="0" anchor="b">
            <a:normAutofit/>
          </a:bodyPr>
          <a:lstStyle>
            <a:lvl1pPr algn="ctr"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952" y="4754880"/>
            <a:ext cx="5522976" cy="1371600"/>
          </a:xfrm>
        </p:spPr>
        <p:txBody>
          <a:bodyPr lIns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2976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647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952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0890" y="3425952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089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5A7DF4-DC11-39A8-A785-A365A6A6B606}"/>
              </a:ext>
            </a:extLst>
          </p:cNvPr>
          <p:cNvSpPr/>
          <p:nvPr userDrawn="1"/>
        </p:nvSpPr>
        <p:spPr>
          <a:xfrm>
            <a:off x="7040890" y="1716477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C7691-771D-AB5C-EB5E-86096D76FEFD}"/>
              </a:ext>
            </a:extLst>
          </p:cNvPr>
          <p:cNvSpPr/>
          <p:nvPr userDrawn="1"/>
        </p:nvSpPr>
        <p:spPr>
          <a:xfrm>
            <a:off x="10472928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2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8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0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9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7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ps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_20F0A92B.vsdx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fcdrive.agilefleet.com/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 bIns="0" anchor="b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 to command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tIns="91440" rIns="0" bIns="0">
            <a:normAutofit/>
          </a:bodyPr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0AA471-9977-1D3F-D271-29B505DC0B7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7FFE47EE-741C-2C5D-386E-0AE462CB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24" y="1054608"/>
            <a:ext cx="51816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5FEE1-2ACA-56B7-E8BB-6D1B75929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8" y="1764792"/>
            <a:ext cx="1106424" cy="159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Sizes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214F77-4634-F89F-92F2-5A64C25F9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136562"/>
              </p:ext>
            </p:extLst>
          </p:nvPr>
        </p:nvGraphicFramePr>
        <p:xfrm>
          <a:off x="3014402" y="1061530"/>
          <a:ext cx="5531596" cy="2409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5798">
                  <a:extLst>
                    <a:ext uri="{9D8B030D-6E8A-4147-A177-3AD203B41FA5}">
                      <a16:colId xmlns:a16="http://schemas.microsoft.com/office/drawing/2014/main" val="3370479280"/>
                    </a:ext>
                  </a:extLst>
                </a:gridCol>
                <a:gridCol w="2765798">
                  <a:extLst>
                    <a:ext uri="{9D8B030D-6E8A-4147-A177-3AD203B41FA5}">
                      <a16:colId xmlns:a16="http://schemas.microsoft.com/office/drawing/2014/main" val="2863640413"/>
                    </a:ext>
                  </a:extLst>
                </a:gridCol>
              </a:tblGrid>
              <a:tr h="581067">
                <a:tc>
                  <a:txBody>
                    <a:bodyPr/>
                    <a:lstStyle/>
                    <a:p>
                      <a:r>
                        <a:rPr lang="en-US"/>
                        <a:t>Current Standard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Standard </a:t>
                      </a:r>
                      <a:r>
                        <a:rPr lang="en-US" err="1"/>
                        <a:t>SmartFob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497909"/>
                  </a:ext>
                </a:extLst>
              </a:tr>
              <a:tr h="336650"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122350"/>
                  </a:ext>
                </a:extLst>
              </a:tr>
              <a:tr h="336650">
                <a:tc>
                  <a:txBody>
                    <a:bodyPr/>
                    <a:lstStyle/>
                    <a:p>
                      <a:r>
                        <a:rPr lang="en-US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842107"/>
                  </a:ext>
                </a:extLst>
              </a:tr>
              <a:tr h="336650">
                <a:tc>
                  <a:txBody>
                    <a:bodyPr/>
                    <a:lstStyle/>
                    <a:p>
                      <a:r>
                        <a:rPr lang="en-US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296750"/>
                  </a:ext>
                </a:extLst>
              </a:tr>
              <a:tr h="336650">
                <a:tc>
                  <a:txBody>
                    <a:bodyPr/>
                    <a:lstStyle/>
                    <a:p>
                      <a:r>
                        <a:rPr lang="en-US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259613"/>
                  </a:ext>
                </a:extLst>
              </a:tr>
              <a:tr h="336650">
                <a:tc>
                  <a:txBody>
                    <a:bodyPr/>
                    <a:lstStyle/>
                    <a:p>
                      <a:r>
                        <a:rPr lang="en-US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5826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B9E5270-2A0E-7A0D-CFF4-E22081F08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992749"/>
              </p:ext>
            </p:extLst>
          </p:nvPr>
        </p:nvGraphicFramePr>
        <p:xfrm>
          <a:off x="3126943" y="3994841"/>
          <a:ext cx="543065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391">
                  <a:extLst>
                    <a:ext uri="{9D8B030D-6E8A-4147-A177-3AD203B41FA5}">
                      <a16:colId xmlns:a16="http://schemas.microsoft.com/office/drawing/2014/main" val="3846571435"/>
                    </a:ext>
                  </a:extLst>
                </a:gridCol>
                <a:gridCol w="2689263">
                  <a:extLst>
                    <a:ext uri="{9D8B030D-6E8A-4147-A177-3AD203B41FA5}">
                      <a16:colId xmlns:a16="http://schemas.microsoft.com/office/drawing/2014/main" val="704628061"/>
                    </a:ext>
                  </a:extLst>
                </a:gridCol>
              </a:tblGrid>
              <a:tr h="341238">
                <a:tc>
                  <a:txBody>
                    <a:bodyPr/>
                    <a:lstStyle/>
                    <a:p>
                      <a:r>
                        <a:rPr lang="en-US"/>
                        <a:t>Current Mail slot key panel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New </a:t>
                      </a:r>
                      <a:r>
                        <a:rPr lang="en-US" err="1"/>
                        <a:t>SmartFob</a:t>
                      </a:r>
                      <a:r>
                        <a:rPr lang="en-US"/>
                        <a:t> panel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839648"/>
                  </a:ext>
                </a:extLst>
              </a:tr>
              <a:tr h="341238">
                <a:tc>
                  <a:txBody>
                    <a:bodyPr/>
                    <a:lstStyle/>
                    <a:p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122568"/>
                  </a:ext>
                </a:extLst>
              </a:tr>
              <a:tr h="341238">
                <a:tc>
                  <a:txBody>
                    <a:bodyPr/>
                    <a:lstStyle/>
                    <a:p>
                      <a:r>
                        <a:rPr lang="en-US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475903"/>
                  </a:ext>
                </a:extLst>
              </a:tr>
              <a:tr h="341238">
                <a:tc>
                  <a:txBody>
                    <a:bodyPr/>
                    <a:lstStyle/>
                    <a:p>
                      <a:r>
                        <a:rPr lang="en-US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351001"/>
                  </a:ext>
                </a:extLst>
              </a:tr>
              <a:tr h="341238">
                <a:tc>
                  <a:txBody>
                    <a:bodyPr/>
                    <a:lstStyle/>
                    <a:p>
                      <a:r>
                        <a:rPr lang="en-US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488946"/>
                  </a:ext>
                </a:extLst>
              </a:tr>
            </a:tbl>
          </a:graphicData>
        </a:graphic>
      </p:graphicFrame>
      <p:pic>
        <p:nvPicPr>
          <p:cNvPr id="8" name="Picture 7" descr="A close-up of a key system&#10;&#10;Description automatically generated">
            <a:extLst>
              <a:ext uri="{FF2B5EF4-FFF2-40B4-BE49-F238E27FC236}">
                <a16:creationId xmlns:a16="http://schemas.microsoft.com/office/drawing/2014/main" id="{9D7E9114-3DA1-5852-BAD9-ECD99587E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83" y="3804730"/>
            <a:ext cx="2130277" cy="2041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49D03-3718-5588-7DAA-7711112FF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3" y="1505900"/>
            <a:ext cx="2032639" cy="2122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196F1-D4EF-3FA4-C132-9CC89E0F03F4}"/>
              </a:ext>
            </a:extLst>
          </p:cNvPr>
          <p:cNvSpPr txBox="1"/>
          <p:nvPr/>
        </p:nvSpPr>
        <p:spPr>
          <a:xfrm>
            <a:off x="8759381" y="3429000"/>
            <a:ext cx="338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Investigating daisy-chained sizes options</a:t>
            </a:r>
          </a:p>
        </p:txBody>
      </p:sp>
    </p:spTree>
    <p:extLst>
      <p:ext uri="{BB962C8B-B14F-4D97-AF65-F5344CB8AC3E}">
        <p14:creationId xmlns:p14="http://schemas.microsoft.com/office/powerpoint/2010/main" val="2503689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DD2E6-31A6-88FD-B779-8A79C5D35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093C2A-A675-0B64-86C5-A8D1D5FF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Rings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33215-6C97-0F2B-24BB-6077475227BA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2B3ED-3A59-56F2-3000-BB35C8606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896" y="1516952"/>
            <a:ext cx="6016112" cy="45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98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Rings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3EA808-5E60-9D67-DB62-A43FE3E0B223}"/>
              </a:ext>
            </a:extLst>
          </p:cNvPr>
          <p:cNvGrpSpPr/>
          <p:nvPr/>
        </p:nvGrpSpPr>
        <p:grpSpPr>
          <a:xfrm>
            <a:off x="2193715" y="2156690"/>
            <a:ext cx="6767406" cy="3026359"/>
            <a:chOff x="1105579" y="2156690"/>
            <a:chExt cx="6767406" cy="30263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8F846F-9842-D2A0-BE2D-8111EEECD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052" b="89224" l="5228" r="89882">
                          <a14:foregroundMark x1="50084" y1="28448" x2="50084" y2="28448"/>
                          <a14:foregroundMark x1="50253" y1="59483" x2="50253" y2="59483"/>
                          <a14:foregroundMark x1="41653" y1="42241" x2="41653" y2="42241"/>
                          <a14:foregroundMark x1="53794" y1="9052" x2="53794" y2="9052"/>
                          <a14:foregroundMark x1="55987" y1="9052" x2="55987" y2="9052"/>
                          <a14:foregroundMark x1="51939" y1="15086" x2="51939" y2="15086"/>
                          <a14:foregroundMark x1="49916" y1="60345" x2="49916" y2="60345"/>
                          <a14:foregroundMark x1="47723" y1="68534" x2="47723" y2="68534"/>
                          <a14:foregroundMark x1="46543" y1="71983" x2="46543" y2="71983"/>
                          <a14:foregroundMark x1="40304" y1="44828" x2="40304" y2="44828"/>
                          <a14:foregroundMark x1="43339" y1="40517" x2="45868" y2="36638"/>
                          <a14:foregroundMark x1="43508" y1="37069" x2="43508" y2="37069"/>
                          <a14:foregroundMark x1="46374" y1="34052" x2="40135" y2="43966"/>
                          <a14:foregroundMark x1="40135" y1="43966" x2="43002" y2="41379"/>
                          <a14:foregroundMark x1="13153" y1="29310" x2="5228" y2="44828"/>
                          <a14:foregroundMark x1="82462" y1="36207" x2="77403" y2="61207"/>
                        </a14:backgroundRemoval>
                      </a14:imgEffect>
                    </a14:imgLayer>
                  </a14:imgProps>
                </a:ext>
              </a:extLst>
            </a:blip>
            <a:srcRect r="30687"/>
            <a:stretch>
              <a:fillRect/>
            </a:stretch>
          </p:blipFill>
          <p:spPr>
            <a:xfrm>
              <a:off x="2751459" y="2156690"/>
              <a:ext cx="5121526" cy="28907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5E8417-157A-0B33-A8D4-913AF6D50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3127" y="2304288"/>
              <a:ext cx="510784" cy="20848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808D76-8150-3E95-D0A7-52650F7EC31C}"/>
                </a:ext>
              </a:extLst>
            </p:cNvPr>
            <p:cNvSpPr txBox="1"/>
            <p:nvPr/>
          </p:nvSpPr>
          <p:spPr>
            <a:xfrm>
              <a:off x="1105579" y="4536718"/>
              <a:ext cx="209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New</a:t>
              </a:r>
              <a:r>
                <a:rPr lang="en-US" dirty="0">
                  <a:solidFill>
                    <a:schemeClr val="accent6"/>
                  </a:solidFill>
                </a:rPr>
                <a:t> - Loop Ring (</a:t>
              </a:r>
              <a:r>
                <a:rPr lang="en-US" dirty="0" err="1">
                  <a:solidFill>
                    <a:schemeClr val="accent6"/>
                  </a:solidFill>
                </a:rPr>
                <a:t>MailSlot</a:t>
              </a:r>
              <a:r>
                <a:rPr lang="en-US" dirty="0">
                  <a:solidFill>
                    <a:schemeClr val="accent6"/>
                  </a:solidFill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220764-A87B-AF65-5B39-99505D9B5BAD}"/>
                </a:ext>
              </a:extLst>
            </p:cNvPr>
            <p:cNvSpPr txBox="1"/>
            <p:nvPr/>
          </p:nvSpPr>
          <p:spPr>
            <a:xfrm>
              <a:off x="3364992" y="4536718"/>
              <a:ext cx="1344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</a:rPr>
                <a:t>Serial Tie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619C61-1168-5BBD-035F-0D5CF72848D6}"/>
                </a:ext>
              </a:extLst>
            </p:cNvPr>
            <p:cNvSpPr txBox="1"/>
            <p:nvPr/>
          </p:nvSpPr>
          <p:spPr>
            <a:xfrm>
              <a:off x="5682955" y="4475163"/>
              <a:ext cx="2190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Solid or Flex 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04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2C59-596C-2552-BF5A-E9A95A8A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E791B81-B947-D01F-6F9C-9C8A9EF92F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78F889-5AA1-0321-7E35-98809E8F77B5}"/>
              </a:ext>
            </a:extLst>
          </p:cNvPr>
          <p:cNvSpPr txBox="1">
            <a:spLocks/>
          </p:cNvSpPr>
          <p:nvPr/>
        </p:nvSpPr>
        <p:spPr>
          <a:xfrm>
            <a:off x="690418" y="2339985"/>
            <a:ext cx="6201449" cy="21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KIOWARE Server</a:t>
            </a:r>
            <a:endParaRPr lang="en-US" b="1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17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KIOWARE Server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56CA2-E83B-91B4-6DFD-AB688F0F1B40}"/>
              </a:ext>
            </a:extLst>
          </p:cNvPr>
          <p:cNvSpPr txBox="1"/>
          <p:nvPr/>
        </p:nvSpPr>
        <p:spPr>
          <a:xfrm>
            <a:off x="729673" y="1453896"/>
            <a:ext cx="9189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How does it benefit you?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required?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How do you get started? </a:t>
            </a:r>
          </a:p>
        </p:txBody>
      </p:sp>
    </p:spTree>
    <p:extLst>
      <p:ext uri="{BB962C8B-B14F-4D97-AF65-F5344CB8AC3E}">
        <p14:creationId xmlns:p14="http://schemas.microsoft.com/office/powerpoint/2010/main" val="579957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KIOWARE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56CA2-E83B-91B4-6DFD-AB688F0F1B40}"/>
              </a:ext>
            </a:extLst>
          </p:cNvPr>
          <p:cNvSpPr txBox="1"/>
          <p:nvPr/>
        </p:nvSpPr>
        <p:spPr>
          <a:xfrm>
            <a:off x="729673" y="1453896"/>
            <a:ext cx="52240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Enables </a:t>
            </a:r>
            <a:r>
              <a:rPr lang="en-US" sz="2800" dirty="0" err="1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AgileFleet</a:t>
            </a:r>
            <a:r>
              <a:rPr lang="en-US" sz="2800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to see kiosks from a centralized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Commands can be sent to the kiosks from the server, and information sent to the server from the kiosks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CD629-DC15-4874-07DD-69B062468A59}"/>
              </a:ext>
            </a:extLst>
          </p:cNvPr>
          <p:cNvGrpSpPr/>
          <p:nvPr/>
        </p:nvGrpSpPr>
        <p:grpSpPr>
          <a:xfrm>
            <a:off x="6096001" y="672699"/>
            <a:ext cx="5475221" cy="5684035"/>
            <a:chOff x="6746587" y="610081"/>
            <a:chExt cx="4807353" cy="565569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8F6D40-DD8E-AA86-3566-A5AF58ECF569}"/>
                </a:ext>
              </a:extLst>
            </p:cNvPr>
            <p:cNvSpPr/>
            <p:nvPr/>
          </p:nvSpPr>
          <p:spPr>
            <a:xfrm>
              <a:off x="7616574" y="2716608"/>
              <a:ext cx="1814759" cy="1727250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err="1">
                  <a:solidFill>
                    <a:schemeClr val="tx1"/>
                  </a:solidFill>
                </a:rPr>
                <a:t>KioWare</a:t>
              </a:r>
              <a:r>
                <a:rPr lang="en-US" sz="2000" b="1" kern="1200">
                  <a:solidFill>
                    <a:schemeClr val="tx1"/>
                  </a:solidFill>
                </a:rPr>
                <a:t> Server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>
                  <a:solidFill>
                    <a:schemeClr val="tx1"/>
                  </a:solidFill>
                </a:rPr>
                <a:t>(Agile Fleet)</a:t>
              </a:r>
              <a:endParaRPr lang="en-US" sz="2000" b="1" kern="1200">
                <a:solidFill>
                  <a:schemeClr val="tx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3E63808-49B7-E880-F8B6-1ACA5A4FB4C2}"/>
                </a:ext>
              </a:extLst>
            </p:cNvPr>
            <p:cNvSpPr/>
            <p:nvPr/>
          </p:nvSpPr>
          <p:spPr>
            <a:xfrm>
              <a:off x="8171368" y="610081"/>
              <a:ext cx="1424781" cy="1424781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Kiosk #2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(CA)</a:t>
              </a:r>
              <a:endParaRPr lang="en-US" sz="2000" kern="12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1283FAD-F8BD-2030-4375-8B79D77825AB}"/>
                </a:ext>
              </a:extLst>
            </p:cNvPr>
            <p:cNvSpPr/>
            <p:nvPr/>
          </p:nvSpPr>
          <p:spPr>
            <a:xfrm rot="11289943" flipH="1">
              <a:off x="8635712" y="2009883"/>
              <a:ext cx="301007" cy="710554"/>
            </a:xfrm>
            <a:custGeom>
              <a:avLst/>
              <a:gdLst>
                <a:gd name="connsiteX0" fmla="*/ 0 w 784254"/>
                <a:gd name="connsiteY0" fmla="*/ 392127 h 1434205"/>
                <a:gd name="connsiteX1" fmla="*/ 392127 w 784254"/>
                <a:gd name="connsiteY1" fmla="*/ 0 h 1434205"/>
                <a:gd name="connsiteX2" fmla="*/ 784254 w 784254"/>
                <a:gd name="connsiteY2" fmla="*/ 392127 h 1434205"/>
                <a:gd name="connsiteX3" fmla="*/ 588191 w 784254"/>
                <a:gd name="connsiteY3" fmla="*/ 392127 h 1434205"/>
                <a:gd name="connsiteX4" fmla="*/ 588191 w 784254"/>
                <a:gd name="connsiteY4" fmla="*/ 1042078 h 1434205"/>
                <a:gd name="connsiteX5" fmla="*/ 784254 w 784254"/>
                <a:gd name="connsiteY5" fmla="*/ 1042078 h 1434205"/>
                <a:gd name="connsiteX6" fmla="*/ 392127 w 784254"/>
                <a:gd name="connsiteY6" fmla="*/ 1434205 h 1434205"/>
                <a:gd name="connsiteX7" fmla="*/ 0 w 784254"/>
                <a:gd name="connsiteY7" fmla="*/ 1042078 h 1434205"/>
                <a:gd name="connsiteX8" fmla="*/ 196064 w 784254"/>
                <a:gd name="connsiteY8" fmla="*/ 1042078 h 1434205"/>
                <a:gd name="connsiteX9" fmla="*/ 196064 w 784254"/>
                <a:gd name="connsiteY9" fmla="*/ 392127 h 1434205"/>
                <a:gd name="connsiteX10" fmla="*/ 0 w 784254"/>
                <a:gd name="connsiteY10" fmla="*/ 392127 h 143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4254" h="1434205">
                  <a:moveTo>
                    <a:pt x="784253" y="392127"/>
                  </a:moveTo>
                  <a:lnTo>
                    <a:pt x="392127" y="0"/>
                  </a:lnTo>
                  <a:lnTo>
                    <a:pt x="1" y="392127"/>
                  </a:lnTo>
                  <a:lnTo>
                    <a:pt x="196064" y="392127"/>
                  </a:lnTo>
                  <a:lnTo>
                    <a:pt x="196063" y="1042078"/>
                  </a:lnTo>
                  <a:lnTo>
                    <a:pt x="1" y="1042078"/>
                  </a:lnTo>
                  <a:lnTo>
                    <a:pt x="392127" y="1434205"/>
                  </a:lnTo>
                  <a:lnTo>
                    <a:pt x="784253" y="1042078"/>
                  </a:lnTo>
                  <a:lnTo>
                    <a:pt x="588190" y="1042078"/>
                  </a:lnTo>
                  <a:lnTo>
                    <a:pt x="588190" y="392127"/>
                  </a:lnTo>
                  <a:lnTo>
                    <a:pt x="784253" y="392127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86688" tIns="124459" rIns="0" bIns="124458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3EF45F5-4BE1-0B8B-F828-A5AA549790E5}"/>
                </a:ext>
              </a:extLst>
            </p:cNvPr>
            <p:cNvSpPr/>
            <p:nvPr/>
          </p:nvSpPr>
          <p:spPr>
            <a:xfrm>
              <a:off x="10129159" y="3019077"/>
              <a:ext cx="1424781" cy="1424781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Kiosk #3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(VA)</a:t>
              </a:r>
              <a:endParaRPr lang="en-US" sz="20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2D08C8-8846-8194-7643-93426DDA134C}"/>
                </a:ext>
              </a:extLst>
            </p:cNvPr>
            <p:cNvSpPr/>
            <p:nvPr/>
          </p:nvSpPr>
          <p:spPr>
            <a:xfrm rot="815594" flipH="1">
              <a:off x="9391163" y="3453236"/>
              <a:ext cx="778165" cy="253994"/>
            </a:xfrm>
            <a:custGeom>
              <a:avLst/>
              <a:gdLst>
                <a:gd name="connsiteX0" fmla="*/ 0 w 778165"/>
                <a:gd name="connsiteY0" fmla="*/ 126997 h 253994"/>
                <a:gd name="connsiteX1" fmla="*/ 126997 w 778165"/>
                <a:gd name="connsiteY1" fmla="*/ 0 h 253994"/>
                <a:gd name="connsiteX2" fmla="*/ 126997 w 778165"/>
                <a:gd name="connsiteY2" fmla="*/ 63499 h 253994"/>
                <a:gd name="connsiteX3" fmla="*/ 651168 w 778165"/>
                <a:gd name="connsiteY3" fmla="*/ 63499 h 253994"/>
                <a:gd name="connsiteX4" fmla="*/ 651168 w 778165"/>
                <a:gd name="connsiteY4" fmla="*/ 0 h 253994"/>
                <a:gd name="connsiteX5" fmla="*/ 778165 w 778165"/>
                <a:gd name="connsiteY5" fmla="*/ 126997 h 253994"/>
                <a:gd name="connsiteX6" fmla="*/ 651168 w 778165"/>
                <a:gd name="connsiteY6" fmla="*/ 253994 h 253994"/>
                <a:gd name="connsiteX7" fmla="*/ 651168 w 778165"/>
                <a:gd name="connsiteY7" fmla="*/ 190496 h 253994"/>
                <a:gd name="connsiteX8" fmla="*/ 126997 w 778165"/>
                <a:gd name="connsiteY8" fmla="*/ 190496 h 253994"/>
                <a:gd name="connsiteX9" fmla="*/ 126997 w 778165"/>
                <a:gd name="connsiteY9" fmla="*/ 253994 h 253994"/>
                <a:gd name="connsiteX10" fmla="*/ 0 w 778165"/>
                <a:gd name="connsiteY10" fmla="*/ 126997 h 25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8165" h="253994">
                  <a:moveTo>
                    <a:pt x="0" y="126997"/>
                  </a:moveTo>
                  <a:lnTo>
                    <a:pt x="126997" y="0"/>
                  </a:lnTo>
                  <a:lnTo>
                    <a:pt x="126997" y="63499"/>
                  </a:lnTo>
                  <a:lnTo>
                    <a:pt x="651168" y="63499"/>
                  </a:lnTo>
                  <a:lnTo>
                    <a:pt x="651168" y="0"/>
                  </a:lnTo>
                  <a:lnTo>
                    <a:pt x="778165" y="126997"/>
                  </a:lnTo>
                  <a:lnTo>
                    <a:pt x="651168" y="253994"/>
                  </a:lnTo>
                  <a:lnTo>
                    <a:pt x="651168" y="190496"/>
                  </a:lnTo>
                  <a:lnTo>
                    <a:pt x="126997" y="190496"/>
                  </a:lnTo>
                  <a:lnTo>
                    <a:pt x="126997" y="253994"/>
                  </a:lnTo>
                  <a:lnTo>
                    <a:pt x="0" y="126997"/>
                  </a:lnTo>
                  <a:close/>
                </a:path>
              </a:pathLst>
            </a:cu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76198" tIns="50798" rIns="-1" bIns="50799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0AC4660-2637-E656-AC0D-DE79FC12BC01}"/>
                </a:ext>
              </a:extLst>
            </p:cNvPr>
            <p:cNvSpPr/>
            <p:nvPr/>
          </p:nvSpPr>
          <p:spPr>
            <a:xfrm>
              <a:off x="7569925" y="4948260"/>
              <a:ext cx="1522664" cy="1317515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fillRef>
            <a:effectRef idx="0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Kiosk #4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(FL)</a:t>
              </a:r>
              <a:endParaRPr lang="en-US" sz="20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AFE3E4B-6630-1B4C-42C9-A7D39CEE8285}"/>
                </a:ext>
              </a:extLst>
            </p:cNvPr>
            <p:cNvSpPr/>
            <p:nvPr/>
          </p:nvSpPr>
          <p:spPr>
            <a:xfrm rot="235242">
              <a:off x="8254929" y="4465808"/>
              <a:ext cx="211252" cy="484426"/>
            </a:xfrm>
            <a:custGeom>
              <a:avLst/>
              <a:gdLst>
                <a:gd name="connsiteX0" fmla="*/ 0 w 211251"/>
                <a:gd name="connsiteY0" fmla="*/ 105626 h 484425"/>
                <a:gd name="connsiteX1" fmla="*/ 105626 w 211251"/>
                <a:gd name="connsiteY1" fmla="*/ 0 h 484425"/>
                <a:gd name="connsiteX2" fmla="*/ 211251 w 211251"/>
                <a:gd name="connsiteY2" fmla="*/ 105626 h 484425"/>
                <a:gd name="connsiteX3" fmla="*/ 158438 w 211251"/>
                <a:gd name="connsiteY3" fmla="*/ 105626 h 484425"/>
                <a:gd name="connsiteX4" fmla="*/ 158438 w 211251"/>
                <a:gd name="connsiteY4" fmla="*/ 378800 h 484425"/>
                <a:gd name="connsiteX5" fmla="*/ 211251 w 211251"/>
                <a:gd name="connsiteY5" fmla="*/ 378800 h 484425"/>
                <a:gd name="connsiteX6" fmla="*/ 105626 w 211251"/>
                <a:gd name="connsiteY6" fmla="*/ 484425 h 484425"/>
                <a:gd name="connsiteX7" fmla="*/ 0 w 211251"/>
                <a:gd name="connsiteY7" fmla="*/ 378800 h 484425"/>
                <a:gd name="connsiteX8" fmla="*/ 52813 w 211251"/>
                <a:gd name="connsiteY8" fmla="*/ 378800 h 484425"/>
                <a:gd name="connsiteX9" fmla="*/ 52813 w 211251"/>
                <a:gd name="connsiteY9" fmla="*/ 105626 h 484425"/>
                <a:gd name="connsiteX10" fmla="*/ 0 w 211251"/>
                <a:gd name="connsiteY10" fmla="*/ 105626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51" h="484425">
                  <a:moveTo>
                    <a:pt x="211250" y="378799"/>
                  </a:moveTo>
                  <a:lnTo>
                    <a:pt x="105625" y="484425"/>
                  </a:lnTo>
                  <a:lnTo>
                    <a:pt x="1" y="378799"/>
                  </a:lnTo>
                  <a:lnTo>
                    <a:pt x="52813" y="378799"/>
                  </a:lnTo>
                  <a:lnTo>
                    <a:pt x="52813" y="105625"/>
                  </a:lnTo>
                  <a:lnTo>
                    <a:pt x="1" y="105625"/>
                  </a:lnTo>
                  <a:lnTo>
                    <a:pt x="105625" y="0"/>
                  </a:lnTo>
                  <a:lnTo>
                    <a:pt x="211250" y="105625"/>
                  </a:lnTo>
                  <a:lnTo>
                    <a:pt x="158438" y="105625"/>
                  </a:lnTo>
                  <a:lnTo>
                    <a:pt x="158438" y="378799"/>
                  </a:lnTo>
                  <a:lnTo>
                    <a:pt x="211250" y="378799"/>
                  </a:lnTo>
                  <a:close/>
                </a:path>
              </a:pathLst>
            </a:cu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63375" tIns="96886" rIns="0" bIns="9688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30CE2F-1B2A-D9EE-4675-B849570F4FAB}"/>
                </a:ext>
              </a:extLst>
            </p:cNvPr>
            <p:cNvSpPr/>
            <p:nvPr/>
          </p:nvSpPr>
          <p:spPr>
            <a:xfrm>
              <a:off x="6746587" y="680148"/>
              <a:ext cx="1424781" cy="1424781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Kiosk #1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(CA)</a:t>
              </a:r>
              <a:endParaRPr lang="en-US" sz="20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4B826C-09A3-159B-8D38-84D73B2E9CB7}"/>
                </a:ext>
              </a:extLst>
            </p:cNvPr>
            <p:cNvSpPr/>
            <p:nvPr/>
          </p:nvSpPr>
          <p:spPr>
            <a:xfrm rot="3259445">
              <a:off x="7479147" y="2290779"/>
              <a:ext cx="930825" cy="276381"/>
            </a:xfrm>
            <a:custGeom>
              <a:avLst/>
              <a:gdLst>
                <a:gd name="connsiteX0" fmla="*/ 0 w 1171960"/>
                <a:gd name="connsiteY0" fmla="*/ 311147 h 622293"/>
                <a:gd name="connsiteX1" fmla="*/ 311147 w 1171960"/>
                <a:gd name="connsiteY1" fmla="*/ 0 h 622293"/>
                <a:gd name="connsiteX2" fmla="*/ 311147 w 1171960"/>
                <a:gd name="connsiteY2" fmla="*/ 155573 h 622293"/>
                <a:gd name="connsiteX3" fmla="*/ 860814 w 1171960"/>
                <a:gd name="connsiteY3" fmla="*/ 155573 h 622293"/>
                <a:gd name="connsiteX4" fmla="*/ 860814 w 1171960"/>
                <a:gd name="connsiteY4" fmla="*/ 0 h 622293"/>
                <a:gd name="connsiteX5" fmla="*/ 1171960 w 1171960"/>
                <a:gd name="connsiteY5" fmla="*/ 311147 h 622293"/>
                <a:gd name="connsiteX6" fmla="*/ 860814 w 1171960"/>
                <a:gd name="connsiteY6" fmla="*/ 622293 h 622293"/>
                <a:gd name="connsiteX7" fmla="*/ 860814 w 1171960"/>
                <a:gd name="connsiteY7" fmla="*/ 466720 h 622293"/>
                <a:gd name="connsiteX8" fmla="*/ 311147 w 1171960"/>
                <a:gd name="connsiteY8" fmla="*/ 466720 h 622293"/>
                <a:gd name="connsiteX9" fmla="*/ 311147 w 1171960"/>
                <a:gd name="connsiteY9" fmla="*/ 622293 h 622293"/>
                <a:gd name="connsiteX10" fmla="*/ 0 w 1171960"/>
                <a:gd name="connsiteY10" fmla="*/ 311147 h 62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1960" h="622293">
                  <a:moveTo>
                    <a:pt x="1171960" y="311147"/>
                  </a:moveTo>
                  <a:lnTo>
                    <a:pt x="860813" y="0"/>
                  </a:lnTo>
                  <a:lnTo>
                    <a:pt x="860813" y="155573"/>
                  </a:lnTo>
                  <a:lnTo>
                    <a:pt x="311146" y="155573"/>
                  </a:lnTo>
                  <a:lnTo>
                    <a:pt x="311146" y="0"/>
                  </a:lnTo>
                  <a:lnTo>
                    <a:pt x="0" y="311147"/>
                  </a:lnTo>
                  <a:lnTo>
                    <a:pt x="311146" y="622293"/>
                  </a:lnTo>
                  <a:lnTo>
                    <a:pt x="311146" y="466720"/>
                  </a:lnTo>
                  <a:lnTo>
                    <a:pt x="860813" y="466720"/>
                  </a:lnTo>
                  <a:lnTo>
                    <a:pt x="860813" y="622293"/>
                  </a:lnTo>
                  <a:lnTo>
                    <a:pt x="1171960" y="311147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86688" tIns="124459" rIns="0" bIns="12445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82361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E4D37A2-8299-FD26-9DD6-4391887A42A3}"/>
              </a:ext>
            </a:extLst>
          </p:cNvPr>
          <p:cNvSpPr/>
          <p:nvPr/>
        </p:nvSpPr>
        <p:spPr>
          <a:xfrm>
            <a:off x="6100876" y="3146022"/>
            <a:ext cx="1869720" cy="1959419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shade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054" tIns="234054" rIns="234054" bIns="2340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err="1">
                <a:solidFill>
                  <a:schemeClr val="tx1"/>
                </a:solidFill>
              </a:rPr>
              <a:t>KioWare</a:t>
            </a:r>
            <a:r>
              <a:rPr lang="en-US" sz="2000" b="1" kern="1200">
                <a:solidFill>
                  <a:schemeClr val="tx1"/>
                </a:solidFill>
              </a:rPr>
              <a:t> Server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>
                <a:solidFill>
                  <a:schemeClr val="tx1"/>
                </a:solidFill>
              </a:rPr>
              <a:t>(Agile Fleet)</a:t>
            </a:r>
            <a:endParaRPr lang="en-US" sz="2000" b="1" kern="120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72C5486-E1F8-6E42-21EE-F32CA3532CF4}"/>
              </a:ext>
            </a:extLst>
          </p:cNvPr>
          <p:cNvSpPr/>
          <p:nvPr/>
        </p:nvSpPr>
        <p:spPr>
          <a:xfrm>
            <a:off x="6521314" y="259137"/>
            <a:ext cx="1709580" cy="1651844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054" tIns="234054" rIns="234054" bIns="234054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/>
              <a:t>Kiosk #2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</a:rPr>
              <a:t>New v8.39</a:t>
            </a:r>
            <a:endParaRPr lang="en-US" sz="2000" kern="1200">
              <a:solidFill>
                <a:srgbClr val="002060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104234D-7BB4-E6A0-780A-B0078B121CC3}"/>
              </a:ext>
            </a:extLst>
          </p:cNvPr>
          <p:cNvSpPr/>
          <p:nvPr/>
        </p:nvSpPr>
        <p:spPr>
          <a:xfrm rot="11053717" flipH="1">
            <a:off x="7304154" y="1918299"/>
            <a:ext cx="211347" cy="1261212"/>
          </a:xfrm>
          <a:custGeom>
            <a:avLst/>
            <a:gdLst>
              <a:gd name="connsiteX0" fmla="*/ 0 w 784254"/>
              <a:gd name="connsiteY0" fmla="*/ 392127 h 1434205"/>
              <a:gd name="connsiteX1" fmla="*/ 392127 w 784254"/>
              <a:gd name="connsiteY1" fmla="*/ 0 h 1434205"/>
              <a:gd name="connsiteX2" fmla="*/ 784254 w 784254"/>
              <a:gd name="connsiteY2" fmla="*/ 392127 h 1434205"/>
              <a:gd name="connsiteX3" fmla="*/ 588191 w 784254"/>
              <a:gd name="connsiteY3" fmla="*/ 392127 h 1434205"/>
              <a:gd name="connsiteX4" fmla="*/ 588191 w 784254"/>
              <a:gd name="connsiteY4" fmla="*/ 1042078 h 1434205"/>
              <a:gd name="connsiteX5" fmla="*/ 784254 w 784254"/>
              <a:gd name="connsiteY5" fmla="*/ 1042078 h 1434205"/>
              <a:gd name="connsiteX6" fmla="*/ 392127 w 784254"/>
              <a:gd name="connsiteY6" fmla="*/ 1434205 h 1434205"/>
              <a:gd name="connsiteX7" fmla="*/ 0 w 784254"/>
              <a:gd name="connsiteY7" fmla="*/ 1042078 h 1434205"/>
              <a:gd name="connsiteX8" fmla="*/ 196064 w 784254"/>
              <a:gd name="connsiteY8" fmla="*/ 1042078 h 1434205"/>
              <a:gd name="connsiteX9" fmla="*/ 196064 w 784254"/>
              <a:gd name="connsiteY9" fmla="*/ 392127 h 1434205"/>
              <a:gd name="connsiteX10" fmla="*/ 0 w 784254"/>
              <a:gd name="connsiteY10" fmla="*/ 392127 h 143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4254" h="1434205">
                <a:moveTo>
                  <a:pt x="784253" y="392127"/>
                </a:moveTo>
                <a:lnTo>
                  <a:pt x="392127" y="0"/>
                </a:lnTo>
                <a:lnTo>
                  <a:pt x="1" y="392127"/>
                </a:lnTo>
                <a:lnTo>
                  <a:pt x="196064" y="392127"/>
                </a:lnTo>
                <a:lnTo>
                  <a:pt x="196063" y="1042078"/>
                </a:lnTo>
                <a:lnTo>
                  <a:pt x="1" y="1042078"/>
                </a:lnTo>
                <a:lnTo>
                  <a:pt x="392127" y="1434205"/>
                </a:lnTo>
                <a:lnTo>
                  <a:pt x="784253" y="1042078"/>
                </a:lnTo>
                <a:lnTo>
                  <a:pt x="588190" y="1042078"/>
                </a:lnTo>
                <a:lnTo>
                  <a:pt x="588190" y="392127"/>
                </a:lnTo>
                <a:lnTo>
                  <a:pt x="784253" y="392127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186688" tIns="124459" rIns="0" bIns="124458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1D5737C-F6A3-8FEF-40CC-B8FFE75977FA}"/>
              </a:ext>
            </a:extLst>
          </p:cNvPr>
          <p:cNvSpPr/>
          <p:nvPr/>
        </p:nvSpPr>
        <p:spPr>
          <a:xfrm>
            <a:off x="8862540" y="1504410"/>
            <a:ext cx="1599538" cy="1566445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50000"/>
              <a:hueOff val="-274425"/>
              <a:satOff val="2186"/>
              <a:lumOff val="23372"/>
              <a:alphaOff val="0"/>
            </a:schemeClr>
          </a:fillRef>
          <a:effectRef idx="0">
            <a:schemeClr val="accent2">
              <a:shade val="50000"/>
              <a:hueOff val="-274425"/>
              <a:satOff val="2186"/>
              <a:lumOff val="2337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054" tIns="234054" rIns="234054" bIns="2340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Kiosk #3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/>
              <a:t>Updated Config File</a:t>
            </a:r>
            <a:endParaRPr lang="en-US" sz="2000" kern="12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181D6BB-5FCD-856E-1871-3B4446474F57}"/>
              </a:ext>
            </a:extLst>
          </p:cNvPr>
          <p:cNvSpPr/>
          <p:nvPr/>
        </p:nvSpPr>
        <p:spPr>
          <a:xfrm>
            <a:off x="8862540" y="4390982"/>
            <a:ext cx="1462041" cy="1442828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50000"/>
              <a:hueOff val="-548849"/>
              <a:satOff val="4372"/>
              <a:lumOff val="46744"/>
              <a:alphaOff val="0"/>
            </a:schemeClr>
          </a:fillRef>
          <a:effectRef idx="0">
            <a:schemeClr val="accent2">
              <a:shade val="50000"/>
              <a:hueOff val="-548849"/>
              <a:satOff val="4372"/>
              <a:lumOff val="4674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054" tIns="234054" rIns="234054" bIns="2340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Kiosk #4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solidFill>
                  <a:srgbClr val="FF0000"/>
                </a:solidFill>
              </a:rPr>
              <a:t>{ERROR}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5AAA041-91E3-A4E5-88FB-643087F15B5E}"/>
              </a:ext>
            </a:extLst>
          </p:cNvPr>
          <p:cNvSpPr/>
          <p:nvPr/>
        </p:nvSpPr>
        <p:spPr>
          <a:xfrm rot="17486965">
            <a:off x="8188727" y="4236095"/>
            <a:ext cx="324211" cy="1062361"/>
          </a:xfrm>
          <a:custGeom>
            <a:avLst/>
            <a:gdLst>
              <a:gd name="connsiteX0" fmla="*/ 0 w 211251"/>
              <a:gd name="connsiteY0" fmla="*/ 105626 h 484425"/>
              <a:gd name="connsiteX1" fmla="*/ 105626 w 211251"/>
              <a:gd name="connsiteY1" fmla="*/ 0 h 484425"/>
              <a:gd name="connsiteX2" fmla="*/ 211251 w 211251"/>
              <a:gd name="connsiteY2" fmla="*/ 105626 h 484425"/>
              <a:gd name="connsiteX3" fmla="*/ 158438 w 211251"/>
              <a:gd name="connsiteY3" fmla="*/ 105626 h 484425"/>
              <a:gd name="connsiteX4" fmla="*/ 158438 w 211251"/>
              <a:gd name="connsiteY4" fmla="*/ 378800 h 484425"/>
              <a:gd name="connsiteX5" fmla="*/ 211251 w 211251"/>
              <a:gd name="connsiteY5" fmla="*/ 378800 h 484425"/>
              <a:gd name="connsiteX6" fmla="*/ 105626 w 211251"/>
              <a:gd name="connsiteY6" fmla="*/ 484425 h 484425"/>
              <a:gd name="connsiteX7" fmla="*/ 0 w 211251"/>
              <a:gd name="connsiteY7" fmla="*/ 378800 h 484425"/>
              <a:gd name="connsiteX8" fmla="*/ 52813 w 211251"/>
              <a:gd name="connsiteY8" fmla="*/ 378800 h 484425"/>
              <a:gd name="connsiteX9" fmla="*/ 52813 w 211251"/>
              <a:gd name="connsiteY9" fmla="*/ 105626 h 484425"/>
              <a:gd name="connsiteX10" fmla="*/ 0 w 211251"/>
              <a:gd name="connsiteY10" fmla="*/ 105626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251" h="484425">
                <a:moveTo>
                  <a:pt x="211250" y="378799"/>
                </a:moveTo>
                <a:lnTo>
                  <a:pt x="105625" y="484425"/>
                </a:lnTo>
                <a:lnTo>
                  <a:pt x="1" y="378799"/>
                </a:lnTo>
                <a:lnTo>
                  <a:pt x="52813" y="378799"/>
                </a:lnTo>
                <a:lnTo>
                  <a:pt x="52813" y="105625"/>
                </a:lnTo>
                <a:lnTo>
                  <a:pt x="1" y="105625"/>
                </a:lnTo>
                <a:lnTo>
                  <a:pt x="105625" y="0"/>
                </a:lnTo>
                <a:lnTo>
                  <a:pt x="211250" y="105625"/>
                </a:lnTo>
                <a:lnTo>
                  <a:pt x="158438" y="105625"/>
                </a:lnTo>
                <a:lnTo>
                  <a:pt x="158438" y="378799"/>
                </a:lnTo>
                <a:lnTo>
                  <a:pt x="211250" y="378799"/>
                </a:lnTo>
                <a:close/>
              </a:path>
            </a:pathLst>
          </a:cu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63375" tIns="96886" rIns="0" bIns="9688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0BAF2EB-4995-71D8-673C-582032401865}"/>
              </a:ext>
            </a:extLst>
          </p:cNvPr>
          <p:cNvSpPr/>
          <p:nvPr/>
        </p:nvSpPr>
        <p:spPr>
          <a:xfrm>
            <a:off x="4268019" y="1510558"/>
            <a:ext cx="1634353" cy="1560297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34054" tIns="234054" rIns="234054" bIns="2340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Kiosk #1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solidFill>
                  <a:srgbClr val="002060"/>
                </a:solidFill>
              </a:rPr>
              <a:t>[OFFLINE</a:t>
            </a:r>
            <a:r>
              <a:rPr lang="en-US" sz="2000">
                <a:solidFill>
                  <a:srgbClr val="002060"/>
                </a:solidFill>
              </a:rPr>
              <a:t>]</a:t>
            </a:r>
            <a:endParaRPr lang="en-US" sz="2000" kern="1200">
              <a:solidFill>
                <a:srgbClr val="002060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7F743C7-11D7-C9F1-7E97-9B4534DBA29A}"/>
              </a:ext>
            </a:extLst>
          </p:cNvPr>
          <p:cNvSpPr/>
          <p:nvPr/>
        </p:nvSpPr>
        <p:spPr>
          <a:xfrm rot="2732559">
            <a:off x="5619998" y="2925854"/>
            <a:ext cx="897249" cy="388033"/>
          </a:xfrm>
          <a:custGeom>
            <a:avLst/>
            <a:gdLst>
              <a:gd name="connsiteX0" fmla="*/ 0 w 1171960"/>
              <a:gd name="connsiteY0" fmla="*/ 311147 h 622293"/>
              <a:gd name="connsiteX1" fmla="*/ 311147 w 1171960"/>
              <a:gd name="connsiteY1" fmla="*/ 0 h 622293"/>
              <a:gd name="connsiteX2" fmla="*/ 311147 w 1171960"/>
              <a:gd name="connsiteY2" fmla="*/ 155573 h 622293"/>
              <a:gd name="connsiteX3" fmla="*/ 860814 w 1171960"/>
              <a:gd name="connsiteY3" fmla="*/ 155573 h 622293"/>
              <a:gd name="connsiteX4" fmla="*/ 860814 w 1171960"/>
              <a:gd name="connsiteY4" fmla="*/ 0 h 622293"/>
              <a:gd name="connsiteX5" fmla="*/ 1171960 w 1171960"/>
              <a:gd name="connsiteY5" fmla="*/ 311147 h 622293"/>
              <a:gd name="connsiteX6" fmla="*/ 860814 w 1171960"/>
              <a:gd name="connsiteY6" fmla="*/ 622293 h 622293"/>
              <a:gd name="connsiteX7" fmla="*/ 860814 w 1171960"/>
              <a:gd name="connsiteY7" fmla="*/ 466720 h 622293"/>
              <a:gd name="connsiteX8" fmla="*/ 311147 w 1171960"/>
              <a:gd name="connsiteY8" fmla="*/ 466720 h 622293"/>
              <a:gd name="connsiteX9" fmla="*/ 311147 w 1171960"/>
              <a:gd name="connsiteY9" fmla="*/ 622293 h 622293"/>
              <a:gd name="connsiteX10" fmla="*/ 0 w 1171960"/>
              <a:gd name="connsiteY10" fmla="*/ 311147 h 62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1960" h="622293">
                <a:moveTo>
                  <a:pt x="1171960" y="311147"/>
                </a:moveTo>
                <a:lnTo>
                  <a:pt x="860813" y="0"/>
                </a:lnTo>
                <a:lnTo>
                  <a:pt x="860813" y="155573"/>
                </a:lnTo>
                <a:lnTo>
                  <a:pt x="311146" y="155573"/>
                </a:lnTo>
                <a:lnTo>
                  <a:pt x="311146" y="0"/>
                </a:lnTo>
                <a:lnTo>
                  <a:pt x="0" y="311147"/>
                </a:lnTo>
                <a:lnTo>
                  <a:pt x="311146" y="622293"/>
                </a:lnTo>
                <a:lnTo>
                  <a:pt x="311146" y="466720"/>
                </a:lnTo>
                <a:lnTo>
                  <a:pt x="860813" y="466720"/>
                </a:lnTo>
                <a:lnTo>
                  <a:pt x="860813" y="622293"/>
                </a:lnTo>
                <a:lnTo>
                  <a:pt x="1171960" y="311147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186688" tIns="124459" rIns="0" bIns="124458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9BDD71B-D9FB-E10E-8945-8EFF7B7D0CF3}"/>
              </a:ext>
            </a:extLst>
          </p:cNvPr>
          <p:cNvSpPr/>
          <p:nvPr/>
        </p:nvSpPr>
        <p:spPr>
          <a:xfrm>
            <a:off x="9200891" y="3146022"/>
            <a:ext cx="2045970" cy="103296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Make configuration changes remotely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6E08B70-5C30-DF47-1972-13BB9FEF7CC7}"/>
              </a:ext>
            </a:extLst>
          </p:cNvPr>
          <p:cNvSpPr/>
          <p:nvPr/>
        </p:nvSpPr>
        <p:spPr>
          <a:xfrm>
            <a:off x="8326104" y="190739"/>
            <a:ext cx="2430429" cy="1043529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Push out new KioWare versions to kiosk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393CF8-B06F-7911-8D84-75407C6AB5CA}"/>
              </a:ext>
            </a:extLst>
          </p:cNvPr>
          <p:cNvSpPr/>
          <p:nvPr/>
        </p:nvSpPr>
        <p:spPr>
          <a:xfrm>
            <a:off x="7239009" y="5791100"/>
            <a:ext cx="2055460" cy="818147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Get screen capture of error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78FCFCE-5CD5-1F12-94D3-4397E3CAC5C3}"/>
              </a:ext>
            </a:extLst>
          </p:cNvPr>
          <p:cNvSpPr/>
          <p:nvPr/>
        </p:nvSpPr>
        <p:spPr>
          <a:xfrm>
            <a:off x="1356972" y="1687346"/>
            <a:ext cx="2839502" cy="120942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Monitor when the kiosk goes offline &amp; perform troubleshooting steps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9A32A76-6325-1ECA-B30B-AC4A79772AC9}"/>
              </a:ext>
            </a:extLst>
          </p:cNvPr>
          <p:cNvSpPr/>
          <p:nvPr/>
        </p:nvSpPr>
        <p:spPr>
          <a:xfrm>
            <a:off x="4229585" y="4992405"/>
            <a:ext cx="1705528" cy="1601944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34054" tIns="234054" rIns="234054" bIns="2340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solidFill>
                  <a:schemeClr val="bg1"/>
                </a:solidFill>
              </a:rPr>
              <a:t>Kiosk #</a:t>
            </a:r>
            <a:r>
              <a:rPr lang="en-US" sz="2000">
                <a:solidFill>
                  <a:schemeClr val="bg1"/>
                </a:solidFill>
              </a:rPr>
              <a:t>5</a:t>
            </a:r>
            <a:endParaRPr lang="en-US" sz="2000" kern="1200">
              <a:solidFill>
                <a:schemeClr val="bg1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/>
              <a:t>Needs Windows Updates</a:t>
            </a:r>
            <a:endParaRPr lang="en-US" sz="2000" kern="120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431D707-A438-3F82-6C89-9D7FB0002DA3}"/>
              </a:ext>
            </a:extLst>
          </p:cNvPr>
          <p:cNvSpPr/>
          <p:nvPr/>
        </p:nvSpPr>
        <p:spPr>
          <a:xfrm rot="19165542" flipH="1">
            <a:off x="7690364" y="3010904"/>
            <a:ext cx="1476266" cy="357389"/>
          </a:xfrm>
          <a:custGeom>
            <a:avLst/>
            <a:gdLst>
              <a:gd name="connsiteX0" fmla="*/ 0 w 778165"/>
              <a:gd name="connsiteY0" fmla="*/ 126997 h 253994"/>
              <a:gd name="connsiteX1" fmla="*/ 126997 w 778165"/>
              <a:gd name="connsiteY1" fmla="*/ 0 h 253994"/>
              <a:gd name="connsiteX2" fmla="*/ 126997 w 778165"/>
              <a:gd name="connsiteY2" fmla="*/ 63499 h 253994"/>
              <a:gd name="connsiteX3" fmla="*/ 651168 w 778165"/>
              <a:gd name="connsiteY3" fmla="*/ 63499 h 253994"/>
              <a:gd name="connsiteX4" fmla="*/ 651168 w 778165"/>
              <a:gd name="connsiteY4" fmla="*/ 0 h 253994"/>
              <a:gd name="connsiteX5" fmla="*/ 778165 w 778165"/>
              <a:gd name="connsiteY5" fmla="*/ 126997 h 253994"/>
              <a:gd name="connsiteX6" fmla="*/ 651168 w 778165"/>
              <a:gd name="connsiteY6" fmla="*/ 253994 h 253994"/>
              <a:gd name="connsiteX7" fmla="*/ 651168 w 778165"/>
              <a:gd name="connsiteY7" fmla="*/ 190496 h 253994"/>
              <a:gd name="connsiteX8" fmla="*/ 126997 w 778165"/>
              <a:gd name="connsiteY8" fmla="*/ 190496 h 253994"/>
              <a:gd name="connsiteX9" fmla="*/ 126997 w 778165"/>
              <a:gd name="connsiteY9" fmla="*/ 253994 h 253994"/>
              <a:gd name="connsiteX10" fmla="*/ 0 w 778165"/>
              <a:gd name="connsiteY10" fmla="*/ 126997 h 253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165" h="253994">
                <a:moveTo>
                  <a:pt x="0" y="126997"/>
                </a:moveTo>
                <a:lnTo>
                  <a:pt x="126997" y="0"/>
                </a:lnTo>
                <a:lnTo>
                  <a:pt x="126997" y="63499"/>
                </a:lnTo>
                <a:lnTo>
                  <a:pt x="651168" y="63499"/>
                </a:lnTo>
                <a:lnTo>
                  <a:pt x="651168" y="0"/>
                </a:lnTo>
                <a:lnTo>
                  <a:pt x="778165" y="126997"/>
                </a:lnTo>
                <a:lnTo>
                  <a:pt x="651168" y="253994"/>
                </a:lnTo>
                <a:lnTo>
                  <a:pt x="651168" y="190496"/>
                </a:lnTo>
                <a:lnTo>
                  <a:pt x="126997" y="190496"/>
                </a:lnTo>
                <a:lnTo>
                  <a:pt x="126997" y="253994"/>
                </a:lnTo>
                <a:lnTo>
                  <a:pt x="0" y="126997"/>
                </a:lnTo>
                <a:close/>
              </a:path>
            </a:pathLst>
          </a:cu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76198" tIns="50798" rIns="-1" bIns="50799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000" kern="120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1F68B5B-3C67-271A-4A63-241A8EAC4619}"/>
              </a:ext>
            </a:extLst>
          </p:cNvPr>
          <p:cNvSpPr/>
          <p:nvPr/>
        </p:nvSpPr>
        <p:spPr>
          <a:xfrm rot="19347236" flipH="1">
            <a:off x="5621344" y="4853329"/>
            <a:ext cx="747183" cy="278152"/>
          </a:xfrm>
          <a:custGeom>
            <a:avLst/>
            <a:gdLst>
              <a:gd name="connsiteX0" fmla="*/ 0 w 778165"/>
              <a:gd name="connsiteY0" fmla="*/ 126997 h 253994"/>
              <a:gd name="connsiteX1" fmla="*/ 126997 w 778165"/>
              <a:gd name="connsiteY1" fmla="*/ 0 h 253994"/>
              <a:gd name="connsiteX2" fmla="*/ 126997 w 778165"/>
              <a:gd name="connsiteY2" fmla="*/ 63499 h 253994"/>
              <a:gd name="connsiteX3" fmla="*/ 651168 w 778165"/>
              <a:gd name="connsiteY3" fmla="*/ 63499 h 253994"/>
              <a:gd name="connsiteX4" fmla="*/ 651168 w 778165"/>
              <a:gd name="connsiteY4" fmla="*/ 0 h 253994"/>
              <a:gd name="connsiteX5" fmla="*/ 778165 w 778165"/>
              <a:gd name="connsiteY5" fmla="*/ 126997 h 253994"/>
              <a:gd name="connsiteX6" fmla="*/ 651168 w 778165"/>
              <a:gd name="connsiteY6" fmla="*/ 253994 h 253994"/>
              <a:gd name="connsiteX7" fmla="*/ 651168 w 778165"/>
              <a:gd name="connsiteY7" fmla="*/ 190496 h 253994"/>
              <a:gd name="connsiteX8" fmla="*/ 126997 w 778165"/>
              <a:gd name="connsiteY8" fmla="*/ 190496 h 253994"/>
              <a:gd name="connsiteX9" fmla="*/ 126997 w 778165"/>
              <a:gd name="connsiteY9" fmla="*/ 253994 h 253994"/>
              <a:gd name="connsiteX10" fmla="*/ 0 w 778165"/>
              <a:gd name="connsiteY10" fmla="*/ 126997 h 253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165" h="253994">
                <a:moveTo>
                  <a:pt x="0" y="126997"/>
                </a:moveTo>
                <a:lnTo>
                  <a:pt x="126997" y="0"/>
                </a:lnTo>
                <a:lnTo>
                  <a:pt x="126997" y="63499"/>
                </a:lnTo>
                <a:lnTo>
                  <a:pt x="651168" y="63499"/>
                </a:lnTo>
                <a:lnTo>
                  <a:pt x="651168" y="0"/>
                </a:lnTo>
                <a:lnTo>
                  <a:pt x="778165" y="126997"/>
                </a:lnTo>
                <a:lnTo>
                  <a:pt x="651168" y="253994"/>
                </a:lnTo>
                <a:lnTo>
                  <a:pt x="651168" y="190496"/>
                </a:lnTo>
                <a:lnTo>
                  <a:pt x="126997" y="190496"/>
                </a:lnTo>
                <a:lnTo>
                  <a:pt x="126997" y="253994"/>
                </a:lnTo>
                <a:lnTo>
                  <a:pt x="0" y="126997"/>
                </a:lnTo>
                <a:close/>
              </a:path>
            </a:pathLst>
          </a:cu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76198" tIns="50798" rIns="-1" bIns="50799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000" kern="120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D44BC6C-BC45-2C37-8272-C2D355CE6430}"/>
              </a:ext>
            </a:extLst>
          </p:cNvPr>
          <p:cNvSpPr/>
          <p:nvPr/>
        </p:nvSpPr>
        <p:spPr>
          <a:xfrm>
            <a:off x="2551035" y="4125731"/>
            <a:ext cx="1935835" cy="1021849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Control Windows Updates</a:t>
            </a:r>
          </a:p>
        </p:txBody>
      </p:sp>
    </p:spTree>
    <p:extLst>
      <p:ext uri="{BB962C8B-B14F-4D97-AF65-F5344CB8AC3E}">
        <p14:creationId xmlns:p14="http://schemas.microsoft.com/office/powerpoint/2010/main" val="274326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2A125D-DB3F-BF37-44EB-9FFE7C1D8D71}"/>
              </a:ext>
            </a:extLst>
          </p:cNvPr>
          <p:cNvSpPr txBox="1"/>
          <p:nvPr/>
        </p:nvSpPr>
        <p:spPr>
          <a:xfrm>
            <a:off x="729673" y="2009376"/>
            <a:ext cx="55595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Push new </a:t>
            </a:r>
            <a:r>
              <a:rPr lang="en-US" sz="2000" dirty="0" err="1">
                <a:solidFill>
                  <a:schemeClr val="accent6"/>
                </a:solidFill>
              </a:rPr>
              <a:t>Kioware</a:t>
            </a:r>
            <a:r>
              <a:rPr lang="en-US" sz="2000" dirty="0">
                <a:solidFill>
                  <a:schemeClr val="accent6"/>
                </a:solidFill>
              </a:rPr>
              <a:t> version out to your Kiosk(s)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Ability to make configuration changes remotely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If online, we can grab a screen capture of error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Monitor when the kiosk goes offline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Can preform troubleshooting of the kiosk remotely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Can control Windows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8DD47-1336-57F1-7478-D3D93A812C26}"/>
              </a:ext>
            </a:extLst>
          </p:cNvPr>
          <p:cNvSpPr txBox="1"/>
          <p:nvPr/>
        </p:nvSpPr>
        <p:spPr>
          <a:xfrm>
            <a:off x="687284" y="1584136"/>
            <a:ext cx="253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Agile Fleet can now: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D81F3A-E1F0-5081-F973-70C7D19B2693}"/>
              </a:ext>
            </a:extLst>
          </p:cNvPr>
          <p:cNvGrpSpPr/>
          <p:nvPr/>
        </p:nvGrpSpPr>
        <p:grpSpPr>
          <a:xfrm>
            <a:off x="6315746" y="694198"/>
            <a:ext cx="5635933" cy="5849477"/>
            <a:chOff x="6819141" y="334649"/>
            <a:chExt cx="4734799" cy="593112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4D32931-6325-C460-5417-421718842E39}"/>
                </a:ext>
              </a:extLst>
            </p:cNvPr>
            <p:cNvSpPr/>
            <p:nvPr/>
          </p:nvSpPr>
          <p:spPr>
            <a:xfrm>
              <a:off x="7616574" y="2716608"/>
              <a:ext cx="1814759" cy="1727250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err="1">
                  <a:solidFill>
                    <a:schemeClr val="tx1"/>
                  </a:solidFill>
                </a:rPr>
                <a:t>KioWare</a:t>
              </a:r>
              <a:r>
                <a:rPr lang="en-US" sz="2000" b="1" kern="1200">
                  <a:solidFill>
                    <a:schemeClr val="tx1"/>
                  </a:solidFill>
                </a:rPr>
                <a:t> Server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D79A4E0-4AAA-EDE3-C896-37720884CF53}"/>
                </a:ext>
              </a:extLst>
            </p:cNvPr>
            <p:cNvSpPr/>
            <p:nvPr/>
          </p:nvSpPr>
          <p:spPr>
            <a:xfrm>
              <a:off x="8213602" y="334649"/>
              <a:ext cx="1424781" cy="1424781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Kiosk #2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(CA)</a:t>
              </a:r>
              <a:endParaRPr lang="en-US" sz="20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6BE4648-3223-CD79-C5FC-26245B4FBE1A}"/>
                </a:ext>
              </a:extLst>
            </p:cNvPr>
            <p:cNvSpPr/>
            <p:nvPr/>
          </p:nvSpPr>
          <p:spPr>
            <a:xfrm rot="11289943" flipH="1">
              <a:off x="8652625" y="1757624"/>
              <a:ext cx="301007" cy="964097"/>
            </a:xfrm>
            <a:custGeom>
              <a:avLst/>
              <a:gdLst>
                <a:gd name="connsiteX0" fmla="*/ 0 w 784254"/>
                <a:gd name="connsiteY0" fmla="*/ 392127 h 1434205"/>
                <a:gd name="connsiteX1" fmla="*/ 392127 w 784254"/>
                <a:gd name="connsiteY1" fmla="*/ 0 h 1434205"/>
                <a:gd name="connsiteX2" fmla="*/ 784254 w 784254"/>
                <a:gd name="connsiteY2" fmla="*/ 392127 h 1434205"/>
                <a:gd name="connsiteX3" fmla="*/ 588191 w 784254"/>
                <a:gd name="connsiteY3" fmla="*/ 392127 h 1434205"/>
                <a:gd name="connsiteX4" fmla="*/ 588191 w 784254"/>
                <a:gd name="connsiteY4" fmla="*/ 1042078 h 1434205"/>
                <a:gd name="connsiteX5" fmla="*/ 784254 w 784254"/>
                <a:gd name="connsiteY5" fmla="*/ 1042078 h 1434205"/>
                <a:gd name="connsiteX6" fmla="*/ 392127 w 784254"/>
                <a:gd name="connsiteY6" fmla="*/ 1434205 h 1434205"/>
                <a:gd name="connsiteX7" fmla="*/ 0 w 784254"/>
                <a:gd name="connsiteY7" fmla="*/ 1042078 h 1434205"/>
                <a:gd name="connsiteX8" fmla="*/ 196064 w 784254"/>
                <a:gd name="connsiteY8" fmla="*/ 1042078 h 1434205"/>
                <a:gd name="connsiteX9" fmla="*/ 196064 w 784254"/>
                <a:gd name="connsiteY9" fmla="*/ 392127 h 1434205"/>
                <a:gd name="connsiteX10" fmla="*/ 0 w 784254"/>
                <a:gd name="connsiteY10" fmla="*/ 392127 h 143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4254" h="1434205">
                  <a:moveTo>
                    <a:pt x="784253" y="392127"/>
                  </a:moveTo>
                  <a:lnTo>
                    <a:pt x="392127" y="0"/>
                  </a:lnTo>
                  <a:lnTo>
                    <a:pt x="1" y="392127"/>
                  </a:lnTo>
                  <a:lnTo>
                    <a:pt x="196064" y="392127"/>
                  </a:lnTo>
                  <a:lnTo>
                    <a:pt x="196063" y="1042078"/>
                  </a:lnTo>
                  <a:lnTo>
                    <a:pt x="1" y="1042078"/>
                  </a:lnTo>
                  <a:lnTo>
                    <a:pt x="392127" y="1434205"/>
                  </a:lnTo>
                  <a:lnTo>
                    <a:pt x="784253" y="1042078"/>
                  </a:lnTo>
                  <a:lnTo>
                    <a:pt x="588190" y="1042078"/>
                  </a:lnTo>
                  <a:lnTo>
                    <a:pt x="588190" y="392127"/>
                  </a:lnTo>
                  <a:lnTo>
                    <a:pt x="784253" y="392127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86688" tIns="124459" rIns="0" bIns="124458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D22B7E9-5FBB-612A-B92E-5FC4780BF4A8}"/>
                </a:ext>
              </a:extLst>
            </p:cNvPr>
            <p:cNvSpPr/>
            <p:nvPr/>
          </p:nvSpPr>
          <p:spPr>
            <a:xfrm>
              <a:off x="10129159" y="3019077"/>
              <a:ext cx="1424781" cy="1424781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Kiosk #3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(VA)</a:t>
              </a:r>
              <a:endParaRPr lang="en-US" sz="2000" kern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F474D42-37F6-5C37-A6EE-A54CF63D96C0}"/>
                </a:ext>
              </a:extLst>
            </p:cNvPr>
            <p:cNvSpPr/>
            <p:nvPr/>
          </p:nvSpPr>
          <p:spPr>
            <a:xfrm rot="815594" flipH="1">
              <a:off x="9391163" y="3453236"/>
              <a:ext cx="778165" cy="253994"/>
            </a:xfrm>
            <a:custGeom>
              <a:avLst/>
              <a:gdLst>
                <a:gd name="connsiteX0" fmla="*/ 0 w 778165"/>
                <a:gd name="connsiteY0" fmla="*/ 126997 h 253994"/>
                <a:gd name="connsiteX1" fmla="*/ 126997 w 778165"/>
                <a:gd name="connsiteY1" fmla="*/ 0 h 253994"/>
                <a:gd name="connsiteX2" fmla="*/ 126997 w 778165"/>
                <a:gd name="connsiteY2" fmla="*/ 63499 h 253994"/>
                <a:gd name="connsiteX3" fmla="*/ 651168 w 778165"/>
                <a:gd name="connsiteY3" fmla="*/ 63499 h 253994"/>
                <a:gd name="connsiteX4" fmla="*/ 651168 w 778165"/>
                <a:gd name="connsiteY4" fmla="*/ 0 h 253994"/>
                <a:gd name="connsiteX5" fmla="*/ 778165 w 778165"/>
                <a:gd name="connsiteY5" fmla="*/ 126997 h 253994"/>
                <a:gd name="connsiteX6" fmla="*/ 651168 w 778165"/>
                <a:gd name="connsiteY6" fmla="*/ 253994 h 253994"/>
                <a:gd name="connsiteX7" fmla="*/ 651168 w 778165"/>
                <a:gd name="connsiteY7" fmla="*/ 190496 h 253994"/>
                <a:gd name="connsiteX8" fmla="*/ 126997 w 778165"/>
                <a:gd name="connsiteY8" fmla="*/ 190496 h 253994"/>
                <a:gd name="connsiteX9" fmla="*/ 126997 w 778165"/>
                <a:gd name="connsiteY9" fmla="*/ 253994 h 253994"/>
                <a:gd name="connsiteX10" fmla="*/ 0 w 778165"/>
                <a:gd name="connsiteY10" fmla="*/ 126997 h 25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8165" h="253994">
                  <a:moveTo>
                    <a:pt x="0" y="126997"/>
                  </a:moveTo>
                  <a:lnTo>
                    <a:pt x="126997" y="0"/>
                  </a:lnTo>
                  <a:lnTo>
                    <a:pt x="126997" y="63499"/>
                  </a:lnTo>
                  <a:lnTo>
                    <a:pt x="651168" y="63499"/>
                  </a:lnTo>
                  <a:lnTo>
                    <a:pt x="651168" y="0"/>
                  </a:lnTo>
                  <a:lnTo>
                    <a:pt x="778165" y="126997"/>
                  </a:lnTo>
                  <a:lnTo>
                    <a:pt x="651168" y="253994"/>
                  </a:lnTo>
                  <a:lnTo>
                    <a:pt x="651168" y="190496"/>
                  </a:lnTo>
                  <a:lnTo>
                    <a:pt x="126997" y="190496"/>
                  </a:lnTo>
                  <a:lnTo>
                    <a:pt x="126997" y="253994"/>
                  </a:lnTo>
                  <a:lnTo>
                    <a:pt x="0" y="126997"/>
                  </a:lnTo>
                  <a:close/>
                </a:path>
              </a:pathLst>
            </a:cu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76198" tIns="50798" rIns="-1" bIns="50799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3CA6FAE-DEE4-EF5D-A030-1871EFDE319A}"/>
                </a:ext>
              </a:extLst>
            </p:cNvPr>
            <p:cNvSpPr/>
            <p:nvPr/>
          </p:nvSpPr>
          <p:spPr>
            <a:xfrm>
              <a:off x="7569925" y="4948260"/>
              <a:ext cx="1522664" cy="1317515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fillRef>
            <a:effectRef idx="0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Kiosk #4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(FL)</a:t>
              </a:r>
              <a:endParaRPr lang="en-US" sz="2000" kern="12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93E7C3-8A7E-5EA9-640B-215C80CAB82D}"/>
                </a:ext>
              </a:extLst>
            </p:cNvPr>
            <p:cNvSpPr/>
            <p:nvPr/>
          </p:nvSpPr>
          <p:spPr>
            <a:xfrm rot="235242">
              <a:off x="8254929" y="4465808"/>
              <a:ext cx="211252" cy="484426"/>
            </a:xfrm>
            <a:custGeom>
              <a:avLst/>
              <a:gdLst>
                <a:gd name="connsiteX0" fmla="*/ 0 w 211251"/>
                <a:gd name="connsiteY0" fmla="*/ 105626 h 484425"/>
                <a:gd name="connsiteX1" fmla="*/ 105626 w 211251"/>
                <a:gd name="connsiteY1" fmla="*/ 0 h 484425"/>
                <a:gd name="connsiteX2" fmla="*/ 211251 w 211251"/>
                <a:gd name="connsiteY2" fmla="*/ 105626 h 484425"/>
                <a:gd name="connsiteX3" fmla="*/ 158438 w 211251"/>
                <a:gd name="connsiteY3" fmla="*/ 105626 h 484425"/>
                <a:gd name="connsiteX4" fmla="*/ 158438 w 211251"/>
                <a:gd name="connsiteY4" fmla="*/ 378800 h 484425"/>
                <a:gd name="connsiteX5" fmla="*/ 211251 w 211251"/>
                <a:gd name="connsiteY5" fmla="*/ 378800 h 484425"/>
                <a:gd name="connsiteX6" fmla="*/ 105626 w 211251"/>
                <a:gd name="connsiteY6" fmla="*/ 484425 h 484425"/>
                <a:gd name="connsiteX7" fmla="*/ 0 w 211251"/>
                <a:gd name="connsiteY7" fmla="*/ 378800 h 484425"/>
                <a:gd name="connsiteX8" fmla="*/ 52813 w 211251"/>
                <a:gd name="connsiteY8" fmla="*/ 378800 h 484425"/>
                <a:gd name="connsiteX9" fmla="*/ 52813 w 211251"/>
                <a:gd name="connsiteY9" fmla="*/ 105626 h 484425"/>
                <a:gd name="connsiteX10" fmla="*/ 0 w 211251"/>
                <a:gd name="connsiteY10" fmla="*/ 105626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51" h="484425">
                  <a:moveTo>
                    <a:pt x="211250" y="378799"/>
                  </a:moveTo>
                  <a:lnTo>
                    <a:pt x="105625" y="484425"/>
                  </a:lnTo>
                  <a:lnTo>
                    <a:pt x="1" y="378799"/>
                  </a:lnTo>
                  <a:lnTo>
                    <a:pt x="52813" y="378799"/>
                  </a:lnTo>
                  <a:lnTo>
                    <a:pt x="52813" y="105625"/>
                  </a:lnTo>
                  <a:lnTo>
                    <a:pt x="1" y="105625"/>
                  </a:lnTo>
                  <a:lnTo>
                    <a:pt x="105625" y="0"/>
                  </a:lnTo>
                  <a:lnTo>
                    <a:pt x="211250" y="105625"/>
                  </a:lnTo>
                  <a:lnTo>
                    <a:pt x="158438" y="105625"/>
                  </a:lnTo>
                  <a:lnTo>
                    <a:pt x="158438" y="378799"/>
                  </a:lnTo>
                  <a:lnTo>
                    <a:pt x="211250" y="378799"/>
                  </a:lnTo>
                  <a:close/>
                </a:path>
              </a:pathLst>
            </a:cu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63375" tIns="96886" rIns="0" bIns="9688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BB70BF7-D2E0-5AE8-1B27-FD8968E2F67D}"/>
                </a:ext>
              </a:extLst>
            </p:cNvPr>
            <p:cNvSpPr/>
            <p:nvPr/>
          </p:nvSpPr>
          <p:spPr>
            <a:xfrm>
              <a:off x="6819141" y="563558"/>
              <a:ext cx="1424781" cy="1424781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054" tIns="234054" rIns="234054" bIns="2340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Kiosk #1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(CA)</a:t>
              </a:r>
              <a:endParaRPr lang="en-US" sz="2000" kern="12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91660A-00E3-9EFA-6E05-D1CC8F6FED35}"/>
                </a:ext>
              </a:extLst>
            </p:cNvPr>
            <p:cNvSpPr/>
            <p:nvPr/>
          </p:nvSpPr>
          <p:spPr>
            <a:xfrm rot="3259445">
              <a:off x="7448277" y="2274578"/>
              <a:ext cx="970714" cy="276381"/>
            </a:xfrm>
            <a:custGeom>
              <a:avLst/>
              <a:gdLst>
                <a:gd name="connsiteX0" fmla="*/ 0 w 1171960"/>
                <a:gd name="connsiteY0" fmla="*/ 311147 h 622293"/>
                <a:gd name="connsiteX1" fmla="*/ 311147 w 1171960"/>
                <a:gd name="connsiteY1" fmla="*/ 0 h 622293"/>
                <a:gd name="connsiteX2" fmla="*/ 311147 w 1171960"/>
                <a:gd name="connsiteY2" fmla="*/ 155573 h 622293"/>
                <a:gd name="connsiteX3" fmla="*/ 860814 w 1171960"/>
                <a:gd name="connsiteY3" fmla="*/ 155573 h 622293"/>
                <a:gd name="connsiteX4" fmla="*/ 860814 w 1171960"/>
                <a:gd name="connsiteY4" fmla="*/ 0 h 622293"/>
                <a:gd name="connsiteX5" fmla="*/ 1171960 w 1171960"/>
                <a:gd name="connsiteY5" fmla="*/ 311147 h 622293"/>
                <a:gd name="connsiteX6" fmla="*/ 860814 w 1171960"/>
                <a:gd name="connsiteY6" fmla="*/ 622293 h 622293"/>
                <a:gd name="connsiteX7" fmla="*/ 860814 w 1171960"/>
                <a:gd name="connsiteY7" fmla="*/ 466720 h 622293"/>
                <a:gd name="connsiteX8" fmla="*/ 311147 w 1171960"/>
                <a:gd name="connsiteY8" fmla="*/ 466720 h 622293"/>
                <a:gd name="connsiteX9" fmla="*/ 311147 w 1171960"/>
                <a:gd name="connsiteY9" fmla="*/ 622293 h 622293"/>
                <a:gd name="connsiteX10" fmla="*/ 0 w 1171960"/>
                <a:gd name="connsiteY10" fmla="*/ 311147 h 62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1960" h="622293">
                  <a:moveTo>
                    <a:pt x="1171960" y="311147"/>
                  </a:moveTo>
                  <a:lnTo>
                    <a:pt x="860813" y="0"/>
                  </a:lnTo>
                  <a:lnTo>
                    <a:pt x="860813" y="155573"/>
                  </a:lnTo>
                  <a:lnTo>
                    <a:pt x="311146" y="155573"/>
                  </a:lnTo>
                  <a:lnTo>
                    <a:pt x="311146" y="0"/>
                  </a:lnTo>
                  <a:lnTo>
                    <a:pt x="0" y="311147"/>
                  </a:lnTo>
                  <a:lnTo>
                    <a:pt x="311146" y="622293"/>
                  </a:lnTo>
                  <a:lnTo>
                    <a:pt x="311146" y="466720"/>
                  </a:lnTo>
                  <a:lnTo>
                    <a:pt x="860813" y="466720"/>
                  </a:lnTo>
                  <a:lnTo>
                    <a:pt x="860813" y="622293"/>
                  </a:lnTo>
                  <a:lnTo>
                    <a:pt x="1171960" y="311147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86688" tIns="124459" rIns="0" bIns="12445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F2CDBF8-7254-97CA-652B-763AC72DC71A}"/>
              </a:ext>
            </a:extLst>
          </p:cNvPr>
          <p:cNvSpPr txBox="1">
            <a:spLocks/>
          </p:cNvSpPr>
          <p:nvPr/>
        </p:nvSpPr>
        <p:spPr>
          <a:xfrm>
            <a:off x="729673" y="346652"/>
            <a:ext cx="10042236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does it benefit you?</a:t>
            </a:r>
            <a:endParaRPr lang="en-US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05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required?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56CA2-E83B-91B4-6DFD-AB688F0F1B40}"/>
              </a:ext>
            </a:extLst>
          </p:cNvPr>
          <p:cNvSpPr txBox="1"/>
          <p:nvPr/>
        </p:nvSpPr>
        <p:spPr>
          <a:xfrm>
            <a:off x="729673" y="1453896"/>
            <a:ext cx="1051560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/>
                <a:ea typeface="Roboto Condensed"/>
                <a:cs typeface="Roboto Condensed"/>
              </a:rPr>
              <a:t>Schedule an upgrade session with FleetCommander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/>
                <a:ea typeface="Roboto Condensed"/>
                <a:cs typeface="Roboto Condensed"/>
              </a:rPr>
              <a:t>Someone to be at the kiosk to perform initial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/>
                <a:ea typeface="Roboto Condensed"/>
                <a:cs typeface="Roboto Condensed"/>
              </a:rPr>
              <a:t>30-60 mins of scheduled kiosk downtime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/>
                <a:ea typeface="Roboto Condensed"/>
                <a:cs typeface="Roboto Condensed"/>
              </a:rPr>
              <a:t>Install latest version of </a:t>
            </a:r>
            <a:r>
              <a:rPr lang="en-US" sz="2800" err="1">
                <a:latin typeface="Roboto Condensed"/>
                <a:ea typeface="Roboto Condensed"/>
                <a:cs typeface="Roboto Condensed"/>
              </a:rPr>
              <a:t>KioWare</a:t>
            </a:r>
            <a:endParaRPr lang="en-US" sz="2800">
              <a:latin typeface="Roboto Condensed"/>
              <a:ea typeface="Roboto Condensed"/>
              <a:cs typeface="Roboto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/>
                <a:ea typeface="Roboto Condensed"/>
                <a:cs typeface="Roboto Condensed"/>
              </a:rPr>
              <a:t>Configure </a:t>
            </a:r>
            <a:r>
              <a:rPr lang="en-US" sz="2800" err="1">
                <a:latin typeface="Roboto Condensed"/>
                <a:ea typeface="Roboto Condensed"/>
                <a:cs typeface="Roboto Condensed"/>
              </a:rPr>
              <a:t>KioWare</a:t>
            </a:r>
            <a:r>
              <a:rPr lang="en-US" sz="2800">
                <a:latin typeface="Roboto Condensed"/>
                <a:ea typeface="Roboto Condensed"/>
                <a:cs typeface="Roboto Condensed"/>
              </a:rPr>
              <a:t> Server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/>
                <a:ea typeface="Roboto Condensed"/>
                <a:cs typeface="Roboto Condensed"/>
              </a:rPr>
              <a:t>Install PowerShell module for Windows Updates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A0B212-9754-1534-B50B-C40D66D4CE52}"/>
              </a:ext>
            </a:extLst>
          </p:cNvPr>
          <p:cNvSpPr txBox="1"/>
          <p:nvPr/>
        </p:nvSpPr>
        <p:spPr>
          <a:xfrm>
            <a:off x="1591056" y="4598896"/>
            <a:ext cx="733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153 Kiosks have been added to </a:t>
            </a:r>
            <a:r>
              <a:rPr lang="en-US" sz="3200" b="1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Kioserver</a:t>
            </a:r>
            <a:r>
              <a:rPr lang="en-US" sz="32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6364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5981750" cy="3474720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control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vpn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service</a:t>
            </a:r>
          </a:p>
        </p:txBody>
      </p:sp>
      <p:pic>
        <p:nvPicPr>
          <p:cNvPr id="6" name="Picture 5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A087CEA-1785-31D6-D3A2-3DAD3417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43C4EF56-9294-C666-7AFE-C375E5C6C5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62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2C59-596C-2552-BF5A-E9A95A8A1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B7ED14-7A2F-5E98-B461-C64D1A3948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78F889-5AA1-0321-7E35-98809E8F77B5}"/>
              </a:ext>
            </a:extLst>
          </p:cNvPr>
          <p:cNvSpPr txBox="1">
            <a:spLocks/>
          </p:cNvSpPr>
          <p:nvPr/>
        </p:nvSpPr>
        <p:spPr>
          <a:xfrm>
            <a:off x="5460924" y="2225685"/>
            <a:ext cx="6201449" cy="21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SmartFob</a:t>
            </a:r>
            <a:r>
              <a:rPr lang="en-US" sz="4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Key Box Update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66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Control Standard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C73937-703C-5314-B736-22A762BCD5E0}"/>
              </a:ext>
            </a:extLst>
          </p:cNvPr>
          <p:cNvGrpSpPr/>
          <p:nvPr/>
        </p:nvGrpSpPr>
        <p:grpSpPr>
          <a:xfrm>
            <a:off x="4306686" y="1434522"/>
            <a:ext cx="6363926" cy="4900636"/>
            <a:chOff x="1947672" y="1471098"/>
            <a:chExt cx="6363926" cy="49006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759637-9F93-D4A9-AFEC-772E20807198}"/>
                </a:ext>
              </a:extLst>
            </p:cNvPr>
            <p:cNvSpPr/>
            <p:nvPr/>
          </p:nvSpPr>
          <p:spPr>
            <a:xfrm>
              <a:off x="5128260" y="2308040"/>
              <a:ext cx="1905000" cy="1285875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3EB476-2722-0D47-87D1-6066E66F832A}"/>
                </a:ext>
              </a:extLst>
            </p:cNvPr>
            <p:cNvSpPr/>
            <p:nvPr/>
          </p:nvSpPr>
          <p:spPr>
            <a:xfrm>
              <a:off x="1947672" y="1841855"/>
              <a:ext cx="2185416" cy="2414016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8C162D-0E56-63C3-9528-49464499A611}"/>
                </a:ext>
              </a:extLst>
            </p:cNvPr>
            <p:cNvSpPr/>
            <p:nvPr/>
          </p:nvSpPr>
          <p:spPr>
            <a:xfrm>
              <a:off x="6277553" y="4942332"/>
              <a:ext cx="551688" cy="740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CDB541-52F8-F8EC-0DB5-2C9CB98BB52C}"/>
                </a:ext>
              </a:extLst>
            </p:cNvPr>
            <p:cNvSpPr/>
            <p:nvPr/>
          </p:nvSpPr>
          <p:spPr>
            <a:xfrm>
              <a:off x="5584416" y="3098517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A1882B-6D39-FE6D-155E-78C716A06212}"/>
                </a:ext>
              </a:extLst>
            </p:cNvPr>
            <p:cNvSpPr/>
            <p:nvPr/>
          </p:nvSpPr>
          <p:spPr>
            <a:xfrm>
              <a:off x="6432742" y="3116990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1CFFF8-D200-9426-3DC1-62782E0BF127}"/>
                </a:ext>
              </a:extLst>
            </p:cNvPr>
            <p:cNvSpPr txBox="1"/>
            <p:nvPr/>
          </p:nvSpPr>
          <p:spPr>
            <a:xfrm>
              <a:off x="2513648" y="147109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Key Box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9C241B-A814-5232-7688-DE93465964FC}"/>
                </a:ext>
              </a:extLst>
            </p:cNvPr>
            <p:cNvSpPr txBox="1"/>
            <p:nvPr/>
          </p:nvSpPr>
          <p:spPr>
            <a:xfrm>
              <a:off x="5684716" y="1899251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Kiosk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0406F3-B10E-DF81-03E8-02EA93FB261E}"/>
                </a:ext>
              </a:extLst>
            </p:cNvPr>
            <p:cNvCxnSpPr>
              <a:cxnSpLocks/>
            </p:cNvCxnSpPr>
            <p:nvPr/>
          </p:nvCxnSpPr>
          <p:spPr>
            <a:xfrm>
              <a:off x="3903740" y="3165636"/>
              <a:ext cx="3101" cy="22988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4CD2A5-449C-CB0C-8640-9B8D997596D2}"/>
                </a:ext>
              </a:extLst>
            </p:cNvPr>
            <p:cNvSpPr txBox="1"/>
            <p:nvPr/>
          </p:nvSpPr>
          <p:spPr>
            <a:xfrm>
              <a:off x="5442262" y="2864952"/>
              <a:ext cx="19809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NIC2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858C0A-603B-8070-6140-323DB2E35DAA}"/>
                </a:ext>
              </a:extLst>
            </p:cNvPr>
            <p:cNvSpPr/>
            <p:nvPr/>
          </p:nvSpPr>
          <p:spPr>
            <a:xfrm>
              <a:off x="3823654" y="2200319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446885-90CC-3694-6EF3-7B1C30DE92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9944" y="2351370"/>
              <a:ext cx="0" cy="8142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1AE175-6B26-B477-0A8E-D0DA61540C69}"/>
                </a:ext>
              </a:extLst>
            </p:cNvPr>
            <p:cNvSpPr txBox="1"/>
            <p:nvPr/>
          </p:nvSpPr>
          <p:spPr>
            <a:xfrm>
              <a:off x="6289118" y="2872757"/>
              <a:ext cx="6199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NIC1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B7E038-FE93-C530-FDCD-F404B93E190B}"/>
                </a:ext>
              </a:extLst>
            </p:cNvPr>
            <p:cNvSpPr txBox="1"/>
            <p:nvPr/>
          </p:nvSpPr>
          <p:spPr>
            <a:xfrm>
              <a:off x="5248755" y="5725403"/>
              <a:ext cx="3062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Network Port or </a:t>
              </a:r>
              <a:r>
                <a:rPr lang="en-US" dirty="0" err="1">
                  <a:solidFill>
                    <a:schemeClr val="accent6"/>
                  </a:solidFill>
                </a:rPr>
                <a:t>Cradlepoint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2389C6-84EF-1B8E-1030-5A67A3DB1FA9}"/>
                </a:ext>
              </a:extLst>
            </p:cNvPr>
            <p:cNvSpPr/>
            <p:nvPr/>
          </p:nvSpPr>
          <p:spPr>
            <a:xfrm>
              <a:off x="6461065" y="5115509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F2EE72-D568-4F8A-A255-E36115A5ED26}"/>
                </a:ext>
              </a:extLst>
            </p:cNvPr>
            <p:cNvSpPr/>
            <p:nvPr/>
          </p:nvSpPr>
          <p:spPr>
            <a:xfrm>
              <a:off x="6470209" y="5395945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A98C44-AA63-70FB-53D7-88BB284CC8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15929" y="3185570"/>
              <a:ext cx="19322" cy="19317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2BB350-8276-DCF3-F9CF-EE37DD3CBE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9944" y="5467316"/>
              <a:ext cx="269762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767F57-3DC3-29AA-E7A5-8CE5FB432BC3}"/>
              </a:ext>
            </a:extLst>
          </p:cNvPr>
          <p:cNvGrpSpPr/>
          <p:nvPr/>
        </p:nvGrpSpPr>
        <p:grpSpPr>
          <a:xfrm>
            <a:off x="9671090" y="4669245"/>
            <a:ext cx="470845" cy="956534"/>
            <a:chOff x="8481470" y="4508764"/>
            <a:chExt cx="672606" cy="139010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ECA1FAD-7253-9565-D40F-06396CABD2DE}"/>
                </a:ext>
              </a:extLst>
            </p:cNvPr>
            <p:cNvSpPr/>
            <p:nvPr/>
          </p:nvSpPr>
          <p:spPr>
            <a:xfrm>
              <a:off x="8481470" y="5158199"/>
              <a:ext cx="672606" cy="74066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1764593-1E85-F79D-355D-8A7532C5C78F}"/>
                </a:ext>
              </a:extLst>
            </p:cNvPr>
            <p:cNvSpPr/>
            <p:nvPr/>
          </p:nvSpPr>
          <p:spPr>
            <a:xfrm>
              <a:off x="8578311" y="4521709"/>
              <a:ext cx="152346" cy="662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51DA1A6-0229-6163-5CCA-82772DC897D5}"/>
                </a:ext>
              </a:extLst>
            </p:cNvPr>
            <p:cNvSpPr/>
            <p:nvPr/>
          </p:nvSpPr>
          <p:spPr>
            <a:xfrm>
              <a:off x="8900802" y="4508764"/>
              <a:ext cx="152346" cy="662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CC5C074-FB7D-C7A7-BA71-1AFABF3CEE34}"/>
              </a:ext>
            </a:extLst>
          </p:cNvPr>
          <p:cNvSpPr txBox="1"/>
          <p:nvPr/>
        </p:nvSpPr>
        <p:spPr>
          <a:xfrm>
            <a:off x="945139" y="1933575"/>
            <a:ext cx="2823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Requires:</a:t>
            </a:r>
          </a:p>
          <a:p>
            <a:r>
              <a:rPr lang="en-US" dirty="0">
                <a:solidFill>
                  <a:schemeClr val="accent6"/>
                </a:solidFill>
              </a:rPr>
              <a:t>Dedicated IP Address</a:t>
            </a:r>
          </a:p>
          <a:p>
            <a:r>
              <a:rPr lang="en-US" dirty="0">
                <a:solidFill>
                  <a:schemeClr val="accent6"/>
                </a:solidFill>
              </a:rPr>
              <a:t>Internal Firewall Rules</a:t>
            </a:r>
          </a:p>
          <a:p>
            <a:r>
              <a:rPr lang="en-US" dirty="0">
                <a:solidFill>
                  <a:schemeClr val="accent6"/>
                </a:solidFill>
              </a:rPr>
              <a:t>Two network drops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56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Control VPN Service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29673" y="102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A8BDAF-8C5E-C433-7C42-3E60E1FA270A}"/>
              </a:ext>
            </a:extLst>
          </p:cNvPr>
          <p:cNvGrpSpPr/>
          <p:nvPr/>
        </p:nvGrpSpPr>
        <p:grpSpPr>
          <a:xfrm>
            <a:off x="3605096" y="1629160"/>
            <a:ext cx="5780732" cy="4613472"/>
            <a:chOff x="2037129" y="1471098"/>
            <a:chExt cx="5780732" cy="46134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759637-9F93-D4A9-AFEC-772E20807198}"/>
                </a:ext>
              </a:extLst>
            </p:cNvPr>
            <p:cNvSpPr/>
            <p:nvPr/>
          </p:nvSpPr>
          <p:spPr>
            <a:xfrm>
              <a:off x="5128260" y="2308040"/>
              <a:ext cx="1905000" cy="1285875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3EB476-2722-0D47-87D1-6066E66F832A}"/>
                </a:ext>
              </a:extLst>
            </p:cNvPr>
            <p:cNvSpPr/>
            <p:nvPr/>
          </p:nvSpPr>
          <p:spPr>
            <a:xfrm>
              <a:off x="2037129" y="1841855"/>
              <a:ext cx="2185416" cy="2414016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8C162D-0E56-63C3-9528-49464499A611}"/>
                </a:ext>
              </a:extLst>
            </p:cNvPr>
            <p:cNvSpPr/>
            <p:nvPr/>
          </p:nvSpPr>
          <p:spPr>
            <a:xfrm>
              <a:off x="6277553" y="4942332"/>
              <a:ext cx="551688" cy="740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CDB541-52F8-F8EC-0DB5-2C9CB98BB52C}"/>
                </a:ext>
              </a:extLst>
            </p:cNvPr>
            <p:cNvSpPr/>
            <p:nvPr/>
          </p:nvSpPr>
          <p:spPr>
            <a:xfrm>
              <a:off x="5584416" y="3098517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A1882B-6D39-FE6D-155E-78C716A06212}"/>
                </a:ext>
              </a:extLst>
            </p:cNvPr>
            <p:cNvSpPr/>
            <p:nvPr/>
          </p:nvSpPr>
          <p:spPr>
            <a:xfrm>
              <a:off x="6432742" y="3116990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1CFFF8-D200-9426-3DC1-62782E0BF127}"/>
                </a:ext>
              </a:extLst>
            </p:cNvPr>
            <p:cNvSpPr txBox="1"/>
            <p:nvPr/>
          </p:nvSpPr>
          <p:spPr>
            <a:xfrm>
              <a:off x="2513648" y="147109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Key Box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9C241B-A814-5232-7688-DE93465964FC}"/>
                </a:ext>
              </a:extLst>
            </p:cNvPr>
            <p:cNvSpPr txBox="1"/>
            <p:nvPr/>
          </p:nvSpPr>
          <p:spPr>
            <a:xfrm>
              <a:off x="5684716" y="1899251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Kiosk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0406F3-B10E-DF81-03E8-02EA93FB261E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>
              <a:off x="3903740" y="3165636"/>
              <a:ext cx="1847051" cy="14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4CD2A5-449C-CB0C-8640-9B8D997596D2}"/>
                </a:ext>
              </a:extLst>
            </p:cNvPr>
            <p:cNvSpPr txBox="1"/>
            <p:nvPr/>
          </p:nvSpPr>
          <p:spPr>
            <a:xfrm>
              <a:off x="5442262" y="2864952"/>
              <a:ext cx="19809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NIC2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858C0A-603B-8070-6140-323DB2E35DAA}"/>
                </a:ext>
              </a:extLst>
            </p:cNvPr>
            <p:cNvSpPr/>
            <p:nvPr/>
          </p:nvSpPr>
          <p:spPr>
            <a:xfrm>
              <a:off x="3823654" y="2200319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446885-90CC-3694-6EF3-7B1C30DE92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9944" y="2351370"/>
              <a:ext cx="0" cy="8142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1AE175-6B26-B477-0A8E-D0DA61540C69}"/>
                </a:ext>
              </a:extLst>
            </p:cNvPr>
            <p:cNvSpPr txBox="1"/>
            <p:nvPr/>
          </p:nvSpPr>
          <p:spPr>
            <a:xfrm>
              <a:off x="6289118" y="2872757"/>
              <a:ext cx="6199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NIC1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B7E038-FE93-C530-FDCD-F404B93E190B}"/>
                </a:ext>
              </a:extLst>
            </p:cNvPr>
            <p:cNvSpPr txBox="1"/>
            <p:nvPr/>
          </p:nvSpPr>
          <p:spPr>
            <a:xfrm>
              <a:off x="5989061" y="571523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Network Port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2389C6-84EF-1B8E-1030-5A67A3DB1FA9}"/>
                </a:ext>
              </a:extLst>
            </p:cNvPr>
            <p:cNvSpPr/>
            <p:nvPr/>
          </p:nvSpPr>
          <p:spPr>
            <a:xfrm>
              <a:off x="6461065" y="5115509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F2EE72-D568-4F8A-A255-E36115A5ED26}"/>
                </a:ext>
              </a:extLst>
            </p:cNvPr>
            <p:cNvSpPr/>
            <p:nvPr/>
          </p:nvSpPr>
          <p:spPr>
            <a:xfrm>
              <a:off x="6470209" y="5395945"/>
              <a:ext cx="166375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A98C44-AA63-70FB-53D7-88BB284CC8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15929" y="3185570"/>
              <a:ext cx="19322" cy="19317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5FADF2-B256-0071-2E2D-84C0D38AED49}"/>
              </a:ext>
            </a:extLst>
          </p:cNvPr>
          <p:cNvGrpSpPr/>
          <p:nvPr/>
        </p:nvGrpSpPr>
        <p:grpSpPr>
          <a:xfrm>
            <a:off x="9791400" y="4690591"/>
            <a:ext cx="470845" cy="956533"/>
            <a:chOff x="8481470" y="4508764"/>
            <a:chExt cx="672606" cy="13901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E2C9E6C-87CA-E41C-CAE3-C2F0E764D63B}"/>
                </a:ext>
              </a:extLst>
            </p:cNvPr>
            <p:cNvSpPr/>
            <p:nvPr/>
          </p:nvSpPr>
          <p:spPr>
            <a:xfrm>
              <a:off x="8481470" y="5158199"/>
              <a:ext cx="672606" cy="74066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4B25443-743F-4731-D3C6-931CA15CB192}"/>
                </a:ext>
              </a:extLst>
            </p:cNvPr>
            <p:cNvSpPr/>
            <p:nvPr/>
          </p:nvSpPr>
          <p:spPr>
            <a:xfrm>
              <a:off x="8578311" y="4521709"/>
              <a:ext cx="152346" cy="662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0FF660-39A4-4439-8DDC-AE77528E3393}"/>
                </a:ext>
              </a:extLst>
            </p:cNvPr>
            <p:cNvSpPr/>
            <p:nvPr/>
          </p:nvSpPr>
          <p:spPr>
            <a:xfrm>
              <a:off x="8900802" y="4508764"/>
              <a:ext cx="152346" cy="662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&quot;Not Allowed&quot; Symbol 20">
            <a:extLst>
              <a:ext uri="{FF2B5EF4-FFF2-40B4-BE49-F238E27FC236}">
                <a16:creationId xmlns:a16="http://schemas.microsoft.com/office/drawing/2014/main" id="{037891AC-ABE0-9B6C-6A2B-1E8DDFD7A2B0}"/>
              </a:ext>
            </a:extLst>
          </p:cNvPr>
          <p:cNvSpPr/>
          <p:nvPr/>
        </p:nvSpPr>
        <p:spPr>
          <a:xfrm>
            <a:off x="9244833" y="4333233"/>
            <a:ext cx="1563980" cy="1539740"/>
          </a:xfrm>
          <a:prstGeom prst="noSmoking">
            <a:avLst/>
          </a:prstGeom>
          <a:solidFill>
            <a:srgbClr val="D90601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DB06C8-4008-6E08-4936-E50C94AA5EE9}"/>
              </a:ext>
            </a:extLst>
          </p:cNvPr>
          <p:cNvSpPr txBox="1"/>
          <p:nvPr/>
        </p:nvSpPr>
        <p:spPr>
          <a:xfrm>
            <a:off x="9298040" y="5899904"/>
            <a:ext cx="167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Cradlepoint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924AA2-7192-2CB7-D99D-A3094B26A3C4}"/>
              </a:ext>
            </a:extLst>
          </p:cNvPr>
          <p:cNvSpPr txBox="1"/>
          <p:nvPr/>
        </p:nvSpPr>
        <p:spPr>
          <a:xfrm>
            <a:off x="809653" y="2330041"/>
            <a:ext cx="2823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Requires:</a:t>
            </a:r>
          </a:p>
          <a:p>
            <a:r>
              <a:rPr lang="en-US" dirty="0">
                <a:solidFill>
                  <a:schemeClr val="accent6"/>
                </a:solidFill>
              </a:rPr>
              <a:t>Internet access</a:t>
            </a:r>
          </a:p>
          <a:p>
            <a:r>
              <a:rPr lang="en-US" dirty="0">
                <a:solidFill>
                  <a:schemeClr val="accent6"/>
                </a:solidFill>
              </a:rPr>
              <a:t>One network drop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0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A087CEA-1785-31D6-D3A2-3DAD3417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B67BDE1-946B-6C95-3CE2-5B9FC4F1C974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CD9D558-A398-494C-0EE7-F9BD49933D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0998" y="1493770"/>
          <a:ext cx="8716125" cy="421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10922172" imgH="5295957" progId="Visio.Drawing.15">
                  <p:embed/>
                </p:oleObj>
              </mc:Choice>
              <mc:Fallback>
                <p:oleObj name="Visio" r:id="rId3" imgW="10922172" imgH="5295957" progId="Visio.Drawing.15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CD9D558-A398-494C-0EE7-F9BD49933D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998" y="1493770"/>
                        <a:ext cx="8716125" cy="4217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ubtitle 10">
            <a:extLst>
              <a:ext uri="{FF2B5EF4-FFF2-40B4-BE49-F238E27FC236}">
                <a16:creationId xmlns:a16="http://schemas.microsoft.com/office/drawing/2014/main" id="{246A47AF-6A7D-9FB0-4128-DFDBF050B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7B65C1-8B80-083B-9952-9503A08D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Control VPN Service</a:t>
            </a:r>
          </a:p>
        </p:txBody>
      </p:sp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Benefits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56CA2-E83B-91B4-6DFD-AB688F0F1B40}"/>
              </a:ext>
            </a:extLst>
          </p:cNvPr>
          <p:cNvSpPr txBox="1"/>
          <p:nvPr/>
        </p:nvSpPr>
        <p:spPr>
          <a:xfrm>
            <a:off x="729673" y="1453896"/>
            <a:ext cx="1051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One network drop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dedicated IP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special firewall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All key box data is encrypted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Cheaper than using a </a:t>
            </a:r>
            <a:r>
              <a:rPr lang="en-US" sz="2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Cradlepoint</a:t>
            </a:r>
            <a:endParaRPr lang="en-US" sz="2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More appealing to your Network admins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E4D6D-D7AC-B904-87A9-954FA91225BB}"/>
              </a:ext>
            </a:extLst>
          </p:cNvPr>
          <p:cNvSpPr txBox="1"/>
          <p:nvPr/>
        </p:nvSpPr>
        <p:spPr>
          <a:xfrm>
            <a:off x="1629156" y="4558383"/>
            <a:ext cx="893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30+ Boxes are already using Open VPN! </a:t>
            </a:r>
          </a:p>
        </p:txBody>
      </p:sp>
    </p:spTree>
    <p:extLst>
      <p:ext uri="{BB962C8B-B14F-4D97-AF65-F5344CB8AC3E}">
        <p14:creationId xmlns:p14="http://schemas.microsoft.com/office/powerpoint/2010/main" val="1311818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Roboto"/>
                <a:ea typeface="Roboto"/>
                <a:cs typeface="Roboto"/>
              </a:rPr>
              <a:t>CradlePoint</a:t>
            </a:r>
            <a:r>
              <a:rPr lang="en-US" b="1" dirty="0">
                <a:latin typeface="Roboto"/>
                <a:ea typeface="Roboto"/>
                <a:cs typeface="Roboto"/>
              </a:rPr>
              <a:t> Comparison</a:t>
            </a:r>
            <a:endParaRPr lang="en-US" dirty="0">
              <a:latin typeface="Roboto"/>
              <a:ea typeface="Roboto"/>
              <a:cs typeface="Robo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77CEA8-54FB-3F81-988A-B51EF17A3477}"/>
              </a:ext>
            </a:extLst>
          </p:cNvPr>
          <p:cNvGraphicFramePr>
            <a:graphicFrameLocks noGrp="1"/>
          </p:cNvGraphicFramePr>
          <p:nvPr/>
        </p:nvGraphicFramePr>
        <p:xfrm>
          <a:off x="879478" y="1480190"/>
          <a:ext cx="10433044" cy="4280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681">
                  <a:extLst>
                    <a:ext uri="{9D8B030D-6E8A-4147-A177-3AD203B41FA5}">
                      <a16:colId xmlns:a16="http://schemas.microsoft.com/office/drawing/2014/main" val="3082578066"/>
                    </a:ext>
                  </a:extLst>
                </a:gridCol>
                <a:gridCol w="3468119">
                  <a:extLst>
                    <a:ext uri="{9D8B030D-6E8A-4147-A177-3AD203B41FA5}">
                      <a16:colId xmlns:a16="http://schemas.microsoft.com/office/drawing/2014/main" val="3031604025"/>
                    </a:ext>
                  </a:extLst>
                </a:gridCol>
                <a:gridCol w="3487244">
                  <a:extLst>
                    <a:ext uri="{9D8B030D-6E8A-4147-A177-3AD203B41FA5}">
                      <a16:colId xmlns:a16="http://schemas.microsoft.com/office/drawing/2014/main" val="1852239431"/>
                    </a:ext>
                  </a:extLst>
                </a:gridCol>
              </a:tblGrid>
              <a:tr h="9914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Cradlepoint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Segoe UI" panose="020B0502040204020203" pitchFamily="34" charset="0"/>
                        </a:rPr>
                        <a:t>Key Control VPN </a:t>
                      </a: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789637"/>
                  </a:ext>
                </a:extLst>
              </a:tr>
              <a:tr h="574409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Monthly usage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Lower yearly 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16008"/>
                  </a:ext>
                </a:extLst>
              </a:tr>
              <a:tr h="991447">
                <a:tc>
                  <a:txBody>
                    <a:bodyPr/>
                    <a:lstStyle/>
                    <a:p>
                      <a:r>
                        <a:rPr lang="en-US"/>
                        <a:t>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Relies on cell 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On organization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929907"/>
                  </a:ext>
                </a:extLst>
              </a:tr>
              <a:tr h="574409">
                <a:tc>
                  <a:txBody>
                    <a:bodyPr/>
                    <a:lstStyle/>
                    <a:p>
                      <a:r>
                        <a:rPr lang="en-US"/>
                        <a:t>Replacement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Every 3-5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Installed on Kiosk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665872"/>
                  </a:ext>
                </a:extLst>
              </a:tr>
              <a:tr h="574409">
                <a:tc>
                  <a:txBody>
                    <a:bodyPr/>
                    <a:lstStyle/>
                    <a:p>
                      <a:r>
                        <a:rPr lang="en-US"/>
                        <a:t>Power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Three power outlets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Two power outlets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145635"/>
                  </a:ext>
                </a:extLst>
              </a:tr>
              <a:tr h="5744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91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047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Hardware-as-a-service (HAAS)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CEBD4-35BF-26BB-D438-DA43EBD5E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 dirty="0"/>
              <a:t>Delivering peace-of-mind</a:t>
            </a:r>
          </a:p>
        </p:txBody>
      </p:sp>
      <p:pic>
        <p:nvPicPr>
          <p:cNvPr id="6" name="Picture 5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A087CEA-1785-31D6-D3A2-3DAD3417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40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3BBC8D-9BF2-1CA8-44B5-289DB1A03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73" y="2745259"/>
            <a:ext cx="9444797" cy="1879600"/>
          </a:xfr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With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HaaS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customers trade capital expense headaches, depreciation risk, and unpredictable hardware failures for a single predictable subscription that includes support, upgrades, replacements, compliance, and refreshes.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52CA9-A73B-BA92-668C-C4279FBA34E8}"/>
              </a:ext>
            </a:extLst>
          </p:cNvPr>
          <p:cNvSpPr txBox="1">
            <a:spLocks/>
          </p:cNvSpPr>
          <p:nvPr/>
        </p:nvSpPr>
        <p:spPr>
          <a:xfrm>
            <a:off x="729673" y="346652"/>
            <a:ext cx="10042236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hardware-as-a-service?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461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24B31-0D37-8AB1-6EE7-27654248E82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29673" y="2077102"/>
            <a:ext cx="10453688" cy="3921073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Capital Expense / Budget Approval Needed – </a:t>
            </a:r>
            <a:r>
              <a:rPr lang="en-US" sz="2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HaaS</a:t>
            </a:r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is </a:t>
            </a:r>
            <a:r>
              <a:rPr lang="en-US" sz="2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OpEx</a:t>
            </a:r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not </a:t>
            </a:r>
            <a:r>
              <a:rPr lang="en-US" sz="2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CapEx</a:t>
            </a:r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so customers avoid long approval cycles, RFPs, or board approvals.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Predictable Budgeting – One flat recurring fee covers hardware, support, warranty, and refresh → no surprise costs.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Depreciation Risk – Customers don’t carry the asset on their books, so no depreciation schedules, write-downs, or asset disposal obligations.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Lower Upfront Cash Outlay – Removes the large one-time hit</a:t>
            </a:r>
          </a:p>
          <a:p>
            <a:pPr defTabSz="914400"/>
            <a:endParaRPr lang="en-US" sz="2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EA8F49-672F-038F-395A-07FBBD001E98}"/>
              </a:ext>
            </a:extLst>
          </p:cNvPr>
          <p:cNvSpPr txBox="1">
            <a:spLocks/>
          </p:cNvSpPr>
          <p:nvPr/>
        </p:nvSpPr>
        <p:spPr>
          <a:xfrm>
            <a:off x="729673" y="346652"/>
            <a:ext cx="10042236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Financial benefits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E0C725-461A-4D70-0BC2-5C4912357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B80CF-4124-B6C6-10E8-4037CEABCCC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29673" y="1610161"/>
            <a:ext cx="10453688" cy="512140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Always Current Hardware – Automatic refresh cycle keeps technology modern and reliable.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Certified Replacements Included – Shipment of new or certified refurbished units from Agile Fleet’s pool → minimizes downtime.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Monitoring &amp; Remote Support – Tools like </a:t>
            </a:r>
            <a:r>
              <a:rPr lang="en-US" sz="2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Kioware</a:t>
            </a:r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Quick Assist, and Watchdog provide remote diagnostics, updates, and fixes without customer IT involvement.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Integrated SaaS Dependency – Hardware isn’t standalone; it is fully integrated with </a:t>
            </a:r>
            <a:r>
              <a:rPr lang="en-US" sz="2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Agile’s</a:t>
            </a:r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FleetCommander</a:t>
            </a:r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SaaS, ensuring reliability and compliance.</a:t>
            </a:r>
          </a:p>
          <a:p>
            <a:pPr defTabSz="914400"/>
            <a:endParaRPr lang="en-US" sz="2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7083F5-E06F-680C-F9A6-EFD153372281}"/>
              </a:ext>
            </a:extLst>
          </p:cNvPr>
          <p:cNvSpPr txBox="1">
            <a:spLocks/>
          </p:cNvSpPr>
          <p:nvPr/>
        </p:nvSpPr>
        <p:spPr>
          <a:xfrm>
            <a:off x="729673" y="346652"/>
            <a:ext cx="10042236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 &amp; service benefits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64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91BDB-D468-2F54-CBED-647CBB98B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38D75-AC1C-81F7-8DAF-24466B6BC7A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29673" y="1666159"/>
            <a:ext cx="10453688" cy="4478149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Reduced Internal Burden – Agile handles lifecycle management, logistics, replacement, and OS updates → less strain on customer IT/facilities teams.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Better SLAs &amp; Uptime –2-day replacement windows, proactive monitoring.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End-of-Life Surprise Costs – Customers don’t face sudden large replacement costs or downtime when hardware fails.</a:t>
            </a:r>
          </a:p>
          <a:p>
            <a:pPr defTabSz="914400"/>
            <a:r>
              <a:rPr lang="en-US" sz="2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Obsolescence Headaches – Tech is refreshed before it becomes outdated or unsupported (e.g., Windows/Linux OS cycles).</a:t>
            </a:r>
          </a:p>
          <a:p>
            <a:pPr defTabSz="914400"/>
            <a:endParaRPr lang="en-US" sz="2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defTabSz="914400"/>
            <a:endParaRPr lang="en-US" sz="2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1766B2-B188-3B07-3601-E6079074E623}"/>
              </a:ext>
            </a:extLst>
          </p:cNvPr>
          <p:cNvSpPr txBox="1">
            <a:spLocks/>
          </p:cNvSpPr>
          <p:nvPr/>
        </p:nvSpPr>
        <p:spPr>
          <a:xfrm>
            <a:off x="729673" y="346652"/>
            <a:ext cx="10042236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 reduction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7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SmartFob</a:t>
            </a:r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Key Box</a:t>
            </a:r>
            <a:endParaRPr lang="en-US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6" name="Picture 5" descr="A close-up of a key system&#10;&#10;Description automatically generated">
            <a:extLst>
              <a:ext uri="{FF2B5EF4-FFF2-40B4-BE49-F238E27FC236}">
                <a16:creationId xmlns:a16="http://schemas.microsoft.com/office/drawing/2014/main" id="{0D1F4256-2D23-452F-9403-CEEAC673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290" y="3891915"/>
            <a:ext cx="2713839" cy="260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33C0D-61EF-98F6-F097-D9AF86ECE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453" y="3891915"/>
            <a:ext cx="1733333" cy="249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E43A8-58F4-FE19-B03E-C142C5153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05" y="1088866"/>
            <a:ext cx="4990476" cy="3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88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1C179-0059-D0E2-7F51-F55D19BB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HaaS</a:t>
            </a:r>
            <a:r>
              <a:rPr lang="en-US" dirty="0"/>
              <a:t> Program available starting in Q1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49A48-0A05-85B7-D845-89C2122E1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Contact your Client Success Representative if Interested.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6CFBD0-98BC-3114-1B14-5035E95BC5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304" r="21304"/>
          <a:stretch>
            <a:fillRect/>
          </a:stretch>
        </p:blipFill>
        <p:spPr>
          <a:xfrm>
            <a:off x="638877" y="585821"/>
            <a:ext cx="4529506" cy="565135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2079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  <p:pic>
        <p:nvPicPr>
          <p:cNvPr id="6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71BBE323-BD15-B4F6-2E9E-7AE74CA64F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06170-6A82-3974-B3FF-8E7B66C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Benefits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9F61B-6934-94B0-05CB-E42972929730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7B821-94E7-C221-C72C-E73F068DB2E2}"/>
              </a:ext>
            </a:extLst>
          </p:cNvPr>
          <p:cNvSpPr txBox="1"/>
          <p:nvPr/>
        </p:nvSpPr>
        <p:spPr>
          <a:xfrm>
            <a:off x="729673" y="1554480"/>
            <a:ext cx="53663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key to turn. Easy in and out.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Can return to any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If fob is lost, no custom replacement fobs required.  Fobs are generic.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Key ring doesn’t bind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Mail-slot no longer has switch in cardholder.</a:t>
            </a:r>
          </a:p>
          <a:p>
            <a:endParaRPr lang="en-US" sz="2800" dirty="0"/>
          </a:p>
        </p:txBody>
      </p:sp>
      <p:pic>
        <p:nvPicPr>
          <p:cNvPr id="7" name="Picture 6" descr="A hand opening a door&#10;&#10;Description automatically generated">
            <a:extLst>
              <a:ext uri="{FF2B5EF4-FFF2-40B4-BE49-F238E27FC236}">
                <a16:creationId xmlns:a16="http://schemas.microsoft.com/office/drawing/2014/main" id="{560C2EEE-7EBD-EFAB-0511-4BC4381D2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31" y="477012"/>
            <a:ext cx="2961282" cy="52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2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519B5-8825-7F0F-8C9D-AD1605025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DA91DB-3634-571F-DFD5-DDF9B1D6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Field Testing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FB3A4-E756-E36D-CBD8-DE8EDCB5484A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DB5DF-C9BC-0EFC-0222-A862F0660870}"/>
              </a:ext>
            </a:extLst>
          </p:cNvPr>
          <p:cNvSpPr txBox="1"/>
          <p:nvPr/>
        </p:nvSpPr>
        <p:spPr>
          <a:xfrm>
            <a:off x="729672" y="1554480"/>
            <a:ext cx="92738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We had two clients who wanted to test the Smart Fob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Swapped their standard panel for </a:t>
            </a:r>
            <a:r>
              <a:rPr lang="en-US" sz="280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Smartfob</a:t>
            </a:r>
            <a:endParaRPr lang="en-US" sz="2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Picked local clients in case there were any technical issues.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Went onsite to assist with the panel swap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Ran field test for 6 months.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Clients had option to buy the new panel or go back to the original key panel. 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13631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BBB93-7765-67BB-C947-ED8BB4526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8CAB4C-6992-00B7-044B-58D875417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Field Testing - WSSC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149D8-DD04-3DD6-DBBD-E39387F9E0A7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6AA065A4-46A0-8B26-E854-F4354680F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34AA1-CBCF-C068-9A50-096E2A7D1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72215"/>
            <a:ext cx="5580184" cy="4185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B179B-8B5B-C1AB-598C-CE0930C43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0" y="1709161"/>
            <a:ext cx="5530923" cy="41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0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D5AD0-34FF-6D4D-F757-EA1FC0557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773E85-3027-4AF1-34A9-706891F8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Field Testing – Fairfax County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47D0C-658F-FD0E-CF40-8974AED1042F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C08A57C4-0ECB-2452-A167-9A3D47715A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527799-866E-83CA-3EAF-21AF05E2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6685" y="2119506"/>
            <a:ext cx="4667249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164382A-7EA6-A3B1-E954-03CFDB71E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24" y="1536100"/>
            <a:ext cx="3500436" cy="466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07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67F4D-5703-15A8-9719-2981B131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1116AC2-3037-64E7-876A-F562BD47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46652"/>
            <a:ext cx="1004223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Field Testing – Results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E8A9A-0046-24CF-A587-A9B399CEC343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A89F9C5B-D2EC-B10C-0C08-F97B45A86A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12FFE-97FB-537D-A978-4FA4299F0B53}"/>
              </a:ext>
            </a:extLst>
          </p:cNvPr>
          <p:cNvSpPr txBox="1"/>
          <p:nvPr/>
        </p:nvSpPr>
        <p:spPr>
          <a:xfrm>
            <a:off x="729673" y="1709161"/>
            <a:ext cx="90906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End Users said it was easier to remove and return keys.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Discovered an issue with a key count. Issue was resolved.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Clients have been using boxes now for more than 10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Both clients decided to purchase the </a:t>
            </a:r>
            <a:r>
              <a:rPr lang="en-US" sz="2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SmartFob</a:t>
            </a: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panel.  Fairfax is considering ordering more.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We have sold 14 of new smart fob boxes and panel swaps since last user conference.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We were able to simply the panel exchange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We add numbers to the panel and the </a:t>
            </a:r>
            <a:r>
              <a:rPr lang="en-US" sz="2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keyfob</a:t>
            </a:r>
            <a:r>
              <a:rPr lang="en-US" sz="2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for easier identification.</a:t>
            </a:r>
          </a:p>
        </p:txBody>
      </p:sp>
    </p:spTree>
    <p:extLst>
      <p:ext uri="{BB962C8B-B14F-4D97-AF65-F5344CB8AC3E}">
        <p14:creationId xmlns:p14="http://schemas.microsoft.com/office/powerpoint/2010/main" val="2856413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67F4D-5703-15A8-9719-2981B131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1116AC2-3037-64E7-876A-F562BD47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2880677"/>
            <a:ext cx="393192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Step-By-Step</a:t>
            </a:r>
            <a:b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Instructions</a:t>
            </a: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299DC63-DD6C-E2F6-AAAA-B325A2475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A669CE-4158-3DF2-5CA6-2D97FE0FA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Available as a video or PDF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Can be found on </a:t>
            </a:r>
            <a:r>
              <a:rPr lang="en-US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https://fcdrive.agilefleet.com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E8A9A-0046-24CF-A587-A9B399CEC343}"/>
              </a:ext>
            </a:extLst>
          </p:cNvPr>
          <p:cNvSpPr txBox="1">
            <a:spLocks/>
          </p:cNvSpPr>
          <p:nvPr/>
        </p:nvSpPr>
        <p:spPr>
          <a:xfrm>
            <a:off x="7312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A89F9C5B-D2EC-B10C-0C08-F97B45A86A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58FDBA-EE7A-5C8A-F9E8-9769F471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9480" cy="3438145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ECC4D7-30BC-C753-0133-395F308C0F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309"/>
          <a:stretch>
            <a:fillRect/>
          </a:stretch>
        </p:blipFill>
        <p:spPr>
          <a:xfrm>
            <a:off x="3318055" y="3429000"/>
            <a:ext cx="3549585" cy="3438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256122-F96A-2A56-2D9F-0811ED619C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327" t="15219" r="31681"/>
          <a:stretch>
            <a:fillRect/>
          </a:stretch>
        </p:blipFill>
        <p:spPr>
          <a:xfrm>
            <a:off x="-10829" y="3419222"/>
            <a:ext cx="3318055" cy="34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88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Custom 3">
      <a:dk1>
        <a:srgbClr val="000000"/>
      </a:dk1>
      <a:lt1>
        <a:srgbClr val="FEFFFF"/>
      </a:lt1>
      <a:dk2>
        <a:srgbClr val="146194"/>
      </a:dk2>
      <a:lt2>
        <a:srgbClr val="76DBF4"/>
      </a:lt2>
      <a:accent1>
        <a:srgbClr val="052F61"/>
      </a:accent1>
      <a:accent2>
        <a:srgbClr val="3673BC"/>
      </a:accent2>
      <a:accent3>
        <a:srgbClr val="4CA1CE"/>
      </a:accent3>
      <a:accent4>
        <a:srgbClr val="F2F6F8"/>
      </a:accent4>
      <a:accent5>
        <a:srgbClr val="5AC5DA"/>
      </a:accent5>
      <a:accent6>
        <a:srgbClr val="0A1F37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and 2025 Template 081925" id="{50F334A2-AD44-894F-B606-D941F5E3376A}" vid="{6408D32D-9C58-3B41-83A6-82EA146841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10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11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12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13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14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15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2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3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4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5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6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7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8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ppt/theme/themeOverride9.xml><?xml version="1.0" encoding="utf-8"?>
<a:themeOverride xmlns:a="http://schemas.openxmlformats.org/drawingml/2006/main">
  <a:clrScheme name="Custom 3">
    <a:dk1>
      <a:srgbClr val="000000"/>
    </a:dk1>
    <a:lt1>
      <a:srgbClr val="FEFFFF"/>
    </a:lt1>
    <a:dk2>
      <a:srgbClr val="146194"/>
    </a:dk2>
    <a:lt2>
      <a:srgbClr val="76DBF4"/>
    </a:lt2>
    <a:accent1>
      <a:srgbClr val="052F61"/>
    </a:accent1>
    <a:accent2>
      <a:srgbClr val="3673BC"/>
    </a:accent2>
    <a:accent3>
      <a:srgbClr val="4CA1CE"/>
    </a:accent3>
    <a:accent4>
      <a:srgbClr val="F2F6F8"/>
    </a:accent4>
    <a:accent5>
      <a:srgbClr val="5AC5DA"/>
    </a:accent5>
    <a:accent6>
      <a:srgbClr val="0A1F37"/>
    </a:accent6>
    <a:hlink>
      <a:srgbClr val="0D2E46"/>
    </a:hlink>
    <a:folHlink>
      <a:srgbClr val="356A9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22" ma:contentTypeDescription="Create a new document." ma:contentTypeScope="" ma:versionID="74a4db3ebc9cf9b6790c098803ade016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d4b46c647d091bd4ddbe4b673018c2c0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Related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RelatedLink" ma:index="28" nillable="true" ma:displayName="Related Link" ma:format="Hyperlink" ma:internalName="Re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MediaServiceKeyPoints xmlns="797aa1b6-d276-4963-8e9b-a389f20630ae" xsi:nil="true"/>
    <RelatedLink xmlns="797aa1b6-d276-4963-8e9b-a389f20630ae">
      <Url xsi:nil="true"/>
      <Description xsi:nil="true"/>
    </RelatedLink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2026B-040F-43F6-808F-595B6ED4F1F7}">
  <ds:schemaRefs>
    <ds:schemaRef ds:uri="797aa1b6-d276-4963-8e9b-a389f20630ae"/>
    <ds:schemaRef ds:uri="995c04c3-6940-420f-9b44-f011cddbce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03C5E8-6E73-4A29-90A5-6BDD54A3FA10}">
  <ds:schemaRefs>
    <ds:schemaRef ds:uri="797aa1b6-d276-4963-8e9b-a389f20630ae"/>
    <ds:schemaRef ds:uri="995c04c3-6940-420f-9b44-f011cddbce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1018</Words>
  <Application>Microsoft Office PowerPoint</Application>
  <PresentationFormat>Widescreen</PresentationFormat>
  <Paragraphs>191</Paragraphs>
  <Slides>31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Gothic</vt:lpstr>
      <vt:lpstr>Roboto</vt:lpstr>
      <vt:lpstr>Roboto Condensed</vt:lpstr>
      <vt:lpstr>Segoe UI</vt:lpstr>
      <vt:lpstr>Wingdings 3</vt:lpstr>
      <vt:lpstr>Slice</vt:lpstr>
      <vt:lpstr>Visio</vt:lpstr>
      <vt:lpstr>Welcome to command 2025</vt:lpstr>
      <vt:lpstr> </vt:lpstr>
      <vt:lpstr>SmartFob Key Box</vt:lpstr>
      <vt:lpstr>Benefits</vt:lpstr>
      <vt:lpstr>Field Testing</vt:lpstr>
      <vt:lpstr>Field Testing - WSSC</vt:lpstr>
      <vt:lpstr>Field Testing – Fairfax County</vt:lpstr>
      <vt:lpstr>Field Testing – Results</vt:lpstr>
      <vt:lpstr>Step-By-Step Instructions</vt:lpstr>
      <vt:lpstr>Sizes</vt:lpstr>
      <vt:lpstr>Key Rings</vt:lpstr>
      <vt:lpstr>Key Rings</vt:lpstr>
      <vt:lpstr> </vt:lpstr>
      <vt:lpstr>KIOWARE Server</vt:lpstr>
      <vt:lpstr>KIOWARE Server</vt:lpstr>
      <vt:lpstr>Benefits</vt:lpstr>
      <vt:lpstr>PowerPoint Presentation</vt:lpstr>
      <vt:lpstr>What is required?</vt:lpstr>
      <vt:lpstr>key control vpn service</vt:lpstr>
      <vt:lpstr>Key Control Standard</vt:lpstr>
      <vt:lpstr>Key Control VPN Service</vt:lpstr>
      <vt:lpstr>Key Control VPN Service</vt:lpstr>
      <vt:lpstr>Benefits</vt:lpstr>
      <vt:lpstr>CradlePoint Comparison</vt:lpstr>
      <vt:lpstr>Hardware-as-a-service (HAAS)</vt:lpstr>
      <vt:lpstr>PowerPoint Presentation</vt:lpstr>
      <vt:lpstr>PowerPoint Presentation</vt:lpstr>
      <vt:lpstr>PowerPoint Presentation</vt:lpstr>
      <vt:lpstr>PowerPoint Presentation</vt:lpstr>
      <vt:lpstr>HaaS Program available starting in Q1 2026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Phelps Rogovoy</dc:creator>
  <cp:lastModifiedBy>Phelps Rogovoy</cp:lastModifiedBy>
  <cp:revision>5</cp:revision>
  <dcterms:created xsi:type="dcterms:W3CDTF">2025-09-11T14:43:39Z</dcterms:created>
  <dcterms:modified xsi:type="dcterms:W3CDTF">2025-10-02T18:50:53Z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