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EB Garamond Medium"/>
      <p:regular r:id="rId24"/>
      <p:bold r:id="rId25"/>
      <p:italic r:id="rId26"/>
      <p:boldItalic r:id="rId27"/>
    </p:embeddedFont>
    <p:embeddedFont>
      <p:font typeface="EB Garamond SemiBold"/>
      <p:regular r:id="rId28"/>
      <p:bold r:id="rId29"/>
      <p:italic r:id="rId30"/>
      <p:boldItalic r:id="rId31"/>
    </p:embeddedFont>
    <p:embeddedFont>
      <p:font typeface="EB Garamond"/>
      <p:regular r:id="rId32"/>
      <p:bold r:id="rId33"/>
      <p:italic r:id="rId34"/>
      <p:boldItalic r:id="rId35"/>
    </p:embeddedFont>
    <p:embeddedFont>
      <p:font typeface="EB Garamond ExtraBold"/>
      <p:bold r:id="rId36"/>
      <p:boldItalic r:id="rId37"/>
    </p:embeddedFont>
    <p:embeddedFont>
      <p:font typeface="Dancing Script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EBGaramondMedium-italic.fntdata"/><Relationship Id="rId13" Type="http://schemas.openxmlformats.org/officeDocument/2006/relationships/slide" Target="slides/slide9.xml"/><Relationship Id="rId39" Type="http://schemas.openxmlformats.org/officeDocument/2006/relationships/font" Target="fonts/DancingScript-bold.fntdata"/><Relationship Id="rId18" Type="http://schemas.openxmlformats.org/officeDocument/2006/relationships/slide" Target="slides/slide14.xml"/><Relationship Id="rId21" Type="http://schemas.openxmlformats.org/officeDocument/2006/relationships/slide" Target="slides/slide17.xml"/><Relationship Id="rId34" Type="http://schemas.openxmlformats.org/officeDocument/2006/relationships/font" Target="fonts/EBGaramond-italic.fntdata"/><Relationship Id="rId42" Type="http://schemas.openxmlformats.org/officeDocument/2006/relationships/customXml" Target="../customXml/item3.xml"/><Relationship Id="rId7" Type="http://schemas.openxmlformats.org/officeDocument/2006/relationships/slide" Target="slides/slide3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29" Type="http://schemas.openxmlformats.org/officeDocument/2006/relationships/font" Target="fonts/EBGaramondSemiBold-bold.fntdata"/><Relationship Id="rId16" Type="http://schemas.openxmlformats.org/officeDocument/2006/relationships/slide" Target="slides/slide12.xml"/><Relationship Id="rId41" Type="http://schemas.openxmlformats.org/officeDocument/2006/relationships/customXml" Target="../customXml/item2.xml"/><Relationship Id="rId24" Type="http://schemas.openxmlformats.org/officeDocument/2006/relationships/font" Target="fonts/EBGaramondMedium-regular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font" Target="fonts/EBGaramond-regular.fntdata"/><Relationship Id="rId37" Type="http://schemas.openxmlformats.org/officeDocument/2006/relationships/font" Target="fonts/EBGaramondExtraBold-boldItalic.fntdata"/><Relationship Id="rId40" Type="http://schemas.openxmlformats.org/officeDocument/2006/relationships/customXml" Target="../customXml/item1.xml"/><Relationship Id="rId23" Type="http://schemas.openxmlformats.org/officeDocument/2006/relationships/slide" Target="slides/slide19.xml"/><Relationship Id="rId28" Type="http://schemas.openxmlformats.org/officeDocument/2006/relationships/font" Target="fonts/EBGaramondSemiBold-regular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font" Target="fonts/EBGaramondExtraBold-bold.fntdata"/><Relationship Id="rId31" Type="http://schemas.openxmlformats.org/officeDocument/2006/relationships/font" Target="fonts/EBGaramondSemiBold-boldItalic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font" Target="fonts/EBGaramondMedium-boldItalic.fntdata"/><Relationship Id="rId30" Type="http://schemas.openxmlformats.org/officeDocument/2006/relationships/font" Target="fonts/EBGaramondSemiBold-italic.fntdata"/><Relationship Id="rId35" Type="http://schemas.openxmlformats.org/officeDocument/2006/relationships/font" Target="fonts/EBGaramond-boldItalic.fntdata"/><Relationship Id="rId14" Type="http://schemas.openxmlformats.org/officeDocument/2006/relationships/slide" Target="slides/slide10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25" Type="http://schemas.openxmlformats.org/officeDocument/2006/relationships/font" Target="fonts/EBGaramondMedium-bold.fntdata"/><Relationship Id="rId33" Type="http://schemas.openxmlformats.org/officeDocument/2006/relationships/font" Target="fonts/EBGaramond-bold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font" Target="fonts/DancingScrip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87d230dc2b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87d230dc2b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87d230dc2b_0_1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87d230dc2b_0_1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e3b95ee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e3b95ee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e86f422c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8e86f422c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8e86f422c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8e86f422c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8c212201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48c212201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822d74c83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822d74c83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22d74c83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822d74c83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822d74c83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822d74c83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22d74c8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822d74c8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822d74c83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822d74c83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828dec566c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828dec566c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8e86f422c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8e86f422c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22d74c83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22d74c83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8c212201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8c212201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8c212201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8c212201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8c212201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8c212201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88c6779b5e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88c6779b5e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8c212201a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48c212201a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cognition">
  <p:cSld name="CUSTOM_4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53;p13"/>
          <p:cNvCxnSpPr/>
          <p:nvPr/>
        </p:nvCxnSpPr>
        <p:spPr>
          <a:xfrm>
            <a:off x="390550" y="378925"/>
            <a:ext cx="8372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0" y="4664125"/>
            <a:ext cx="9144000" cy="4794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" name="Google Shape;10;p1" title="UMN_M-1line-maroon-blk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3182376" y="4758230"/>
            <a:ext cx="2779225" cy="291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40.jpg"/><Relationship Id="rId5" Type="http://schemas.openxmlformats.org/officeDocument/2006/relationships/image" Target="../media/image3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jpg"/><Relationship Id="rId10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18.png"/><Relationship Id="rId9" Type="http://schemas.openxmlformats.org/officeDocument/2006/relationships/image" Target="../media/image43.jpg"/><Relationship Id="rId5" Type="http://schemas.openxmlformats.org/officeDocument/2006/relationships/image" Target="../media/image38.jpg"/><Relationship Id="rId6" Type="http://schemas.openxmlformats.org/officeDocument/2006/relationships/image" Target="../media/image33.jpg"/><Relationship Id="rId7" Type="http://schemas.openxmlformats.org/officeDocument/2006/relationships/image" Target="../media/image42.jpg"/><Relationship Id="rId8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5" Type="http://schemas.openxmlformats.org/officeDocument/2006/relationships/image" Target="../media/image31.jpg"/><Relationship Id="rId6" Type="http://schemas.openxmlformats.org/officeDocument/2006/relationships/image" Target="../media/image24.jpg"/><Relationship Id="rId7" Type="http://schemas.openxmlformats.org/officeDocument/2006/relationships/image" Target="../media/image5.png"/><Relationship Id="rId8" Type="http://schemas.openxmlformats.org/officeDocument/2006/relationships/image" Target="../media/image3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A0019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0" y="4678375"/>
            <a:ext cx="24687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A0019"/>
                </a:solidFill>
                <a:latin typeface="EB Garamond"/>
                <a:ea typeface="EB Garamond"/>
                <a:cs typeface="EB Garamond"/>
                <a:sym typeface="EB Garamond"/>
              </a:rPr>
              <a:t>FLEET SERVICES</a:t>
            </a:r>
            <a:endParaRPr b="1" sz="1800">
              <a:solidFill>
                <a:srgbClr val="7A001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6909600" y="4678500"/>
            <a:ext cx="22344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7A0019"/>
                </a:solidFill>
                <a:latin typeface="EB Garamond"/>
                <a:ea typeface="EB Garamond"/>
                <a:cs typeface="EB Garamond"/>
                <a:sym typeface="EB Garamond"/>
              </a:rPr>
              <a:t>COMMAND 2025</a:t>
            </a:r>
            <a:endParaRPr b="1" sz="1800">
              <a:solidFill>
                <a:srgbClr val="7A001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0" y="333251"/>
            <a:ext cx="9144000" cy="3561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UNIVERSITY OF MINNESOTA</a:t>
            </a:r>
            <a:endParaRPr sz="26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61" name="Google Shape;61;p14" title="151021_8184.jpg"/>
          <p:cNvPicPr preferRelativeResize="0"/>
          <p:nvPr/>
        </p:nvPicPr>
        <p:blipFill rotWithShape="1">
          <a:blip r:embed="rId3">
            <a:alphaModFix/>
          </a:blip>
          <a:srcRect b="0" l="12587" r="0" t="0"/>
          <a:stretch/>
        </p:blipFill>
        <p:spPr>
          <a:xfrm>
            <a:off x="2075700" y="777663"/>
            <a:ext cx="4992600" cy="3812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875525" y="70750"/>
            <a:ext cx="32163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DC959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Welcome to the </a:t>
            </a:r>
            <a:endParaRPr sz="1900">
              <a:solidFill>
                <a:srgbClr val="FDC959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/>
        </p:nvSpPr>
        <p:spPr>
          <a:xfrm>
            <a:off x="74150" y="1645175"/>
            <a:ext cx="4408800" cy="2708400"/>
          </a:xfrm>
          <a:prstGeom prst="rect">
            <a:avLst/>
          </a:prstGeom>
          <a:solidFill>
            <a:srgbClr val="FFCC33">
              <a:alpha val="60130"/>
            </a:srgbClr>
          </a:solidFill>
          <a:ln cap="flat" cmpd="sng" w="9525">
            <a:solidFill>
              <a:srgbClr val="7A00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Vehicle </a:t>
            </a: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Acquisition &amp; Disposal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Onsite Fuel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Fleet Fuel Card Management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Onsite </a:t>
            </a: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Car Wash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Insurance and Subrogation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33" name="Google Shape;133;p23"/>
          <p:cNvSpPr txBox="1"/>
          <p:nvPr/>
        </p:nvSpPr>
        <p:spPr>
          <a:xfrm>
            <a:off x="2920350" y="348025"/>
            <a:ext cx="3303300" cy="825000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CC33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FLEET SERVICES</a:t>
            </a:r>
            <a:endParaRPr sz="2700">
              <a:solidFill>
                <a:srgbClr val="FFCC33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CC33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Twin Cities</a:t>
            </a:r>
            <a:endParaRPr sz="1700">
              <a:solidFill>
                <a:srgbClr val="FFCC33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4661025" y="1645175"/>
            <a:ext cx="4408800" cy="2708400"/>
          </a:xfrm>
          <a:prstGeom prst="rect">
            <a:avLst/>
          </a:prstGeom>
          <a:solidFill>
            <a:srgbClr val="FFCC33">
              <a:alpha val="60130"/>
            </a:srgbClr>
          </a:solidFill>
          <a:ln cap="flat" cmpd="sng" w="9525">
            <a:solidFill>
              <a:srgbClr val="7A00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Rental Fleet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Leased Vehicles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Department Owned Vehicles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241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000"/>
              <a:buFont typeface="EB Garamond SemiBold"/>
              <a:buChar char="➔"/>
            </a:pPr>
            <a:r>
              <a:rPr lang="en" sz="2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Full Service Shop (Maintenance &amp; Minor Repairs / Upfits)</a:t>
            </a:r>
            <a:endParaRPr sz="2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cxnSp>
        <p:nvCxnSpPr>
          <p:cNvPr id="135" name="Google Shape;135;p23"/>
          <p:cNvCxnSpPr>
            <a:endCxn id="132" idx="0"/>
          </p:cNvCxnSpPr>
          <p:nvPr/>
        </p:nvCxnSpPr>
        <p:spPr>
          <a:xfrm flipH="1">
            <a:off x="2278550" y="568775"/>
            <a:ext cx="770100" cy="1076400"/>
          </a:xfrm>
          <a:prstGeom prst="straightConnector1">
            <a:avLst/>
          </a:prstGeom>
          <a:noFill/>
          <a:ln cap="flat" cmpd="sng" w="28575">
            <a:solidFill>
              <a:srgbClr val="7A0019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6" name="Google Shape;136;p23"/>
          <p:cNvCxnSpPr>
            <a:endCxn id="134" idx="0"/>
          </p:cNvCxnSpPr>
          <p:nvPr/>
        </p:nvCxnSpPr>
        <p:spPr>
          <a:xfrm>
            <a:off x="6032925" y="471875"/>
            <a:ext cx="832500" cy="1173300"/>
          </a:xfrm>
          <a:prstGeom prst="straightConnector1">
            <a:avLst/>
          </a:prstGeom>
          <a:noFill/>
          <a:ln cap="flat" cmpd="sng" w="28575">
            <a:solidFill>
              <a:srgbClr val="7A0019"/>
            </a:solidFill>
            <a:prstDash val="solid"/>
            <a:round/>
            <a:headEnd len="med" w="med" type="oval"/>
            <a:tailEnd len="med" w="med" type="oval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419250"/>
            <a:ext cx="8520600" cy="960000"/>
          </a:xfrm>
          <a:prstGeom prst="rect">
            <a:avLst/>
          </a:prstGeom>
          <a:solidFill>
            <a:srgbClr val="FFCC33">
              <a:alpha val="60130"/>
            </a:srgbClr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RENTAL STATISTICS</a:t>
            </a:r>
            <a:br>
              <a:rPr lang="en"/>
            </a:br>
            <a:r>
              <a:rPr lang="en"/>
              <a:t>January 1, 2024 - December 31, 2024</a:t>
            </a: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3353980" y="2042887"/>
            <a:ext cx="981600" cy="369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7A0019">
              <a:alpha val="626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99">
              <a:solidFill>
                <a:schemeClr val="lt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43" name="Google Shape;143;p24"/>
          <p:cNvSpPr/>
          <p:nvPr/>
        </p:nvSpPr>
        <p:spPr>
          <a:xfrm>
            <a:off x="1279654" y="2042889"/>
            <a:ext cx="931500" cy="369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CC32">
              <a:alpha val="44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99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5703765" y="2042889"/>
            <a:ext cx="931500" cy="369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99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45" name="Google Shape;145;p24"/>
          <p:cNvSpPr/>
          <p:nvPr/>
        </p:nvSpPr>
        <p:spPr>
          <a:xfrm>
            <a:off x="296413" y="2143151"/>
            <a:ext cx="1914600" cy="1743600"/>
          </a:xfrm>
          <a:prstGeom prst="roundRect">
            <a:avLst>
              <a:gd fmla="val 12162" name="adj"/>
            </a:avLst>
          </a:prstGeom>
          <a:solidFill>
            <a:srgbClr val="FFCC3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99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4720703" y="2143151"/>
            <a:ext cx="1914600" cy="1743600"/>
          </a:xfrm>
          <a:prstGeom prst="roundRect">
            <a:avLst>
              <a:gd fmla="val 12162" name="adj"/>
            </a:avLst>
          </a:prstGeom>
          <a:solidFill>
            <a:srgbClr val="FDC95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99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404460" y="3128322"/>
            <a:ext cx="16320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A0019"/>
                </a:solidFill>
                <a:latin typeface="EB Garamond"/>
                <a:ea typeface="EB Garamond"/>
                <a:cs typeface="EB Garamond"/>
                <a:sym typeface="EB Garamond"/>
              </a:rPr>
              <a:t>3,778</a:t>
            </a:r>
            <a:endParaRPr b="1" sz="3600">
              <a:solidFill>
                <a:srgbClr val="7A001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4804683" y="3128322"/>
            <a:ext cx="1654500" cy="703200"/>
          </a:xfrm>
          <a:prstGeom prst="rect">
            <a:avLst/>
          </a:prstGeom>
          <a:solidFill>
            <a:srgbClr val="FDC959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7A0019"/>
                </a:solidFill>
                <a:latin typeface="EB Garamond"/>
                <a:ea typeface="EB Garamond"/>
                <a:cs typeface="EB Garamond"/>
                <a:sym typeface="EB Garamond"/>
              </a:rPr>
              <a:t>59,740</a:t>
            </a:r>
            <a:endParaRPr b="1" sz="3600">
              <a:solidFill>
                <a:srgbClr val="7A001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9" name="Google Shape;149;p24"/>
          <p:cNvSpPr/>
          <p:nvPr/>
        </p:nvSpPr>
        <p:spPr>
          <a:xfrm>
            <a:off x="7916089" y="2042889"/>
            <a:ext cx="931500" cy="369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7A0019">
              <a:alpha val="84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99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6932847" y="2143151"/>
            <a:ext cx="1914600" cy="1743600"/>
          </a:xfrm>
          <a:prstGeom prst="roundRect">
            <a:avLst>
              <a:gd fmla="val 12162" name="adj"/>
            </a:avLst>
          </a:prstGeom>
          <a:solidFill>
            <a:srgbClr val="7A001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99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7040897" y="3128322"/>
            <a:ext cx="16170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CC32"/>
                </a:solidFill>
                <a:latin typeface="EB Garamond"/>
                <a:ea typeface="EB Garamond"/>
                <a:cs typeface="EB Garamond"/>
                <a:sym typeface="EB Garamond"/>
              </a:rPr>
              <a:t>13,258</a:t>
            </a:r>
            <a:endParaRPr b="1" sz="3600">
              <a:solidFill>
                <a:srgbClr val="FFCC3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473410" y="2329717"/>
            <a:ext cx="1563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99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TOTAL RENTAL RESERVATIONS</a:t>
            </a:r>
            <a:endParaRPr sz="1599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53" name="Google Shape;153;p24"/>
          <p:cNvSpPr txBox="1"/>
          <p:nvPr/>
        </p:nvSpPr>
        <p:spPr>
          <a:xfrm>
            <a:off x="4850022" y="2324425"/>
            <a:ext cx="1679400" cy="669600"/>
          </a:xfrm>
          <a:prstGeom prst="rect">
            <a:avLst/>
          </a:prstGeom>
          <a:solidFill>
            <a:srgbClr val="FDC95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99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TOTAL GALLONS DISPENSED</a:t>
            </a:r>
            <a:endParaRPr sz="1599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7108606" y="2340326"/>
            <a:ext cx="1563000" cy="669600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99">
                <a:solidFill>
                  <a:srgbClr val="FFCC32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TOTAL RENTAL DAYS</a:t>
            </a:r>
            <a:endParaRPr sz="1599">
              <a:solidFill>
                <a:srgbClr val="FFCC32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grpSp>
        <p:nvGrpSpPr>
          <p:cNvPr id="155" name="Google Shape;155;p24"/>
          <p:cNvGrpSpPr/>
          <p:nvPr/>
        </p:nvGrpSpPr>
        <p:grpSpPr>
          <a:xfrm>
            <a:off x="2421429" y="2143295"/>
            <a:ext cx="1914633" cy="1743621"/>
            <a:chOff x="2492257" y="2575629"/>
            <a:chExt cx="1914824" cy="1743795"/>
          </a:xfrm>
        </p:grpSpPr>
        <p:sp>
          <p:nvSpPr>
            <p:cNvPr id="156" name="Google Shape;156;p24"/>
            <p:cNvSpPr/>
            <p:nvPr/>
          </p:nvSpPr>
          <p:spPr>
            <a:xfrm>
              <a:off x="2492257" y="2575629"/>
              <a:ext cx="1914824" cy="1743795"/>
            </a:xfrm>
            <a:prstGeom prst="roundRect">
              <a:avLst>
                <a:gd fmla="val 12162" name="adj"/>
              </a:avLst>
            </a:prstGeom>
            <a:solidFill>
              <a:srgbClr val="7A0019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9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endParaRPr>
            </a:p>
          </p:txBody>
        </p:sp>
        <p:sp>
          <p:nvSpPr>
            <p:cNvPr id="157" name="Google Shape;157;p24"/>
            <p:cNvSpPr txBox="1"/>
            <p:nvPr/>
          </p:nvSpPr>
          <p:spPr>
            <a:xfrm>
              <a:off x="2579475" y="2756925"/>
              <a:ext cx="1739100" cy="669600"/>
            </a:xfrm>
            <a:prstGeom prst="rect">
              <a:avLst/>
            </a:prstGeom>
            <a:solidFill>
              <a:srgbClr val="7A001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99">
                  <a:solidFill>
                    <a:srgbClr val="FFCC32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rPr>
                <a:t>TOTAL MILES DRIVEN</a:t>
              </a:r>
              <a:endParaRPr sz="1599">
                <a:solidFill>
                  <a:srgbClr val="FFCC32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endParaRPr>
            </a:p>
          </p:txBody>
        </p:sp>
        <p:sp>
          <p:nvSpPr>
            <p:cNvPr id="158" name="Google Shape;158;p24"/>
            <p:cNvSpPr txBox="1"/>
            <p:nvPr/>
          </p:nvSpPr>
          <p:spPr>
            <a:xfrm>
              <a:off x="2512545" y="3363440"/>
              <a:ext cx="1855800" cy="830100"/>
            </a:xfrm>
            <a:prstGeom prst="rect">
              <a:avLst/>
            </a:prstGeom>
            <a:solidFill>
              <a:srgbClr val="7A0019"/>
            </a:solidFill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99">
                  <a:solidFill>
                    <a:srgbClr val="FFCC32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1,439,669</a:t>
              </a:r>
              <a:endParaRPr b="1" sz="3099">
                <a:solidFill>
                  <a:srgbClr val="FFCC32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212" y="93075"/>
            <a:ext cx="7223572" cy="450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 title="240213_J7T391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50" y="1360137"/>
            <a:ext cx="4324076" cy="288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 title="200108_19I669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901" y="1360137"/>
            <a:ext cx="4324076" cy="2882000"/>
          </a:xfrm>
          <a:prstGeom prst="rect">
            <a:avLst/>
          </a:prstGeom>
          <a:solidFill>
            <a:srgbClr val="FDC95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26"/>
          <p:cNvSpPr/>
          <p:nvPr/>
        </p:nvSpPr>
        <p:spPr>
          <a:xfrm>
            <a:off x="0" y="441174"/>
            <a:ext cx="9144000" cy="604800"/>
          </a:xfrm>
          <a:prstGeom prst="rect">
            <a:avLst/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7A0019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CAMPUS TOUR</a:t>
            </a:r>
            <a:endParaRPr sz="2500">
              <a:solidFill>
                <a:srgbClr val="7A0019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939200"/>
            <a:ext cx="5226849" cy="34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 title="230104_19I937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429" y="219700"/>
            <a:ext cx="3030472" cy="201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 title="160901_0877_plus_v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1454" y="2403925"/>
            <a:ext cx="3030426" cy="20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/>
          <p:nvPr/>
        </p:nvSpPr>
        <p:spPr>
          <a:xfrm>
            <a:off x="0" y="283600"/>
            <a:ext cx="4324800" cy="444900"/>
          </a:xfrm>
          <a:prstGeom prst="rect">
            <a:avLst/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7"/>
          <p:cNvSpPr txBox="1"/>
          <p:nvPr>
            <p:ph type="title"/>
          </p:nvPr>
        </p:nvSpPr>
        <p:spPr>
          <a:xfrm>
            <a:off x="228600" y="219700"/>
            <a:ext cx="409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A0019"/>
                </a:solidFill>
              </a:rPr>
              <a:t>Huntington Bank Stadium </a:t>
            </a:r>
            <a:endParaRPr>
              <a:solidFill>
                <a:srgbClr val="7A001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/>
          <p:nvPr/>
        </p:nvSpPr>
        <p:spPr>
          <a:xfrm>
            <a:off x="0" y="380200"/>
            <a:ext cx="4324800" cy="444900"/>
          </a:xfrm>
          <a:prstGeom prst="rect">
            <a:avLst/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8" title="DCTznJtUwAAiZH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8550" y="676775"/>
            <a:ext cx="3366375" cy="16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 title="Bell Mammoth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437350"/>
            <a:ext cx="4893624" cy="298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 title="MN_StPaul_UOfMN-StPaulCampus_byCharleneRoise_2021_003_sig_0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8550" y="2533466"/>
            <a:ext cx="3366375" cy="189358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/>
          <p:nvPr>
            <p:ph type="title"/>
          </p:nvPr>
        </p:nvSpPr>
        <p:spPr>
          <a:xfrm>
            <a:off x="228600" y="316300"/>
            <a:ext cx="2433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St. Paul Campus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0" y="380200"/>
            <a:ext cx="4324800" cy="444900"/>
          </a:xfrm>
          <a:prstGeom prst="rect">
            <a:avLst/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9" title="FleetServices_150617_7655c (2).jpg"/>
          <p:cNvPicPr preferRelativeResize="0"/>
          <p:nvPr/>
        </p:nvPicPr>
        <p:blipFill rotWithShape="1">
          <a:blip r:embed="rId3">
            <a:alphaModFix/>
          </a:blip>
          <a:srcRect b="0" l="0" r="0" t="36808"/>
          <a:stretch/>
        </p:blipFill>
        <p:spPr>
          <a:xfrm>
            <a:off x="984813" y="1267975"/>
            <a:ext cx="7174374" cy="302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>
            <p:ph type="title"/>
          </p:nvPr>
        </p:nvSpPr>
        <p:spPr>
          <a:xfrm>
            <a:off x="228600" y="316300"/>
            <a:ext cx="216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Fleet Services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0" title="200123_19I30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200" y="2384709"/>
            <a:ext cx="3091973" cy="206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237525"/>
            <a:ext cx="4812026" cy="32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7200" y="141421"/>
            <a:ext cx="3091973" cy="206384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/>
          <p:nvPr/>
        </p:nvSpPr>
        <p:spPr>
          <a:xfrm>
            <a:off x="0" y="393100"/>
            <a:ext cx="4324800" cy="419100"/>
          </a:xfrm>
          <a:prstGeom prst="rect">
            <a:avLst/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0"/>
          <p:cNvSpPr txBox="1"/>
          <p:nvPr>
            <p:ph type="title"/>
          </p:nvPr>
        </p:nvSpPr>
        <p:spPr>
          <a:xfrm>
            <a:off x="228600" y="316300"/>
            <a:ext cx="193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 Bank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/>
          <p:nvPr/>
        </p:nvSpPr>
        <p:spPr>
          <a:xfrm>
            <a:off x="0" y="380200"/>
            <a:ext cx="4324800" cy="444900"/>
          </a:xfrm>
          <a:prstGeom prst="rect">
            <a:avLst/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1" title="umn-law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147" y="2351150"/>
            <a:ext cx="3134961" cy="20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 title="141007_Weisman_1858_12x1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787" y="157450"/>
            <a:ext cx="3135683" cy="20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" y="1045350"/>
            <a:ext cx="5098614" cy="339575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 txBox="1"/>
          <p:nvPr>
            <p:ph type="title"/>
          </p:nvPr>
        </p:nvSpPr>
        <p:spPr>
          <a:xfrm>
            <a:off x="228600" y="316300"/>
            <a:ext cx="176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East Bank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2" title="240528_19I27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625" y="1023025"/>
            <a:ext cx="2799073" cy="18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/>
          <p:nvPr/>
        </p:nvSpPr>
        <p:spPr>
          <a:xfrm>
            <a:off x="0" y="605428"/>
            <a:ext cx="9144000" cy="417600"/>
          </a:xfrm>
          <a:prstGeom prst="rect">
            <a:avLst/>
          </a:prstGeom>
          <a:solidFill>
            <a:srgbClr val="7A00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CC33"/>
                </a:solidFill>
                <a:latin typeface="EB Garamond"/>
                <a:ea typeface="EB Garamond"/>
                <a:cs typeface="EB Garamond"/>
                <a:sym typeface="EB Garamond"/>
              </a:rPr>
              <a:t>FLEET SERVICES</a:t>
            </a:r>
            <a:endParaRPr b="1" sz="2200">
              <a:solidFill>
                <a:srgbClr val="FFCC3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0" name="Google Shape;220;p32"/>
          <p:cNvSpPr txBox="1"/>
          <p:nvPr/>
        </p:nvSpPr>
        <p:spPr>
          <a:xfrm>
            <a:off x="0" y="4306061"/>
            <a:ext cx="9144000" cy="356100"/>
          </a:xfrm>
          <a:prstGeom prst="rect">
            <a:avLst/>
          </a:prstGeom>
          <a:solidFill>
            <a:srgbClr val="79111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CC33"/>
                </a:solidFill>
                <a:latin typeface="EB Garamond"/>
                <a:ea typeface="EB Garamond"/>
                <a:cs typeface="EB Garamond"/>
                <a:sym typeface="EB Garamond"/>
              </a:rPr>
              <a:t>COMMAND 2025</a:t>
            </a:r>
            <a:endParaRPr b="1" sz="1700">
              <a:solidFill>
                <a:srgbClr val="FFCC3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1" name="Google Shape;221;p32"/>
          <p:cNvSpPr/>
          <p:nvPr/>
        </p:nvSpPr>
        <p:spPr>
          <a:xfrm>
            <a:off x="0" y="-3198"/>
            <a:ext cx="9144000" cy="609000"/>
          </a:xfrm>
          <a:prstGeom prst="rect">
            <a:avLst/>
          </a:prstGeom>
          <a:solidFill>
            <a:srgbClr val="FFCC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UNIVERSITY OF MINNESOTA</a:t>
            </a:r>
            <a:endParaRPr sz="26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5250" y="48550"/>
            <a:ext cx="728491" cy="50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 title="161018_924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4710" y="2082250"/>
            <a:ext cx="1482165" cy="22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 title="180503_9780_v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654125"/>
            <a:ext cx="2591324" cy="16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 title="192308_J7T073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6876" y="1023025"/>
            <a:ext cx="2447124" cy="16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 title="240308_19I085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1325" y="2654025"/>
            <a:ext cx="2623375" cy="16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 title="250320_J7T3057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023025"/>
            <a:ext cx="2447124" cy="163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 title="190608minnesota flags 04 copy.jpg"/>
          <p:cNvPicPr preferRelativeResize="0"/>
          <p:nvPr/>
        </p:nvPicPr>
        <p:blipFill rotWithShape="1">
          <a:blip r:embed="rId10">
            <a:alphaModFix/>
          </a:blip>
          <a:srcRect b="0" l="18127" r="23995" t="0"/>
          <a:stretch/>
        </p:blipFill>
        <p:spPr>
          <a:xfrm>
            <a:off x="5214700" y="1023025"/>
            <a:ext cx="1482173" cy="10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 title="190129_19I3734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96875" y="2654025"/>
            <a:ext cx="2447124" cy="16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486075" y="855992"/>
            <a:ext cx="1853100" cy="1600200"/>
          </a:xfrm>
          <a:prstGeom prst="ellipse">
            <a:avLst/>
          </a:prstGeom>
          <a:solidFill>
            <a:srgbClr val="FDC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7A0019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1851</a:t>
            </a:r>
            <a:endParaRPr i="1" sz="2000">
              <a:solidFill>
                <a:srgbClr val="7A0019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The University of Minnesota was founded</a:t>
            </a:r>
            <a:endParaRPr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2503311" y="2456192"/>
            <a:ext cx="1853100" cy="1600200"/>
          </a:xfrm>
          <a:prstGeom prst="ellipse">
            <a:avLst/>
          </a:prstGeom>
          <a:solidFill>
            <a:srgbClr val="FDC95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7A0019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1858</a:t>
            </a:r>
            <a:endParaRPr i="1" sz="2000">
              <a:solidFill>
                <a:srgbClr val="7A0019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The state of Minnesota was founded</a:t>
            </a:r>
            <a:endParaRPr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4689246" y="855992"/>
            <a:ext cx="1853100" cy="1600200"/>
          </a:xfrm>
          <a:prstGeom prst="ellipse">
            <a:avLst/>
          </a:prstGeom>
          <a:solidFill>
            <a:srgbClr val="FDC95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7A0019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1862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UMN </a:t>
            </a:r>
            <a:r>
              <a:rPr lang="en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became a land-grant university</a:t>
            </a:r>
            <a:endParaRPr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6950821" y="2456192"/>
            <a:ext cx="1853100" cy="1600200"/>
          </a:xfrm>
          <a:prstGeom prst="ellipse">
            <a:avLst/>
          </a:prstGeom>
          <a:solidFill>
            <a:srgbClr val="FDC95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7A0019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TODAY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UMN is home to about 50,000 students</a:t>
            </a:r>
            <a:endParaRPr sz="13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" name="Google Shape;71;p15"/>
          <p:cNvCxnSpPr/>
          <p:nvPr/>
        </p:nvCxnSpPr>
        <p:spPr>
          <a:xfrm>
            <a:off x="2184600" y="2307025"/>
            <a:ext cx="441300" cy="283500"/>
          </a:xfrm>
          <a:prstGeom prst="straightConnector1">
            <a:avLst/>
          </a:prstGeom>
          <a:noFill/>
          <a:ln cap="flat" cmpd="sng" w="9525">
            <a:solidFill>
              <a:srgbClr val="7A001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5"/>
          <p:cNvCxnSpPr/>
          <p:nvPr/>
        </p:nvCxnSpPr>
        <p:spPr>
          <a:xfrm flipH="1" rot="10800000">
            <a:off x="4245727" y="2319648"/>
            <a:ext cx="529500" cy="308700"/>
          </a:xfrm>
          <a:prstGeom prst="straightConnector1">
            <a:avLst/>
          </a:prstGeom>
          <a:noFill/>
          <a:ln cap="flat" cmpd="sng" w="9525">
            <a:solidFill>
              <a:srgbClr val="7A001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" name="Google Shape;73;p15"/>
          <p:cNvCxnSpPr/>
          <p:nvPr/>
        </p:nvCxnSpPr>
        <p:spPr>
          <a:xfrm>
            <a:off x="6470850" y="2193550"/>
            <a:ext cx="636900" cy="334200"/>
          </a:xfrm>
          <a:prstGeom prst="straightConnector1">
            <a:avLst/>
          </a:prstGeom>
          <a:noFill/>
          <a:ln cap="flat" cmpd="sng" w="9525">
            <a:solidFill>
              <a:srgbClr val="7A001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74" y="2777089"/>
            <a:ext cx="1976700" cy="131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6574" y="431075"/>
            <a:ext cx="1875300" cy="1312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5117" y="2745892"/>
            <a:ext cx="2017500" cy="134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7" name="Google Shape;77;p15" title="230830_19I6397 0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9075" y="415475"/>
            <a:ext cx="2016600" cy="134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283600"/>
            <a:ext cx="4324800" cy="444900"/>
          </a:xfrm>
          <a:prstGeom prst="rect">
            <a:avLst/>
          </a:prstGeom>
          <a:solidFill>
            <a:srgbClr val="FFCC33">
              <a:alpha val="6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>
            <p:ph type="title"/>
          </p:nvPr>
        </p:nvSpPr>
        <p:spPr>
          <a:xfrm>
            <a:off x="225575" y="299800"/>
            <a:ext cx="8520600" cy="4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Ten Conference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563" y="1100300"/>
            <a:ext cx="5759100" cy="323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 title="071017_5630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255" l="0" r="2429" t="0"/>
          <a:stretch/>
        </p:blipFill>
        <p:spPr>
          <a:xfrm>
            <a:off x="7291350" y="2623483"/>
            <a:ext cx="1182900" cy="163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0" name="Google Shape;90;p17" title="201510_campus_fall_color_152.jp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4838" r="24838" t="0"/>
          <a:stretch/>
        </p:blipFill>
        <p:spPr>
          <a:xfrm>
            <a:off x="7251663" y="537175"/>
            <a:ext cx="1212300" cy="160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1" name="Google Shape;91;p17" title="171014_Morris_1009.jpg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14991" r="34651" t="0"/>
          <a:stretch/>
        </p:blipFill>
        <p:spPr>
          <a:xfrm>
            <a:off x="643869" y="2634276"/>
            <a:ext cx="1212300" cy="160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2" name="Google Shape;92;p17" title="180912_1716.jpg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24804" r="24799" t="0"/>
          <a:stretch/>
        </p:blipFill>
        <p:spPr>
          <a:xfrm>
            <a:off x="633732" y="537179"/>
            <a:ext cx="1212300" cy="1605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3" name="Google Shape;93;p17"/>
          <p:cNvSpPr txBox="1"/>
          <p:nvPr>
            <p:ph idx="4294967295" type="title"/>
          </p:nvPr>
        </p:nvSpPr>
        <p:spPr>
          <a:xfrm>
            <a:off x="385650" y="189202"/>
            <a:ext cx="83727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990"/>
              <a:buNone/>
            </a:pPr>
            <a:r>
              <a:rPr lang="en" sz="1720">
                <a:solidFill>
                  <a:srgbClr val="7A0019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SYSTEM CAMPUSES</a:t>
            </a:r>
            <a:endParaRPr sz="2620">
              <a:solidFill>
                <a:srgbClr val="7A0019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</p:txBody>
      </p:sp>
      <p:sp>
        <p:nvSpPr>
          <p:cNvPr id="94" name="Google Shape;94;p17"/>
          <p:cNvSpPr txBox="1"/>
          <p:nvPr>
            <p:ph idx="4294967295" type="subTitle"/>
          </p:nvPr>
        </p:nvSpPr>
        <p:spPr>
          <a:xfrm>
            <a:off x="7261796" y="4229029"/>
            <a:ext cx="1212300" cy="396900"/>
          </a:xfrm>
          <a:prstGeom prst="rect">
            <a:avLst/>
          </a:prstGeom>
        </p:spPr>
        <p:txBody>
          <a:bodyPr anchorCtr="0" anchor="t" bIns="72125" lIns="72125" spcFirstLastPara="1" rIns="72125" wrap="square" tIns="721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62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Roch</a:t>
            </a:r>
            <a:r>
              <a:rPr lang="en" sz="1262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ester</a:t>
            </a:r>
            <a:endParaRPr sz="1262">
              <a:solidFill>
                <a:srgbClr val="7A0019"/>
              </a:solidFill>
            </a:endParaRPr>
          </a:p>
        </p:txBody>
      </p:sp>
      <p:sp>
        <p:nvSpPr>
          <p:cNvPr id="95" name="Google Shape;95;p17"/>
          <p:cNvSpPr txBox="1"/>
          <p:nvPr>
            <p:ph idx="4294967295" type="subTitle"/>
          </p:nvPr>
        </p:nvSpPr>
        <p:spPr>
          <a:xfrm>
            <a:off x="7210858" y="2184517"/>
            <a:ext cx="1293900" cy="396900"/>
          </a:xfrm>
          <a:prstGeom prst="rect">
            <a:avLst/>
          </a:prstGeom>
        </p:spPr>
        <p:txBody>
          <a:bodyPr anchorCtr="0" anchor="t" bIns="72125" lIns="72125" spcFirstLastPara="1" rIns="72125" wrap="square" tIns="721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62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Duluth</a:t>
            </a:r>
            <a:endParaRPr sz="1262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96" name="Google Shape;96;p17"/>
          <p:cNvSpPr txBox="1"/>
          <p:nvPr>
            <p:ph idx="4294967295" type="subTitle"/>
          </p:nvPr>
        </p:nvSpPr>
        <p:spPr>
          <a:xfrm>
            <a:off x="623450" y="4229022"/>
            <a:ext cx="1293900" cy="396900"/>
          </a:xfrm>
          <a:prstGeom prst="rect">
            <a:avLst/>
          </a:prstGeom>
        </p:spPr>
        <p:txBody>
          <a:bodyPr anchorCtr="0" anchor="t" bIns="72125" lIns="72125" spcFirstLastPara="1" rIns="72125" wrap="square" tIns="7212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5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Morris</a:t>
            </a:r>
            <a:endParaRPr sz="1250">
              <a:solidFill>
                <a:srgbClr val="7A0019"/>
              </a:solidFill>
            </a:endParaRPr>
          </a:p>
        </p:txBody>
      </p:sp>
      <p:sp>
        <p:nvSpPr>
          <p:cNvPr id="97" name="Google Shape;97;p17"/>
          <p:cNvSpPr txBox="1"/>
          <p:nvPr>
            <p:ph idx="4294967295" type="subTitle"/>
          </p:nvPr>
        </p:nvSpPr>
        <p:spPr>
          <a:xfrm>
            <a:off x="639238" y="2184510"/>
            <a:ext cx="1212300" cy="396900"/>
          </a:xfrm>
          <a:prstGeom prst="rect">
            <a:avLst/>
          </a:prstGeom>
        </p:spPr>
        <p:txBody>
          <a:bodyPr anchorCtr="0" anchor="t" bIns="72125" lIns="72125" spcFirstLastPara="1" rIns="72125" wrap="square" tIns="72125">
            <a:normAutofit fontScale="25000" lnSpcReduction="2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7A0019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Crookston</a:t>
            </a:r>
            <a:endParaRPr sz="5000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62">
              <a:solidFill>
                <a:srgbClr val="7A0019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7">
            <a:alphaModFix/>
          </a:blip>
          <a:srcRect b="4163" l="0" r="0" t="7066"/>
          <a:stretch/>
        </p:blipFill>
        <p:spPr>
          <a:xfrm>
            <a:off x="2740500" y="2054800"/>
            <a:ext cx="3663000" cy="251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9" name="Google Shape;99;p17" title="190511_UMN5154.jpg"/>
          <p:cNvPicPr preferRelativeResize="0"/>
          <p:nvPr/>
        </p:nvPicPr>
        <p:blipFill rotWithShape="1">
          <a:blip r:embed="rId8">
            <a:alphaModFix/>
          </a:blip>
          <a:srcRect b="10804" l="0" r="0" t="10678"/>
          <a:stretch/>
        </p:blipFill>
        <p:spPr>
          <a:xfrm>
            <a:off x="3235138" y="645291"/>
            <a:ext cx="2627400" cy="135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375" y="358658"/>
            <a:ext cx="5571147" cy="396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357" y="358658"/>
            <a:ext cx="2741244" cy="396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00" y="367800"/>
            <a:ext cx="8439398" cy="38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875" y="80050"/>
            <a:ext cx="6628249" cy="44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13" y="175625"/>
            <a:ext cx="8675174" cy="432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212" y="120303"/>
            <a:ext cx="6453577" cy="4427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22" ma:contentTypeDescription="Create a new document." ma:contentTypeScope="" ma:versionID="74a4db3ebc9cf9b6790c098803ade016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d4b46c647d091bd4ddbe4b673018c2c0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Related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RelatedLink" ma:index="28" nillable="true" ma:displayName="Related Link" ma:format="Hyperlink" ma:internalName="Re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ExtendedDescription xmlns="http://schemas.microsoft.com/sharepoint/v3">*Type brief description</_ExtendedDescription>
    <TaxCatchAll xmlns="995c04c3-6940-420f-9b44-f011cddbce17" xsi:nil="true"/>
    <RelatedLink xmlns="797aa1b6-d276-4963-8e9b-a389f20630ae">
      <Url xsi:nil="true"/>
      <Description xsi:nil="true"/>
    </RelatedLink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9D158D8-F89C-4A08-8E3F-0A15DE6BCBB2}"/>
</file>

<file path=customXml/itemProps2.xml><?xml version="1.0" encoding="utf-8"?>
<ds:datastoreItem xmlns:ds="http://schemas.openxmlformats.org/officeDocument/2006/customXml" ds:itemID="{E390314A-32F8-4FDF-B5FB-8F14E0F9A70F}"/>
</file>

<file path=customXml/itemProps3.xml><?xml version="1.0" encoding="utf-8"?>
<ds:datastoreItem xmlns:ds="http://schemas.openxmlformats.org/officeDocument/2006/customXml" ds:itemID="{7DB226AD-AEB4-4AC4-8E00-F961051D96F7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</Properties>
</file>