
<file path=[Content_Types].xml><?xml version="1.0" encoding="utf-8"?>
<Types xmlns="http://schemas.openxmlformats.org/package/2006/content-types">
  <Default Extension="eps" ContentType="image/ep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18"/>
  </p:notesMasterIdLst>
  <p:handoutMasterIdLst>
    <p:handoutMasterId r:id="rId19"/>
  </p:handoutMasterIdLst>
  <p:sldIdLst>
    <p:sldId id="256" r:id="rId5"/>
    <p:sldId id="314" r:id="rId6"/>
    <p:sldId id="299" r:id="rId7"/>
    <p:sldId id="310" r:id="rId8"/>
    <p:sldId id="311" r:id="rId9"/>
    <p:sldId id="318" r:id="rId10"/>
    <p:sldId id="319" r:id="rId11"/>
    <p:sldId id="320" r:id="rId12"/>
    <p:sldId id="322" r:id="rId13"/>
    <p:sldId id="323" r:id="rId14"/>
    <p:sldId id="324" r:id="rId15"/>
    <p:sldId id="325"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147DC-20FB-4F4E-829B-1E2A882AC5B1}" v="1" dt="2025-10-09T20:44:03.482"/>
    <p1510:client id="{70AE92D0-2DAD-419B-84A3-E4ACF03269B1}" v="5" dt="2025-10-09T14:37:34.761"/>
  </p1510:revLst>
</p1510:revInfo>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Smith" userId="58b442a5-5803-44f2-b570-061c18268668" providerId="ADAL" clId="{ACD901AA-68FA-445C-8856-31E131687A10}"/>
    <pc:docChg chg="custSel addSld modSld">
      <pc:chgData name="Ed Smith" userId="58b442a5-5803-44f2-b570-061c18268668" providerId="ADAL" clId="{ACD901AA-68FA-445C-8856-31E131687A10}" dt="2025-10-09T14:41:06.018" v="258" actId="14100"/>
      <pc:docMkLst>
        <pc:docMk/>
      </pc:docMkLst>
      <pc:sldChg chg="modSp mod">
        <pc:chgData name="Ed Smith" userId="58b442a5-5803-44f2-b570-061c18268668" providerId="ADAL" clId="{ACD901AA-68FA-445C-8856-31E131687A10}" dt="2025-10-09T14:28:57.765" v="16" actId="20577"/>
        <pc:sldMkLst>
          <pc:docMk/>
          <pc:sldMk cId="1642425379" sldId="256"/>
        </pc:sldMkLst>
        <pc:spChg chg="mod">
          <ac:chgData name="Ed Smith" userId="58b442a5-5803-44f2-b570-061c18268668" providerId="ADAL" clId="{ACD901AA-68FA-445C-8856-31E131687A10}" dt="2025-10-09T14:28:57.765" v="16" actId="20577"/>
          <ac:spMkLst>
            <pc:docMk/>
            <pc:sldMk cId="1642425379" sldId="256"/>
            <ac:spMk id="3" creationId="{1901B20D-4C28-4DA3-ABBD-718C22A5E58B}"/>
          </ac:spMkLst>
        </pc:spChg>
      </pc:sldChg>
      <pc:sldChg chg="modSp mod">
        <pc:chgData name="Ed Smith" userId="58b442a5-5803-44f2-b570-061c18268668" providerId="ADAL" clId="{ACD901AA-68FA-445C-8856-31E131687A10}" dt="2025-10-09T14:41:06.018" v="258" actId="14100"/>
        <pc:sldMkLst>
          <pc:docMk/>
          <pc:sldMk cId="907650519" sldId="311"/>
        </pc:sldMkLst>
        <pc:spChg chg="mod">
          <ac:chgData name="Ed Smith" userId="58b442a5-5803-44f2-b570-061c18268668" providerId="ADAL" clId="{ACD901AA-68FA-445C-8856-31E131687A10}" dt="2025-10-09T14:41:06.018" v="258" actId="14100"/>
          <ac:spMkLst>
            <pc:docMk/>
            <pc:sldMk cId="907650519" sldId="311"/>
            <ac:spMk id="3" creationId="{82DB888F-1EE6-1996-152D-80D6DE67CFE1}"/>
          </ac:spMkLst>
        </pc:spChg>
      </pc:sldChg>
      <pc:sldChg chg="addSp delSp modSp add mod setBg">
        <pc:chgData name="Ed Smith" userId="58b442a5-5803-44f2-b570-061c18268668" providerId="ADAL" clId="{ACD901AA-68FA-445C-8856-31E131687A10}" dt="2025-10-09T14:39:16.456" v="254" actId="313"/>
        <pc:sldMkLst>
          <pc:docMk/>
          <pc:sldMk cId="110608242" sldId="314"/>
        </pc:sldMkLst>
        <pc:spChg chg="mod">
          <ac:chgData name="Ed Smith" userId="58b442a5-5803-44f2-b570-061c18268668" providerId="ADAL" clId="{ACD901AA-68FA-445C-8856-31E131687A10}" dt="2025-10-09T14:31:15.399" v="39" actId="14100"/>
          <ac:spMkLst>
            <pc:docMk/>
            <pc:sldMk cId="110608242" sldId="314"/>
            <ac:spMk id="5" creationId="{A5522CB8-8856-1758-B963-CD1EB5831097}"/>
          </ac:spMkLst>
        </pc:spChg>
        <pc:spChg chg="mod">
          <ac:chgData name="Ed Smith" userId="58b442a5-5803-44f2-b570-061c18268668" providerId="ADAL" clId="{ACD901AA-68FA-445C-8856-31E131687A10}" dt="2025-10-09T14:39:16.456" v="254" actId="313"/>
          <ac:spMkLst>
            <pc:docMk/>
            <pc:sldMk cId="110608242" sldId="314"/>
            <ac:spMk id="14" creationId="{80095605-3B21-7A6B-FCDD-11A13684A562}"/>
          </ac:spMkLst>
        </pc:spChg>
        <pc:picChg chg="add">
          <ac:chgData name="Ed Smith" userId="58b442a5-5803-44f2-b570-061c18268668" providerId="ADAL" clId="{ACD901AA-68FA-445C-8856-31E131687A10}" dt="2025-10-09T14:37:11.206" v="232"/>
          <ac:picMkLst>
            <pc:docMk/>
            <pc:sldMk cId="110608242" sldId="314"/>
            <ac:picMk id="2" creationId="{E2CF9CFE-AB25-31A3-6348-99945A589625}"/>
          </ac:picMkLst>
        </pc:picChg>
        <pc:picChg chg="add">
          <ac:chgData name="Ed Smith" userId="58b442a5-5803-44f2-b570-061c18268668" providerId="ADAL" clId="{ACD901AA-68FA-445C-8856-31E131687A10}" dt="2025-10-09T14:37:31.744" v="233"/>
          <ac:picMkLst>
            <pc:docMk/>
            <pc:sldMk cId="110608242" sldId="314"/>
            <ac:picMk id="3" creationId="{173CE8D2-963D-F7FE-2422-CA44FC1FD8DF}"/>
          </ac:picMkLst>
        </pc:picChg>
        <pc:picChg chg="add mod">
          <ac:chgData name="Ed Smith" userId="58b442a5-5803-44f2-b570-061c18268668" providerId="ADAL" clId="{ACD901AA-68FA-445C-8856-31E131687A10}" dt="2025-10-09T14:39:03.760" v="251" actId="1076"/>
          <ac:picMkLst>
            <pc:docMk/>
            <pc:sldMk cId="110608242" sldId="314"/>
            <ac:picMk id="7" creationId="{8707552F-A2B8-A8D8-6E92-8DECE9BD94B0}"/>
          </ac:picMkLst>
        </pc:picChg>
        <pc:picChg chg="del">
          <ac:chgData name="Ed Smith" userId="58b442a5-5803-44f2-b570-061c18268668" providerId="ADAL" clId="{ACD901AA-68FA-445C-8856-31E131687A10}" dt="2025-10-09T14:30:58.052" v="18" actId="478"/>
          <ac:picMkLst>
            <pc:docMk/>
            <pc:sldMk cId="110608242" sldId="314"/>
            <ac:picMk id="11" creationId="{C241E0A3-5F0E-1946-9BFC-7832EDC0F1B6}"/>
          </ac:picMkLst>
        </pc:picChg>
      </pc:sldChg>
      <pc:sldChg chg="modSp mod">
        <pc:chgData name="Ed Smith" userId="58b442a5-5803-44f2-b570-061c18268668" providerId="ADAL" clId="{ACD901AA-68FA-445C-8856-31E131687A10}" dt="2025-10-09T14:41:00.127" v="257" actId="14100"/>
        <pc:sldMkLst>
          <pc:docMk/>
          <pc:sldMk cId="1356305508" sldId="319"/>
        </pc:sldMkLst>
        <pc:spChg chg="mod">
          <ac:chgData name="Ed Smith" userId="58b442a5-5803-44f2-b570-061c18268668" providerId="ADAL" clId="{ACD901AA-68FA-445C-8856-31E131687A10}" dt="2025-10-09T14:41:00.127" v="257" actId="14100"/>
          <ac:spMkLst>
            <pc:docMk/>
            <pc:sldMk cId="1356305508" sldId="319"/>
            <ac:spMk id="3" creationId="{ADD5F8B8-7CDE-FB69-A8C0-4CF5366C6D2B}"/>
          </ac:spMkLst>
        </pc:spChg>
      </pc:sldChg>
      <pc:sldChg chg="modSp mod">
        <pc:chgData name="Ed Smith" userId="58b442a5-5803-44f2-b570-061c18268668" providerId="ADAL" clId="{ACD901AA-68FA-445C-8856-31E131687A10}" dt="2025-10-09T14:40:51.240" v="256" actId="14100"/>
        <pc:sldMkLst>
          <pc:docMk/>
          <pc:sldMk cId="2191347247" sldId="321"/>
        </pc:sldMkLst>
        <pc:spChg chg="mod">
          <ac:chgData name="Ed Smith" userId="58b442a5-5803-44f2-b570-061c18268668" providerId="ADAL" clId="{ACD901AA-68FA-445C-8856-31E131687A10}" dt="2025-10-09T14:40:51.240" v="256" actId="14100"/>
          <ac:spMkLst>
            <pc:docMk/>
            <pc:sldMk cId="2191347247" sldId="321"/>
            <ac:spMk id="3" creationId="{8FF3A288-BA40-BB8D-FD87-30690C99F2AB}"/>
          </ac:spMkLst>
        </pc:spChg>
      </pc:sldChg>
      <pc:sldChg chg="modSp mod">
        <pc:chgData name="Ed Smith" userId="58b442a5-5803-44f2-b570-061c18268668" providerId="ADAL" clId="{ACD901AA-68FA-445C-8856-31E131687A10}" dt="2025-10-09T14:40:44.025" v="255" actId="14100"/>
        <pc:sldMkLst>
          <pc:docMk/>
          <pc:sldMk cId="1990914661" sldId="325"/>
        </pc:sldMkLst>
        <pc:spChg chg="mod">
          <ac:chgData name="Ed Smith" userId="58b442a5-5803-44f2-b570-061c18268668" providerId="ADAL" clId="{ACD901AA-68FA-445C-8856-31E131687A10}" dt="2025-10-09T14:40:44.025" v="255" actId="14100"/>
          <ac:spMkLst>
            <pc:docMk/>
            <pc:sldMk cId="1990914661" sldId="325"/>
            <ac:spMk id="3" creationId="{5A751F57-23DF-D4F3-9129-07BB3BB3AD97}"/>
          </ac:spMkLst>
        </pc:spChg>
      </pc:sldChg>
    </pc:docChg>
  </pc:docChgLst>
  <pc:docChgLst>
    <pc:chgData name="Michael Hicks" userId="S::mhicks@agilefleet.com::7a8095c1-be7a-46dd-99da-100fccf25387" providerId="AD" clId="Web-{F824DBD7-1AE3-35AF-BFB0-4FBB554B3C2E}"/>
    <pc:docChg chg="modSld">
      <pc:chgData name="Michael Hicks" userId="S::mhicks@agilefleet.com::7a8095c1-be7a-46dd-99da-100fccf25387" providerId="AD" clId="Web-{F824DBD7-1AE3-35AF-BFB0-4FBB554B3C2E}" dt="2025-10-02T20:09:40.937" v="4" actId="20577"/>
      <pc:docMkLst>
        <pc:docMk/>
      </pc:docMkLst>
      <pc:sldChg chg="modSp">
        <pc:chgData name="Michael Hicks" userId="S::mhicks@agilefleet.com::7a8095c1-be7a-46dd-99da-100fccf25387" providerId="AD" clId="Web-{F824DBD7-1AE3-35AF-BFB0-4FBB554B3C2E}" dt="2025-10-02T20:09:40.937" v="4" actId="20577"/>
        <pc:sldMkLst>
          <pc:docMk/>
          <pc:sldMk cId="3364132096" sldId="322"/>
        </pc:sldMkLst>
        <pc:spChg chg="mod">
          <ac:chgData name="Michael Hicks" userId="S::mhicks@agilefleet.com::7a8095c1-be7a-46dd-99da-100fccf25387" providerId="AD" clId="Web-{F824DBD7-1AE3-35AF-BFB0-4FBB554B3C2E}" dt="2025-10-02T20:09:40.937" v="4" actId="20577"/>
          <ac:spMkLst>
            <pc:docMk/>
            <pc:sldMk cId="3364132096" sldId="322"/>
            <ac:spMk id="3" creationId="{0475C95A-C588-3751-EBB7-1423E0F62C84}"/>
          </ac:spMkLst>
        </pc:spChg>
      </pc:sldChg>
    </pc:docChg>
  </pc:docChgLst>
  <pc:docChgLst>
    <pc:chgData name="Helen Lagerblade" userId="39fe9f12-dae8-4521-84ff-d06315e77586" providerId="ADAL" clId="{E17053C0-3F87-477F-AEAF-241132409DE7}"/>
    <pc:docChg chg="delSld">
      <pc:chgData name="Helen Lagerblade" userId="39fe9f12-dae8-4521-84ff-d06315e77586" providerId="ADAL" clId="{E17053C0-3F87-477F-AEAF-241132409DE7}" dt="2025-10-09T20:44:03.482" v="0" actId="47"/>
      <pc:docMkLst>
        <pc:docMk/>
      </pc:docMkLst>
      <pc:sldChg chg="del">
        <pc:chgData name="Helen Lagerblade" userId="39fe9f12-dae8-4521-84ff-d06315e77586" providerId="ADAL" clId="{E17053C0-3F87-477F-AEAF-241132409DE7}" dt="2025-10-09T20:44:03.482" v="0" actId="47"/>
        <pc:sldMkLst>
          <pc:docMk/>
          <pc:sldMk cId="2191347247" sldId="3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10/9/2025</a:t>
            </a:fld>
            <a:endParaRPr lang="en-US"/>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784F3-2271-4F8D-A0BC-8F40E6849FE5}" type="slidenum">
              <a:rPr lang="en-US" smtClean="0"/>
              <a:t>13</a:t>
            </a:fld>
            <a:endParaRPr lang="en-US"/>
          </a:p>
        </p:txBody>
      </p:sp>
    </p:spTree>
    <p:extLst>
      <p:ext uri="{BB962C8B-B14F-4D97-AF65-F5344CB8AC3E}">
        <p14:creationId xmlns:p14="http://schemas.microsoft.com/office/powerpoint/2010/main" val="375686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2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17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239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57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8751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17111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9616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589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425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66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99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762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11606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05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endParaRPr lang="en-US"/>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32623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57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endParaRPr lang="en-US"/>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38901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56465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52131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66176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endParaRPr lang="en-US"/>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214062466"/>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5941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08050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8570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8342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8638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9620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44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449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27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10/9/2025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4304779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tIns="0" rIns="0" bIns="0" anchor="b">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Welcome to command 2025</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p:txBody>
          <a:bodyPr tIns="91440" rIns="0" bIns="0">
            <a:normAutofit/>
          </a:bodyPr>
          <a:lstStyle/>
          <a:p>
            <a:r>
              <a:rPr lang="en-US">
                <a:solidFill>
                  <a:schemeClr val="tx1"/>
                </a:solidFill>
                <a:latin typeface="Arial" panose="020B0604020202020204" pitchFamily="34" charset="0"/>
                <a:cs typeface="Arial" panose="020B0604020202020204" pitchFamily="34" charset="0"/>
              </a:rPr>
              <a:t>Core Value Awards</a:t>
            </a:r>
          </a:p>
        </p:txBody>
      </p:sp>
      <p:pic>
        <p:nvPicPr>
          <p:cNvPr id="7" name="Picture Placeholder 6">
            <a:extLst>
              <a:ext uri="{FF2B5EF4-FFF2-40B4-BE49-F238E27FC236}">
                <a16:creationId xmlns:a16="http://schemas.microsoft.com/office/drawing/2014/main" id="{D90AA471-9977-1D3F-D271-29B505DC0B7B}"/>
              </a:ext>
            </a:extLst>
          </p:cNvPr>
          <p:cNvPicPr>
            <a:picLocks noGrp="1" noChangeAspect="1"/>
          </p:cNvPicPr>
          <p:nvPr>
            <p:ph type="pic" sz="quarter" idx="16"/>
          </p:nvPr>
        </p:nvPicPr>
        <p:blipFill>
          <a:blip r:embed="rId2"/>
          <a:srcRect/>
          <a:stretch>
            <a:fillRect/>
          </a:stretch>
        </p:blipFill>
        <p:spPr/>
      </p:pic>
      <p:pic>
        <p:nvPicPr>
          <p:cNvPr id="11" name="Picture 10" descr="A black and white logo&#10;&#10;AI-generated content may be incorrect.">
            <a:extLst>
              <a:ext uri="{FF2B5EF4-FFF2-40B4-BE49-F238E27FC236}">
                <a16:creationId xmlns:a16="http://schemas.microsoft.com/office/drawing/2014/main" id="{7FFE47EE-741C-2C5D-386E-0AE462CB2EDF}"/>
              </a:ext>
            </a:extLst>
          </p:cNvPr>
          <p:cNvPicPr>
            <a:picLocks noChangeAspect="1"/>
          </p:cNvPicPr>
          <p:nvPr/>
        </p:nvPicPr>
        <p:blipFill>
          <a:blip r:embed="rId3"/>
          <a:stretch>
            <a:fillRect/>
          </a:stretch>
        </p:blipFill>
        <p:spPr>
          <a:xfrm>
            <a:off x="5274624" y="1054608"/>
            <a:ext cx="5181600" cy="1524000"/>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ABA7-D1FF-D22D-ED63-77AC6ACC5274}"/>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3DF19F51-97F6-72D3-0C9F-2C272279EB5C}"/>
              </a:ext>
            </a:extLst>
          </p:cNvPr>
          <p:cNvSpPr>
            <a:spLocks noGrp="1"/>
          </p:cNvSpPr>
          <p:nvPr>
            <p:ph type="title"/>
          </p:nvPr>
        </p:nvSpPr>
        <p:spPr>
          <a:xfrm>
            <a:off x="501246" y="692727"/>
            <a:ext cx="5960109"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approachability</a:t>
            </a:r>
          </a:p>
        </p:txBody>
      </p:sp>
      <p:pic>
        <p:nvPicPr>
          <p:cNvPr id="12" name="Picture 11" descr="A black and white logo&#10;&#10;AI-generated content may be incorrect.">
            <a:extLst>
              <a:ext uri="{FF2B5EF4-FFF2-40B4-BE49-F238E27FC236}">
                <a16:creationId xmlns:a16="http://schemas.microsoft.com/office/drawing/2014/main" id="{CBD960A8-21CF-610F-8BBC-3BFFD4C36931}"/>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5" name="Rectangle 4">
            <a:extLst>
              <a:ext uri="{FF2B5EF4-FFF2-40B4-BE49-F238E27FC236}">
                <a16:creationId xmlns:a16="http://schemas.microsoft.com/office/drawing/2014/main" id="{A499055C-20C7-7A86-F387-902BE63E68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7CC54F72-6F82-943E-76D4-F162FBD4F27A}"/>
              </a:ext>
            </a:extLst>
          </p:cNvPr>
          <p:cNvSpPr txBox="1"/>
          <p:nvPr/>
        </p:nvSpPr>
        <p:spPr>
          <a:xfrm>
            <a:off x="2415214" y="4811026"/>
            <a:ext cx="7361572" cy="492443"/>
          </a:xfrm>
          <a:prstGeom prst="rect">
            <a:avLst/>
          </a:prstGeom>
          <a:noFill/>
        </p:spPr>
        <p:txBody>
          <a:bodyPr wrap="square" rtlCol="0">
            <a:spAutoFit/>
          </a:bodyPr>
          <a:lstStyle/>
          <a:p>
            <a:pPr algn="ctr"/>
            <a:r>
              <a:rPr lang="en-US" sz="2600" b="1">
                <a:latin typeface="Roboto Condensed" panose="02000000000000000000" pitchFamily="2" charset="0"/>
                <a:ea typeface="Roboto Condensed" panose="02000000000000000000" pitchFamily="2" charset="0"/>
                <a:cs typeface="Roboto Condensed" panose="02000000000000000000" pitchFamily="2" charset="0"/>
              </a:rPr>
              <a:t>We are friendly, unpretentious, and welcoming.</a:t>
            </a:r>
          </a:p>
        </p:txBody>
      </p:sp>
      <p:pic>
        <p:nvPicPr>
          <p:cNvPr id="16" name="Graphic 15" descr="Handshake outline">
            <a:extLst>
              <a:ext uri="{FF2B5EF4-FFF2-40B4-BE49-F238E27FC236}">
                <a16:creationId xmlns:a16="http://schemas.microsoft.com/office/drawing/2014/main" id="{FE7CD46D-C5AE-A33B-7164-C869A8312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3127" y="1904556"/>
            <a:ext cx="3145746" cy="3145746"/>
          </a:xfrm>
          <a:prstGeom prst="rect">
            <a:avLst/>
          </a:prstGeom>
        </p:spPr>
      </p:pic>
    </p:spTree>
    <p:extLst>
      <p:ext uri="{BB962C8B-B14F-4D97-AF65-F5344CB8AC3E}">
        <p14:creationId xmlns:p14="http://schemas.microsoft.com/office/powerpoint/2010/main" val="333021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B651-D31A-A899-4D68-74C2055364FF}"/>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B33512BA-AB8E-6362-5537-82C152F3D8D8}"/>
              </a:ext>
            </a:extLst>
          </p:cNvPr>
          <p:cNvSpPr>
            <a:spLocks noGrp="1"/>
          </p:cNvSpPr>
          <p:nvPr>
            <p:ph type="title"/>
          </p:nvPr>
        </p:nvSpPr>
        <p:spPr>
          <a:xfrm>
            <a:off x="501246" y="692727"/>
            <a:ext cx="5960109"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flexibility</a:t>
            </a:r>
          </a:p>
        </p:txBody>
      </p:sp>
      <p:pic>
        <p:nvPicPr>
          <p:cNvPr id="12" name="Picture 11" descr="A black and white logo&#10;&#10;AI-generated content may be incorrect.">
            <a:extLst>
              <a:ext uri="{FF2B5EF4-FFF2-40B4-BE49-F238E27FC236}">
                <a16:creationId xmlns:a16="http://schemas.microsoft.com/office/drawing/2014/main" id="{E65CA18E-CDF8-6931-419E-5A80BC9D998E}"/>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5" name="Rectangle 4">
            <a:extLst>
              <a:ext uri="{FF2B5EF4-FFF2-40B4-BE49-F238E27FC236}">
                <a16:creationId xmlns:a16="http://schemas.microsoft.com/office/drawing/2014/main" id="{9F81D9AC-2A29-4388-230B-CC69C8EDE6E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DE85A9E3-08BC-A8AB-D99B-92EB14C8CD0B}"/>
              </a:ext>
            </a:extLst>
          </p:cNvPr>
          <p:cNvSpPr txBox="1"/>
          <p:nvPr/>
        </p:nvSpPr>
        <p:spPr>
          <a:xfrm>
            <a:off x="2415214" y="4811026"/>
            <a:ext cx="7361572" cy="892552"/>
          </a:xfrm>
          <a:prstGeom prst="rect">
            <a:avLst/>
          </a:prstGeom>
          <a:noFill/>
        </p:spPr>
        <p:txBody>
          <a:bodyPr wrap="square" rtlCol="0">
            <a:spAutoFit/>
          </a:bodyPr>
          <a:lstStyle/>
          <a:p>
            <a:pPr algn="ctr"/>
            <a:r>
              <a:rPr lang="en-US" sz="2600" b="1">
                <a:latin typeface="Roboto Condensed" panose="02000000000000000000" pitchFamily="2" charset="0"/>
                <a:ea typeface="Roboto Condensed" panose="02000000000000000000" pitchFamily="2" charset="0"/>
                <a:cs typeface="Roboto Condensed" panose="02000000000000000000" pitchFamily="2" charset="0"/>
              </a:rPr>
              <a:t>We are Agile. We happily adapt to changing priorities and conditions to achieve success.</a:t>
            </a:r>
          </a:p>
        </p:txBody>
      </p:sp>
      <p:pic>
        <p:nvPicPr>
          <p:cNvPr id="4" name="Graphic 3" descr="Yoga with solid fill">
            <a:extLst>
              <a:ext uri="{FF2B5EF4-FFF2-40B4-BE49-F238E27FC236}">
                <a16:creationId xmlns:a16="http://schemas.microsoft.com/office/drawing/2014/main" id="{F8296B25-4CE7-EF78-23BB-B69213DA6D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5" y="1891310"/>
            <a:ext cx="2873581" cy="2873581"/>
          </a:xfrm>
          <a:prstGeom prst="rect">
            <a:avLst/>
          </a:prstGeom>
        </p:spPr>
      </p:pic>
    </p:spTree>
    <p:extLst>
      <p:ext uri="{BB962C8B-B14F-4D97-AF65-F5344CB8AC3E}">
        <p14:creationId xmlns:p14="http://schemas.microsoft.com/office/powerpoint/2010/main" val="353837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3442-2086-1681-6456-36D4342475D7}"/>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84C693A2-DF54-D54F-693B-A318ABB868F1}"/>
              </a:ext>
            </a:extLst>
          </p:cNvPr>
          <p:cNvSpPr>
            <a:spLocks noGrp="1"/>
          </p:cNvSpPr>
          <p:nvPr>
            <p:ph type="title"/>
          </p:nvPr>
        </p:nvSpPr>
        <p:spPr>
          <a:xfrm>
            <a:off x="501247" y="692727"/>
            <a:ext cx="7198632"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And the award goes to…</a:t>
            </a:r>
          </a:p>
        </p:txBody>
      </p:sp>
      <p:pic>
        <p:nvPicPr>
          <p:cNvPr id="12" name="Picture 11" descr="A black and white logo&#10;&#10;AI-generated content may be incorrect.">
            <a:extLst>
              <a:ext uri="{FF2B5EF4-FFF2-40B4-BE49-F238E27FC236}">
                <a16:creationId xmlns:a16="http://schemas.microsoft.com/office/drawing/2014/main" id="{C5924B02-C0B0-2FD7-E6E7-AF7B20C241C8}"/>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3" name="Content Placeholder 2">
            <a:extLst>
              <a:ext uri="{FF2B5EF4-FFF2-40B4-BE49-F238E27FC236}">
                <a16:creationId xmlns:a16="http://schemas.microsoft.com/office/drawing/2014/main" id="{5A751F57-23DF-D4F3-9129-07BB3BB3AD97}"/>
              </a:ext>
            </a:extLst>
          </p:cNvPr>
          <p:cNvSpPr>
            <a:spLocks noGrp="1"/>
          </p:cNvSpPr>
          <p:nvPr>
            <p:ph sz="quarter" idx="11"/>
          </p:nvPr>
        </p:nvSpPr>
        <p:spPr>
          <a:xfrm>
            <a:off x="1161287" y="292608"/>
            <a:ext cx="10048905" cy="6172200"/>
          </a:xfrm>
        </p:spPr>
        <p:txBody>
          <a:bodyPr/>
          <a:lstStyle/>
          <a:p>
            <a:pPr marL="0" indent="0">
              <a:buNone/>
            </a:pPr>
            <a:r>
              <a:rPr lang="en-US" sz="2800" b="1">
                <a:solidFill>
                  <a:schemeClr val="tx1"/>
                </a:solidFill>
              </a:rPr>
              <a:t>Melina Helgeson, University of Minnesota</a:t>
            </a:r>
          </a:p>
          <a:p>
            <a:r>
              <a:rPr lang="en-US">
                <a:solidFill>
                  <a:schemeClr val="tx1"/>
                </a:solidFill>
              </a:rPr>
              <a:t>Melina Helgeson and the University of Minnesota team truly embody </a:t>
            </a:r>
            <a:r>
              <a:rPr lang="en-US" i="1">
                <a:solidFill>
                  <a:schemeClr val="tx1"/>
                </a:solidFill>
              </a:rPr>
              <a:t>Flexibility</a:t>
            </a:r>
            <a:r>
              <a:rPr lang="en-US">
                <a:solidFill>
                  <a:schemeClr val="tx1"/>
                </a:solidFill>
              </a:rPr>
              <a:t>. This year, they didn’t hesitate to step forward as the first to volunteer to host our Command event, dedicating their time and energy to create a welcoming environment for all. Their willingness to adapt, take on new responsibilities, and serve as gracious hosts highlights the spirit of flexibility and agility. By embracing opportunities and challenges with positivity, UMN shows how flexibility drives both community and collaboration.</a:t>
            </a:r>
          </a:p>
        </p:txBody>
      </p:sp>
    </p:spTree>
    <p:extLst>
      <p:ext uri="{BB962C8B-B14F-4D97-AF65-F5344CB8AC3E}">
        <p14:creationId xmlns:p14="http://schemas.microsoft.com/office/powerpoint/2010/main" val="199091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tIns="0" rIns="0">
            <a:no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Thank you</a:t>
            </a:r>
          </a:p>
        </p:txBody>
      </p:sp>
      <p:sp>
        <p:nvSpPr>
          <p:cNvPr id="4" name="Text Placeholder 3">
            <a:extLst>
              <a:ext uri="{FF2B5EF4-FFF2-40B4-BE49-F238E27FC236}">
                <a16:creationId xmlns:a16="http://schemas.microsoft.com/office/drawing/2014/main" id="{BEADE196-D9E3-43FA-AE5E-8A67A4DFD48F}"/>
              </a:ext>
            </a:extLst>
          </p:cNvPr>
          <p:cNvSpPr>
            <a:spLocks noGrp="1"/>
          </p:cNvSpPr>
          <p:nvPr>
            <p:ph type="body" sz="quarter" idx="13"/>
          </p:nvPr>
        </p:nvSpPr>
        <p:spPr/>
        <p:txBody>
          <a:bodyPr vert="horz" lIns="0" tIns="91440" rIns="0" bIns="45720" rtlCol="0" anchor="t">
            <a:normAutofit/>
          </a:bodyPr>
          <a:lstStyle/>
          <a:p>
            <a:endParaRPr lang="en-US">
              <a:solidFill>
                <a:schemeClr val="tx1"/>
              </a:solidFill>
              <a:latin typeface="Arial" panose="020B0604020202020204" pitchFamily="34" charset="0"/>
              <a:cs typeface="Arial" panose="020B0604020202020204" pitchFamily="34" charset="0"/>
            </a:endParaRPr>
          </a:p>
        </p:txBody>
      </p:sp>
      <p:pic>
        <p:nvPicPr>
          <p:cNvPr id="6" name="Picture Placeholder 8" descr="A white letter with a black background&#10;&#10;AI-generated content may be incorrect.">
            <a:extLst>
              <a:ext uri="{FF2B5EF4-FFF2-40B4-BE49-F238E27FC236}">
                <a16:creationId xmlns:a16="http://schemas.microsoft.com/office/drawing/2014/main" id="{71BBE323-BD15-B4F6-2E9E-7AE74CA64F01}"/>
              </a:ext>
            </a:extLst>
          </p:cNvPr>
          <p:cNvPicPr>
            <a:picLocks noGrp="1" noChangeAspect="1"/>
          </p:cNvPicPr>
          <p:nvPr>
            <p:ph type="pic" sz="quarter" idx="15"/>
          </p:nvPr>
        </p:nvPicPr>
        <p:blipFill>
          <a:blip r:embed="rId3"/>
          <a:srcRect/>
          <a:stretch>
            <a:fillRect/>
          </a:stretch>
        </p:blipFill>
        <p:spPr/>
      </p:pic>
    </p:spTree>
    <p:extLst>
      <p:ext uri="{BB962C8B-B14F-4D97-AF65-F5344CB8AC3E}">
        <p14:creationId xmlns:p14="http://schemas.microsoft.com/office/powerpoint/2010/main" val="246212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522CB8-8856-1758-B963-CD1EB5831097}"/>
              </a:ext>
            </a:extLst>
          </p:cNvPr>
          <p:cNvSpPr>
            <a:spLocks noGrp="1"/>
          </p:cNvSpPr>
          <p:nvPr>
            <p:ph type="title"/>
          </p:nvPr>
        </p:nvSpPr>
        <p:spPr>
          <a:xfrm>
            <a:off x="6675120" y="548640"/>
            <a:ext cx="4572000" cy="1515216"/>
          </a:xfrm>
        </p:spPr>
        <p:txBody>
          <a:bodyPr/>
          <a:lstStyle/>
          <a:p>
            <a:r>
              <a:rPr lang="en-US"/>
              <a:t>A LITTLE BIT ABOUT Core values</a:t>
            </a:r>
          </a:p>
        </p:txBody>
      </p:sp>
      <p:pic>
        <p:nvPicPr>
          <p:cNvPr id="4" name="Picture 2">
            <a:extLst>
              <a:ext uri="{FF2B5EF4-FFF2-40B4-BE49-F238E27FC236}">
                <a16:creationId xmlns:a16="http://schemas.microsoft.com/office/drawing/2014/main" id="{91C93464-591E-2E5A-2B6B-FF23B803F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40" y="2063856"/>
            <a:ext cx="6356585" cy="343281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80095605-3B21-7A6B-FCDD-11A13684A562}"/>
              </a:ext>
            </a:extLst>
          </p:cNvPr>
          <p:cNvSpPr>
            <a:spLocks noGrp="1"/>
          </p:cNvSpPr>
          <p:nvPr>
            <p:ph sz="quarter" idx="14"/>
          </p:nvPr>
        </p:nvSpPr>
        <p:spPr>
          <a:xfrm>
            <a:off x="6598257" y="3077737"/>
            <a:ext cx="3902026" cy="2602522"/>
          </a:xfrm>
        </p:spPr>
        <p:txBody>
          <a:bodyPr>
            <a:normAutofit/>
          </a:bodyPr>
          <a:lstStyle/>
          <a:p>
            <a:r>
              <a:rPr lang="en-US"/>
              <a:t>“People don’t quit jobs, they quit toxic or unhealthy cultures”.</a:t>
            </a:r>
          </a:p>
          <a:p>
            <a:r>
              <a:rPr lang="en-US"/>
              <a:t>100% of employees hired at Agile Fleet since 2000 cited our core values as a reason they landed here.</a:t>
            </a:r>
          </a:p>
        </p:txBody>
      </p:sp>
      <p:pic>
        <p:nvPicPr>
          <p:cNvPr id="7" name="Picture 6">
            <a:extLst>
              <a:ext uri="{FF2B5EF4-FFF2-40B4-BE49-F238E27FC236}">
                <a16:creationId xmlns:a16="http://schemas.microsoft.com/office/drawing/2014/main" id="{8707552F-A2B8-A8D8-6E92-8DECE9BD94B0}"/>
              </a:ext>
            </a:extLst>
          </p:cNvPr>
          <p:cNvPicPr>
            <a:picLocks noChangeAspect="1"/>
          </p:cNvPicPr>
          <p:nvPr/>
        </p:nvPicPr>
        <p:blipFill>
          <a:blip r:embed="rId3"/>
          <a:stretch>
            <a:fillRect/>
          </a:stretch>
        </p:blipFill>
        <p:spPr>
          <a:xfrm rot="267552">
            <a:off x="10613126" y="3618438"/>
            <a:ext cx="1439950" cy="2008883"/>
          </a:xfrm>
          <a:prstGeom prst="rect">
            <a:avLst/>
          </a:prstGeom>
        </p:spPr>
      </p:pic>
    </p:spTree>
    <p:extLst>
      <p:ext uri="{BB962C8B-B14F-4D97-AF65-F5344CB8AC3E}">
        <p14:creationId xmlns:p14="http://schemas.microsoft.com/office/powerpoint/2010/main" val="11060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p:txBody>
          <a:bodyPr tIns="0" rIns="0" bIns="0">
            <a:noAutofit/>
          </a:bodyPr>
          <a:lstStyle/>
          <a:p>
            <a:r>
              <a:rPr lang="en-US">
                <a:solidFill>
                  <a:schemeClr val="tx1"/>
                </a:solidFill>
              </a:rPr>
              <a:t>Agenda</a:t>
            </a:r>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p:txBody>
          <a:bodyPr vert="horz" lIns="0" tIns="0" rIns="0" bIns="0" numCol="1" rtlCol="0" anchor="t">
            <a:normAutofit/>
          </a:bodyPr>
          <a:lstStyle/>
          <a:p>
            <a:r>
              <a:rPr lang="en-US">
                <a:solidFill>
                  <a:schemeClr val="tx1"/>
                </a:solidFill>
              </a:rPr>
              <a:t>Strong Partnerships</a:t>
            </a:r>
          </a:p>
          <a:p>
            <a:r>
              <a:rPr lang="en-US">
                <a:solidFill>
                  <a:schemeClr val="tx1"/>
                </a:solidFill>
              </a:rPr>
              <a:t>Initiative</a:t>
            </a:r>
          </a:p>
          <a:p>
            <a:r>
              <a:rPr lang="en-US">
                <a:solidFill>
                  <a:schemeClr val="tx1"/>
                </a:solidFill>
              </a:rPr>
              <a:t>Integrity</a:t>
            </a:r>
          </a:p>
          <a:p>
            <a:r>
              <a:rPr lang="en-US">
                <a:solidFill>
                  <a:schemeClr val="tx1"/>
                </a:solidFill>
              </a:rPr>
              <a:t>Approachability</a:t>
            </a:r>
          </a:p>
          <a:p>
            <a:r>
              <a:rPr lang="en-US">
                <a:solidFill>
                  <a:schemeClr val="tx1"/>
                </a:solidFill>
              </a:rPr>
              <a:t>Flexibility</a:t>
            </a:r>
          </a:p>
        </p:txBody>
      </p:sp>
      <p:pic>
        <p:nvPicPr>
          <p:cNvPr id="9" name="Picture Placeholder 8" descr="A white letter with a black background&#10;&#10;AI-generated content may be incorrect.">
            <a:extLst>
              <a:ext uri="{FF2B5EF4-FFF2-40B4-BE49-F238E27FC236}">
                <a16:creationId xmlns:a16="http://schemas.microsoft.com/office/drawing/2014/main" id="{4B2F911A-A1D7-48E4-E50B-F0BD73C15D90}"/>
              </a:ext>
            </a:extLst>
          </p:cNvPr>
          <p:cNvPicPr>
            <a:picLocks noGrp="1" noChangeAspect="1"/>
          </p:cNvPicPr>
          <p:nvPr>
            <p:ph type="pic" sz="quarter" idx="14"/>
          </p:nvPr>
        </p:nvPicPr>
        <p:blipFill>
          <a:blip r:embed="rId2"/>
          <a:srcRect l="254" r="254"/>
          <a:stretch>
            <a:fillRect/>
          </a:stretch>
        </p:blipFill>
        <p:spPr>
          <a:xfrm>
            <a:off x="3719946" y="3663696"/>
            <a:ext cx="2898917" cy="2913888"/>
          </a:xfrm>
        </p:spPr>
      </p:pic>
    </p:spTree>
    <p:extLst>
      <p:ext uri="{BB962C8B-B14F-4D97-AF65-F5344CB8AC3E}">
        <p14:creationId xmlns:p14="http://schemas.microsoft.com/office/powerpoint/2010/main" val="33848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09C7-5C58-FC49-D117-1D696C8F982D}"/>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45FA6936-15B4-3B73-7316-4CB0CDECA854}"/>
              </a:ext>
            </a:extLst>
          </p:cNvPr>
          <p:cNvSpPr>
            <a:spLocks noGrp="1"/>
          </p:cNvSpPr>
          <p:nvPr>
            <p:ph type="title"/>
          </p:nvPr>
        </p:nvSpPr>
        <p:spPr>
          <a:xfrm>
            <a:off x="501246" y="692727"/>
            <a:ext cx="5960109"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Strong partnerships</a:t>
            </a:r>
          </a:p>
        </p:txBody>
      </p:sp>
      <p:pic>
        <p:nvPicPr>
          <p:cNvPr id="12" name="Picture 11" descr="A black and white logo&#10;&#10;AI-generated content may be incorrect.">
            <a:extLst>
              <a:ext uri="{FF2B5EF4-FFF2-40B4-BE49-F238E27FC236}">
                <a16:creationId xmlns:a16="http://schemas.microsoft.com/office/drawing/2014/main" id="{CA08FD6D-B5DA-DBCC-B76E-493F847FBE53}"/>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5" name="Rectangle 4">
            <a:extLst>
              <a:ext uri="{FF2B5EF4-FFF2-40B4-BE49-F238E27FC236}">
                <a16:creationId xmlns:a16="http://schemas.microsoft.com/office/drawing/2014/main" id="{4890244A-CCF5-E69E-8357-06F15F2EBC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E8F4A0EE-99DC-4C64-4B1F-9404DC0C9EAD}"/>
              </a:ext>
            </a:extLst>
          </p:cNvPr>
          <p:cNvSpPr txBox="1"/>
          <p:nvPr/>
        </p:nvSpPr>
        <p:spPr>
          <a:xfrm>
            <a:off x="2929360" y="4927282"/>
            <a:ext cx="6333279" cy="892552"/>
          </a:xfrm>
          <a:prstGeom prst="rect">
            <a:avLst/>
          </a:prstGeom>
          <a:noFill/>
        </p:spPr>
        <p:txBody>
          <a:bodyPr wrap="square" rtlCol="0">
            <a:spAutoFit/>
          </a:bodyPr>
          <a:lstStyle/>
          <a:p>
            <a:pPr algn="ctr"/>
            <a:r>
              <a:rPr lang="en-US" sz="2600" b="1" i="0">
                <a:effectLst/>
                <a:latin typeface="Roboto Condensed" panose="02000000000000000000" pitchFamily="2" charset="0"/>
                <a:ea typeface="Roboto Condensed" panose="02000000000000000000" pitchFamily="2" charset="0"/>
                <a:cs typeface="Roboto Condensed" panose="02000000000000000000" pitchFamily="2" charset="0"/>
              </a:rPr>
              <a:t>Building and maintaining strong partnerships is the foundation of our success.</a:t>
            </a:r>
            <a:endParaRPr lang="en-US" sz="2600" b="1">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9" name="Graphic 8" descr="Business Growth with solid fill">
            <a:extLst>
              <a:ext uri="{FF2B5EF4-FFF2-40B4-BE49-F238E27FC236}">
                <a16:creationId xmlns:a16="http://schemas.microsoft.com/office/drawing/2014/main" id="{90243E04-4A51-B541-F8EC-A930607EE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7896" y="1832263"/>
            <a:ext cx="3193473" cy="3193473"/>
          </a:xfrm>
          <a:prstGeom prst="rect">
            <a:avLst/>
          </a:prstGeom>
        </p:spPr>
      </p:pic>
    </p:spTree>
    <p:extLst>
      <p:ext uri="{BB962C8B-B14F-4D97-AF65-F5344CB8AC3E}">
        <p14:creationId xmlns:p14="http://schemas.microsoft.com/office/powerpoint/2010/main" val="395308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58FE7-78E1-F829-F156-6563A08ACE25}"/>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9DA04B10-9359-692F-47C6-2EE4562D20B9}"/>
              </a:ext>
            </a:extLst>
          </p:cNvPr>
          <p:cNvSpPr>
            <a:spLocks noGrp="1"/>
          </p:cNvSpPr>
          <p:nvPr>
            <p:ph type="title"/>
          </p:nvPr>
        </p:nvSpPr>
        <p:spPr>
          <a:xfrm>
            <a:off x="501247" y="692727"/>
            <a:ext cx="7198632"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And the award goes to…</a:t>
            </a:r>
          </a:p>
        </p:txBody>
      </p:sp>
      <p:pic>
        <p:nvPicPr>
          <p:cNvPr id="12" name="Picture 11" descr="A black and white logo&#10;&#10;AI-generated content may be incorrect.">
            <a:extLst>
              <a:ext uri="{FF2B5EF4-FFF2-40B4-BE49-F238E27FC236}">
                <a16:creationId xmlns:a16="http://schemas.microsoft.com/office/drawing/2014/main" id="{A3544B7C-44F4-0012-7E9C-EB2A05DCB4EF}"/>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3" name="Content Placeholder 2">
            <a:extLst>
              <a:ext uri="{FF2B5EF4-FFF2-40B4-BE49-F238E27FC236}">
                <a16:creationId xmlns:a16="http://schemas.microsoft.com/office/drawing/2014/main" id="{82DB888F-1EE6-1996-152D-80D6DE67CFE1}"/>
              </a:ext>
            </a:extLst>
          </p:cNvPr>
          <p:cNvSpPr>
            <a:spLocks noGrp="1"/>
          </p:cNvSpPr>
          <p:nvPr>
            <p:ph sz="quarter" idx="11"/>
          </p:nvPr>
        </p:nvSpPr>
        <p:spPr>
          <a:xfrm>
            <a:off x="1161288" y="292608"/>
            <a:ext cx="9723590" cy="6172200"/>
          </a:xfrm>
        </p:spPr>
        <p:txBody>
          <a:bodyPr/>
          <a:lstStyle/>
          <a:p>
            <a:pPr marL="0" indent="0">
              <a:buNone/>
            </a:pPr>
            <a:r>
              <a:rPr lang="en-US" sz="2800" b="1">
                <a:solidFill>
                  <a:schemeClr val="tx1"/>
                </a:solidFill>
              </a:rPr>
              <a:t>Oak Ridge National Laboratory</a:t>
            </a:r>
          </a:p>
          <a:p>
            <a:r>
              <a:rPr lang="en-US">
                <a:solidFill>
                  <a:schemeClr val="tx1"/>
                </a:solidFill>
              </a:rPr>
              <a:t>ORNL has demonstrated what true partnership means by collaborating with Agile Fleet while navigating unique challenges. As part of the Department of Energy, they face the complexities of operating within a highly secure environment while rapidly expanding their use of the </a:t>
            </a:r>
            <a:r>
              <a:rPr lang="en-US" err="1">
                <a:solidFill>
                  <a:schemeClr val="tx1"/>
                </a:solidFill>
              </a:rPr>
              <a:t>FleetCommander</a:t>
            </a:r>
            <a:r>
              <a:rPr lang="en-US">
                <a:solidFill>
                  <a:schemeClr val="tx1"/>
                </a:solidFill>
              </a:rPr>
              <a:t> platform. This includes managing configuration challenges and coordinating communication across strict security frameworks. Through it all, ORNL has remained committed to working closely with our team, ensuring solutions are effective and sustainable. Their ability to grow with us and maintain open collaboration embodies the very essence of </a:t>
            </a:r>
            <a:r>
              <a:rPr lang="en-US" i="1">
                <a:solidFill>
                  <a:schemeClr val="tx1"/>
                </a:solidFill>
              </a:rPr>
              <a:t>Strong Partnerships</a:t>
            </a:r>
            <a:r>
              <a:rPr lang="en-US">
                <a:solidFill>
                  <a:schemeClr val="tx1"/>
                </a:solidFill>
              </a:rPr>
              <a:t>.</a:t>
            </a:r>
          </a:p>
          <a:p>
            <a:pPr marL="0" indent="0">
              <a:buNone/>
            </a:pPr>
            <a:endParaRPr lang="en-US">
              <a:solidFill>
                <a:schemeClr val="tx1"/>
              </a:solidFill>
            </a:endParaRPr>
          </a:p>
        </p:txBody>
      </p:sp>
    </p:spTree>
    <p:extLst>
      <p:ext uri="{BB962C8B-B14F-4D97-AF65-F5344CB8AC3E}">
        <p14:creationId xmlns:p14="http://schemas.microsoft.com/office/powerpoint/2010/main" val="90765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D592-03B2-4582-5ABE-FE58FA59E4FC}"/>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EAA97FD5-F5B5-30C0-F87E-45E6FFD98239}"/>
              </a:ext>
            </a:extLst>
          </p:cNvPr>
          <p:cNvSpPr>
            <a:spLocks noGrp="1"/>
          </p:cNvSpPr>
          <p:nvPr>
            <p:ph type="title"/>
          </p:nvPr>
        </p:nvSpPr>
        <p:spPr>
          <a:xfrm>
            <a:off x="501246" y="692727"/>
            <a:ext cx="5960109"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initiative</a:t>
            </a:r>
          </a:p>
        </p:txBody>
      </p:sp>
      <p:pic>
        <p:nvPicPr>
          <p:cNvPr id="12" name="Picture 11" descr="A black and white logo&#10;&#10;AI-generated content may be incorrect.">
            <a:extLst>
              <a:ext uri="{FF2B5EF4-FFF2-40B4-BE49-F238E27FC236}">
                <a16:creationId xmlns:a16="http://schemas.microsoft.com/office/drawing/2014/main" id="{60B14C06-FB0A-9619-CE84-0ED7480F1838}"/>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5" name="Rectangle 4">
            <a:extLst>
              <a:ext uri="{FF2B5EF4-FFF2-40B4-BE49-F238E27FC236}">
                <a16:creationId xmlns:a16="http://schemas.microsoft.com/office/drawing/2014/main" id="{7AEC5DB9-7D8B-86D7-381F-EA2468A6F53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79AAC166-579D-CDE3-F567-3AE068E01C6D}"/>
              </a:ext>
            </a:extLst>
          </p:cNvPr>
          <p:cNvSpPr txBox="1"/>
          <p:nvPr/>
        </p:nvSpPr>
        <p:spPr>
          <a:xfrm>
            <a:off x="3185016" y="5021875"/>
            <a:ext cx="5879232" cy="892552"/>
          </a:xfrm>
          <a:prstGeom prst="rect">
            <a:avLst/>
          </a:prstGeom>
          <a:noFill/>
        </p:spPr>
        <p:txBody>
          <a:bodyPr wrap="square" rtlCol="0">
            <a:spAutoFit/>
          </a:bodyPr>
          <a:lstStyle/>
          <a:p>
            <a:pPr algn="ctr"/>
            <a:r>
              <a:rPr lang="en-US" sz="2600" b="1">
                <a:latin typeface="Roboto Condensed" panose="02000000000000000000" pitchFamily="2" charset="0"/>
                <a:ea typeface="Roboto Condensed" panose="02000000000000000000" pitchFamily="2" charset="0"/>
                <a:cs typeface="Roboto Condensed" panose="02000000000000000000" pitchFamily="2" charset="0"/>
              </a:rPr>
              <a:t>We take responsibility for our roles. We're proactive and we think outside the box.</a:t>
            </a:r>
          </a:p>
        </p:txBody>
      </p:sp>
      <p:pic>
        <p:nvPicPr>
          <p:cNvPr id="4" name="Graphic 3" descr="Good Idea with solid fill">
            <a:extLst>
              <a:ext uri="{FF2B5EF4-FFF2-40B4-BE49-F238E27FC236}">
                <a16:creationId xmlns:a16="http://schemas.microsoft.com/office/drawing/2014/main" id="{03B2D4E4-9C75-EB6E-FCF5-4C300F423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6984" y="1991351"/>
            <a:ext cx="2875296" cy="2875296"/>
          </a:xfrm>
          <a:prstGeom prst="rect">
            <a:avLst/>
          </a:prstGeom>
        </p:spPr>
      </p:pic>
    </p:spTree>
    <p:extLst>
      <p:ext uri="{BB962C8B-B14F-4D97-AF65-F5344CB8AC3E}">
        <p14:creationId xmlns:p14="http://schemas.microsoft.com/office/powerpoint/2010/main" val="95634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057D-4651-C49B-44E3-4D2B562ADB7C}"/>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D989096E-ECBE-CDD2-1E7D-373FEE8C0A1E}"/>
              </a:ext>
            </a:extLst>
          </p:cNvPr>
          <p:cNvSpPr>
            <a:spLocks noGrp="1"/>
          </p:cNvSpPr>
          <p:nvPr>
            <p:ph type="title"/>
          </p:nvPr>
        </p:nvSpPr>
        <p:spPr>
          <a:xfrm>
            <a:off x="501247" y="692727"/>
            <a:ext cx="7198632"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And the award goes to…</a:t>
            </a:r>
          </a:p>
        </p:txBody>
      </p:sp>
      <p:pic>
        <p:nvPicPr>
          <p:cNvPr id="12" name="Picture 11" descr="A black and white logo&#10;&#10;AI-generated content may be incorrect.">
            <a:extLst>
              <a:ext uri="{FF2B5EF4-FFF2-40B4-BE49-F238E27FC236}">
                <a16:creationId xmlns:a16="http://schemas.microsoft.com/office/drawing/2014/main" id="{6925CB56-BFB0-F430-9761-02AE859CFB77}"/>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3" name="Content Placeholder 2">
            <a:extLst>
              <a:ext uri="{FF2B5EF4-FFF2-40B4-BE49-F238E27FC236}">
                <a16:creationId xmlns:a16="http://schemas.microsoft.com/office/drawing/2014/main" id="{ADD5F8B8-7CDE-FB69-A8C0-4CF5366C6D2B}"/>
              </a:ext>
            </a:extLst>
          </p:cNvPr>
          <p:cNvSpPr>
            <a:spLocks noGrp="1"/>
          </p:cNvSpPr>
          <p:nvPr>
            <p:ph sz="quarter" idx="11"/>
          </p:nvPr>
        </p:nvSpPr>
        <p:spPr>
          <a:xfrm>
            <a:off x="1161288" y="292608"/>
            <a:ext cx="9565328" cy="6172200"/>
          </a:xfrm>
        </p:spPr>
        <p:txBody>
          <a:bodyPr/>
          <a:lstStyle/>
          <a:p>
            <a:pPr marL="0" indent="0">
              <a:buNone/>
            </a:pPr>
            <a:r>
              <a:rPr lang="en-US" sz="2800" b="1">
                <a:solidFill>
                  <a:schemeClr val="tx1"/>
                </a:solidFill>
              </a:rPr>
              <a:t>Texas State Technical College</a:t>
            </a:r>
          </a:p>
          <a:p>
            <a:r>
              <a:rPr lang="en-US">
                <a:solidFill>
                  <a:schemeClr val="tx1"/>
                </a:solidFill>
              </a:rPr>
              <a:t>TSTC has embodied </a:t>
            </a:r>
            <a:r>
              <a:rPr lang="en-US" i="1">
                <a:solidFill>
                  <a:schemeClr val="tx1"/>
                </a:solidFill>
              </a:rPr>
              <a:t>Initiative</a:t>
            </a:r>
            <a:r>
              <a:rPr lang="en-US">
                <a:solidFill>
                  <a:schemeClr val="tx1"/>
                </a:solidFill>
              </a:rPr>
              <a:t> since day one, fully embracing </a:t>
            </a:r>
            <a:r>
              <a:rPr lang="en-US" err="1">
                <a:solidFill>
                  <a:schemeClr val="tx1"/>
                </a:solidFill>
              </a:rPr>
              <a:t>FleetCommander</a:t>
            </a:r>
            <a:r>
              <a:rPr lang="en-US">
                <a:solidFill>
                  <a:schemeClr val="tx1"/>
                </a:solidFill>
              </a:rPr>
              <a:t> as their FMIS system across their entire organization. With 11 motor pool locations spread across multiple campuses, they have implemented motor pool, fuel, and maintenance management to streamline operations. Recently, TSTC added key control to automate the dispatch process, designed a new vehicle availability view for drivers, and integrated </a:t>
            </a:r>
            <a:r>
              <a:rPr lang="en-US" err="1">
                <a:solidFill>
                  <a:schemeClr val="tx1"/>
                </a:solidFill>
              </a:rPr>
              <a:t>FleetCommander</a:t>
            </a:r>
            <a:r>
              <a:rPr lang="en-US">
                <a:solidFill>
                  <a:schemeClr val="tx1"/>
                </a:solidFill>
              </a:rPr>
              <a:t> with Geotab for more accurate mileage. By continuously innovating and proactively expanding their capabilities, TSTC demonstrates how initiative leads to transformation and lasting impact.</a:t>
            </a:r>
          </a:p>
        </p:txBody>
      </p:sp>
    </p:spTree>
    <p:extLst>
      <p:ext uri="{BB962C8B-B14F-4D97-AF65-F5344CB8AC3E}">
        <p14:creationId xmlns:p14="http://schemas.microsoft.com/office/powerpoint/2010/main" val="135630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3033-3057-B064-0F6A-1F51E2C607D0}"/>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A266B429-F422-6E21-6352-859A3954ED9A}"/>
              </a:ext>
            </a:extLst>
          </p:cNvPr>
          <p:cNvSpPr>
            <a:spLocks noGrp="1"/>
          </p:cNvSpPr>
          <p:nvPr>
            <p:ph type="title"/>
          </p:nvPr>
        </p:nvSpPr>
        <p:spPr>
          <a:xfrm>
            <a:off x="501246" y="692727"/>
            <a:ext cx="5960109"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integrity</a:t>
            </a:r>
          </a:p>
        </p:txBody>
      </p:sp>
      <p:pic>
        <p:nvPicPr>
          <p:cNvPr id="12" name="Picture 11" descr="A black and white logo&#10;&#10;AI-generated content may be incorrect.">
            <a:extLst>
              <a:ext uri="{FF2B5EF4-FFF2-40B4-BE49-F238E27FC236}">
                <a16:creationId xmlns:a16="http://schemas.microsoft.com/office/drawing/2014/main" id="{15A19C08-1B35-EBDD-F3E7-7A3656130DA0}"/>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5" name="Rectangle 4">
            <a:extLst>
              <a:ext uri="{FF2B5EF4-FFF2-40B4-BE49-F238E27FC236}">
                <a16:creationId xmlns:a16="http://schemas.microsoft.com/office/drawing/2014/main" id="{5EA4130A-BF53-7154-0D8A-0A9641958B1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8854965F-DA75-2F04-18D6-4D38FC7D885D}"/>
              </a:ext>
            </a:extLst>
          </p:cNvPr>
          <p:cNvSpPr txBox="1"/>
          <p:nvPr/>
        </p:nvSpPr>
        <p:spPr>
          <a:xfrm>
            <a:off x="2415214" y="4811026"/>
            <a:ext cx="7361572" cy="892552"/>
          </a:xfrm>
          <a:prstGeom prst="rect">
            <a:avLst/>
          </a:prstGeom>
          <a:noFill/>
        </p:spPr>
        <p:txBody>
          <a:bodyPr wrap="square" rtlCol="0">
            <a:spAutoFit/>
          </a:bodyPr>
          <a:lstStyle/>
          <a:p>
            <a:pPr algn="ctr"/>
            <a:r>
              <a:rPr lang="en-US" sz="2600" b="1">
                <a:latin typeface="Roboto Condensed" panose="02000000000000000000" pitchFamily="2" charset="0"/>
                <a:ea typeface="Roboto Condensed" panose="02000000000000000000" pitchFamily="2" charset="0"/>
                <a:cs typeface="Roboto Condensed" panose="02000000000000000000" pitchFamily="2" charset="0"/>
              </a:rPr>
              <a:t>We are trustworthy, fair, and ethical, and we expect the same from our colleagues, clients and partners.</a:t>
            </a:r>
          </a:p>
        </p:txBody>
      </p:sp>
      <p:pic>
        <p:nvPicPr>
          <p:cNvPr id="3" name="Graphic 2" descr="Scales of justice with solid fill">
            <a:extLst>
              <a:ext uri="{FF2B5EF4-FFF2-40B4-BE49-F238E27FC236}">
                <a16:creationId xmlns:a16="http://schemas.microsoft.com/office/drawing/2014/main" id="{DC1F8376-ACC6-E242-EA16-6B0D36885B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3074" y="1845174"/>
            <a:ext cx="2965852" cy="2965852"/>
          </a:xfrm>
          <a:prstGeom prst="rect">
            <a:avLst/>
          </a:prstGeom>
        </p:spPr>
      </p:pic>
    </p:spTree>
    <p:extLst>
      <p:ext uri="{BB962C8B-B14F-4D97-AF65-F5344CB8AC3E}">
        <p14:creationId xmlns:p14="http://schemas.microsoft.com/office/powerpoint/2010/main" val="284080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DC31F-67AE-A428-AFDC-3C885ADE8B0C}"/>
            </a:ext>
          </a:extLst>
        </p:cNvPr>
        <p:cNvGrpSpPr/>
        <p:nvPr/>
      </p:nvGrpSpPr>
      <p:grpSpPr>
        <a:xfrm>
          <a:off x="0" y="0"/>
          <a:ext cx="0" cy="0"/>
          <a:chOff x="0" y="0"/>
          <a:chExt cx="0" cy="0"/>
        </a:xfrm>
      </p:grpSpPr>
      <p:sp>
        <p:nvSpPr>
          <p:cNvPr id="11" name="Title 6">
            <a:extLst>
              <a:ext uri="{FF2B5EF4-FFF2-40B4-BE49-F238E27FC236}">
                <a16:creationId xmlns:a16="http://schemas.microsoft.com/office/drawing/2014/main" id="{12D57FB9-8A05-9EDC-4F55-12CF97B103DA}"/>
              </a:ext>
            </a:extLst>
          </p:cNvPr>
          <p:cNvSpPr>
            <a:spLocks noGrp="1"/>
          </p:cNvSpPr>
          <p:nvPr>
            <p:ph type="title"/>
          </p:nvPr>
        </p:nvSpPr>
        <p:spPr>
          <a:xfrm>
            <a:off x="501247" y="692727"/>
            <a:ext cx="7198632" cy="640871"/>
          </a:xfrm>
        </p:spPr>
        <p:txBody>
          <a:bodyPr>
            <a:normAutofit/>
          </a:bodyPr>
          <a:lstStyle/>
          <a:p>
            <a:r>
              <a:rPr lang="en-US">
                <a:solidFill>
                  <a:schemeClr val="tx1"/>
                </a:solidFill>
                <a:latin typeface="Roboto" panose="02000000000000000000" pitchFamily="2" charset="0"/>
                <a:ea typeface="Roboto" panose="02000000000000000000" pitchFamily="2" charset="0"/>
                <a:cs typeface="Roboto" panose="02000000000000000000" pitchFamily="2" charset="0"/>
              </a:rPr>
              <a:t>And the award goes to…</a:t>
            </a:r>
          </a:p>
        </p:txBody>
      </p:sp>
      <p:pic>
        <p:nvPicPr>
          <p:cNvPr id="12" name="Picture 11" descr="A black and white logo&#10;&#10;AI-generated content may be incorrect.">
            <a:extLst>
              <a:ext uri="{FF2B5EF4-FFF2-40B4-BE49-F238E27FC236}">
                <a16:creationId xmlns:a16="http://schemas.microsoft.com/office/drawing/2014/main" id="{48A2FC4E-312C-1127-90E0-2DC8386211B7}"/>
              </a:ext>
            </a:extLst>
          </p:cNvPr>
          <p:cNvPicPr>
            <a:picLocks noChangeAspect="1"/>
          </p:cNvPicPr>
          <p:nvPr/>
        </p:nvPicPr>
        <p:blipFill>
          <a:blip r:embed="rId2"/>
          <a:stretch>
            <a:fillRect/>
          </a:stretch>
        </p:blipFill>
        <p:spPr>
          <a:xfrm>
            <a:off x="8727968" y="5642549"/>
            <a:ext cx="3175569" cy="933991"/>
          </a:xfrm>
          <a:prstGeom prst="rect">
            <a:avLst/>
          </a:prstGeom>
        </p:spPr>
      </p:pic>
      <p:sp>
        <p:nvSpPr>
          <p:cNvPr id="3" name="Content Placeholder 2">
            <a:extLst>
              <a:ext uri="{FF2B5EF4-FFF2-40B4-BE49-F238E27FC236}">
                <a16:creationId xmlns:a16="http://schemas.microsoft.com/office/drawing/2014/main" id="{0475C95A-C588-3751-EBB7-1423E0F62C84}"/>
              </a:ext>
            </a:extLst>
          </p:cNvPr>
          <p:cNvSpPr>
            <a:spLocks noGrp="1"/>
          </p:cNvSpPr>
          <p:nvPr>
            <p:ph sz="quarter" idx="11"/>
          </p:nvPr>
        </p:nvSpPr>
        <p:spPr>
          <a:xfrm>
            <a:off x="1161287" y="292608"/>
            <a:ext cx="10467359" cy="6172200"/>
          </a:xfrm>
        </p:spPr>
        <p:txBody>
          <a:bodyPr/>
          <a:lstStyle/>
          <a:p>
            <a:pPr marL="0" indent="0">
              <a:buNone/>
            </a:pPr>
            <a:r>
              <a:rPr lang="en-US" sz="2800" b="1">
                <a:solidFill>
                  <a:schemeClr val="tx1"/>
                </a:solidFill>
              </a:rPr>
              <a:t>State of Michigan, DTMB</a:t>
            </a:r>
          </a:p>
          <a:p>
            <a:r>
              <a:rPr lang="en-US">
                <a:solidFill>
                  <a:schemeClr val="tx1"/>
                </a:solidFill>
                <a:ea typeface="+mn-lt"/>
                <a:cs typeface="+mn-lt"/>
              </a:rPr>
              <a:t>The State of Michigan exemplifies </a:t>
            </a:r>
            <a:r>
              <a:rPr lang="en-US" i="1">
                <a:solidFill>
                  <a:schemeClr val="tx1"/>
                </a:solidFill>
                <a:ea typeface="+mn-lt"/>
                <a:cs typeface="+mn-lt"/>
              </a:rPr>
              <a:t>Integrity</a:t>
            </a:r>
            <a:r>
              <a:rPr lang="en-US">
                <a:solidFill>
                  <a:schemeClr val="tx1"/>
                </a:solidFill>
                <a:ea typeface="+mn-lt"/>
                <a:cs typeface="+mn-lt"/>
              </a:rPr>
              <a:t> in every interaction. They consistently share their honest experiences with prospects and clients, offering candid insights into both the benefits of </a:t>
            </a:r>
            <a:r>
              <a:rPr lang="en-US" err="1">
                <a:solidFill>
                  <a:schemeClr val="tx1"/>
                </a:solidFill>
                <a:ea typeface="+mn-lt"/>
                <a:cs typeface="+mn-lt"/>
              </a:rPr>
              <a:t>FleetCommander</a:t>
            </a:r>
            <a:r>
              <a:rPr lang="en-US">
                <a:solidFill>
                  <a:schemeClr val="tx1"/>
                </a:solidFill>
                <a:ea typeface="+mn-lt"/>
                <a:cs typeface="+mn-lt"/>
              </a:rPr>
              <a:t> and the challenges to anticipate during implementation. Recently, they spoke with the State of Washington’s Department of Enterprise Services, providing valuable, transparent guidance as Washington prepared to launch the platform. By always leading with openness and honesty, Michigan demonstrates the trustworthiness and responsibility that define integrity.</a:t>
            </a:r>
          </a:p>
        </p:txBody>
      </p:sp>
    </p:spTree>
    <p:extLst>
      <p:ext uri="{BB962C8B-B14F-4D97-AF65-F5344CB8AC3E}">
        <p14:creationId xmlns:p14="http://schemas.microsoft.com/office/powerpoint/2010/main" val="3364132096"/>
      </p:ext>
    </p:extLst>
  </p:cSld>
  <p:clrMapOvr>
    <a:masterClrMapping/>
  </p:clrMapOvr>
</p:sld>
</file>

<file path=ppt/theme/theme1.xml><?xml version="1.0" encoding="utf-8"?>
<a:theme xmlns:a="http://schemas.openxmlformats.org/drawingml/2006/main" name="Slice">
  <a:themeElements>
    <a:clrScheme name="Custom 3">
      <a:dk1>
        <a:srgbClr val="000000"/>
      </a:dk1>
      <a:lt1>
        <a:srgbClr val="FEFFFF"/>
      </a:lt1>
      <a:dk2>
        <a:srgbClr val="146194"/>
      </a:dk2>
      <a:lt2>
        <a:srgbClr val="76DBF4"/>
      </a:lt2>
      <a:accent1>
        <a:srgbClr val="052F61"/>
      </a:accent1>
      <a:accent2>
        <a:srgbClr val="3673BC"/>
      </a:accent2>
      <a:accent3>
        <a:srgbClr val="4CA1CE"/>
      </a:accent3>
      <a:accent4>
        <a:srgbClr val="F2F6F8"/>
      </a:accent4>
      <a:accent5>
        <a:srgbClr val="5AC5DA"/>
      </a:accent5>
      <a:accent6>
        <a:srgbClr val="0A1F37"/>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Command 2025 Template 081925" id="{50F334A2-AD44-894F-B606-D941F5E3376A}" vid="{6408D32D-9C58-3B41-83A6-82EA14684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AA15E6BD239F4BB8716AC11FDD8152" ma:contentTypeVersion="22" ma:contentTypeDescription="Create a new document." ma:contentTypeScope="" ma:versionID="74a4db3ebc9cf9b6790c098803ade016">
  <xsd:schema xmlns:xsd="http://www.w3.org/2001/XMLSchema" xmlns:xs="http://www.w3.org/2001/XMLSchema" xmlns:p="http://schemas.microsoft.com/office/2006/metadata/properties" xmlns:ns1="http://schemas.microsoft.com/sharepoint/v3" xmlns:ns2="797aa1b6-d276-4963-8e9b-a389f20630ae" xmlns:ns3="995c04c3-6940-420f-9b44-f011cddbce17" targetNamespace="http://schemas.microsoft.com/office/2006/metadata/properties" ma:root="true" ma:fieldsID="d4b46c647d091bd4ddbe4b673018c2c0" ns1:_="" ns2:_="" ns3:_="">
    <xsd:import namespace="http://schemas.microsoft.com/sharepoint/v3"/>
    <xsd:import namespace="797aa1b6-d276-4963-8e9b-a389f20630ae"/>
    <xsd:import namespace="995c04c3-6940-420f-9b44-f011cddbce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1:_ExtendedDescription"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element ref="ns2:Related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2" nillable="true" ma:displayName="Description" ma:default="*Type brief description" ma:format="Dropdown" ma:internalName="_Extended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7aa1b6-d276-4963-8e9b-a389f2063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2a0eb56-2e03-4499-a475-1cbd21fab794"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RelatedLink" ma:index="28" nillable="true" ma:displayName="Related Link" ma:format="Hyperlink" ma:internalName="Relate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5c04c3-6940-420f-9b44-f011cddbce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a304cd-276d-40d2-8f0d-a58c241e1e1a}" ma:internalName="TaxCatchAll" ma:showField="CatchAllData" ma:web="995c04c3-6940-420f-9b44-f011cddbc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95c04c3-6940-420f-9b44-f011cddbce17" xsi:nil="true"/>
    <MediaServiceKeyPoints xmlns="797aa1b6-d276-4963-8e9b-a389f20630ae" xsi:nil="true"/>
    <RelatedLink xmlns="797aa1b6-d276-4963-8e9b-a389f20630ae">
      <Url xsi:nil="true"/>
      <Description xsi:nil="true"/>
    </RelatedLink>
    <_ExtendedDescription xmlns="http://schemas.microsoft.com/sharepoint/v3">*Type brief description</_ExtendedDescription>
    <lcf76f155ced4ddcb4097134ff3c332f xmlns="797aa1b6-d276-4963-8e9b-a389f20630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DB28BE-4CC0-4691-9CA5-2BA850A67938}">
  <ds:schemaRefs>
    <ds:schemaRef ds:uri="http://schemas.microsoft.com/sharepoint/v3/contenttype/forms"/>
  </ds:schemaRefs>
</ds:datastoreItem>
</file>

<file path=customXml/itemProps2.xml><?xml version="1.0" encoding="utf-8"?>
<ds:datastoreItem xmlns:ds="http://schemas.openxmlformats.org/officeDocument/2006/customXml" ds:itemID="{ED72026B-040F-43F6-808F-595B6ED4F1F7}">
  <ds:schemaRefs>
    <ds:schemaRef ds:uri="797aa1b6-d276-4963-8e9b-a389f20630ae"/>
    <ds:schemaRef ds:uri="995c04c3-6940-420f-9b44-f011cddbc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03C5E8-6E73-4A29-90A5-6BDD54A3FA10}">
  <ds:schemaRefs>
    <ds:schemaRef ds:uri="797aa1b6-d276-4963-8e9b-a389f20630ae"/>
    <ds:schemaRef ds:uri="995c04c3-6940-420f-9b44-f011cddbce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Slice</vt:lpstr>
      <vt:lpstr>Welcome to command 2025</vt:lpstr>
      <vt:lpstr>A LITTLE BIT ABOUT Core values</vt:lpstr>
      <vt:lpstr>Agenda</vt:lpstr>
      <vt:lpstr>Strong partnerships</vt:lpstr>
      <vt:lpstr>And the award goes to…</vt:lpstr>
      <vt:lpstr>initiative</vt:lpstr>
      <vt:lpstr>And the award goes to…</vt:lpstr>
      <vt:lpstr>integrity</vt:lpstr>
      <vt:lpstr>And the award goes to…</vt:lpstr>
      <vt:lpstr>approachability</vt:lpstr>
      <vt:lpstr>flexibility</vt:lpstr>
      <vt:lpstr>And the award goes to…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2025-08-20T00:09:00Z</dcterms:created>
  <dcterms:modified xsi:type="dcterms:W3CDTF">2025-10-09T20:44:04Z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0x0101003EAA15E6BD239F4BB8716AC11FDD8152</vt:lpwstr>
  </property>
  <property fmtid="{D5CDD505-2E9C-101B-9397-08002B2CF9AE}" pid="3" name="MediaServiceImageTags">
    <vt:lpwstr/>
  </property>
</Properties>
</file>