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5"/>
  </p:notesMasterIdLst>
  <p:sldIdLst>
    <p:sldId id="256" r:id="rId5"/>
    <p:sldId id="257" r:id="rId6"/>
    <p:sldId id="297" r:id="rId7"/>
    <p:sldId id="258" r:id="rId8"/>
    <p:sldId id="259" r:id="rId9"/>
    <p:sldId id="260" r:id="rId10"/>
    <p:sldId id="261" r:id="rId11"/>
    <p:sldId id="262" r:id="rId12"/>
    <p:sldId id="263" r:id="rId13"/>
    <p:sldId id="264" r:id="rId14"/>
    <p:sldId id="272" r:id="rId15"/>
    <p:sldId id="287" r:id="rId16"/>
    <p:sldId id="288" r:id="rId17"/>
    <p:sldId id="289" r:id="rId18"/>
    <p:sldId id="265" r:id="rId19"/>
    <p:sldId id="266" r:id="rId20"/>
    <p:sldId id="267" r:id="rId21"/>
    <p:sldId id="268" r:id="rId22"/>
    <p:sldId id="292" r:id="rId23"/>
    <p:sldId id="293" r:id="rId24"/>
    <p:sldId id="296" r:id="rId25"/>
    <p:sldId id="270" r:id="rId26"/>
    <p:sldId id="271" r:id="rId27"/>
    <p:sldId id="273" r:id="rId28"/>
    <p:sldId id="298" r:id="rId29"/>
    <p:sldId id="299" r:id="rId30"/>
    <p:sldId id="300" r:id="rId31"/>
    <p:sldId id="301" r:id="rId32"/>
    <p:sldId id="302" r:id="rId33"/>
    <p:sldId id="274" r:id="rId34"/>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370" y="67"/>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helps Rogovoy" userId="c1be9bc3-069a-4c63-9124-3048404b77b7" providerId="ADAL" clId="{0C64BA83-E669-4C26-8B2B-0EA9928DBDE1}"/>
    <pc:docChg chg="undo custSel modSld">
      <pc:chgData name="Phelps Rogovoy" userId="c1be9bc3-069a-4c63-9124-3048404b77b7" providerId="ADAL" clId="{0C64BA83-E669-4C26-8B2B-0EA9928DBDE1}" dt="2026-11-04T13:40:51.309" v="263" actId="1036"/>
      <pc:docMkLst>
        <pc:docMk/>
      </pc:docMkLst>
      <pc:sldChg chg="addSp modSp mod">
        <pc:chgData name="Phelps Rogovoy" userId="c1be9bc3-069a-4c63-9124-3048404b77b7" providerId="ADAL" clId="{0C64BA83-E669-4C26-8B2B-0EA9928DBDE1}" dt="2026-11-04T13:30:09.816" v="245" actId="20577"/>
        <pc:sldMkLst>
          <pc:docMk/>
          <pc:sldMk cId="0" sldId="256"/>
        </pc:sldMkLst>
        <pc:spChg chg="mod">
          <ac:chgData name="Phelps Rogovoy" userId="c1be9bc3-069a-4c63-9124-3048404b77b7" providerId="ADAL" clId="{0C64BA83-E669-4C26-8B2B-0EA9928DBDE1}" dt="2026-11-04T13:30:09.816" v="245" actId="20577"/>
          <ac:spMkLst>
            <pc:docMk/>
            <pc:sldMk cId="0" sldId="256"/>
            <ac:spMk id="3" creationId="{00000000-0000-0000-0000-000000000000}"/>
          </ac:spMkLst>
        </pc:spChg>
        <pc:spChg chg="add mod">
          <ac:chgData name="Phelps Rogovoy" userId="c1be9bc3-069a-4c63-9124-3048404b77b7" providerId="ADAL" clId="{0C64BA83-E669-4C26-8B2B-0EA9928DBDE1}" dt="2026-10-22T14:16:42.212" v="27" actId="767"/>
          <ac:spMkLst>
            <pc:docMk/>
            <pc:sldMk cId="0" sldId="256"/>
            <ac:spMk id="5" creationId="{F17DE989-91FE-CCA2-089C-4D01BC90AA66}"/>
          </ac:spMkLst>
        </pc:spChg>
      </pc:sldChg>
      <pc:sldChg chg="delSp mod">
        <pc:chgData name="Phelps Rogovoy" userId="c1be9bc3-069a-4c63-9124-3048404b77b7" providerId="ADAL" clId="{0C64BA83-E669-4C26-8B2B-0EA9928DBDE1}" dt="2026-10-26T19:29:36.519" v="32" actId="478"/>
        <pc:sldMkLst>
          <pc:docMk/>
          <pc:sldMk cId="0" sldId="257"/>
        </pc:sldMkLst>
      </pc:sldChg>
      <pc:sldChg chg="delSp mod">
        <pc:chgData name="Phelps Rogovoy" userId="c1be9bc3-069a-4c63-9124-3048404b77b7" providerId="ADAL" clId="{0C64BA83-E669-4C26-8B2B-0EA9928DBDE1}" dt="2026-10-26T19:29:51.831" v="35" actId="478"/>
        <pc:sldMkLst>
          <pc:docMk/>
          <pc:sldMk cId="0" sldId="258"/>
        </pc:sldMkLst>
      </pc:sldChg>
      <pc:sldChg chg="delSp mod">
        <pc:chgData name="Phelps Rogovoy" userId="c1be9bc3-069a-4c63-9124-3048404b77b7" providerId="ADAL" clId="{0C64BA83-E669-4C26-8B2B-0EA9928DBDE1}" dt="2026-10-26T19:29:58.848" v="38" actId="478"/>
        <pc:sldMkLst>
          <pc:docMk/>
          <pc:sldMk cId="0" sldId="259"/>
        </pc:sldMkLst>
      </pc:sldChg>
      <pc:sldChg chg="delSp mod">
        <pc:chgData name="Phelps Rogovoy" userId="c1be9bc3-069a-4c63-9124-3048404b77b7" providerId="ADAL" clId="{0C64BA83-E669-4C26-8B2B-0EA9928DBDE1}" dt="2026-10-26T19:30:33.469" v="41" actId="478"/>
        <pc:sldMkLst>
          <pc:docMk/>
          <pc:sldMk cId="0" sldId="260"/>
        </pc:sldMkLst>
      </pc:sldChg>
      <pc:sldChg chg="delSp mod">
        <pc:chgData name="Phelps Rogovoy" userId="c1be9bc3-069a-4c63-9124-3048404b77b7" providerId="ADAL" clId="{0C64BA83-E669-4C26-8B2B-0EA9928DBDE1}" dt="2026-10-26T19:31:11.222" v="44" actId="478"/>
        <pc:sldMkLst>
          <pc:docMk/>
          <pc:sldMk cId="0" sldId="261"/>
        </pc:sldMkLst>
      </pc:sldChg>
      <pc:sldChg chg="delSp mod">
        <pc:chgData name="Phelps Rogovoy" userId="c1be9bc3-069a-4c63-9124-3048404b77b7" providerId="ADAL" clId="{0C64BA83-E669-4C26-8B2B-0EA9928DBDE1}" dt="2026-10-26T19:31:18.874" v="47" actId="478"/>
        <pc:sldMkLst>
          <pc:docMk/>
          <pc:sldMk cId="0" sldId="262"/>
        </pc:sldMkLst>
      </pc:sldChg>
      <pc:sldChg chg="modSp mod">
        <pc:chgData name="Phelps Rogovoy" userId="c1be9bc3-069a-4c63-9124-3048404b77b7" providerId="ADAL" clId="{0C64BA83-E669-4C26-8B2B-0EA9928DBDE1}" dt="2026-10-26T19:31:36.585" v="48" actId="2166"/>
        <pc:sldMkLst>
          <pc:docMk/>
          <pc:sldMk cId="0" sldId="263"/>
        </pc:sldMkLst>
        <pc:graphicFrameChg chg="modGraphic">
          <ac:chgData name="Phelps Rogovoy" userId="c1be9bc3-069a-4c63-9124-3048404b77b7" providerId="ADAL" clId="{0C64BA83-E669-4C26-8B2B-0EA9928DBDE1}" dt="2026-10-26T19:31:36.585" v="48" actId="2166"/>
          <ac:graphicFrameMkLst>
            <pc:docMk/>
            <pc:sldMk cId="0" sldId="263"/>
            <ac:graphicFrameMk id="9" creationId="{00000000-0000-0000-0000-000000000000}"/>
          </ac:graphicFrameMkLst>
        </pc:graphicFrameChg>
      </pc:sldChg>
      <pc:sldChg chg="modSp mod">
        <pc:chgData name="Phelps Rogovoy" userId="c1be9bc3-069a-4c63-9124-3048404b77b7" providerId="ADAL" clId="{0C64BA83-E669-4C26-8B2B-0EA9928DBDE1}" dt="2026-11-04T13:40:51.309" v="263" actId="1036"/>
        <pc:sldMkLst>
          <pc:docMk/>
          <pc:sldMk cId="0" sldId="264"/>
        </pc:sldMkLst>
        <pc:spChg chg="mod">
          <ac:chgData name="Phelps Rogovoy" userId="c1be9bc3-069a-4c63-9124-3048404b77b7" providerId="ADAL" clId="{0C64BA83-E669-4C26-8B2B-0EA9928DBDE1}" dt="2026-11-04T13:40:51.309" v="263" actId="1036"/>
          <ac:spMkLst>
            <pc:docMk/>
            <pc:sldMk cId="0" sldId="264"/>
            <ac:spMk id="5" creationId="{00000000-0000-0000-0000-000000000000}"/>
          </ac:spMkLst>
        </pc:spChg>
        <pc:spChg chg="mod">
          <ac:chgData name="Phelps Rogovoy" userId="c1be9bc3-069a-4c63-9124-3048404b77b7" providerId="ADAL" clId="{0C64BA83-E669-4C26-8B2B-0EA9928DBDE1}" dt="2026-11-04T13:40:40.794" v="262" actId="20577"/>
          <ac:spMkLst>
            <pc:docMk/>
            <pc:sldMk cId="0" sldId="264"/>
            <ac:spMk id="8" creationId="{00000000-0000-0000-0000-000000000000}"/>
          </ac:spMkLst>
        </pc:spChg>
      </pc:sldChg>
      <pc:sldChg chg="modSp mod">
        <pc:chgData name="Phelps Rogovoy" userId="c1be9bc3-069a-4c63-9124-3048404b77b7" providerId="ADAL" clId="{0C64BA83-E669-4C26-8B2B-0EA9928DBDE1}" dt="2026-10-30T18:18:03.632" v="181" actId="20577"/>
        <pc:sldMkLst>
          <pc:docMk/>
          <pc:sldMk cId="0" sldId="265"/>
        </pc:sldMkLst>
        <pc:spChg chg="mod">
          <ac:chgData name="Phelps Rogovoy" userId="c1be9bc3-069a-4c63-9124-3048404b77b7" providerId="ADAL" clId="{0C64BA83-E669-4C26-8B2B-0EA9928DBDE1}" dt="2026-10-30T18:18:03.632" v="181" actId="20577"/>
          <ac:spMkLst>
            <pc:docMk/>
            <pc:sldMk cId="0" sldId="265"/>
            <ac:spMk id="4" creationId="{00000000-0000-0000-0000-000000000000}"/>
          </ac:spMkLst>
        </pc:spChg>
      </pc:sldChg>
      <pc:sldChg chg="addSp delSp modSp mod">
        <pc:chgData name="Phelps Rogovoy" userId="c1be9bc3-069a-4c63-9124-3048404b77b7" providerId="ADAL" clId="{0C64BA83-E669-4C26-8B2B-0EA9928DBDE1}" dt="2026-10-30T19:39:33.532" v="202" actId="14100"/>
        <pc:sldMkLst>
          <pc:docMk/>
          <pc:sldMk cId="0" sldId="267"/>
        </pc:sldMkLst>
        <pc:spChg chg="mod">
          <ac:chgData name="Phelps Rogovoy" userId="c1be9bc3-069a-4c63-9124-3048404b77b7" providerId="ADAL" clId="{0C64BA83-E669-4C26-8B2B-0EA9928DBDE1}" dt="2026-10-30T19:39:33.532" v="202" actId="14100"/>
          <ac:spMkLst>
            <pc:docMk/>
            <pc:sldMk cId="0" sldId="267"/>
            <ac:spMk id="9" creationId="{00000000-0000-0000-0000-000000000000}"/>
          </ac:spMkLst>
        </pc:spChg>
        <pc:picChg chg="add mod">
          <ac:chgData name="Phelps Rogovoy" userId="c1be9bc3-069a-4c63-9124-3048404b77b7" providerId="ADAL" clId="{0C64BA83-E669-4C26-8B2B-0EA9928DBDE1}" dt="2026-10-30T19:39:26.486" v="200" actId="1076"/>
          <ac:picMkLst>
            <pc:docMk/>
            <pc:sldMk cId="0" sldId="267"/>
            <ac:picMk id="13" creationId="{BFF274DB-C802-8118-E25F-B1F5004E06A7}"/>
          </ac:picMkLst>
        </pc:picChg>
      </pc:sldChg>
      <pc:sldChg chg="addSp delSp modSp mod">
        <pc:chgData name="Phelps Rogovoy" userId="c1be9bc3-069a-4c63-9124-3048404b77b7" providerId="ADAL" clId="{0C64BA83-E669-4C26-8B2B-0EA9928DBDE1}" dt="2026-10-30T19:36:12.010" v="190" actId="1076"/>
        <pc:sldMkLst>
          <pc:docMk/>
          <pc:sldMk cId="0" sldId="268"/>
        </pc:sldMkLst>
        <pc:picChg chg="add mod modCrop">
          <ac:chgData name="Phelps Rogovoy" userId="c1be9bc3-069a-4c63-9124-3048404b77b7" providerId="ADAL" clId="{0C64BA83-E669-4C26-8B2B-0EA9928DBDE1}" dt="2026-10-30T19:36:12.010" v="190" actId="1076"/>
          <ac:picMkLst>
            <pc:docMk/>
            <pc:sldMk cId="0" sldId="268"/>
            <ac:picMk id="13" creationId="{7BF7A642-6E25-6F89-6CF0-40E64AB91BA0}"/>
          </ac:picMkLst>
        </pc:picChg>
      </pc:sldChg>
      <pc:sldChg chg="modSp mod">
        <pc:chgData name="Phelps Rogovoy" userId="c1be9bc3-069a-4c63-9124-3048404b77b7" providerId="ADAL" clId="{0C64BA83-E669-4C26-8B2B-0EA9928DBDE1}" dt="2026-10-21T17:31:58.665" v="7" actId="20577"/>
        <pc:sldMkLst>
          <pc:docMk/>
          <pc:sldMk cId="0" sldId="298"/>
        </pc:sldMkLst>
        <pc:spChg chg="mod">
          <ac:chgData name="Phelps Rogovoy" userId="c1be9bc3-069a-4c63-9124-3048404b77b7" providerId="ADAL" clId="{0C64BA83-E669-4C26-8B2B-0EA9928DBDE1}" dt="2026-10-21T17:31:51.591" v="3" actId="20577"/>
          <ac:spMkLst>
            <pc:docMk/>
            <pc:sldMk cId="0" sldId="298"/>
            <ac:spMk id="101" creationId="{00000000-0000-0000-0000-000000000000}"/>
          </ac:spMkLst>
        </pc:spChg>
        <pc:spChg chg="mod">
          <ac:chgData name="Phelps Rogovoy" userId="c1be9bc3-069a-4c63-9124-3048404b77b7" providerId="ADAL" clId="{0C64BA83-E669-4C26-8B2B-0EA9928DBDE1}" dt="2026-10-21T17:31:54.885" v="5" actId="20577"/>
          <ac:spMkLst>
            <pc:docMk/>
            <pc:sldMk cId="0" sldId="298"/>
            <ac:spMk id="115" creationId="{00000000-0000-0000-0000-000000000000}"/>
          </ac:spMkLst>
        </pc:spChg>
        <pc:spChg chg="mod">
          <ac:chgData name="Phelps Rogovoy" userId="c1be9bc3-069a-4c63-9124-3048404b77b7" providerId="ADAL" clId="{0C64BA83-E669-4C26-8B2B-0EA9928DBDE1}" dt="2026-10-21T17:31:58.665" v="7" actId="20577"/>
          <ac:spMkLst>
            <pc:docMk/>
            <pc:sldMk cId="0" sldId="298"/>
            <ac:spMk id="133" creationId="{00000000-0000-0000-0000-000000000000}"/>
          </ac:spMkLst>
        </pc:spChg>
      </pc:sldChg>
      <pc:sldChg chg="modSp mod">
        <pc:chgData name="Phelps Rogovoy" userId="c1be9bc3-069a-4c63-9124-3048404b77b7" providerId="ADAL" clId="{0C64BA83-E669-4C26-8B2B-0EA9928DBDE1}" dt="2026-10-21T17:33:29.645" v="26" actId="20577"/>
        <pc:sldMkLst>
          <pc:docMk/>
          <pc:sldMk cId="0" sldId="299"/>
        </pc:sldMkLst>
        <pc:spChg chg="mod">
          <ac:chgData name="Phelps Rogovoy" userId="c1be9bc3-069a-4c63-9124-3048404b77b7" providerId="ADAL" clId="{0C64BA83-E669-4C26-8B2B-0EA9928DBDE1}" dt="2026-10-21T17:33:29.645" v="26" actId="20577"/>
          <ac:spMkLst>
            <pc:docMk/>
            <pc:sldMk cId="0" sldId="299"/>
            <ac:spMk id="110" creationId="{00000000-0000-0000-0000-000000000000}"/>
          </ac:spMkLst>
        </pc:spChg>
      </pc:sldChg>
      <pc:sldChg chg="delSp modSp mod">
        <pc:chgData name="Phelps Rogovoy" userId="c1be9bc3-069a-4c63-9124-3048404b77b7" providerId="ADAL" clId="{0C64BA83-E669-4C26-8B2B-0EA9928DBDE1}" dt="2026-10-30T18:21:22.273" v="182" actId="478"/>
        <pc:sldMkLst>
          <pc:docMk/>
          <pc:sldMk cId="0" sldId="301"/>
        </pc:sldMkLst>
        <pc:spChg chg="mod">
          <ac:chgData name="Phelps Rogovoy" userId="c1be9bc3-069a-4c63-9124-3048404b77b7" providerId="ADAL" clId="{0C64BA83-E669-4C26-8B2B-0EA9928DBDE1}" dt="2026-10-30T17:56:43.130" v="164" actId="20577"/>
          <ac:spMkLst>
            <pc:docMk/>
            <pc:sldMk cId="0" sldId="301"/>
            <ac:spMk id="135" creationId="{00000000-0000-0000-0000-000000000000}"/>
          </ac:spMkLst>
        </pc:spChg>
      </pc:sldChg>
      <pc:sldChg chg="addSp delSp modSp mod">
        <pc:chgData name="Phelps Rogovoy" userId="c1be9bc3-069a-4c63-9124-3048404b77b7" providerId="ADAL" clId="{0C64BA83-E669-4C26-8B2B-0EA9928DBDE1}" dt="2026-10-30T17:55:40.423" v="90" actId="1076"/>
        <pc:sldMkLst>
          <pc:docMk/>
          <pc:sldMk cId="0" sldId="302"/>
        </pc:sldMkLst>
        <pc:spChg chg="mod">
          <ac:chgData name="Phelps Rogovoy" userId="c1be9bc3-069a-4c63-9124-3048404b77b7" providerId="ADAL" clId="{0C64BA83-E669-4C26-8B2B-0EA9928DBDE1}" dt="2026-10-30T17:54:25.864" v="71" actId="20577"/>
          <ac:spMkLst>
            <pc:docMk/>
            <pc:sldMk cId="0" sldId="302"/>
            <ac:spMk id="4" creationId="{00000000-0000-0000-0000-000000000000}"/>
          </ac:spMkLst>
        </pc:spChg>
        <pc:spChg chg="mod">
          <ac:chgData name="Phelps Rogovoy" userId="c1be9bc3-069a-4c63-9124-3048404b77b7" providerId="ADAL" clId="{0C64BA83-E669-4C26-8B2B-0EA9928DBDE1}" dt="2026-10-30T17:55:35.829" v="89" actId="164"/>
          <ac:spMkLst>
            <pc:docMk/>
            <pc:sldMk cId="0" sldId="302"/>
            <ac:spMk id="115" creationId="{00000000-0000-0000-0000-000000000000}"/>
          </ac:spMkLst>
        </pc:spChg>
        <pc:spChg chg="mod">
          <ac:chgData name="Phelps Rogovoy" userId="c1be9bc3-069a-4c63-9124-3048404b77b7" providerId="ADAL" clId="{0C64BA83-E669-4C26-8B2B-0EA9928DBDE1}" dt="2026-10-30T17:55:35.829" v="89" actId="164"/>
          <ac:spMkLst>
            <pc:docMk/>
            <pc:sldMk cId="0" sldId="302"/>
            <ac:spMk id="116" creationId="{00000000-0000-0000-0000-000000000000}"/>
          </ac:spMkLst>
        </pc:spChg>
        <pc:spChg chg="mod">
          <ac:chgData name="Phelps Rogovoy" userId="c1be9bc3-069a-4c63-9124-3048404b77b7" providerId="ADAL" clId="{0C64BA83-E669-4C26-8B2B-0EA9928DBDE1}" dt="2026-10-30T17:55:35.829" v="89" actId="164"/>
          <ac:spMkLst>
            <pc:docMk/>
            <pc:sldMk cId="0" sldId="302"/>
            <ac:spMk id="118" creationId="{00000000-0000-0000-0000-000000000000}"/>
          </ac:spMkLst>
        </pc:spChg>
        <pc:spChg chg="mod">
          <ac:chgData name="Phelps Rogovoy" userId="c1be9bc3-069a-4c63-9124-3048404b77b7" providerId="ADAL" clId="{0C64BA83-E669-4C26-8B2B-0EA9928DBDE1}" dt="2026-10-30T17:55:35.829" v="89" actId="164"/>
          <ac:spMkLst>
            <pc:docMk/>
            <pc:sldMk cId="0" sldId="302"/>
            <ac:spMk id="119" creationId="{00000000-0000-0000-0000-000000000000}"/>
          </ac:spMkLst>
        </pc:spChg>
        <pc:spChg chg="mod">
          <ac:chgData name="Phelps Rogovoy" userId="c1be9bc3-069a-4c63-9124-3048404b77b7" providerId="ADAL" clId="{0C64BA83-E669-4C26-8B2B-0EA9928DBDE1}" dt="2026-10-30T17:55:35.829" v="89" actId="164"/>
          <ac:spMkLst>
            <pc:docMk/>
            <pc:sldMk cId="0" sldId="302"/>
            <ac:spMk id="120" creationId="{00000000-0000-0000-0000-000000000000}"/>
          </ac:spMkLst>
        </pc:spChg>
        <pc:spChg chg="mod">
          <ac:chgData name="Phelps Rogovoy" userId="c1be9bc3-069a-4c63-9124-3048404b77b7" providerId="ADAL" clId="{0C64BA83-E669-4C26-8B2B-0EA9928DBDE1}" dt="2026-10-30T17:55:35.829" v="89" actId="164"/>
          <ac:spMkLst>
            <pc:docMk/>
            <pc:sldMk cId="0" sldId="302"/>
            <ac:spMk id="121" creationId="{00000000-0000-0000-0000-000000000000}"/>
          </ac:spMkLst>
        </pc:spChg>
        <pc:spChg chg="mod">
          <ac:chgData name="Phelps Rogovoy" userId="c1be9bc3-069a-4c63-9124-3048404b77b7" providerId="ADAL" clId="{0C64BA83-E669-4C26-8B2B-0EA9928DBDE1}" dt="2026-10-30T17:55:35.829" v="89" actId="164"/>
          <ac:spMkLst>
            <pc:docMk/>
            <pc:sldMk cId="0" sldId="302"/>
            <ac:spMk id="122" creationId="{00000000-0000-0000-0000-000000000000}"/>
          </ac:spMkLst>
        </pc:spChg>
        <pc:spChg chg="mod">
          <ac:chgData name="Phelps Rogovoy" userId="c1be9bc3-069a-4c63-9124-3048404b77b7" providerId="ADAL" clId="{0C64BA83-E669-4C26-8B2B-0EA9928DBDE1}" dt="2026-10-30T17:55:35.829" v="89" actId="164"/>
          <ac:spMkLst>
            <pc:docMk/>
            <pc:sldMk cId="0" sldId="302"/>
            <ac:spMk id="124" creationId="{00000000-0000-0000-0000-000000000000}"/>
          </ac:spMkLst>
        </pc:spChg>
        <pc:spChg chg="mod">
          <ac:chgData name="Phelps Rogovoy" userId="c1be9bc3-069a-4c63-9124-3048404b77b7" providerId="ADAL" clId="{0C64BA83-E669-4C26-8B2B-0EA9928DBDE1}" dt="2026-10-30T17:55:35.829" v="89" actId="164"/>
          <ac:spMkLst>
            <pc:docMk/>
            <pc:sldMk cId="0" sldId="302"/>
            <ac:spMk id="126" creationId="{00000000-0000-0000-0000-000000000000}"/>
          </ac:spMkLst>
        </pc:spChg>
        <pc:spChg chg="mod">
          <ac:chgData name="Phelps Rogovoy" userId="c1be9bc3-069a-4c63-9124-3048404b77b7" providerId="ADAL" clId="{0C64BA83-E669-4C26-8B2B-0EA9928DBDE1}" dt="2026-10-30T17:55:35.829" v="89" actId="164"/>
          <ac:spMkLst>
            <pc:docMk/>
            <pc:sldMk cId="0" sldId="302"/>
            <ac:spMk id="127" creationId="{00000000-0000-0000-0000-000000000000}"/>
          </ac:spMkLst>
        </pc:spChg>
        <pc:grpChg chg="mod">
          <ac:chgData name="Phelps Rogovoy" userId="c1be9bc3-069a-4c63-9124-3048404b77b7" providerId="ADAL" clId="{0C64BA83-E669-4C26-8B2B-0EA9928DBDE1}" dt="2026-10-30T17:55:40.423" v="90" actId="1076"/>
          <ac:grpSpMkLst>
            <pc:docMk/>
            <pc:sldMk cId="0" sldId="302"/>
            <ac:grpSpMk id="7" creationId="{EA0AED56-72D1-252E-5953-8BF1A1B138AA}"/>
          </ac:grpSpMkLst>
        </pc:grpChg>
      </pc:sldChg>
    </pc:docChg>
  </pc:docChgLst>
  <pc:docChgLst>
    <pc:chgData name="David Kennerley" userId="79306323-ce79-4650-94dd-2c72a7e933c7" providerId="ADAL" clId="{2FBAAD75-B130-49BA-9F93-03AF6E414EC3}"/>
    <pc:docChg chg="modSld">
      <pc:chgData name="David Kennerley" userId="79306323-ce79-4650-94dd-2c72a7e933c7" providerId="ADAL" clId="{2FBAAD75-B130-49BA-9F93-03AF6E414EC3}" dt="2026-11-04T14:54:02.521" v="0" actId="20577"/>
      <pc:docMkLst>
        <pc:docMk/>
      </pc:docMkLst>
      <pc:sldChg chg="modSp mod">
        <pc:chgData name="David Kennerley" userId="79306323-ce79-4650-94dd-2c72a7e933c7" providerId="ADAL" clId="{2FBAAD75-B130-49BA-9F93-03AF6E414EC3}" dt="2026-11-04T14:54:02.521" v="0" actId="20577"/>
        <pc:sldMkLst>
          <pc:docMk/>
          <pc:sldMk cId="0" sldId="256"/>
        </pc:sldMkLst>
        <pc:spChg chg="mod">
          <ac:chgData name="David Kennerley" userId="79306323-ce79-4650-94dd-2c72a7e933c7" providerId="ADAL" clId="{2FBAAD75-B130-49BA-9F93-03AF6E414EC3}" dt="2026-11-04T14:54:02.521" v="0" actId="20577"/>
          <ac:spMkLst>
            <pc:docMk/>
            <pc:sldMk cId="0" sldId="25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0814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Original Key Control (KSI) is the flagship, most-secure option. Box styles: standard key, or key + fuel-card secure positions. Sizes: 8–192 key positions, 8–112 key-card positions. The kiosk enables SSO, an RFID card reader, integration with the customer's access-control cards, and data capture on check-in. It can run without a kiosk using a printed QR code that the driver scans to use their phone as the kiosk — but note there is no PIN/keypad fallback to open the box in that mode. Network uses OpenVPN and requires some basic network settings.</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FleetCommander Go (Key Café) trades the kiosk for a lighter, lower-cost box. If drivers don't have a phone, you can configure the system to present a QR code or PIN at the box — a good fit when you don't need to collect check-in details. Maintenance is swap-and-ship: a replacement box is sent out and the old one shipped back. Expansion: 9 up to 429 positions, multiple boxes daisy-chained; outdoor enclosure available for up to 29 positions.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Keyless (Invers) puts the access hardware in the vehicle instead of in a box, so cost scales with the number of vehicles rather than key positions. It's the natural fit for remote sites or small pools scattered across locations. Requires a cellular signal; uses a geofence and timer to know when the vehicle is back and to end the reservation.</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Kiosk Only is the lightest hardware footprint that still captures data. Keys live on hooks or in a drawer and are not secured. The honest downside: nothing forces a driver to use the kiosk — they can bypass it and grab a key, which can impact reservation accuracy. Drivers can also check in/out from a phone if they know the URL.</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Dispatcher is the no-hardware option: a person hands out keys. The trade-off is ongoing labor, and it can't cover remote or unattended locations. Useful as a staffed-counter model or a starting point before adding automated options.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QR code / kiosk-on-phone login is an option instead of using the kiosk login. The driver scans a QR to open the kiosk on their phone. It works well for clients with long logins who don't use RFID.</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KRISTIN: </a:t>
            </a:r>
            <a:r>
              <a:rPr lang="en-US"/>
              <a:t>Now let's switch gears to key management. You May have seen email communication earlier this week regarding Command and our new product offering. Brian and I would like to i</a:t>
            </a:r>
            <a:r>
              <a:t>ntroduce</a:t>
            </a:r>
            <a:r>
              <a:rPr lang="en-US"/>
              <a:t> to you</a:t>
            </a:r>
            <a:r>
              <a:t> FleetCommander G</a:t>
            </a:r>
            <a:r>
              <a:rPr lang="en-US"/>
              <a:t>o</a:t>
            </a:r>
            <a:r>
              <a:t>.</a:t>
            </a:r>
            <a:endParaRPr lang="en-US"/>
          </a:p>
          <a:p>
            <a:r>
              <a:rPr lang="en-US"/>
              <a:t>As we are working to enhance the user experience with our software, we are also enhancing our hardware options to be more Key box agnostic. Expanding to other solutions gives us the ability to offer more options to support diverse use cases and budgets.  </a:t>
            </a:r>
          </a:p>
          <a:p>
            <a:endParaRPr lang="en-US"/>
          </a:p>
          <a:p>
            <a:r>
              <a:rPr lang="en-US"/>
              <a:t>Brian – show the video</a:t>
            </a:r>
            <a:endParaRP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KRISTIN: Why did we build GO? So you can implement your motor pool your way, instead of designing the program around the limits of your key-control hardware.</a:t>
            </a:r>
          </a:p>
          <a:p>
            <a:r>
              <a:t>Talking points: easy to use — drivers' phones are the kiosk; easy to implement — wall-mount or freestanding hardware over Ethernet, Wi-Fi or cellular, live in days; budget-friendly — a fraction of the cost of traditional key-control hardware.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KRISTIN: Lower-cost hardware changes what's possible.</a:t>
            </a:r>
          </a:p>
          <a:p>
            <a:r>
              <a:t>Talking points: one location no longer has to serve everyone; add a location without adding a budget line; grow coverage as the program grows.</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Key Café check-out flow: scan the barcode/QR on the kiosk screen (also delivered on the reservation and confirmation email); the kiosk UI opens on the driver's phone; saved credentials speed login; tapping Check Out illuminates the bin button; selecting it opens the bin. On return the driver scans the QR, chooses Check In, and enters any required details such as mileage and fuel.</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No-phone options for Key Café: (1) add a QR code to the reservation form for the driver to scan, or (2) let the driver enter a code at the box to open it — the code is included on the confirmation email. Best when you don't need to collect check-in details.</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Key registration/assignment (admin): assign keys under Configure &gt; Kiosk/Key Box &gt; Key icon. The new interface lets you select the bin to assign the key to. Keys can also be assigned directly from the vehicle profile via the new FleetCommander Go option.</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FleetCommander Go dashboard clearly shows which vehicle is in which bin and lets you open bins remotely, consistent with the other FleetCommander dashboards.</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KRISTIN: The hardware starts with the MS5 Base Station, which holds 9 keys, and expands with the MS5E-18 and MS5E-42 SmartBoxes — up to 900 keys without a new base unit.</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KRISTIN: Here are some typical configurations, from a 9-key single-department pilot up to a 93-key campus or enterprise motor pool.</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KRISTIN: No wall space or installing outdoors? There's a freestanding SmartBox stand plus single and double outdoor enclosures rated IP56.</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Custom branding options are available for the box, the fobs, and the outdoor enclosure — logo, colors, and slogan.</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Key Café Shield (Keycafe Shield) is an optional plan extending SmartBox coverage beyond the standard warranty, with upgrade benefits that reduce long-term equipment cost. Perpetual Warranty: standard one-year coverage extended indefinitely while enrolled. Free Hardware Upgrades: base stations reaching 5 years in service are eligible for a free upgrade to the latest-generation equivalent; end-of-life products with a replacement available are covered at no cost. 50% Discount on Early Upgrades: upgrade to the latest-generation base station any time at 50% off retail.</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Keyless (Invers) driver flow: make a reservation, go to the vehicle, and scan your badge — the doors open and you can start the vehicle. (Access can also be by phone as noted on the Keyless option slide.)</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walks through the reservation lifecycle rules for keyless (Invers) vehicles in the current phase, using an 8:00 to 12:00 reservation.</a:t>
            </a:r>
          </a:p>
          <a:p>
            <a:r>
              <a:rPr lang="en-US" dirty="0"/>
              <a:t>Pickup: the vehicle cannot be unlocked before the reservation start time. A badge scan at 7:50 for an 8:00 start is refused.</a:t>
            </a:r>
          </a:p>
          <a:p>
            <a:r>
              <a:rPr lang="en-US" dirty="0"/>
              <a:t>Standard FleetCommander auto-cancel applies. With a 2-hour rule, an 8:00 to 12:00 reservation that is never picked up cancels at 10:01.</a:t>
            </a:r>
          </a:p>
          <a:p>
            <a:r>
              <a:rPr lang="en-US" dirty="0"/>
              <a:t>Return: the reservation stays open for its full length even if the vehicle comes back early. If the driver returns and locks at 9:01, the reservation is dispatched in at 12:00 with 9:01 recorded as the return time.</a:t>
            </a:r>
          </a:p>
          <a:p>
            <a:r>
              <a:rPr lang="en-US" dirty="0"/>
              <a:t>The vehicle is not available to others until the reservation end time, unless an admin manually dispatches it in.</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Pickup: no unlocking before the start time, and standard FleetCommander auto-cancel applies. Location is not checked at pickup.</a:t>
            </a:r>
          </a:p>
          <a:p>
            <a:r>
              <a:rPr lang="en-US" dirty="0"/>
              <a:t>Return: the reservation stays open for its full length even if returned early. The last badge scan (lock) is the dispatch-in time. The vehicle stays unavailable to others until the end time unless an admin dispatches it in.</a:t>
            </a:r>
          </a:p>
          <a:p>
            <a:r>
              <a:rPr lang="en-US" dirty="0"/>
              <a:t>The return is validated against the home location geofence: within 100 yards of the landmark.</a:t>
            </a:r>
          </a:p>
          <a:p>
            <a:r>
              <a:rPr lang="en-US" dirty="0"/>
              <a:t>The main known gap in this phase: there is no driver-initiated early return. That is planned for the mobile app.</a:t>
            </a:r>
          </a:p>
          <a:p>
            <a:r>
              <a:rPr lang="en-US" dirty="0"/>
              <a:t>If the vehicle is not at its home location, the reservation does not end. It stays open until the driver returns to the home location and locks the door, so the driver is never stranded.</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home location is a landmark. Assigning the site and location on the vehicle profile sets the vehicle’s home.</a:t>
            </a:r>
          </a:p>
          <a:p>
            <a:r>
              <a:rPr lang="en-US" dirty="0"/>
              <a:t>Location is not checked for pickup, so a reservation can start wherever the vehicle is parked. Admin intervention works anywhere too.</a:t>
            </a:r>
          </a:p>
          <a:p>
            <a:r>
              <a:rPr lang="en-US" dirty="0"/>
              <a:t>Returns are validated against the home location geofence, within 100 yards of the landmark. Reservations must end at home base so no driver is stranded.</a:t>
            </a:r>
          </a:p>
          <a:p>
            <a:r>
              <a:rPr lang="en-US" dirty="0"/>
              <a:t>Workaround for one-way trips such as an airport drop-off: the admin manually ends the reservation, and the next driver picks up remotely and returns the vehicle to home base.</a:t>
            </a:r>
          </a:p>
          <a:p>
            <a:r>
              <a:rPr lang="en-US" dirty="0"/>
              <a:t>Multiple home locations per vehicle (true one-way or multi-site) is not supported today.</a:t>
            </a:r>
          </a:p>
          <a:p>
            <a:r>
              <a:rPr lang="en-US" dirty="0"/>
              <a:t>Key point: if the driver is not at the home location, the reservation will not end. It remains open until they return to the home location and lock the door, so the driver will not be stranded.</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Only card setup touches the Invers side. Everything else is configured in FleetCommander.</a:t>
            </a:r>
          </a:p>
          <a:p>
            <a:r>
              <a:rPr lang="en-US" dirty="0"/>
              <a:t>Invers reads the card value and hashes it into a UID kept on their whitelist. FleetCommander stores the same UID on the user profile. When a reservation is created, FleetCommander sends Invers the start time, end time, and UID to whitelist.</a:t>
            </a:r>
          </a:p>
          <a:p>
            <a:r>
              <a:rPr lang="en-US" dirty="0"/>
              <a:t>Customers can use existing employee badges if the card is standard. Randomized or encrypted cards require new cards from Invers.</a:t>
            </a:r>
          </a:p>
          <a:p>
            <a:r>
              <a:rPr lang="en-US" dirty="0"/>
              <a:t>Enrollment today: the user scans at any keyless vehicle or an office cloud box, and an admin copies the UID from Invers FleetControl into FleetCommander.</a:t>
            </a:r>
          </a:p>
          <a:p>
            <a:r>
              <a:rPr lang="en-US" dirty="0"/>
              <a:t>The goal is automatic UID capture so admins do not have to work in two applications, similar to RFID keyboard-wedge or key-box self-registration today. The enrollment process is still being finalized.</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Lost card mid-trip: an admin manually dispatches in the reservation, creates a reservation for themselves, and badges in to recover the vehicle.</a:t>
            </a:r>
          </a:p>
          <a:p>
            <a:r>
              <a:rPr lang="en-US" dirty="0"/>
              <a:t>Card access is RFID today. Invers supports Bluetooth, which is for the upcoming phone app.</a:t>
            </a:r>
          </a:p>
          <a:p>
            <a:r>
              <a:rPr lang="en-US" dirty="0"/>
              <a:t>The mobile app should solve early return. The planned flow: when the driver is at the home location, the app asks "Are you finished, or do you want to extend?" and dispatches the vehicle in on confirmation.</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AFL-logo-white.png"/>
          <p:cNvPicPr>
            <a:picLocks noChangeAspect="1"/>
          </p:cNvPicPr>
          <p:nvPr/>
        </p:nvPicPr>
        <p:blipFill>
          <a:blip r:embed="rId3"/>
          <a:stretch>
            <a:fillRect/>
          </a:stretch>
        </p:blipFill>
        <p:spPr>
          <a:xfrm>
            <a:off x="548640" y="502920"/>
            <a:ext cx="1828800" cy="748282"/>
          </a:xfrm>
          <a:prstGeom prst="rect">
            <a:avLst/>
          </a:prstGeom>
        </p:spPr>
      </p:pic>
      <p:sp>
        <p:nvSpPr>
          <p:cNvPr id="3" name="Text 0"/>
          <p:cNvSpPr>
            <a:spLocks noGrp="1"/>
          </p:cNvSpPr>
          <p:nvPr>
            <p:ph type="title" idx="101" hasCustomPrompt="1"/>
          </p:nvPr>
        </p:nvSpPr>
        <p:spPr>
          <a:xfrm>
            <a:off x="640080" y="2286000"/>
            <a:ext cx="7589520" cy="1417320"/>
          </a:xfrm>
          <a:prstGeom prst="rect">
            <a:avLst/>
          </a:prstGeom>
          <a:noFill/>
          <a:ln/>
        </p:spPr>
        <p:txBody>
          <a:bodyPr wrap="square" rtlCol="0"/>
          <a:lstStyle>
            <a:lvl1pPr marL="0" indent="0" algn="l">
              <a:buNone/>
              <a:defRPr lang="en-US" sz="4400" b="1" dirty="0">
                <a:solidFill>
                  <a:srgbClr val="FFFFFF"/>
                </a:solidFill>
                <a:latin typeface="Syne" pitchFamily="34" charset="0"/>
                <a:ea typeface="Syne" pitchFamily="34" charset="-122"/>
                <a:cs typeface="Syne" pitchFamily="34" charset="-120"/>
              </a:defRPr>
            </a:lvl1pPr>
          </a:lstStyle>
          <a:p>
            <a:pPr marL="0" indent="0" algn="l">
              <a:buNone/>
            </a:pPr>
            <a:r>
              <a:rPr lang="en-US" sz="4400" b="1" dirty="0">
                <a:solidFill>
                  <a:srgbClr val="FFFFFF"/>
                </a:solidFill>
                <a:latin typeface="Syne" pitchFamily="34" charset="0"/>
                <a:ea typeface="Syne" pitchFamily="34" charset="-122"/>
                <a:cs typeface="Syne" pitchFamily="34" charset="-120"/>
              </a:rPr>
              <a:t>Presentation Title</a:t>
            </a:r>
            <a:endParaRPr lang="en-US" sz="4400" dirty="0"/>
          </a:p>
        </p:txBody>
      </p:sp>
      <p:sp>
        <p:nvSpPr>
          <p:cNvPr id="4" name="Text 0"/>
          <p:cNvSpPr>
            <a:spLocks noGrp="1"/>
          </p:cNvSpPr>
          <p:nvPr>
            <p:ph type="body" idx="102" hasCustomPrompt="1"/>
          </p:nvPr>
        </p:nvSpPr>
        <p:spPr>
          <a:xfrm>
            <a:off x="640080" y="3931920"/>
            <a:ext cx="7589520" cy="548640"/>
          </a:xfrm>
          <a:prstGeom prst="rect">
            <a:avLst/>
          </a:prstGeom>
          <a:noFill/>
          <a:ln/>
        </p:spPr>
        <p:txBody>
          <a:bodyPr wrap="square" rtlCol="0"/>
          <a:lstStyle>
            <a:lvl1pPr marL="0" indent="0" algn="l">
              <a:buNone/>
              <a:defRPr lang="en-US" sz="2000" dirty="0">
                <a:solidFill>
                  <a:srgbClr val="5CC6DC"/>
                </a:solidFill>
                <a:latin typeface="Syne" pitchFamily="34" charset="0"/>
                <a:ea typeface="Syne" pitchFamily="34" charset="-122"/>
                <a:cs typeface="Syne" pitchFamily="34" charset="-120"/>
              </a:defRPr>
            </a:lvl1pPr>
          </a:lstStyle>
          <a:p>
            <a:pPr marL="0" indent="0" algn="l">
              <a:buNone/>
            </a:pPr>
            <a:r>
              <a:rPr lang="en-US" sz="2000" dirty="0">
                <a:solidFill>
                  <a:srgbClr val="5CC6DC"/>
                </a:solidFill>
                <a:latin typeface="Syne" pitchFamily="34" charset="0"/>
                <a:ea typeface="Syne" pitchFamily="34" charset="-122"/>
                <a:cs typeface="Syne" pitchFamily="34" charset="-120"/>
              </a:rPr>
              <a:t>Subtitle or Track Name</a:t>
            </a:r>
            <a:endParaRPr lang="en-US" sz="2000" dirty="0"/>
          </a:p>
        </p:txBody>
      </p:sp>
      <p:sp>
        <p:nvSpPr>
          <p:cNvPr id="5" name="Text 0"/>
          <p:cNvSpPr>
            <a:spLocks noGrp="1"/>
          </p:cNvSpPr>
          <p:nvPr>
            <p:ph type="body" idx="103" hasCustomPrompt="1"/>
          </p:nvPr>
        </p:nvSpPr>
        <p:spPr>
          <a:xfrm>
            <a:off x="640080" y="5989320"/>
            <a:ext cx="7589520" cy="365760"/>
          </a:xfrm>
          <a:prstGeom prst="rect">
            <a:avLst/>
          </a:prstGeom>
          <a:noFill/>
          <a:ln/>
        </p:spPr>
        <p:txBody>
          <a:bodyPr wrap="square" rtlCol="0"/>
          <a:lstStyle>
            <a:lvl1pPr marL="0" indent="0" algn="l">
              <a:buNone/>
              <a:defRPr lang="en-US" sz="1300" dirty="0">
                <a:solidFill>
                  <a:srgbClr val="AEBBCB"/>
                </a:solidFill>
                <a:latin typeface="Roboto" pitchFamily="34" charset="0"/>
                <a:ea typeface="Roboto" pitchFamily="34" charset="-122"/>
                <a:cs typeface="Roboto" pitchFamily="34" charset="-120"/>
              </a:defRPr>
            </a:lvl1pPr>
          </a:lstStyle>
          <a:p>
            <a:pPr marL="0" indent="0" algn="l">
              <a:buNone/>
            </a:pPr>
            <a:r>
              <a:rPr lang="en-US" sz="1300" dirty="0">
                <a:solidFill>
                  <a:srgbClr val="AEBBCB"/>
                </a:solidFill>
                <a:latin typeface="Roboto" pitchFamily="34" charset="0"/>
                <a:ea typeface="Roboto" pitchFamily="34" charset="-122"/>
                <a:cs typeface="Roboto" pitchFamily="34" charset="-120"/>
              </a:rPr>
              <a:t>COMMAND User Conference 2026  •  Glendale, AZ</a:t>
            </a:r>
            <a:endParaRPr lang="en-US" sz="13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Divi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AFL-logo-white.png"/>
          <p:cNvPicPr>
            <a:picLocks noChangeAspect="1"/>
          </p:cNvPicPr>
          <p:nvPr/>
        </p:nvPicPr>
        <p:blipFill>
          <a:blip r:embed="rId3"/>
          <a:stretch>
            <a:fillRect/>
          </a:stretch>
        </p:blipFill>
        <p:spPr>
          <a:xfrm>
            <a:off x="10362895" y="457200"/>
            <a:ext cx="1371600" cy="561211"/>
          </a:xfrm>
          <a:prstGeom prst="rect">
            <a:avLst/>
          </a:prstGeom>
        </p:spPr>
      </p:pic>
      <p:sp>
        <p:nvSpPr>
          <p:cNvPr id="3" name="Text 0"/>
          <p:cNvSpPr>
            <a:spLocks noGrp="1"/>
          </p:cNvSpPr>
          <p:nvPr>
            <p:ph type="body" idx="101" hasCustomPrompt="1"/>
          </p:nvPr>
        </p:nvSpPr>
        <p:spPr>
          <a:xfrm>
            <a:off x="640080" y="868680"/>
            <a:ext cx="7315200" cy="411480"/>
          </a:xfrm>
          <a:prstGeom prst="rect">
            <a:avLst/>
          </a:prstGeom>
          <a:noFill/>
          <a:ln/>
        </p:spPr>
        <p:txBody>
          <a:bodyPr wrap="square" rtlCol="0"/>
          <a:lstStyle>
            <a:lvl1pPr marL="0" indent="0" algn="l">
              <a:buNone/>
              <a:defRPr lang="en-US" sz="1400" b="1" kern="0" spc="300" dirty="0">
                <a:solidFill>
                  <a:srgbClr val="F58220"/>
                </a:solidFill>
                <a:latin typeface="Roboto" pitchFamily="34" charset="0"/>
                <a:ea typeface="Roboto" pitchFamily="34" charset="-122"/>
                <a:cs typeface="Roboto" pitchFamily="34" charset="-120"/>
              </a:defRPr>
            </a:lvl1pPr>
          </a:lstStyle>
          <a:p>
            <a:pPr marL="0" indent="0" algn="l">
              <a:buNone/>
            </a:pPr>
            <a:r>
              <a:rPr lang="en-US" sz="1400" b="1" kern="0" spc="300" dirty="0">
                <a:solidFill>
                  <a:srgbClr val="F58220"/>
                </a:solidFill>
                <a:latin typeface="Roboto" pitchFamily="34" charset="0"/>
                <a:ea typeface="Roboto" pitchFamily="34" charset="-122"/>
                <a:cs typeface="Roboto" pitchFamily="34" charset="-120"/>
              </a:rPr>
              <a:t>SECTION 01</a:t>
            </a:r>
            <a:endParaRPr lang="en-US" sz="1400" dirty="0"/>
          </a:p>
        </p:txBody>
      </p:sp>
      <p:sp>
        <p:nvSpPr>
          <p:cNvPr id="4" name="Text 0"/>
          <p:cNvSpPr>
            <a:spLocks noGrp="1"/>
          </p:cNvSpPr>
          <p:nvPr>
            <p:ph type="title" idx="102" hasCustomPrompt="1"/>
          </p:nvPr>
        </p:nvSpPr>
        <p:spPr>
          <a:xfrm>
            <a:off x="640080" y="1325880"/>
            <a:ext cx="7589520" cy="1463040"/>
          </a:xfrm>
          <a:prstGeom prst="rect">
            <a:avLst/>
          </a:prstGeom>
          <a:noFill/>
          <a:ln/>
        </p:spPr>
        <p:txBody>
          <a:bodyPr wrap="square" rtlCol="0"/>
          <a:lstStyle>
            <a:lvl1pPr marL="0" indent="0" algn="l">
              <a:buNone/>
              <a:defRPr lang="en-US" sz="4000" b="1" dirty="0">
                <a:solidFill>
                  <a:srgbClr val="FFFFFF"/>
                </a:solidFill>
                <a:latin typeface="Syne" pitchFamily="34" charset="0"/>
                <a:ea typeface="Syne" pitchFamily="34" charset="-122"/>
                <a:cs typeface="Syne" pitchFamily="34" charset="-120"/>
              </a:defRPr>
            </a:lvl1pPr>
          </a:lstStyle>
          <a:p>
            <a:pPr marL="0" indent="0" algn="l">
              <a:buNone/>
            </a:pPr>
            <a:r>
              <a:rPr lang="en-US" sz="4000" b="1" dirty="0">
                <a:solidFill>
                  <a:srgbClr val="FFFFFF"/>
                </a:solidFill>
                <a:latin typeface="Syne" pitchFamily="34" charset="0"/>
                <a:ea typeface="Syne" pitchFamily="34" charset="-122"/>
                <a:cs typeface="Syne" pitchFamily="34" charset="-120"/>
              </a:rPr>
              <a:t>Section Title</a:t>
            </a:r>
            <a:endParaRPr lang="en-US" sz="4000"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ext Content">
    <p:bg>
      <p:bgPr>
        <a:solidFill>
          <a:srgbClr val="FFFFFF"/>
        </a:solidFill>
        <a:effectLst/>
      </p:bgPr>
    </p:bg>
    <p:spTree>
      <p:nvGrpSpPr>
        <p:cNvPr id="1" name=""/>
        <p:cNvGrpSpPr/>
        <p:nvPr/>
      </p:nvGrpSpPr>
      <p:grpSpPr>
        <a:xfrm>
          <a:off x="0" y="0"/>
          <a:ext cx="0" cy="0"/>
          <a:chOff x="0" y="0"/>
          <a:chExt cx="0" cy="0"/>
        </a:xfrm>
      </p:grpSpPr>
      <p:pic>
        <p:nvPicPr>
          <p:cNvPr id="2" name="Image 0" descr="AFL-logo.png"/>
          <p:cNvPicPr>
            <a:picLocks noChangeAspect="1"/>
          </p:cNvPicPr>
          <p:nvPr/>
        </p:nvPicPr>
        <p:blipFill>
          <a:blip r:embed="rId2"/>
          <a:stretch>
            <a:fillRect/>
          </a:stretch>
        </p:blipFill>
        <p:spPr>
          <a:xfrm>
            <a:off x="10362895" y="384048"/>
            <a:ext cx="1371600" cy="561211"/>
          </a:xfrm>
          <a:prstGeom prst="rect">
            <a:avLst/>
          </a:prstGeom>
        </p:spPr>
      </p:pic>
      <p:sp>
        <p:nvSpPr>
          <p:cNvPr id="3" name="Text 0"/>
          <p:cNvSpPr>
            <a:spLocks noGrp="1"/>
          </p:cNvSpPr>
          <p:nvPr>
            <p:ph type="title" idx="101" hasCustomPrompt="1"/>
          </p:nvPr>
        </p:nvSpPr>
        <p:spPr>
          <a:xfrm>
            <a:off x="548640" y="411480"/>
            <a:ext cx="8778240" cy="685800"/>
          </a:xfrm>
          <a:prstGeom prst="rect">
            <a:avLst/>
          </a:prstGeom>
          <a:noFill/>
          <a:ln/>
        </p:spPr>
        <p:txBody>
          <a:bodyPr wrap="square" rtlCol="0"/>
          <a:lstStyle>
            <a:lvl1pPr marL="0" indent="0" algn="l">
              <a:buNone/>
              <a:defRPr lang="en-US" sz="3000" b="1" dirty="0">
                <a:solidFill>
                  <a:srgbClr val="0B1F38"/>
                </a:solidFill>
                <a:latin typeface="Syne" pitchFamily="34" charset="0"/>
                <a:ea typeface="Syne" pitchFamily="34" charset="-122"/>
                <a:cs typeface="Syne" pitchFamily="34" charset="-120"/>
              </a:defRPr>
            </a:lvl1pPr>
          </a:lstStyle>
          <a:p>
            <a:pPr marL="0" indent="0" algn="l">
              <a:buNone/>
            </a:pPr>
            <a:r>
              <a:rPr lang="en-US" sz="3000" b="1" dirty="0">
                <a:solidFill>
                  <a:srgbClr val="0B1F38"/>
                </a:solidFill>
                <a:latin typeface="Syne" pitchFamily="34" charset="0"/>
                <a:ea typeface="Syne" pitchFamily="34" charset="-122"/>
                <a:cs typeface="Syne" pitchFamily="34" charset="-120"/>
              </a:rPr>
              <a:t>Content Title</a:t>
            </a:r>
            <a:endParaRPr lang="en-US" sz="3000" dirty="0"/>
          </a:p>
        </p:txBody>
      </p:sp>
      <p:sp>
        <p:nvSpPr>
          <p:cNvPr id="4" name="Text 0"/>
          <p:cNvSpPr>
            <a:spLocks noGrp="1"/>
          </p:cNvSpPr>
          <p:nvPr>
            <p:ph type="body" idx="102" hasCustomPrompt="1"/>
          </p:nvPr>
        </p:nvSpPr>
        <p:spPr>
          <a:xfrm>
            <a:off x="548640" y="1417320"/>
            <a:ext cx="11064240" cy="4142232"/>
          </a:xfrm>
          <a:prstGeom prst="rect">
            <a:avLst/>
          </a:prstGeom>
          <a:noFill/>
          <a:ln/>
        </p:spPr>
        <p:txBody>
          <a:bodyPr wrap="square" rtlCol="0"/>
          <a:lstStyle>
            <a:lvl1pPr marL="228600" indent="-228600" algn="l">
              <a:buSzPct val="100000"/>
              <a:buChar char="●"/>
              <a:defRPr lang="en-US" sz="1600" dirty="0">
                <a:solidFill>
                  <a:srgbClr val="1A1A1A"/>
                </a:solidFill>
                <a:latin typeface="Roboto" pitchFamily="34" charset="0"/>
                <a:ea typeface="Roboto" pitchFamily="34" charset="-122"/>
                <a:cs typeface="Roboto" pitchFamily="34" charset="-120"/>
              </a:defRPr>
            </a:lvl1pPr>
          </a:lstStyle>
          <a:p>
            <a:pPr marL="228600" indent="-228600" algn="l">
              <a:buSzPct val="100000"/>
              <a:buChar char="●"/>
            </a:pPr>
            <a:r>
              <a:rPr lang="en-US" sz="1600" dirty="0">
                <a:solidFill>
                  <a:srgbClr val="1A1A1A"/>
                </a:solidFill>
                <a:latin typeface="Roboto" pitchFamily="34" charset="0"/>
                <a:ea typeface="Roboto" pitchFamily="34" charset="-122"/>
                <a:cs typeface="Roboto" pitchFamily="34" charset="-120"/>
              </a:rPr>
              <a:t>First point goes here</a:t>
            </a:r>
            <a:endParaRPr lang="en-US" sz="1600" dirty="0"/>
          </a:p>
          <a:p>
            <a:pPr marL="228600" indent="-228600" algn="l">
              <a:buSzPct val="100000"/>
              <a:buChar char="●"/>
            </a:pPr>
            <a:r>
              <a:rPr lang="en-US" sz="1600" dirty="0">
                <a:solidFill>
                  <a:srgbClr val="1A1A1A"/>
                </a:solidFill>
                <a:latin typeface="Roboto" pitchFamily="34" charset="0"/>
                <a:ea typeface="Roboto" pitchFamily="34" charset="-122"/>
                <a:cs typeface="Roboto" pitchFamily="34" charset="-120"/>
              </a:rPr>
              <a:t>Second point goes here</a:t>
            </a:r>
            <a:endParaRPr lang="en-US" sz="1600" dirty="0"/>
          </a:p>
          <a:p>
            <a:pPr marL="228600" indent="-228600" algn="l">
              <a:buSzPct val="100000"/>
              <a:buChar char="●"/>
            </a:pPr>
            <a:r>
              <a:rPr lang="en-US" sz="1600" dirty="0">
                <a:solidFill>
                  <a:srgbClr val="1A1A1A"/>
                </a:solidFill>
                <a:latin typeface="Roboto" pitchFamily="34" charset="0"/>
                <a:ea typeface="Roboto" pitchFamily="34" charset="-122"/>
                <a:cs typeface="Roboto" pitchFamily="34" charset="-120"/>
              </a:rPr>
              <a:t>Third point goes here</a:t>
            </a:r>
            <a:endParaRPr lang="en-US" sz="1600" dirty="0"/>
          </a:p>
        </p:txBody>
      </p:sp>
      <p:pic>
        <p:nvPicPr>
          <p:cNvPr id="5" name="Image 1" descr="desert_strip_light.png"/>
          <p:cNvPicPr>
            <a:picLocks noChangeAspect="1"/>
          </p:cNvPicPr>
          <p:nvPr/>
        </p:nvPicPr>
        <p:blipFill>
          <a:blip r:embed="rId3"/>
          <a:stretch>
            <a:fillRect/>
          </a:stretch>
        </p:blipFill>
        <p:spPr>
          <a:xfrm>
            <a:off x="0" y="5897880"/>
            <a:ext cx="12191695" cy="960120"/>
          </a:xfrm>
          <a:prstGeom prst="rect">
            <a:avLst/>
          </a:prstGeom>
        </p:spPr>
      </p:pic>
      <p:sp>
        <p:nvSpPr>
          <p:cNvPr id="6" name="Text 0"/>
          <p:cNvSpPr/>
          <p:nvPr/>
        </p:nvSpPr>
        <p:spPr>
          <a:xfrm>
            <a:off x="548640" y="5605272"/>
            <a:ext cx="6858000" cy="256032"/>
          </a:xfrm>
          <a:prstGeom prst="rect">
            <a:avLst/>
          </a:prstGeom>
          <a:noFill/>
          <a:ln/>
        </p:spPr>
        <p:txBody>
          <a:bodyPr wrap="square" lIns="0" tIns="0" rIns="0" bIns="0" rtlCol="0" anchor="ctr"/>
          <a:lstStyle/>
          <a:p>
            <a:pPr marL="0" indent="0" algn="l">
              <a:buNone/>
            </a:pPr>
            <a:r>
              <a:rPr lang="en-US" sz="900" i="1" dirty="0">
                <a:solidFill>
                  <a:srgbClr val="818182"/>
                </a:solidFill>
                <a:latin typeface="Roboto" pitchFamily="34" charset="0"/>
                <a:ea typeface="Roboto" pitchFamily="34" charset="-122"/>
                <a:cs typeface="Roboto" pitchFamily="34" charset="-120"/>
              </a:rPr>
              <a:t>AgileFleet COMMAND User Conference 2026 · Glendale, AZ</a:t>
            </a:r>
            <a:endParaRPr lang="en-US" sz="900" dirty="0"/>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 xmlns:ma14="http://schemas.microsoft.com/office/mac/drawingml/2011/main"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wo Content (Text + Image)">
    <p:bg>
      <p:bgPr>
        <a:solidFill>
          <a:srgbClr val="FFFFFF"/>
        </a:solidFill>
        <a:effectLst/>
      </p:bgPr>
    </p:bg>
    <p:spTree>
      <p:nvGrpSpPr>
        <p:cNvPr id="1" name=""/>
        <p:cNvGrpSpPr/>
        <p:nvPr/>
      </p:nvGrpSpPr>
      <p:grpSpPr>
        <a:xfrm>
          <a:off x="0" y="0"/>
          <a:ext cx="0" cy="0"/>
          <a:chOff x="0" y="0"/>
          <a:chExt cx="0" cy="0"/>
        </a:xfrm>
      </p:grpSpPr>
      <p:pic>
        <p:nvPicPr>
          <p:cNvPr id="2" name="Image 0" descr="AFL-logo.png"/>
          <p:cNvPicPr>
            <a:picLocks noChangeAspect="1"/>
          </p:cNvPicPr>
          <p:nvPr/>
        </p:nvPicPr>
        <p:blipFill>
          <a:blip r:embed="rId2"/>
          <a:stretch>
            <a:fillRect/>
          </a:stretch>
        </p:blipFill>
        <p:spPr>
          <a:xfrm>
            <a:off x="10362895" y="384048"/>
            <a:ext cx="1371600" cy="561211"/>
          </a:xfrm>
          <a:prstGeom prst="rect">
            <a:avLst/>
          </a:prstGeom>
        </p:spPr>
      </p:pic>
      <p:sp>
        <p:nvSpPr>
          <p:cNvPr id="3" name="Text 0"/>
          <p:cNvSpPr>
            <a:spLocks noGrp="1"/>
          </p:cNvSpPr>
          <p:nvPr>
            <p:ph type="title" idx="101" hasCustomPrompt="1"/>
          </p:nvPr>
        </p:nvSpPr>
        <p:spPr>
          <a:xfrm>
            <a:off x="548640" y="411480"/>
            <a:ext cx="8778240" cy="685800"/>
          </a:xfrm>
          <a:prstGeom prst="rect">
            <a:avLst/>
          </a:prstGeom>
          <a:noFill/>
          <a:ln/>
        </p:spPr>
        <p:txBody>
          <a:bodyPr wrap="square" rtlCol="0"/>
          <a:lstStyle>
            <a:lvl1pPr marL="0" indent="0" algn="l">
              <a:buNone/>
              <a:defRPr lang="en-US" sz="3000" b="1" dirty="0">
                <a:solidFill>
                  <a:srgbClr val="0B1F38"/>
                </a:solidFill>
                <a:latin typeface="Syne" pitchFamily="34" charset="0"/>
                <a:ea typeface="Syne" pitchFamily="34" charset="-122"/>
                <a:cs typeface="Syne" pitchFamily="34" charset="-120"/>
              </a:defRPr>
            </a:lvl1pPr>
          </a:lstStyle>
          <a:p>
            <a:pPr marL="0" indent="0" algn="l">
              <a:buNone/>
            </a:pPr>
            <a:r>
              <a:rPr lang="en-US" sz="3000" b="1" dirty="0">
                <a:solidFill>
                  <a:srgbClr val="0B1F38"/>
                </a:solidFill>
                <a:latin typeface="Syne" pitchFamily="34" charset="0"/>
                <a:ea typeface="Syne" pitchFamily="34" charset="-122"/>
                <a:cs typeface="Syne" pitchFamily="34" charset="-120"/>
              </a:rPr>
              <a:t>Content Title</a:t>
            </a:r>
            <a:endParaRPr lang="en-US" sz="3000" dirty="0"/>
          </a:p>
        </p:txBody>
      </p:sp>
      <p:sp>
        <p:nvSpPr>
          <p:cNvPr id="4" name="Text 0"/>
          <p:cNvSpPr>
            <a:spLocks noGrp="1"/>
          </p:cNvSpPr>
          <p:nvPr>
            <p:ph type="body" idx="102" hasCustomPrompt="1"/>
          </p:nvPr>
        </p:nvSpPr>
        <p:spPr>
          <a:xfrm>
            <a:off x="548640" y="1417320"/>
            <a:ext cx="5212080" cy="4142232"/>
          </a:xfrm>
          <a:prstGeom prst="rect">
            <a:avLst/>
          </a:prstGeom>
          <a:noFill/>
          <a:ln/>
        </p:spPr>
        <p:txBody>
          <a:bodyPr wrap="square" rtlCol="0"/>
          <a:lstStyle>
            <a:lvl1pPr marL="203200" indent="-203200" algn="l">
              <a:buSzPct val="100000"/>
              <a:buChar char="●"/>
              <a:defRPr lang="en-US" sz="1500" dirty="0">
                <a:solidFill>
                  <a:srgbClr val="1A1A1A"/>
                </a:solidFill>
                <a:latin typeface="Roboto" pitchFamily="34" charset="0"/>
                <a:ea typeface="Roboto" pitchFamily="34" charset="-122"/>
                <a:cs typeface="Roboto" pitchFamily="34" charset="-120"/>
              </a:defRPr>
            </a:lvl1pPr>
          </a:lstStyle>
          <a:p>
            <a:pPr marL="203200" indent="-203200" algn="l">
              <a:buSzPct val="100000"/>
              <a:buChar char="●"/>
            </a:pPr>
            <a:r>
              <a:rPr lang="en-US" sz="1500" dirty="0">
                <a:solidFill>
                  <a:srgbClr val="1A1A1A"/>
                </a:solidFill>
                <a:latin typeface="Roboto" pitchFamily="34" charset="0"/>
                <a:ea typeface="Roboto" pitchFamily="34" charset="-122"/>
                <a:cs typeface="Roboto" pitchFamily="34" charset="-120"/>
              </a:rPr>
              <a:t>First point goes here</a:t>
            </a:r>
            <a:endParaRPr lang="en-US" sz="1500" dirty="0"/>
          </a:p>
          <a:p>
            <a:pPr marL="203200" indent="-203200" algn="l">
              <a:buSzPct val="100000"/>
              <a:buChar char="●"/>
            </a:pPr>
            <a:r>
              <a:rPr lang="en-US" sz="1500" dirty="0">
                <a:solidFill>
                  <a:srgbClr val="1A1A1A"/>
                </a:solidFill>
                <a:latin typeface="Roboto" pitchFamily="34" charset="0"/>
                <a:ea typeface="Roboto" pitchFamily="34" charset="-122"/>
                <a:cs typeface="Roboto" pitchFamily="34" charset="-120"/>
              </a:rPr>
              <a:t>Second point goes here</a:t>
            </a:r>
            <a:endParaRPr lang="en-US" sz="1500" dirty="0"/>
          </a:p>
          <a:p>
            <a:pPr marL="203200" indent="-203200" algn="l">
              <a:buSzPct val="100000"/>
              <a:buChar char="●"/>
            </a:pPr>
            <a:r>
              <a:rPr lang="en-US" sz="1500" dirty="0">
                <a:solidFill>
                  <a:srgbClr val="1A1A1A"/>
                </a:solidFill>
                <a:latin typeface="Roboto" pitchFamily="34" charset="0"/>
                <a:ea typeface="Roboto" pitchFamily="34" charset="-122"/>
                <a:cs typeface="Roboto" pitchFamily="34" charset="-120"/>
              </a:rPr>
              <a:t>Third point goes here</a:t>
            </a:r>
            <a:endParaRPr lang="en-US" sz="1500" dirty="0"/>
          </a:p>
        </p:txBody>
      </p:sp>
      <p:sp>
        <p:nvSpPr>
          <p:cNvPr id="5" name="Shape 0"/>
          <p:cNvSpPr/>
          <p:nvPr/>
        </p:nvSpPr>
        <p:spPr>
          <a:xfrm>
            <a:off x="6080760" y="1417320"/>
            <a:ext cx="5532120" cy="4142232"/>
          </a:xfrm>
          <a:prstGeom prst="rect">
            <a:avLst/>
          </a:prstGeom>
          <a:solidFill>
            <a:srgbClr val="DCE7F3"/>
          </a:solidFill>
          <a:ln w="12700">
            <a:solidFill>
              <a:srgbClr val="3773BC"/>
            </a:solidFill>
            <a:prstDash val="dash"/>
          </a:ln>
        </p:spPr>
        <p:txBody>
          <a:bodyPr/>
          <a:lstStyle/>
          <a:p>
            <a:endParaRPr lang="en-US"/>
          </a:p>
        </p:txBody>
      </p:sp>
      <p:sp>
        <p:nvSpPr>
          <p:cNvPr id="6" name="Text 1"/>
          <p:cNvSpPr/>
          <p:nvPr/>
        </p:nvSpPr>
        <p:spPr>
          <a:xfrm>
            <a:off x="6080760" y="1417320"/>
            <a:ext cx="5532120" cy="4142232"/>
          </a:xfrm>
          <a:prstGeom prst="rect">
            <a:avLst/>
          </a:prstGeom>
          <a:noFill/>
          <a:ln/>
        </p:spPr>
        <p:txBody>
          <a:bodyPr wrap="square" lIns="0" tIns="0" rIns="0" bIns="0" rtlCol="0" anchor="ctr"/>
          <a:lstStyle/>
          <a:p>
            <a:pPr marL="0" indent="0" algn="ctr">
              <a:buNone/>
            </a:pPr>
            <a:r>
              <a:rPr lang="en-US" sz="1400" dirty="0">
                <a:solidFill>
                  <a:srgbClr val="3773BC"/>
                </a:solidFill>
                <a:latin typeface="Roboto" pitchFamily="34" charset="0"/>
                <a:ea typeface="Roboto" pitchFamily="34" charset="-122"/>
                <a:cs typeface="Roboto" pitchFamily="34" charset="-120"/>
              </a:rPr>
              <a:t>Insert image</a:t>
            </a:r>
            <a:endParaRPr lang="en-US" sz="1400" dirty="0"/>
          </a:p>
        </p:txBody>
      </p:sp>
      <p:sp>
        <p:nvSpPr>
          <p:cNvPr id="7" name="Text 2"/>
          <p:cNvSpPr>
            <a:spLocks noGrp="1"/>
          </p:cNvSpPr>
          <p:nvPr>
            <p:ph idx="105" hasCustomPrompt="1"/>
          </p:nvPr>
        </p:nvSpPr>
        <p:spPr>
          <a:xfrm>
            <a:off x="6080760" y="1417320"/>
            <a:ext cx="5532120" cy="4142232"/>
          </a:xfrm>
          <a:prstGeom prst="rect">
            <a:avLst/>
          </a:prstGeom>
          <a:noFill/>
          <a:ln/>
        </p:spPr>
        <p:txBody>
          <a:bodyPr wrap="square" rtlCol="0"/>
          <a:lstStyle>
            <a:lvl1pPr marL="0" indent="0">
              <a:buNone/>
              <a:defRPr lang="en-US" dirty="0"/>
            </a:lvl1pPr>
          </a:lstStyle>
          <a:p>
            <a:pPr marL="0" indent="0">
              <a:buNone/>
            </a:pPr>
            <a:endParaRPr lang="en-US" dirty="0"/>
          </a:p>
        </p:txBody>
      </p:sp>
      <p:pic>
        <p:nvPicPr>
          <p:cNvPr id="8" name="Image 1" descr="desert_strip_light.png"/>
          <p:cNvPicPr>
            <a:picLocks noChangeAspect="1"/>
          </p:cNvPicPr>
          <p:nvPr/>
        </p:nvPicPr>
        <p:blipFill>
          <a:blip r:embed="rId3"/>
          <a:stretch>
            <a:fillRect/>
          </a:stretch>
        </p:blipFill>
        <p:spPr>
          <a:xfrm>
            <a:off x="0" y="5897880"/>
            <a:ext cx="12191695" cy="960120"/>
          </a:xfrm>
          <a:prstGeom prst="rect">
            <a:avLst/>
          </a:prstGeom>
        </p:spPr>
      </p:pic>
      <p:sp>
        <p:nvSpPr>
          <p:cNvPr id="9" name="Text 2"/>
          <p:cNvSpPr/>
          <p:nvPr/>
        </p:nvSpPr>
        <p:spPr>
          <a:xfrm>
            <a:off x="548640" y="5605272"/>
            <a:ext cx="6858000" cy="256032"/>
          </a:xfrm>
          <a:prstGeom prst="rect">
            <a:avLst/>
          </a:prstGeom>
          <a:noFill/>
          <a:ln/>
        </p:spPr>
        <p:txBody>
          <a:bodyPr wrap="square" lIns="0" tIns="0" rIns="0" bIns="0" rtlCol="0" anchor="ctr"/>
          <a:lstStyle/>
          <a:p>
            <a:pPr marL="0" indent="0" algn="l">
              <a:buNone/>
            </a:pPr>
            <a:r>
              <a:rPr lang="en-US" sz="900" i="1" dirty="0">
                <a:solidFill>
                  <a:srgbClr val="818182"/>
                </a:solidFill>
                <a:latin typeface="Roboto" pitchFamily="34" charset="0"/>
                <a:ea typeface="Roboto" pitchFamily="34" charset="-122"/>
                <a:cs typeface="Roboto" pitchFamily="34" charset="-120"/>
              </a:rPr>
              <a:t>AgileFleet COMMAND User Conference 2026 · Glendale, AZ</a:t>
            </a:r>
            <a:endParaRPr lang="en-US" sz="900" dirty="0"/>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 xmlns:ma14="http://schemas.microsoft.com/office/mac/drawingml/2011/main"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tat Highlight">
    <p:bg>
      <p:bgPr>
        <a:solidFill>
          <a:srgbClr val="FFFFFF"/>
        </a:solidFill>
        <a:effectLst/>
      </p:bgPr>
    </p:bg>
    <p:spTree>
      <p:nvGrpSpPr>
        <p:cNvPr id="1" name=""/>
        <p:cNvGrpSpPr/>
        <p:nvPr/>
      </p:nvGrpSpPr>
      <p:grpSpPr>
        <a:xfrm>
          <a:off x="0" y="0"/>
          <a:ext cx="0" cy="0"/>
          <a:chOff x="0" y="0"/>
          <a:chExt cx="0" cy="0"/>
        </a:xfrm>
      </p:grpSpPr>
      <p:pic>
        <p:nvPicPr>
          <p:cNvPr id="2" name="Image 0" descr="AFL-logo.png"/>
          <p:cNvPicPr>
            <a:picLocks noChangeAspect="1"/>
          </p:cNvPicPr>
          <p:nvPr/>
        </p:nvPicPr>
        <p:blipFill>
          <a:blip r:embed="rId2"/>
          <a:stretch>
            <a:fillRect/>
          </a:stretch>
        </p:blipFill>
        <p:spPr>
          <a:xfrm>
            <a:off x="10362895" y="384048"/>
            <a:ext cx="1371600" cy="561211"/>
          </a:xfrm>
          <a:prstGeom prst="rect">
            <a:avLst/>
          </a:prstGeom>
        </p:spPr>
      </p:pic>
      <p:sp>
        <p:nvSpPr>
          <p:cNvPr id="3" name="Text 0"/>
          <p:cNvSpPr>
            <a:spLocks noGrp="1"/>
          </p:cNvSpPr>
          <p:nvPr>
            <p:ph type="title" idx="101" hasCustomPrompt="1"/>
          </p:nvPr>
        </p:nvSpPr>
        <p:spPr>
          <a:xfrm>
            <a:off x="548640" y="411480"/>
            <a:ext cx="8778240" cy="685800"/>
          </a:xfrm>
          <a:prstGeom prst="rect">
            <a:avLst/>
          </a:prstGeom>
          <a:noFill/>
          <a:ln/>
        </p:spPr>
        <p:txBody>
          <a:bodyPr wrap="square" rtlCol="0"/>
          <a:lstStyle>
            <a:lvl1pPr marL="0" indent="0" algn="l">
              <a:buNone/>
              <a:defRPr lang="en-US" sz="3000" b="1" dirty="0">
                <a:solidFill>
                  <a:srgbClr val="0B1F38"/>
                </a:solidFill>
                <a:latin typeface="Syne" pitchFamily="34" charset="0"/>
                <a:ea typeface="Syne" pitchFamily="34" charset="-122"/>
                <a:cs typeface="Syne" pitchFamily="34" charset="-120"/>
              </a:defRPr>
            </a:lvl1pPr>
          </a:lstStyle>
          <a:p>
            <a:pPr marL="0" indent="0" algn="l">
              <a:buNone/>
            </a:pPr>
            <a:r>
              <a:rPr lang="en-US" sz="3000" b="1" dirty="0">
                <a:solidFill>
                  <a:srgbClr val="0B1F38"/>
                </a:solidFill>
                <a:latin typeface="Syne" pitchFamily="34" charset="0"/>
                <a:ea typeface="Syne" pitchFamily="34" charset="-122"/>
                <a:cs typeface="Syne" pitchFamily="34" charset="-120"/>
              </a:rPr>
              <a:t>Content Title</a:t>
            </a:r>
            <a:endParaRPr lang="en-US" sz="3000" dirty="0"/>
          </a:p>
        </p:txBody>
      </p:sp>
      <p:sp>
        <p:nvSpPr>
          <p:cNvPr id="4" name="Shape 0"/>
          <p:cNvSpPr/>
          <p:nvPr/>
        </p:nvSpPr>
        <p:spPr>
          <a:xfrm>
            <a:off x="548640" y="1417320"/>
            <a:ext cx="3749040" cy="4142232"/>
          </a:xfrm>
          <a:prstGeom prst="rect">
            <a:avLst/>
          </a:prstGeom>
          <a:solidFill>
            <a:srgbClr val="0B1F38"/>
          </a:solidFill>
          <a:ln/>
        </p:spPr>
        <p:txBody>
          <a:bodyPr/>
          <a:lstStyle/>
          <a:p>
            <a:endParaRPr lang="en-US"/>
          </a:p>
        </p:txBody>
      </p:sp>
      <p:sp>
        <p:nvSpPr>
          <p:cNvPr id="5" name="Text 1"/>
          <p:cNvSpPr>
            <a:spLocks noGrp="1"/>
          </p:cNvSpPr>
          <p:nvPr>
            <p:ph type="body" idx="103" hasCustomPrompt="1"/>
          </p:nvPr>
        </p:nvSpPr>
        <p:spPr>
          <a:xfrm>
            <a:off x="822960" y="2377440"/>
            <a:ext cx="3200400" cy="1280160"/>
          </a:xfrm>
          <a:prstGeom prst="rect">
            <a:avLst/>
          </a:prstGeom>
          <a:noFill/>
          <a:ln/>
        </p:spPr>
        <p:txBody>
          <a:bodyPr wrap="square" rtlCol="0"/>
          <a:lstStyle>
            <a:lvl1pPr marL="0" indent="0" algn="l">
              <a:buNone/>
              <a:defRPr lang="en-US" sz="6400" b="1" dirty="0">
                <a:solidFill>
                  <a:srgbClr val="F58220"/>
                </a:solidFill>
                <a:latin typeface="Syne" pitchFamily="34" charset="0"/>
                <a:ea typeface="Syne" pitchFamily="34" charset="-122"/>
                <a:cs typeface="Syne" pitchFamily="34" charset="-120"/>
              </a:defRPr>
            </a:lvl1pPr>
          </a:lstStyle>
          <a:p>
            <a:pPr marL="0" indent="0" algn="l">
              <a:buNone/>
            </a:pPr>
            <a:r>
              <a:rPr lang="en-US" sz="6400" b="1" dirty="0">
                <a:solidFill>
                  <a:srgbClr val="F58220"/>
                </a:solidFill>
                <a:latin typeface="Syne" pitchFamily="34" charset="0"/>
                <a:ea typeface="Syne" pitchFamily="34" charset="-122"/>
                <a:cs typeface="Syne" pitchFamily="34" charset="-120"/>
              </a:rPr>
              <a:t>42%</a:t>
            </a:r>
            <a:endParaRPr lang="en-US" sz="6400" dirty="0"/>
          </a:p>
        </p:txBody>
      </p:sp>
      <p:sp>
        <p:nvSpPr>
          <p:cNvPr id="6" name="Text 1"/>
          <p:cNvSpPr>
            <a:spLocks noGrp="1"/>
          </p:cNvSpPr>
          <p:nvPr>
            <p:ph type="body" idx="104" hasCustomPrompt="1"/>
          </p:nvPr>
        </p:nvSpPr>
        <p:spPr>
          <a:xfrm>
            <a:off x="822960" y="3657600"/>
            <a:ext cx="3200400" cy="914400"/>
          </a:xfrm>
          <a:prstGeom prst="rect">
            <a:avLst/>
          </a:prstGeom>
          <a:noFill/>
          <a:ln/>
        </p:spPr>
        <p:txBody>
          <a:bodyPr wrap="square" rtlCol="0"/>
          <a:lstStyle>
            <a:lvl1pPr marL="0" indent="0" algn="l">
              <a:buNone/>
              <a:defRPr lang="en-US" sz="1400" b="1" dirty="0">
                <a:solidFill>
                  <a:srgbClr val="5CC6DC"/>
                </a:solidFill>
                <a:latin typeface="Roboto" pitchFamily="34" charset="0"/>
                <a:ea typeface="Roboto" pitchFamily="34" charset="-122"/>
                <a:cs typeface="Roboto" pitchFamily="34" charset="-120"/>
              </a:defRPr>
            </a:lvl1pPr>
          </a:lstStyle>
          <a:p>
            <a:pPr marL="0" indent="0" algn="l">
              <a:buNone/>
            </a:pPr>
            <a:r>
              <a:rPr lang="en-US" sz="1400" b="1" dirty="0">
                <a:solidFill>
                  <a:srgbClr val="5CC6DC"/>
                </a:solidFill>
                <a:latin typeface="Roboto" pitchFamily="34" charset="0"/>
                <a:ea typeface="Roboto" pitchFamily="34" charset="-122"/>
                <a:cs typeface="Roboto" pitchFamily="34" charset="-120"/>
              </a:rPr>
              <a:t>Supporting stat label</a:t>
            </a:r>
            <a:endParaRPr lang="en-US" sz="1400" dirty="0"/>
          </a:p>
        </p:txBody>
      </p:sp>
      <p:sp>
        <p:nvSpPr>
          <p:cNvPr id="7" name="Text 1"/>
          <p:cNvSpPr>
            <a:spLocks noGrp="1"/>
          </p:cNvSpPr>
          <p:nvPr>
            <p:ph type="body" idx="105" hasCustomPrompt="1"/>
          </p:nvPr>
        </p:nvSpPr>
        <p:spPr>
          <a:xfrm>
            <a:off x="4709160" y="1417320"/>
            <a:ext cx="6903720" cy="4142232"/>
          </a:xfrm>
          <a:prstGeom prst="rect">
            <a:avLst/>
          </a:prstGeom>
          <a:noFill/>
          <a:ln/>
        </p:spPr>
        <p:txBody>
          <a:bodyPr wrap="square" rtlCol="0"/>
          <a:lstStyle>
            <a:lvl1pPr marL="203200" indent="-203200" algn="l">
              <a:buSzPct val="100000"/>
              <a:buChar char="●"/>
              <a:defRPr lang="en-US" sz="1500" dirty="0">
                <a:solidFill>
                  <a:srgbClr val="1A1A1A"/>
                </a:solidFill>
                <a:latin typeface="Roboto" pitchFamily="34" charset="0"/>
                <a:ea typeface="Roboto" pitchFamily="34" charset="-122"/>
                <a:cs typeface="Roboto" pitchFamily="34" charset="-120"/>
              </a:defRPr>
            </a:lvl1pPr>
          </a:lstStyle>
          <a:p>
            <a:pPr marL="203200" indent="-203200" algn="l">
              <a:buSzPct val="100000"/>
              <a:buChar char="●"/>
            </a:pPr>
            <a:r>
              <a:rPr lang="en-US" sz="1500" dirty="0">
                <a:solidFill>
                  <a:srgbClr val="1A1A1A"/>
                </a:solidFill>
                <a:latin typeface="Roboto" pitchFamily="34" charset="0"/>
                <a:ea typeface="Roboto" pitchFamily="34" charset="-122"/>
                <a:cs typeface="Roboto" pitchFamily="34" charset="-120"/>
              </a:rPr>
              <a:t>First point goes here</a:t>
            </a:r>
            <a:endParaRPr lang="en-US" sz="1500" dirty="0"/>
          </a:p>
          <a:p>
            <a:pPr marL="203200" indent="-203200" algn="l">
              <a:buSzPct val="100000"/>
              <a:buChar char="●"/>
            </a:pPr>
            <a:r>
              <a:rPr lang="en-US" sz="1500" dirty="0">
                <a:solidFill>
                  <a:srgbClr val="1A1A1A"/>
                </a:solidFill>
                <a:latin typeface="Roboto" pitchFamily="34" charset="0"/>
                <a:ea typeface="Roboto" pitchFamily="34" charset="-122"/>
                <a:cs typeface="Roboto" pitchFamily="34" charset="-120"/>
              </a:rPr>
              <a:t>Second point goes here</a:t>
            </a:r>
            <a:endParaRPr lang="en-US" sz="1500" dirty="0"/>
          </a:p>
          <a:p>
            <a:pPr marL="203200" indent="-203200" algn="l">
              <a:buSzPct val="100000"/>
              <a:buChar char="●"/>
            </a:pPr>
            <a:r>
              <a:rPr lang="en-US" sz="1500" dirty="0">
                <a:solidFill>
                  <a:srgbClr val="1A1A1A"/>
                </a:solidFill>
                <a:latin typeface="Roboto" pitchFamily="34" charset="0"/>
                <a:ea typeface="Roboto" pitchFamily="34" charset="-122"/>
                <a:cs typeface="Roboto" pitchFamily="34" charset="-120"/>
              </a:rPr>
              <a:t>Third point goes here</a:t>
            </a:r>
            <a:endParaRPr lang="en-US" sz="1500" dirty="0"/>
          </a:p>
        </p:txBody>
      </p:sp>
      <p:pic>
        <p:nvPicPr>
          <p:cNvPr id="8" name="Image 1" descr="desert_strip_light.png"/>
          <p:cNvPicPr>
            <a:picLocks noChangeAspect="1"/>
          </p:cNvPicPr>
          <p:nvPr/>
        </p:nvPicPr>
        <p:blipFill>
          <a:blip r:embed="rId3"/>
          <a:stretch>
            <a:fillRect/>
          </a:stretch>
        </p:blipFill>
        <p:spPr>
          <a:xfrm>
            <a:off x="0" y="5897880"/>
            <a:ext cx="12191695" cy="960120"/>
          </a:xfrm>
          <a:prstGeom prst="rect">
            <a:avLst/>
          </a:prstGeom>
        </p:spPr>
      </p:pic>
      <p:sp>
        <p:nvSpPr>
          <p:cNvPr id="9" name="Text 1"/>
          <p:cNvSpPr/>
          <p:nvPr/>
        </p:nvSpPr>
        <p:spPr>
          <a:xfrm>
            <a:off x="548640" y="5605272"/>
            <a:ext cx="6858000" cy="256032"/>
          </a:xfrm>
          <a:prstGeom prst="rect">
            <a:avLst/>
          </a:prstGeom>
          <a:noFill/>
          <a:ln/>
        </p:spPr>
        <p:txBody>
          <a:bodyPr wrap="square" lIns="0" tIns="0" rIns="0" bIns="0" rtlCol="0" anchor="ctr"/>
          <a:lstStyle/>
          <a:p>
            <a:pPr marL="0" indent="0" algn="l">
              <a:buNone/>
            </a:pPr>
            <a:r>
              <a:rPr lang="en-US" sz="900" i="1" dirty="0">
                <a:solidFill>
                  <a:srgbClr val="818182"/>
                </a:solidFill>
                <a:latin typeface="Roboto" pitchFamily="34" charset="0"/>
                <a:ea typeface="Roboto" pitchFamily="34" charset="-122"/>
                <a:cs typeface="Roboto" pitchFamily="34" charset="-120"/>
              </a:rPr>
              <a:t>AgileFleet COMMAND User Conference 2026 · Glendale, AZ</a:t>
            </a:r>
            <a:endParaRPr lang="en-US" sz="900" dirty="0"/>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 xmlns:ma14="http://schemas.microsoft.com/office/mac/drawingml/2011/main"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losing / 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AFL-logo-white.png"/>
          <p:cNvPicPr>
            <a:picLocks noChangeAspect="1"/>
          </p:cNvPicPr>
          <p:nvPr/>
        </p:nvPicPr>
        <p:blipFill>
          <a:blip r:embed="rId3"/>
          <a:stretch>
            <a:fillRect/>
          </a:stretch>
        </p:blipFill>
        <p:spPr>
          <a:xfrm>
            <a:off x="548640" y="502920"/>
            <a:ext cx="1645920" cy="673453"/>
          </a:xfrm>
          <a:prstGeom prst="rect">
            <a:avLst/>
          </a:prstGeom>
        </p:spPr>
      </p:pic>
      <p:sp>
        <p:nvSpPr>
          <p:cNvPr id="3" name="Text 0"/>
          <p:cNvSpPr>
            <a:spLocks noGrp="1"/>
          </p:cNvSpPr>
          <p:nvPr>
            <p:ph type="title" idx="101" hasCustomPrompt="1"/>
          </p:nvPr>
        </p:nvSpPr>
        <p:spPr>
          <a:xfrm>
            <a:off x="640080" y="2286000"/>
            <a:ext cx="7589520" cy="1005840"/>
          </a:xfrm>
          <a:prstGeom prst="rect">
            <a:avLst/>
          </a:prstGeom>
          <a:noFill/>
          <a:ln/>
        </p:spPr>
        <p:txBody>
          <a:bodyPr wrap="square" rtlCol="0"/>
          <a:lstStyle>
            <a:lvl1pPr marL="0" indent="0" algn="l">
              <a:buNone/>
              <a:defRPr lang="en-US" sz="4000" b="1" dirty="0">
                <a:solidFill>
                  <a:srgbClr val="FFFFFF"/>
                </a:solidFill>
                <a:latin typeface="Syne" pitchFamily="34" charset="0"/>
                <a:ea typeface="Syne" pitchFamily="34" charset="-122"/>
                <a:cs typeface="Syne" pitchFamily="34" charset="-120"/>
              </a:defRPr>
            </a:lvl1pPr>
          </a:lstStyle>
          <a:p>
            <a:pPr marL="0" indent="0" algn="l">
              <a:buNone/>
            </a:pPr>
            <a:r>
              <a:rPr lang="en-US" sz="4000" b="1" dirty="0">
                <a:solidFill>
                  <a:srgbClr val="FFFFFF"/>
                </a:solidFill>
                <a:latin typeface="Syne" pitchFamily="34" charset="0"/>
                <a:ea typeface="Syne" pitchFamily="34" charset="-122"/>
                <a:cs typeface="Syne" pitchFamily="34" charset="-120"/>
              </a:rPr>
              <a:t>Thank You</a:t>
            </a:r>
            <a:endParaRPr lang="en-US" sz="4000" dirty="0"/>
          </a:p>
        </p:txBody>
      </p:sp>
      <p:sp>
        <p:nvSpPr>
          <p:cNvPr id="4" name="Text 0"/>
          <p:cNvSpPr>
            <a:spLocks noGrp="1"/>
          </p:cNvSpPr>
          <p:nvPr>
            <p:ph type="body" idx="102" hasCustomPrompt="1"/>
          </p:nvPr>
        </p:nvSpPr>
        <p:spPr>
          <a:xfrm>
            <a:off x="640080" y="3383280"/>
            <a:ext cx="7589520" cy="548640"/>
          </a:xfrm>
          <a:prstGeom prst="rect">
            <a:avLst/>
          </a:prstGeom>
          <a:noFill/>
          <a:ln/>
        </p:spPr>
        <p:txBody>
          <a:bodyPr wrap="square" rtlCol="0"/>
          <a:lstStyle>
            <a:lvl1pPr marL="0" indent="0" algn="l">
              <a:buNone/>
              <a:defRPr lang="en-US" sz="1800" dirty="0">
                <a:solidFill>
                  <a:srgbClr val="5CC6DC"/>
                </a:solidFill>
                <a:latin typeface="Syne" pitchFamily="34" charset="0"/>
                <a:ea typeface="Syne" pitchFamily="34" charset="-122"/>
                <a:cs typeface="Syne" pitchFamily="34" charset="-120"/>
              </a:defRPr>
            </a:lvl1pPr>
          </a:lstStyle>
          <a:p>
            <a:pPr marL="0" indent="0" algn="l">
              <a:buNone/>
            </a:pPr>
            <a:r>
              <a:rPr lang="en-US" sz="1800" dirty="0">
                <a:solidFill>
                  <a:srgbClr val="5CC6DC"/>
                </a:solidFill>
                <a:latin typeface="Syne" pitchFamily="34" charset="0"/>
                <a:ea typeface="Syne" pitchFamily="34" charset="-122"/>
                <a:cs typeface="Syne" pitchFamily="34" charset="-120"/>
              </a:rPr>
              <a:t>Questions? Find us at the AgileFleet booth.</a:t>
            </a:r>
            <a:endParaRPr lang="en-US" sz="1800" dirty="0"/>
          </a:p>
        </p:txBody>
      </p:sp>
      <p:sp>
        <p:nvSpPr>
          <p:cNvPr id="5" name="Text 0"/>
          <p:cNvSpPr>
            <a:spLocks noGrp="1"/>
          </p:cNvSpPr>
          <p:nvPr>
            <p:ph type="body" idx="103" hasCustomPrompt="1"/>
          </p:nvPr>
        </p:nvSpPr>
        <p:spPr>
          <a:xfrm>
            <a:off x="640080" y="5989320"/>
            <a:ext cx="7589520" cy="365760"/>
          </a:xfrm>
          <a:prstGeom prst="rect">
            <a:avLst/>
          </a:prstGeom>
          <a:noFill/>
          <a:ln/>
        </p:spPr>
        <p:txBody>
          <a:bodyPr wrap="square" rtlCol="0"/>
          <a:lstStyle>
            <a:lvl1pPr marL="0" indent="0" algn="l">
              <a:buNone/>
              <a:defRPr lang="en-US" sz="1300" dirty="0">
                <a:solidFill>
                  <a:srgbClr val="AEBBCB"/>
                </a:solidFill>
                <a:latin typeface="Roboto" pitchFamily="34" charset="0"/>
                <a:ea typeface="Roboto" pitchFamily="34" charset="-122"/>
                <a:cs typeface="Roboto" pitchFamily="34" charset="-120"/>
              </a:defRPr>
            </a:lvl1pPr>
          </a:lstStyle>
          <a:p>
            <a:pPr marL="0" indent="0" algn="l">
              <a:buNone/>
            </a:pPr>
            <a:r>
              <a:rPr lang="en-US" sz="1300" dirty="0">
                <a:solidFill>
                  <a:srgbClr val="AEBBCB"/>
                </a:solidFill>
                <a:latin typeface="Roboto" pitchFamily="34" charset="0"/>
                <a:ea typeface="Roboto" pitchFamily="34" charset="-122"/>
                <a:cs typeface="Roboto" pitchFamily="34" charset="-120"/>
              </a:rPr>
              <a:t>COMMAND User Conference 2026  •  Glendale, AZ</a:t>
            </a:r>
            <a:endParaRPr lang="en-US" sz="1300"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 xmlns:ma14="http://schemas.microsoft.com/office/mac/drawingml/2011/main"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14.jpe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35.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38.pn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4.xml"/><Relationship Id="rId5" Type="http://schemas.openxmlformats.org/officeDocument/2006/relationships/image" Target="../media/image7.png"/><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8.png"/><Relationship Id="rId7" Type="http://schemas.openxmlformats.org/officeDocument/2006/relationships/image" Target="../media/image50.png"/><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30.png"/><Relationship Id="rId4" Type="http://schemas.openxmlformats.org/officeDocument/2006/relationships/image" Target="../media/image49.png"/><Relationship Id="rId9" Type="http://schemas.openxmlformats.org/officeDocument/2006/relationships/image" Target="../media/image52.png"/></Relationships>
</file>

<file path=ppt/slides/_rels/slide2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6.xml"/><Relationship Id="rId1" Type="http://schemas.openxmlformats.org/officeDocument/2006/relationships/slideLayout" Target="../slideLayouts/slideLayout4.xml"/><Relationship Id="rId5" Type="http://schemas.openxmlformats.org/officeDocument/2006/relationships/image" Target="../media/image53.png"/><Relationship Id="rId4" Type="http://schemas.openxmlformats.org/officeDocument/2006/relationships/image" Target="../media/image30.png"/></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notesSlide" Target="../notesSlides/notesSlide27.xml"/><Relationship Id="rId1" Type="http://schemas.openxmlformats.org/officeDocument/2006/relationships/slideLayout" Target="../slideLayouts/slideLayout4.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28.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59.png"/><Relationship Id="rId7" Type="http://schemas.openxmlformats.org/officeDocument/2006/relationships/image" Target="../media/image51.png"/><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image" Target="../media/image52.png"/><Relationship Id="rId4" Type="http://schemas.openxmlformats.org/officeDocument/2006/relationships/image" Target="../media/image60.pn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4.xml"/><Relationship Id="rId4" Type="http://schemas.openxmlformats.org/officeDocument/2006/relationships/image" Target="../media/image5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itle 101"/>
          <p:cNvSpPr>
            <a:spLocks noGrp="1"/>
          </p:cNvSpPr>
          <p:nvPr>
            <p:ph type="title" idx="101" hasCustomPrompt="1"/>
          </p:nvPr>
        </p:nvSpPr>
        <p:spPr>
          <a:xfrm>
            <a:off x="640080" y="2286000"/>
            <a:ext cx="7589520" cy="1417320"/>
          </a:xfrm>
          <a:prstGeom prst="rect">
            <a:avLst/>
          </a:prstGeom>
          <a:noFill/>
          <a:ln/>
        </p:spPr>
        <p:txBody>
          <a:bodyPr wrap="square" lIns="0" tIns="0" rIns="0" bIns="0" rtlCol="0" anchor="b"/>
          <a:lstStyle/>
          <a:p>
            <a:r>
              <a:rPr lang="en-US" dirty="0"/>
              <a:t>Key Dispatching Options</a:t>
            </a:r>
          </a:p>
        </p:txBody>
      </p:sp>
      <p:sp>
        <p:nvSpPr>
          <p:cNvPr id="3" name="body 102"/>
          <p:cNvSpPr>
            <a:spLocks noGrp="1"/>
          </p:cNvSpPr>
          <p:nvPr>
            <p:ph type="body" idx="102" hasCustomPrompt="1"/>
          </p:nvPr>
        </p:nvSpPr>
        <p:spPr>
          <a:xfrm>
            <a:off x="640080" y="3931920"/>
            <a:ext cx="7589520" cy="914400"/>
          </a:xfrm>
          <a:prstGeom prst="rect">
            <a:avLst/>
          </a:prstGeom>
          <a:noFill/>
          <a:ln/>
        </p:spPr>
        <p:txBody>
          <a:bodyPr wrap="square" lIns="0" tIns="0" rIns="0" bIns="0" rtlCol="0" anchor="t"/>
          <a:lstStyle/>
          <a:p>
            <a:r>
              <a:rPr lang="en-US" sz="1600" dirty="0"/>
              <a:t>Five ways to dispatch keys in and out with FleetCommander — how each works, what it needs, and </a:t>
            </a:r>
            <a:r>
              <a:rPr lang="en-US" sz="1600"/>
              <a:t>how what’s </a:t>
            </a:r>
            <a:r>
              <a:rPr lang="en-US" sz="1600" dirty="0"/>
              <a:t>new.</a:t>
            </a:r>
          </a:p>
        </p:txBody>
      </p:sp>
      <p:sp>
        <p:nvSpPr>
          <p:cNvPr id="4" name="body 103"/>
          <p:cNvSpPr>
            <a:spLocks noGrp="1"/>
          </p:cNvSpPr>
          <p:nvPr>
            <p:ph type="body" idx="103" hasCustomPrompt="1"/>
          </p:nvPr>
        </p:nvSpPr>
        <p:spPr>
          <a:xfrm>
            <a:off x="640080" y="5989320"/>
            <a:ext cx="7589520" cy="365760"/>
          </a:xfrm>
          <a:prstGeom prst="rect">
            <a:avLst/>
          </a:prstGeom>
          <a:noFill/>
          <a:ln/>
        </p:spPr>
        <p:txBody>
          <a:bodyPr wrap="square" lIns="0" tIns="0" rIns="0" bIns="0" rtlCol="0" anchor="t"/>
          <a:lstStyle/>
          <a:p>
            <a:r>
              <a:rPr lang="en-US" dirty="0"/>
              <a:t>Agile Fleet  •  FleetCommander</a:t>
            </a:r>
          </a:p>
        </p:txBody>
      </p:sp>
      <p:sp>
        <p:nvSpPr>
          <p:cNvPr id="5" name="TextBox 4">
            <a:extLst>
              <a:ext uri="{FF2B5EF4-FFF2-40B4-BE49-F238E27FC236}">
                <a16:creationId xmlns:a16="http://schemas.microsoft.com/office/drawing/2014/main" id="{F17DE989-91FE-CCA2-089C-4D01BC90AA66}"/>
              </a:ext>
            </a:extLst>
          </p:cNvPr>
          <p:cNvSpPr txBox="1"/>
          <p:nvPr/>
        </p:nvSpPr>
        <p:spPr>
          <a:xfrm>
            <a:off x="7543800" y="4673600"/>
            <a:ext cx="184731" cy="369332"/>
          </a:xfrm>
          <a:prstGeom prst="rect">
            <a:avLst/>
          </a:prstGeom>
          <a:noFill/>
        </p:spPr>
        <p:txBody>
          <a:bodyPr wrap="none" rtlCol="0">
            <a:spAutoFit/>
          </a:bodyPr>
          <a:lstStyle/>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txBox="1"/>
          <p:nvPr/>
        </p:nvSpPr>
        <p:spPr>
          <a:xfrm>
            <a:off x="548640" y="411480"/>
            <a:ext cx="9418320" cy="553669"/>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Five ways to dispatch keys</a:t>
            </a:r>
            <a:endParaRPr lang="en-US" sz="2950"/>
          </a:p>
        </p:txBody>
      </p:sp>
      <p:sp>
        <p:nvSpPr>
          <p:cNvPr id="3" name="Text 1"/>
          <p:cNvSpPr txBox="1"/>
          <p:nvPr/>
        </p:nvSpPr>
        <p:spPr>
          <a:xfrm>
            <a:off x="548640" y="1004697"/>
            <a:ext cx="9728758" cy="474573"/>
          </a:xfrm>
          <a:prstGeom prst="rect">
            <a:avLst/>
          </a:prstGeom>
          <a:noFill/>
          <a:ln/>
        </p:spPr>
        <p:txBody>
          <a:bodyPr wrap="square" lIns="0" tIns="0" rIns="0" bIns="0" rtlCol="0" anchor="t"/>
          <a:lstStyle/>
          <a:p>
            <a:pPr marL="0" indent="0" algn="l">
              <a:buNone/>
            </a:pPr>
            <a:r>
              <a:rPr lang="en-US" sz="1200">
                <a:solidFill>
                  <a:srgbClr val="5B6B7B"/>
                </a:solidFill>
                <a:latin typeface="Roboto" pitchFamily="34" charset="0"/>
                <a:ea typeface="Roboto" pitchFamily="34" charset="-122"/>
                <a:cs typeface="Roboto" pitchFamily="34" charset="-120"/>
              </a:rPr>
              <a:t>From fully secured, kiosk-driven key boxes to a person handing out keys at a counter — each option fits a different mix of security, location, and budget.</a:t>
            </a:r>
            <a:endParaRPr lang="en-US" sz="1200"/>
          </a:p>
        </p:txBody>
      </p:sp>
      <p:sp>
        <p:nvSpPr>
          <p:cNvPr id="4" name="Shape 2"/>
          <p:cNvSpPr/>
          <p:nvPr/>
        </p:nvSpPr>
        <p:spPr>
          <a:xfrm>
            <a:off x="548640" y="1716557"/>
            <a:ext cx="1773323" cy="3598849"/>
          </a:xfrm>
          <a:prstGeom prst="roundRect">
            <a:avLst>
              <a:gd name="adj" fmla="val 3568"/>
            </a:avLst>
          </a:prstGeom>
          <a:solidFill>
            <a:srgbClr val="F2F5F9"/>
          </a:solidFill>
          <a:ln w="10985">
            <a:solidFill>
              <a:srgbClr val="D8E0EA"/>
            </a:solidFill>
            <a:prstDash val="solid"/>
          </a:ln>
        </p:spPr>
        <p:txBody>
          <a:bodyPr/>
          <a:lstStyle/>
          <a:p>
            <a:endParaRPr lang="en-US"/>
          </a:p>
        </p:txBody>
      </p:sp>
      <p:sp>
        <p:nvSpPr>
          <p:cNvPr id="5" name="Shape 3"/>
          <p:cNvSpPr/>
          <p:nvPr/>
        </p:nvSpPr>
        <p:spPr>
          <a:xfrm>
            <a:off x="1079371" y="1993392"/>
            <a:ext cx="711860" cy="711860"/>
          </a:xfrm>
          <a:prstGeom prst="ellipse">
            <a:avLst/>
          </a:prstGeom>
          <a:solidFill>
            <a:srgbClr val="0B1F38"/>
          </a:solidFill>
          <a:ln/>
        </p:spPr>
        <p:txBody>
          <a:bodyPr/>
          <a:lstStyle/>
          <a:p>
            <a:endParaRPr lang="en-US"/>
          </a:p>
        </p:txBody>
      </p:sp>
      <p:pic>
        <p:nvPicPr>
          <p:cNvPr id="6" name="Image 0" descr="preencoded.png"/>
          <p:cNvPicPr>
            <a:picLocks noChangeAspect="1"/>
          </p:cNvPicPr>
          <p:nvPr/>
        </p:nvPicPr>
        <p:blipFill>
          <a:blip r:embed="rId3"/>
          <a:stretch>
            <a:fillRect/>
          </a:stretch>
        </p:blipFill>
        <p:spPr>
          <a:xfrm>
            <a:off x="1285019" y="2199040"/>
            <a:ext cx="300563" cy="300563"/>
          </a:xfrm>
          <a:prstGeom prst="rect">
            <a:avLst/>
          </a:prstGeom>
        </p:spPr>
      </p:pic>
      <p:sp>
        <p:nvSpPr>
          <p:cNvPr id="7" name="Text 4"/>
          <p:cNvSpPr txBox="1"/>
          <p:nvPr/>
        </p:nvSpPr>
        <p:spPr>
          <a:xfrm>
            <a:off x="643554" y="2839714"/>
            <a:ext cx="1583494" cy="553669"/>
          </a:xfrm>
          <a:prstGeom prst="rect">
            <a:avLst/>
          </a:prstGeom>
          <a:noFill/>
          <a:ln/>
        </p:spPr>
        <p:txBody>
          <a:bodyPr wrap="square" lIns="0" tIns="0" rIns="0" bIns="0" rtlCol="0" anchor="t"/>
          <a:lstStyle/>
          <a:p>
            <a:pPr marL="0" indent="0" algn="ctr">
              <a:lnSpc>
                <a:spcPct val="95000"/>
              </a:lnSpc>
              <a:buNone/>
            </a:pPr>
            <a:r>
              <a:rPr lang="en-US" sz="1250" b="1">
                <a:solidFill>
                  <a:srgbClr val="0B1F38"/>
                </a:solidFill>
                <a:latin typeface="Roboto" pitchFamily="34" charset="0"/>
                <a:ea typeface="Roboto" pitchFamily="34" charset="-122"/>
                <a:cs typeface="Roboto" pitchFamily="34" charset="-120"/>
              </a:rPr>
              <a:t>Original Key Control</a:t>
            </a:r>
            <a:endParaRPr lang="en-US" sz="1250"/>
          </a:p>
        </p:txBody>
      </p:sp>
      <p:sp>
        <p:nvSpPr>
          <p:cNvPr id="8" name="Text 5"/>
          <p:cNvSpPr txBox="1"/>
          <p:nvPr/>
        </p:nvSpPr>
        <p:spPr>
          <a:xfrm>
            <a:off x="643554" y="3361745"/>
            <a:ext cx="1583494" cy="237286"/>
          </a:xfrm>
          <a:prstGeom prst="rect">
            <a:avLst/>
          </a:prstGeom>
          <a:noFill/>
          <a:ln/>
        </p:spPr>
        <p:txBody>
          <a:bodyPr wrap="square" lIns="0" tIns="0" rIns="0" bIns="0" rtlCol="0" anchor="t"/>
          <a:lstStyle/>
          <a:p>
            <a:pPr marL="0" indent="0" algn="ctr">
              <a:buNone/>
            </a:pPr>
            <a:r>
              <a:rPr lang="en-US" sz="900" b="1" i="1">
                <a:solidFill>
                  <a:srgbClr val="F58220"/>
                </a:solidFill>
                <a:latin typeface="Roboto" pitchFamily="34" charset="0"/>
                <a:ea typeface="Roboto" pitchFamily="34" charset="-122"/>
                <a:cs typeface="Roboto" pitchFamily="34" charset="-120"/>
              </a:rPr>
              <a:t>KSI</a:t>
            </a:r>
            <a:endParaRPr lang="en-US" sz="900"/>
          </a:p>
        </p:txBody>
      </p:sp>
      <p:sp>
        <p:nvSpPr>
          <p:cNvPr id="9" name="Shape 6"/>
          <p:cNvSpPr/>
          <p:nvPr/>
        </p:nvSpPr>
        <p:spPr>
          <a:xfrm>
            <a:off x="1158466" y="3693947"/>
            <a:ext cx="553669" cy="0"/>
          </a:xfrm>
          <a:prstGeom prst="line">
            <a:avLst/>
          </a:prstGeom>
          <a:noFill/>
          <a:ln w="10985">
            <a:solidFill>
              <a:srgbClr val="D8E0EA"/>
            </a:solidFill>
            <a:prstDash val="solid"/>
          </a:ln>
        </p:spPr>
        <p:txBody>
          <a:bodyPr/>
          <a:lstStyle/>
          <a:p>
            <a:endParaRPr lang="en-US"/>
          </a:p>
        </p:txBody>
      </p:sp>
      <p:sp>
        <p:nvSpPr>
          <p:cNvPr id="10" name="Text 7"/>
          <p:cNvSpPr txBox="1"/>
          <p:nvPr/>
        </p:nvSpPr>
        <p:spPr>
          <a:xfrm>
            <a:off x="691012" y="3788862"/>
            <a:ext cx="1488579" cy="1028242"/>
          </a:xfrm>
          <a:prstGeom prst="rect">
            <a:avLst/>
          </a:prstGeom>
          <a:noFill/>
          <a:ln/>
        </p:spPr>
        <p:txBody>
          <a:bodyPr wrap="square" lIns="0" tIns="0" rIns="0" bIns="0" rtlCol="0" anchor="t"/>
          <a:lstStyle/>
          <a:p>
            <a:pPr marL="0" indent="0" algn="ctr">
              <a:lnSpc>
                <a:spcPct val="102000"/>
              </a:lnSpc>
              <a:buNone/>
            </a:pPr>
            <a:r>
              <a:rPr lang="en-US" sz="1000">
                <a:solidFill>
                  <a:srgbClr val="1A1A1A"/>
                </a:solidFill>
                <a:latin typeface="Roboto" pitchFamily="34" charset="0"/>
                <a:ea typeface="Roboto" pitchFamily="34" charset="-122"/>
                <a:cs typeface="Roboto" pitchFamily="34" charset="-120"/>
              </a:rPr>
              <a:t>Keys locked in a secured box, dispatched at a kiosk.</a:t>
            </a:r>
            <a:endParaRPr lang="en-US" sz="1000"/>
          </a:p>
        </p:txBody>
      </p:sp>
      <p:sp>
        <p:nvSpPr>
          <p:cNvPr id="12" name="Shape 9"/>
          <p:cNvSpPr/>
          <p:nvPr/>
        </p:nvSpPr>
        <p:spPr>
          <a:xfrm>
            <a:off x="2543431" y="1716557"/>
            <a:ext cx="1773323" cy="3598849"/>
          </a:xfrm>
          <a:prstGeom prst="roundRect">
            <a:avLst>
              <a:gd name="adj" fmla="val 3568"/>
            </a:avLst>
          </a:prstGeom>
          <a:solidFill>
            <a:srgbClr val="F2F5F9"/>
          </a:solidFill>
          <a:ln w="10985">
            <a:solidFill>
              <a:srgbClr val="D8E0EA"/>
            </a:solidFill>
            <a:prstDash val="solid"/>
          </a:ln>
        </p:spPr>
        <p:txBody>
          <a:bodyPr/>
          <a:lstStyle/>
          <a:p>
            <a:endParaRPr lang="en-US"/>
          </a:p>
        </p:txBody>
      </p:sp>
      <p:sp>
        <p:nvSpPr>
          <p:cNvPr id="13" name="Shape 10"/>
          <p:cNvSpPr/>
          <p:nvPr/>
        </p:nvSpPr>
        <p:spPr>
          <a:xfrm>
            <a:off x="3074162" y="1993392"/>
            <a:ext cx="711860" cy="711860"/>
          </a:xfrm>
          <a:prstGeom prst="ellipse">
            <a:avLst/>
          </a:prstGeom>
          <a:solidFill>
            <a:srgbClr val="0B1F38"/>
          </a:solidFill>
          <a:ln/>
        </p:spPr>
        <p:txBody>
          <a:bodyPr/>
          <a:lstStyle/>
          <a:p>
            <a:endParaRPr lang="en-US"/>
          </a:p>
        </p:txBody>
      </p:sp>
      <p:pic>
        <p:nvPicPr>
          <p:cNvPr id="14" name="Image 1" descr="preencoded.png"/>
          <p:cNvPicPr>
            <a:picLocks noChangeAspect="1"/>
          </p:cNvPicPr>
          <p:nvPr/>
        </p:nvPicPr>
        <p:blipFill>
          <a:blip r:embed="rId4"/>
          <a:stretch>
            <a:fillRect/>
          </a:stretch>
        </p:blipFill>
        <p:spPr>
          <a:xfrm>
            <a:off x="3279810" y="2199040"/>
            <a:ext cx="300563" cy="300563"/>
          </a:xfrm>
          <a:prstGeom prst="rect">
            <a:avLst/>
          </a:prstGeom>
        </p:spPr>
      </p:pic>
      <p:sp>
        <p:nvSpPr>
          <p:cNvPr id="15" name="Text 11"/>
          <p:cNvSpPr txBox="1"/>
          <p:nvPr/>
        </p:nvSpPr>
        <p:spPr>
          <a:xfrm>
            <a:off x="2638345" y="2839714"/>
            <a:ext cx="1583494" cy="553669"/>
          </a:xfrm>
          <a:prstGeom prst="rect">
            <a:avLst/>
          </a:prstGeom>
          <a:noFill/>
          <a:ln/>
        </p:spPr>
        <p:txBody>
          <a:bodyPr wrap="square" lIns="0" tIns="0" rIns="0" bIns="0" rtlCol="0" anchor="t"/>
          <a:lstStyle/>
          <a:p>
            <a:pPr marL="0" indent="0" algn="ctr">
              <a:lnSpc>
                <a:spcPct val="95000"/>
              </a:lnSpc>
              <a:buNone/>
            </a:pPr>
            <a:r>
              <a:rPr lang="en-US" sz="1250" b="1">
                <a:solidFill>
                  <a:srgbClr val="0B1F38"/>
                </a:solidFill>
                <a:latin typeface="Roboto" pitchFamily="34" charset="0"/>
                <a:ea typeface="Roboto" pitchFamily="34" charset="-122"/>
                <a:cs typeface="Roboto" pitchFamily="34" charset="-120"/>
              </a:rPr>
              <a:t>FleetCommander Go</a:t>
            </a:r>
            <a:endParaRPr lang="en-US" sz="1250"/>
          </a:p>
        </p:txBody>
      </p:sp>
      <p:sp>
        <p:nvSpPr>
          <p:cNvPr id="16" name="Text 12"/>
          <p:cNvSpPr txBox="1"/>
          <p:nvPr/>
        </p:nvSpPr>
        <p:spPr>
          <a:xfrm>
            <a:off x="2638345" y="3361745"/>
            <a:ext cx="1583494" cy="237286"/>
          </a:xfrm>
          <a:prstGeom prst="rect">
            <a:avLst/>
          </a:prstGeom>
          <a:noFill/>
          <a:ln/>
        </p:spPr>
        <p:txBody>
          <a:bodyPr wrap="square" lIns="0" tIns="0" rIns="0" bIns="0" rtlCol="0" anchor="t"/>
          <a:lstStyle/>
          <a:p>
            <a:pPr marL="0" indent="0" algn="ctr">
              <a:buNone/>
            </a:pPr>
            <a:r>
              <a:rPr lang="en-US" sz="900" b="1" i="1">
                <a:solidFill>
                  <a:srgbClr val="F58220"/>
                </a:solidFill>
                <a:latin typeface="Roboto" pitchFamily="34" charset="0"/>
                <a:ea typeface="Roboto" pitchFamily="34" charset="-122"/>
                <a:cs typeface="Roboto" pitchFamily="34" charset="-120"/>
              </a:rPr>
              <a:t>Key Café</a:t>
            </a:r>
            <a:endParaRPr lang="en-US" sz="900"/>
          </a:p>
        </p:txBody>
      </p:sp>
      <p:sp>
        <p:nvSpPr>
          <p:cNvPr id="17" name="Shape 13"/>
          <p:cNvSpPr/>
          <p:nvPr/>
        </p:nvSpPr>
        <p:spPr>
          <a:xfrm>
            <a:off x="3153257" y="3693947"/>
            <a:ext cx="553669" cy="0"/>
          </a:xfrm>
          <a:prstGeom prst="line">
            <a:avLst/>
          </a:prstGeom>
          <a:noFill/>
          <a:ln w="10985">
            <a:solidFill>
              <a:srgbClr val="D8E0EA"/>
            </a:solidFill>
            <a:prstDash val="solid"/>
          </a:ln>
        </p:spPr>
        <p:txBody>
          <a:bodyPr/>
          <a:lstStyle/>
          <a:p>
            <a:endParaRPr lang="en-US"/>
          </a:p>
        </p:txBody>
      </p:sp>
      <p:sp>
        <p:nvSpPr>
          <p:cNvPr id="18" name="Text 14"/>
          <p:cNvSpPr txBox="1"/>
          <p:nvPr/>
        </p:nvSpPr>
        <p:spPr>
          <a:xfrm>
            <a:off x="2685803" y="3788862"/>
            <a:ext cx="1488579" cy="1028242"/>
          </a:xfrm>
          <a:prstGeom prst="rect">
            <a:avLst/>
          </a:prstGeom>
          <a:noFill/>
          <a:ln/>
        </p:spPr>
        <p:txBody>
          <a:bodyPr wrap="square" lIns="0" tIns="0" rIns="0" bIns="0" rtlCol="0" anchor="t"/>
          <a:lstStyle/>
          <a:p>
            <a:pPr marL="0" indent="0" algn="ctr">
              <a:lnSpc>
                <a:spcPct val="102000"/>
              </a:lnSpc>
              <a:buNone/>
            </a:pPr>
            <a:r>
              <a:rPr lang="en-US" sz="1000">
                <a:solidFill>
                  <a:srgbClr val="1A1A1A"/>
                </a:solidFill>
                <a:latin typeface="Roboto" pitchFamily="34" charset="0"/>
                <a:ea typeface="Roboto" pitchFamily="34" charset="-122"/>
                <a:cs typeface="Roboto" pitchFamily="34" charset="-120"/>
              </a:rPr>
              <a:t>Secure key box, no kiosk — phone scans an on-screen QR.</a:t>
            </a:r>
            <a:endParaRPr lang="en-US" sz="1000"/>
          </a:p>
        </p:txBody>
      </p:sp>
      <p:sp>
        <p:nvSpPr>
          <p:cNvPr id="20" name="Shape 16"/>
          <p:cNvSpPr/>
          <p:nvPr/>
        </p:nvSpPr>
        <p:spPr>
          <a:xfrm>
            <a:off x="4538222" y="1716557"/>
            <a:ext cx="1773323" cy="3598849"/>
          </a:xfrm>
          <a:prstGeom prst="roundRect">
            <a:avLst>
              <a:gd name="adj" fmla="val 3568"/>
            </a:avLst>
          </a:prstGeom>
          <a:solidFill>
            <a:srgbClr val="F2F5F9"/>
          </a:solidFill>
          <a:ln w="10985">
            <a:solidFill>
              <a:srgbClr val="D8E0EA"/>
            </a:solidFill>
            <a:prstDash val="solid"/>
          </a:ln>
        </p:spPr>
        <p:txBody>
          <a:bodyPr/>
          <a:lstStyle/>
          <a:p>
            <a:endParaRPr lang="en-US"/>
          </a:p>
        </p:txBody>
      </p:sp>
      <p:sp>
        <p:nvSpPr>
          <p:cNvPr id="21" name="Shape 17"/>
          <p:cNvSpPr/>
          <p:nvPr/>
        </p:nvSpPr>
        <p:spPr>
          <a:xfrm>
            <a:off x="5068953" y="1993392"/>
            <a:ext cx="711860" cy="711860"/>
          </a:xfrm>
          <a:prstGeom prst="ellipse">
            <a:avLst/>
          </a:prstGeom>
          <a:solidFill>
            <a:srgbClr val="0B1F38"/>
          </a:solidFill>
          <a:ln/>
        </p:spPr>
        <p:txBody>
          <a:bodyPr/>
          <a:lstStyle/>
          <a:p>
            <a:endParaRPr lang="en-US"/>
          </a:p>
        </p:txBody>
      </p:sp>
      <p:pic>
        <p:nvPicPr>
          <p:cNvPr id="22" name="Image 2" descr="preencoded.png"/>
          <p:cNvPicPr>
            <a:picLocks noChangeAspect="1"/>
          </p:cNvPicPr>
          <p:nvPr/>
        </p:nvPicPr>
        <p:blipFill>
          <a:blip r:embed="rId5"/>
          <a:stretch>
            <a:fillRect/>
          </a:stretch>
        </p:blipFill>
        <p:spPr>
          <a:xfrm>
            <a:off x="5274602" y="2199040"/>
            <a:ext cx="300563" cy="300563"/>
          </a:xfrm>
          <a:prstGeom prst="rect">
            <a:avLst/>
          </a:prstGeom>
        </p:spPr>
      </p:pic>
      <p:sp>
        <p:nvSpPr>
          <p:cNvPr id="23" name="Text 18"/>
          <p:cNvSpPr txBox="1"/>
          <p:nvPr/>
        </p:nvSpPr>
        <p:spPr>
          <a:xfrm>
            <a:off x="4633137" y="2839714"/>
            <a:ext cx="1583494" cy="553669"/>
          </a:xfrm>
          <a:prstGeom prst="rect">
            <a:avLst/>
          </a:prstGeom>
          <a:noFill/>
          <a:ln/>
        </p:spPr>
        <p:txBody>
          <a:bodyPr wrap="square" lIns="0" tIns="0" rIns="0" bIns="0" rtlCol="0" anchor="t"/>
          <a:lstStyle/>
          <a:p>
            <a:pPr marL="0" indent="0" algn="ctr">
              <a:lnSpc>
                <a:spcPct val="95000"/>
              </a:lnSpc>
              <a:buNone/>
            </a:pPr>
            <a:r>
              <a:rPr lang="en-US" sz="1250" b="1">
                <a:solidFill>
                  <a:srgbClr val="0B1F38"/>
                </a:solidFill>
                <a:latin typeface="Roboto" pitchFamily="34" charset="0"/>
                <a:ea typeface="Roboto" pitchFamily="34" charset="-122"/>
                <a:cs typeface="Roboto" pitchFamily="34" charset="-120"/>
              </a:rPr>
              <a:t>Keyless</a:t>
            </a:r>
            <a:endParaRPr lang="en-US" sz="1250"/>
          </a:p>
        </p:txBody>
      </p:sp>
      <p:sp>
        <p:nvSpPr>
          <p:cNvPr id="24" name="Text 19"/>
          <p:cNvSpPr txBox="1"/>
          <p:nvPr/>
        </p:nvSpPr>
        <p:spPr>
          <a:xfrm>
            <a:off x="4633137" y="3361745"/>
            <a:ext cx="1583494" cy="237286"/>
          </a:xfrm>
          <a:prstGeom prst="rect">
            <a:avLst/>
          </a:prstGeom>
          <a:noFill/>
          <a:ln/>
        </p:spPr>
        <p:txBody>
          <a:bodyPr wrap="square" lIns="0" tIns="0" rIns="0" bIns="0" rtlCol="0" anchor="t"/>
          <a:lstStyle/>
          <a:p>
            <a:pPr marL="0" indent="0" algn="ctr">
              <a:buNone/>
            </a:pPr>
            <a:r>
              <a:rPr lang="en-US" sz="900" b="1" i="1">
                <a:solidFill>
                  <a:srgbClr val="F58220"/>
                </a:solidFill>
                <a:latin typeface="Roboto" pitchFamily="34" charset="0"/>
                <a:ea typeface="Roboto" pitchFamily="34" charset="-122"/>
                <a:cs typeface="Roboto" pitchFamily="34" charset="-120"/>
              </a:rPr>
              <a:t>Invers</a:t>
            </a:r>
            <a:endParaRPr lang="en-US" sz="900"/>
          </a:p>
        </p:txBody>
      </p:sp>
      <p:sp>
        <p:nvSpPr>
          <p:cNvPr id="25" name="Shape 20"/>
          <p:cNvSpPr/>
          <p:nvPr/>
        </p:nvSpPr>
        <p:spPr>
          <a:xfrm>
            <a:off x="5148049" y="3693947"/>
            <a:ext cx="553669" cy="0"/>
          </a:xfrm>
          <a:prstGeom prst="line">
            <a:avLst/>
          </a:prstGeom>
          <a:noFill/>
          <a:ln w="10985">
            <a:solidFill>
              <a:srgbClr val="D8E0EA"/>
            </a:solidFill>
            <a:prstDash val="solid"/>
          </a:ln>
        </p:spPr>
        <p:txBody>
          <a:bodyPr/>
          <a:lstStyle/>
          <a:p>
            <a:endParaRPr lang="en-US"/>
          </a:p>
        </p:txBody>
      </p:sp>
      <p:sp>
        <p:nvSpPr>
          <p:cNvPr id="26" name="Text 21"/>
          <p:cNvSpPr txBox="1"/>
          <p:nvPr/>
        </p:nvSpPr>
        <p:spPr>
          <a:xfrm>
            <a:off x="4680594" y="3788862"/>
            <a:ext cx="1488579" cy="1028242"/>
          </a:xfrm>
          <a:prstGeom prst="rect">
            <a:avLst/>
          </a:prstGeom>
          <a:noFill/>
          <a:ln/>
        </p:spPr>
        <p:txBody>
          <a:bodyPr wrap="square" lIns="0" tIns="0" rIns="0" bIns="0" rtlCol="0" anchor="t"/>
          <a:lstStyle/>
          <a:p>
            <a:pPr marL="0" indent="0" algn="ctr">
              <a:lnSpc>
                <a:spcPct val="102000"/>
              </a:lnSpc>
              <a:buNone/>
            </a:pPr>
            <a:r>
              <a:rPr lang="en-US" sz="1000">
                <a:solidFill>
                  <a:srgbClr val="1A1A1A"/>
                </a:solidFill>
                <a:latin typeface="Roboto" pitchFamily="34" charset="0"/>
                <a:ea typeface="Roboto" pitchFamily="34" charset="-122"/>
                <a:cs typeface="Roboto" pitchFamily="34" charset="-120"/>
              </a:rPr>
              <a:t>In-vehicle hardware; unlock by RFID card or phone.</a:t>
            </a:r>
            <a:endParaRPr lang="en-US" sz="1000"/>
          </a:p>
        </p:txBody>
      </p:sp>
      <p:sp>
        <p:nvSpPr>
          <p:cNvPr id="28" name="Shape 23"/>
          <p:cNvSpPr/>
          <p:nvPr/>
        </p:nvSpPr>
        <p:spPr>
          <a:xfrm>
            <a:off x="6533012" y="1716557"/>
            <a:ext cx="1773323" cy="3598849"/>
          </a:xfrm>
          <a:prstGeom prst="roundRect">
            <a:avLst>
              <a:gd name="adj" fmla="val 3568"/>
            </a:avLst>
          </a:prstGeom>
          <a:solidFill>
            <a:srgbClr val="F2F5F9"/>
          </a:solidFill>
          <a:ln w="10985">
            <a:solidFill>
              <a:srgbClr val="D8E0EA"/>
            </a:solidFill>
            <a:prstDash val="solid"/>
          </a:ln>
        </p:spPr>
        <p:txBody>
          <a:bodyPr/>
          <a:lstStyle/>
          <a:p>
            <a:endParaRPr lang="en-US"/>
          </a:p>
        </p:txBody>
      </p:sp>
      <p:sp>
        <p:nvSpPr>
          <p:cNvPr id="29" name="Shape 24"/>
          <p:cNvSpPr/>
          <p:nvPr/>
        </p:nvSpPr>
        <p:spPr>
          <a:xfrm>
            <a:off x="7063744" y="1993392"/>
            <a:ext cx="711860" cy="711860"/>
          </a:xfrm>
          <a:prstGeom prst="ellipse">
            <a:avLst/>
          </a:prstGeom>
          <a:solidFill>
            <a:srgbClr val="0B1F38"/>
          </a:solidFill>
          <a:ln/>
        </p:spPr>
        <p:txBody>
          <a:bodyPr/>
          <a:lstStyle/>
          <a:p>
            <a:endParaRPr lang="en-US"/>
          </a:p>
        </p:txBody>
      </p:sp>
      <p:pic>
        <p:nvPicPr>
          <p:cNvPr id="30" name="Image 3" descr="preencoded.png"/>
          <p:cNvPicPr>
            <a:picLocks noChangeAspect="1"/>
          </p:cNvPicPr>
          <p:nvPr/>
        </p:nvPicPr>
        <p:blipFill>
          <a:blip r:embed="rId6"/>
          <a:stretch>
            <a:fillRect/>
          </a:stretch>
        </p:blipFill>
        <p:spPr>
          <a:xfrm>
            <a:off x="7269393" y="2199040"/>
            <a:ext cx="300563" cy="300563"/>
          </a:xfrm>
          <a:prstGeom prst="rect">
            <a:avLst/>
          </a:prstGeom>
        </p:spPr>
      </p:pic>
      <p:sp>
        <p:nvSpPr>
          <p:cNvPr id="31" name="Text 25"/>
          <p:cNvSpPr txBox="1"/>
          <p:nvPr/>
        </p:nvSpPr>
        <p:spPr>
          <a:xfrm>
            <a:off x="6627927" y="2839714"/>
            <a:ext cx="1583494" cy="553669"/>
          </a:xfrm>
          <a:prstGeom prst="rect">
            <a:avLst/>
          </a:prstGeom>
          <a:noFill/>
          <a:ln/>
        </p:spPr>
        <p:txBody>
          <a:bodyPr wrap="square" lIns="0" tIns="0" rIns="0" bIns="0" rtlCol="0" anchor="t"/>
          <a:lstStyle/>
          <a:p>
            <a:pPr marL="0" indent="0" algn="ctr">
              <a:lnSpc>
                <a:spcPct val="95000"/>
              </a:lnSpc>
              <a:buNone/>
            </a:pPr>
            <a:r>
              <a:rPr lang="en-US" sz="1250" b="1">
                <a:solidFill>
                  <a:srgbClr val="0B1F38"/>
                </a:solidFill>
                <a:latin typeface="Roboto" pitchFamily="34" charset="0"/>
                <a:ea typeface="Roboto" pitchFamily="34" charset="-122"/>
                <a:cs typeface="Roboto" pitchFamily="34" charset="-120"/>
              </a:rPr>
              <a:t>Kiosk Only</a:t>
            </a:r>
            <a:endParaRPr lang="en-US" sz="1250"/>
          </a:p>
        </p:txBody>
      </p:sp>
      <p:sp>
        <p:nvSpPr>
          <p:cNvPr id="32" name="Text 26"/>
          <p:cNvSpPr txBox="1"/>
          <p:nvPr/>
        </p:nvSpPr>
        <p:spPr>
          <a:xfrm>
            <a:off x="6627927" y="3361745"/>
            <a:ext cx="1583494" cy="237286"/>
          </a:xfrm>
          <a:prstGeom prst="rect">
            <a:avLst/>
          </a:prstGeom>
          <a:noFill/>
          <a:ln/>
        </p:spPr>
        <p:txBody>
          <a:bodyPr wrap="square" lIns="0" tIns="0" rIns="0" bIns="0" rtlCol="0" anchor="t"/>
          <a:lstStyle/>
          <a:p>
            <a:pPr marL="0" indent="0" algn="ctr">
              <a:buNone/>
            </a:pPr>
            <a:r>
              <a:rPr lang="en-US" sz="900" b="1" i="1">
                <a:solidFill>
                  <a:srgbClr val="F58220"/>
                </a:solidFill>
                <a:latin typeface="Roboto" pitchFamily="34" charset="0"/>
                <a:ea typeface="Roboto" pitchFamily="34" charset="-122"/>
                <a:cs typeface="Roboto" pitchFamily="34" charset="-120"/>
              </a:rPr>
              <a:t>Keys not secured</a:t>
            </a:r>
            <a:endParaRPr lang="en-US" sz="900"/>
          </a:p>
        </p:txBody>
      </p:sp>
      <p:sp>
        <p:nvSpPr>
          <p:cNvPr id="33" name="Shape 27"/>
          <p:cNvSpPr/>
          <p:nvPr/>
        </p:nvSpPr>
        <p:spPr>
          <a:xfrm>
            <a:off x="7142840" y="3693947"/>
            <a:ext cx="553669" cy="0"/>
          </a:xfrm>
          <a:prstGeom prst="line">
            <a:avLst/>
          </a:prstGeom>
          <a:noFill/>
          <a:ln w="10985">
            <a:solidFill>
              <a:srgbClr val="D8E0EA"/>
            </a:solidFill>
            <a:prstDash val="solid"/>
          </a:ln>
        </p:spPr>
        <p:txBody>
          <a:bodyPr/>
          <a:lstStyle/>
          <a:p>
            <a:endParaRPr lang="en-US"/>
          </a:p>
        </p:txBody>
      </p:sp>
      <p:sp>
        <p:nvSpPr>
          <p:cNvPr id="34" name="Text 28"/>
          <p:cNvSpPr txBox="1"/>
          <p:nvPr/>
        </p:nvSpPr>
        <p:spPr>
          <a:xfrm>
            <a:off x="6675384" y="3788862"/>
            <a:ext cx="1488579" cy="1028242"/>
          </a:xfrm>
          <a:prstGeom prst="rect">
            <a:avLst/>
          </a:prstGeom>
          <a:noFill/>
          <a:ln/>
        </p:spPr>
        <p:txBody>
          <a:bodyPr wrap="square" lIns="0" tIns="0" rIns="0" bIns="0" rtlCol="0" anchor="t"/>
          <a:lstStyle/>
          <a:p>
            <a:pPr marL="0" indent="0" algn="ctr">
              <a:lnSpc>
                <a:spcPct val="102000"/>
              </a:lnSpc>
              <a:buNone/>
            </a:pPr>
            <a:r>
              <a:rPr lang="en-US" sz="1000">
                <a:solidFill>
                  <a:srgbClr val="1A1A1A"/>
                </a:solidFill>
                <a:latin typeface="Roboto" pitchFamily="34" charset="0"/>
                <a:ea typeface="Roboto" pitchFamily="34" charset="-122"/>
                <a:cs typeface="Roboto" pitchFamily="34" charset="-120"/>
              </a:rPr>
              <a:t>Keys on hooks; check in/out at the kiosk or by phone.</a:t>
            </a:r>
            <a:endParaRPr lang="en-US" sz="1000"/>
          </a:p>
        </p:txBody>
      </p:sp>
      <p:sp>
        <p:nvSpPr>
          <p:cNvPr id="36" name="Shape 30"/>
          <p:cNvSpPr/>
          <p:nvPr/>
        </p:nvSpPr>
        <p:spPr>
          <a:xfrm>
            <a:off x="8527803" y="1716557"/>
            <a:ext cx="1773323" cy="3598849"/>
          </a:xfrm>
          <a:prstGeom prst="roundRect">
            <a:avLst>
              <a:gd name="adj" fmla="val 3568"/>
            </a:avLst>
          </a:prstGeom>
          <a:solidFill>
            <a:srgbClr val="F2F5F9"/>
          </a:solidFill>
          <a:ln w="10985">
            <a:solidFill>
              <a:srgbClr val="D8E0EA"/>
            </a:solidFill>
            <a:prstDash val="solid"/>
          </a:ln>
        </p:spPr>
        <p:txBody>
          <a:bodyPr/>
          <a:lstStyle/>
          <a:p>
            <a:endParaRPr lang="en-US"/>
          </a:p>
        </p:txBody>
      </p:sp>
      <p:sp>
        <p:nvSpPr>
          <p:cNvPr id="37" name="Shape 31"/>
          <p:cNvSpPr/>
          <p:nvPr/>
        </p:nvSpPr>
        <p:spPr>
          <a:xfrm>
            <a:off x="9058535" y="1993392"/>
            <a:ext cx="711860" cy="711860"/>
          </a:xfrm>
          <a:prstGeom prst="ellipse">
            <a:avLst/>
          </a:prstGeom>
          <a:solidFill>
            <a:srgbClr val="0B1F38"/>
          </a:solidFill>
          <a:ln/>
        </p:spPr>
        <p:txBody>
          <a:bodyPr/>
          <a:lstStyle/>
          <a:p>
            <a:endParaRPr lang="en-US"/>
          </a:p>
        </p:txBody>
      </p:sp>
      <p:pic>
        <p:nvPicPr>
          <p:cNvPr id="38" name="Image 4" descr="preencoded.png"/>
          <p:cNvPicPr>
            <a:picLocks noChangeAspect="1"/>
          </p:cNvPicPr>
          <p:nvPr/>
        </p:nvPicPr>
        <p:blipFill>
          <a:blip r:embed="rId7"/>
          <a:stretch>
            <a:fillRect/>
          </a:stretch>
        </p:blipFill>
        <p:spPr>
          <a:xfrm>
            <a:off x="9264184" y="2199040"/>
            <a:ext cx="300563" cy="300563"/>
          </a:xfrm>
          <a:prstGeom prst="rect">
            <a:avLst/>
          </a:prstGeom>
        </p:spPr>
      </p:pic>
      <p:sp>
        <p:nvSpPr>
          <p:cNvPr id="39" name="Text 32"/>
          <p:cNvSpPr txBox="1"/>
          <p:nvPr/>
        </p:nvSpPr>
        <p:spPr>
          <a:xfrm>
            <a:off x="8622718" y="2839714"/>
            <a:ext cx="1583494" cy="553669"/>
          </a:xfrm>
          <a:prstGeom prst="rect">
            <a:avLst/>
          </a:prstGeom>
          <a:noFill/>
          <a:ln/>
        </p:spPr>
        <p:txBody>
          <a:bodyPr wrap="square" lIns="0" tIns="0" rIns="0" bIns="0" rtlCol="0" anchor="t"/>
          <a:lstStyle/>
          <a:p>
            <a:pPr marL="0" indent="0" algn="ctr">
              <a:lnSpc>
                <a:spcPct val="95000"/>
              </a:lnSpc>
              <a:buNone/>
            </a:pPr>
            <a:r>
              <a:rPr lang="en-US" sz="1250" b="1">
                <a:solidFill>
                  <a:srgbClr val="0B1F38"/>
                </a:solidFill>
                <a:latin typeface="Roboto" pitchFamily="34" charset="0"/>
                <a:ea typeface="Roboto" pitchFamily="34" charset="-122"/>
                <a:cs typeface="Roboto" pitchFamily="34" charset="-120"/>
              </a:rPr>
              <a:t>Dispatcher</a:t>
            </a:r>
            <a:endParaRPr lang="en-US" sz="1250"/>
          </a:p>
        </p:txBody>
      </p:sp>
      <p:sp>
        <p:nvSpPr>
          <p:cNvPr id="40" name="Text 33"/>
          <p:cNvSpPr txBox="1"/>
          <p:nvPr/>
        </p:nvSpPr>
        <p:spPr>
          <a:xfrm>
            <a:off x="8622718" y="3361745"/>
            <a:ext cx="1583494" cy="237286"/>
          </a:xfrm>
          <a:prstGeom prst="rect">
            <a:avLst/>
          </a:prstGeom>
          <a:noFill/>
          <a:ln/>
        </p:spPr>
        <p:txBody>
          <a:bodyPr wrap="square" lIns="0" tIns="0" rIns="0" bIns="0" rtlCol="0" anchor="t"/>
          <a:lstStyle/>
          <a:p>
            <a:pPr marL="0" indent="0" algn="ctr">
              <a:buNone/>
            </a:pPr>
            <a:r>
              <a:rPr lang="en-US" sz="900" b="1" i="1">
                <a:solidFill>
                  <a:srgbClr val="F58220"/>
                </a:solidFill>
                <a:latin typeface="Roboto" pitchFamily="34" charset="0"/>
                <a:ea typeface="Roboto" pitchFamily="34" charset="-122"/>
                <a:cs typeface="Roboto" pitchFamily="34" charset="-120"/>
              </a:rPr>
              <a:t>No hardware</a:t>
            </a:r>
            <a:endParaRPr lang="en-US" sz="900"/>
          </a:p>
        </p:txBody>
      </p:sp>
      <p:sp>
        <p:nvSpPr>
          <p:cNvPr id="41" name="Shape 34"/>
          <p:cNvSpPr/>
          <p:nvPr/>
        </p:nvSpPr>
        <p:spPr>
          <a:xfrm>
            <a:off x="9137631" y="3693947"/>
            <a:ext cx="553669" cy="0"/>
          </a:xfrm>
          <a:prstGeom prst="line">
            <a:avLst/>
          </a:prstGeom>
          <a:noFill/>
          <a:ln w="10985">
            <a:solidFill>
              <a:srgbClr val="D8E0EA"/>
            </a:solidFill>
            <a:prstDash val="solid"/>
          </a:ln>
        </p:spPr>
        <p:txBody>
          <a:bodyPr/>
          <a:lstStyle/>
          <a:p>
            <a:endParaRPr lang="en-US"/>
          </a:p>
        </p:txBody>
      </p:sp>
      <p:sp>
        <p:nvSpPr>
          <p:cNvPr id="42" name="Text 35"/>
          <p:cNvSpPr txBox="1"/>
          <p:nvPr/>
        </p:nvSpPr>
        <p:spPr>
          <a:xfrm>
            <a:off x="8670176" y="3788862"/>
            <a:ext cx="1488579" cy="1028242"/>
          </a:xfrm>
          <a:prstGeom prst="rect">
            <a:avLst/>
          </a:prstGeom>
          <a:noFill/>
          <a:ln/>
        </p:spPr>
        <p:txBody>
          <a:bodyPr wrap="square" lIns="0" tIns="0" rIns="0" bIns="0" rtlCol="0" anchor="t"/>
          <a:lstStyle/>
          <a:p>
            <a:pPr marL="0" indent="0" algn="ctr">
              <a:lnSpc>
                <a:spcPct val="102000"/>
              </a:lnSpc>
              <a:buNone/>
            </a:pPr>
            <a:r>
              <a:rPr lang="en-US" sz="1000">
                <a:solidFill>
                  <a:srgbClr val="1A1A1A"/>
                </a:solidFill>
                <a:latin typeface="Roboto" pitchFamily="34" charset="0"/>
                <a:ea typeface="Roboto" pitchFamily="34" charset="-122"/>
                <a:cs typeface="Roboto" pitchFamily="34" charset="-120"/>
              </a:rPr>
              <a:t>A staff member hands out and collects the keys.</a:t>
            </a:r>
            <a:endParaRPr lang="en-US" sz="1000"/>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548640" y="411480"/>
            <a:ext cx="268925" cy="268925"/>
          </a:xfrm>
          <a:prstGeom prst="ellipse">
            <a:avLst/>
          </a:prstGeom>
          <a:solidFill>
            <a:srgbClr val="0B1F38"/>
          </a:solidFill>
          <a:ln/>
        </p:spPr>
        <p:txBody>
          <a:bodyPr/>
          <a:lstStyle/>
          <a:p>
            <a:endParaRPr lang="en-US"/>
          </a:p>
        </p:txBody>
      </p:sp>
      <p:sp>
        <p:nvSpPr>
          <p:cNvPr id="3" name="Text 1"/>
          <p:cNvSpPr txBox="1"/>
          <p:nvPr/>
        </p:nvSpPr>
        <p:spPr>
          <a:xfrm>
            <a:off x="548640" y="411480"/>
            <a:ext cx="268925" cy="268925"/>
          </a:xfrm>
          <a:prstGeom prst="rect">
            <a:avLst/>
          </a:prstGeom>
          <a:noFill/>
          <a:ln/>
        </p:spPr>
        <p:txBody>
          <a:bodyPr wrap="square" lIns="0" tIns="0" rIns="0" bIns="0" rtlCol="0" anchor="ctr"/>
          <a:lstStyle/>
          <a:p>
            <a:pPr marL="0" indent="0" algn="ctr">
              <a:buNone/>
            </a:pPr>
            <a:r>
              <a:rPr lang="en-US" sz="1100" b="1">
                <a:solidFill>
                  <a:srgbClr val="FFFFFF"/>
                </a:solidFill>
                <a:latin typeface="Syne" pitchFamily="34" charset="0"/>
                <a:ea typeface="Syne" pitchFamily="34" charset="-122"/>
                <a:cs typeface="Syne" pitchFamily="34" charset="-120"/>
              </a:rPr>
              <a:t>2</a:t>
            </a:r>
            <a:endParaRPr lang="en-US" sz="1100"/>
          </a:p>
        </p:txBody>
      </p:sp>
      <p:sp>
        <p:nvSpPr>
          <p:cNvPr id="4" name="Text 2"/>
          <p:cNvSpPr txBox="1"/>
          <p:nvPr/>
        </p:nvSpPr>
        <p:spPr>
          <a:xfrm>
            <a:off x="904570" y="427299"/>
            <a:ext cx="6327648" cy="237286"/>
          </a:xfrm>
          <a:prstGeom prst="rect">
            <a:avLst/>
          </a:prstGeom>
          <a:noFill/>
          <a:ln/>
        </p:spPr>
        <p:txBody>
          <a:bodyPr wrap="square" lIns="0" tIns="0" rIns="0" bIns="0" rtlCol="0" anchor="ctr"/>
          <a:lstStyle/>
          <a:p>
            <a:pPr marL="0" indent="0">
              <a:buNone/>
            </a:pPr>
            <a:r>
              <a:rPr lang="en-US" sz="950" b="1" kern="0" spc="200">
                <a:solidFill>
                  <a:srgbClr val="3773BC"/>
                </a:solidFill>
                <a:latin typeface="Roboto" pitchFamily="34" charset="0"/>
                <a:ea typeface="Roboto" pitchFamily="34" charset="-122"/>
                <a:cs typeface="Roboto" pitchFamily="34" charset="-120"/>
              </a:rPr>
              <a:t>CHOOSING A DISPATCH MODEL</a:t>
            </a:r>
            <a:endParaRPr lang="en-US" sz="950"/>
          </a:p>
        </p:txBody>
      </p:sp>
      <p:sp>
        <p:nvSpPr>
          <p:cNvPr id="5" name="Text 3"/>
          <p:cNvSpPr txBox="1"/>
          <p:nvPr/>
        </p:nvSpPr>
        <p:spPr>
          <a:xfrm>
            <a:off x="548640" y="727862"/>
            <a:ext cx="9418320" cy="593217"/>
          </a:xfrm>
          <a:prstGeom prst="rect">
            <a:avLst/>
          </a:prstGeom>
          <a:noFill/>
          <a:ln/>
        </p:spPr>
        <p:txBody>
          <a:bodyPr wrap="square" lIns="0" tIns="0" rIns="0" bIns="0" rtlCol="0" anchor="ctr"/>
          <a:lstStyle/>
          <a:p>
            <a:pPr marL="0" indent="0">
              <a:buNone/>
            </a:pPr>
            <a:r>
              <a:rPr lang="en-US" sz="2400" b="1">
                <a:solidFill>
                  <a:srgbClr val="0B1F38"/>
                </a:solidFill>
                <a:latin typeface="Syne" pitchFamily="34" charset="0"/>
                <a:ea typeface="Syne" pitchFamily="34" charset="-122"/>
                <a:cs typeface="Syne" pitchFamily="34" charset="-120"/>
              </a:rPr>
              <a:t>One family, three ways to dispatch keys</a:t>
            </a:r>
            <a:endParaRPr lang="en-US" sz="2400"/>
          </a:p>
        </p:txBody>
      </p:sp>
      <p:sp>
        <p:nvSpPr>
          <p:cNvPr id="6" name="Text 4"/>
          <p:cNvSpPr txBox="1"/>
          <p:nvPr/>
        </p:nvSpPr>
        <p:spPr>
          <a:xfrm>
            <a:off x="548640" y="1281531"/>
            <a:ext cx="9175089" cy="395478"/>
          </a:xfrm>
          <a:prstGeom prst="rect">
            <a:avLst/>
          </a:prstGeom>
          <a:noFill/>
          <a:ln/>
        </p:spPr>
        <p:txBody>
          <a:bodyPr wrap="square" lIns="0" tIns="0" rIns="0" bIns="0" rtlCol="0" anchor="ctr"/>
          <a:lstStyle/>
          <a:p>
            <a:pPr marL="0" indent="0">
              <a:lnSpc>
                <a:spcPct val="125000"/>
              </a:lnSpc>
              <a:buNone/>
            </a:pPr>
            <a:r>
              <a:rPr lang="en-US" sz="1100">
                <a:solidFill>
                  <a:srgbClr val="5D6B82"/>
                </a:solidFill>
                <a:latin typeface="Roboto" pitchFamily="34" charset="0"/>
                <a:ea typeface="Roboto" pitchFamily="34" charset="-122"/>
                <a:cs typeface="Roboto" pitchFamily="34" charset="-120"/>
              </a:rPr>
              <a:t>Same FleetCommander platform underneath — the difference is how many key control points you deploy, and how close they sit to your drivers.</a:t>
            </a:r>
            <a:endParaRPr lang="en-US" sz="1100"/>
          </a:p>
        </p:txBody>
      </p:sp>
      <p:pic>
        <p:nvPicPr>
          <p:cNvPr id="7" name="Image 0" descr="/home/claude/build2/dispatch_diagram.png"/>
          <p:cNvPicPr>
            <a:picLocks noChangeAspect="1"/>
          </p:cNvPicPr>
          <p:nvPr/>
        </p:nvPicPr>
        <p:blipFill>
          <a:blip r:embed="rId3"/>
          <a:stretch>
            <a:fillRect/>
          </a:stretch>
        </p:blipFill>
        <p:spPr>
          <a:xfrm>
            <a:off x="838525" y="1795653"/>
            <a:ext cx="9175089" cy="2498906"/>
          </a:xfrm>
          <a:prstGeom prst="rect">
            <a:avLst/>
          </a:prstGeom>
        </p:spPr>
      </p:pic>
      <p:sp>
        <p:nvSpPr>
          <p:cNvPr id="8" name="Shape 5"/>
          <p:cNvSpPr/>
          <p:nvPr/>
        </p:nvSpPr>
        <p:spPr>
          <a:xfrm>
            <a:off x="838525" y="4500207"/>
            <a:ext cx="126552" cy="126552"/>
          </a:xfrm>
          <a:prstGeom prst="ellipse">
            <a:avLst/>
          </a:prstGeom>
          <a:solidFill>
            <a:srgbClr val="0B1F38"/>
          </a:solidFill>
          <a:ln/>
        </p:spPr>
        <p:txBody>
          <a:bodyPr/>
          <a:lstStyle/>
          <a:p>
            <a:endParaRPr lang="en-US"/>
          </a:p>
        </p:txBody>
      </p:sp>
      <p:sp>
        <p:nvSpPr>
          <p:cNvPr id="9" name="Text 6"/>
          <p:cNvSpPr txBox="1"/>
          <p:nvPr/>
        </p:nvSpPr>
        <p:spPr>
          <a:xfrm>
            <a:off x="1044174" y="4452750"/>
            <a:ext cx="2681446" cy="237286"/>
          </a:xfrm>
          <a:prstGeom prst="rect">
            <a:avLst/>
          </a:prstGeom>
          <a:noFill/>
          <a:ln/>
        </p:spPr>
        <p:txBody>
          <a:bodyPr wrap="square" lIns="0" tIns="0" rIns="0" bIns="0" rtlCol="0" anchor="ctr"/>
          <a:lstStyle/>
          <a:p>
            <a:pPr marL="0" indent="0">
              <a:buNone/>
            </a:pPr>
            <a:r>
              <a:rPr lang="en-US" sz="1150" b="1">
                <a:solidFill>
                  <a:srgbClr val="0B1F38"/>
                </a:solidFill>
                <a:latin typeface="Roboto" pitchFamily="34" charset="0"/>
                <a:ea typeface="Roboto" pitchFamily="34" charset="-122"/>
                <a:cs typeface="Roboto" pitchFamily="34" charset="-120"/>
              </a:rPr>
              <a:t>FleetCommander</a:t>
            </a:r>
            <a:endParaRPr lang="en-US" sz="1150"/>
          </a:p>
        </p:txBody>
      </p:sp>
      <p:sp>
        <p:nvSpPr>
          <p:cNvPr id="10" name="Text 7"/>
          <p:cNvSpPr txBox="1"/>
          <p:nvPr/>
        </p:nvSpPr>
        <p:spPr>
          <a:xfrm>
            <a:off x="838525" y="4753313"/>
            <a:ext cx="2887094" cy="593217"/>
          </a:xfrm>
          <a:prstGeom prst="rect">
            <a:avLst/>
          </a:prstGeom>
          <a:noFill/>
          <a:ln/>
        </p:spPr>
        <p:txBody>
          <a:bodyPr wrap="square" lIns="0" tIns="0" rIns="0" bIns="0" rtlCol="0" anchor="ctr"/>
          <a:lstStyle/>
          <a:p>
            <a:pPr marL="0" indent="0">
              <a:lnSpc>
                <a:spcPct val="125000"/>
              </a:lnSpc>
              <a:buNone/>
            </a:pPr>
            <a:r>
              <a:rPr lang="en-US" sz="900">
                <a:solidFill>
                  <a:srgbClr val="5D6B82"/>
                </a:solidFill>
                <a:latin typeface="Roboto" pitchFamily="34" charset="0"/>
                <a:ea typeface="Roboto" pitchFamily="34" charset="-122"/>
                <a:cs typeface="Roboto" pitchFamily="34" charset="-120"/>
              </a:rPr>
              <a:t>One large, centralized motor pool for major campuses and citywide fleets.</a:t>
            </a:r>
            <a:endParaRPr lang="en-US" sz="900"/>
          </a:p>
        </p:txBody>
      </p:sp>
      <p:sp>
        <p:nvSpPr>
          <p:cNvPr id="11" name="Shape 8"/>
          <p:cNvSpPr/>
          <p:nvPr/>
        </p:nvSpPr>
        <p:spPr>
          <a:xfrm>
            <a:off x="3982523" y="4500207"/>
            <a:ext cx="126552" cy="126552"/>
          </a:xfrm>
          <a:prstGeom prst="ellipse">
            <a:avLst/>
          </a:prstGeom>
          <a:solidFill>
            <a:srgbClr val="3773BC"/>
          </a:solidFill>
          <a:ln/>
        </p:spPr>
        <p:txBody>
          <a:bodyPr/>
          <a:lstStyle/>
          <a:p>
            <a:endParaRPr lang="en-US"/>
          </a:p>
        </p:txBody>
      </p:sp>
      <p:sp>
        <p:nvSpPr>
          <p:cNvPr id="12" name="Text 9"/>
          <p:cNvSpPr txBox="1"/>
          <p:nvPr/>
        </p:nvSpPr>
        <p:spPr>
          <a:xfrm>
            <a:off x="4188171" y="4452750"/>
            <a:ext cx="2681446" cy="237286"/>
          </a:xfrm>
          <a:prstGeom prst="rect">
            <a:avLst/>
          </a:prstGeom>
          <a:noFill/>
          <a:ln/>
        </p:spPr>
        <p:txBody>
          <a:bodyPr wrap="square" lIns="0" tIns="0" rIns="0" bIns="0" rtlCol="0" anchor="ctr"/>
          <a:lstStyle/>
          <a:p>
            <a:pPr marL="0" indent="0">
              <a:buNone/>
            </a:pPr>
            <a:r>
              <a:rPr lang="en-US" sz="1150" b="1">
                <a:solidFill>
                  <a:srgbClr val="0B1F38"/>
                </a:solidFill>
                <a:latin typeface="Roboto" pitchFamily="34" charset="0"/>
                <a:ea typeface="Roboto" pitchFamily="34" charset="-122"/>
                <a:cs typeface="Roboto" pitchFamily="34" charset="-120"/>
              </a:rPr>
              <a:t>FleetCommander GO</a:t>
            </a:r>
            <a:endParaRPr lang="en-US" sz="1150"/>
          </a:p>
        </p:txBody>
      </p:sp>
      <p:sp>
        <p:nvSpPr>
          <p:cNvPr id="13" name="Text 10"/>
          <p:cNvSpPr txBox="1"/>
          <p:nvPr/>
        </p:nvSpPr>
        <p:spPr>
          <a:xfrm>
            <a:off x="3982523" y="4753313"/>
            <a:ext cx="2887094" cy="593217"/>
          </a:xfrm>
          <a:prstGeom prst="rect">
            <a:avLst/>
          </a:prstGeom>
          <a:noFill/>
          <a:ln/>
        </p:spPr>
        <p:txBody>
          <a:bodyPr wrap="square" lIns="0" tIns="0" rIns="0" bIns="0" rtlCol="0" anchor="ctr"/>
          <a:lstStyle/>
          <a:p>
            <a:pPr marL="0" indent="0">
              <a:lnSpc>
                <a:spcPct val="125000"/>
              </a:lnSpc>
              <a:buNone/>
            </a:pPr>
            <a:r>
              <a:rPr lang="en-US" sz="900">
                <a:solidFill>
                  <a:srgbClr val="5D6B82"/>
                </a:solidFill>
                <a:latin typeface="Roboto" pitchFamily="34" charset="0"/>
                <a:ea typeface="Roboto" pitchFamily="34" charset="-122"/>
                <a:cs typeface="Roboto" pitchFamily="34" charset="-120"/>
              </a:rPr>
              <a:t>Several smaller pools placed close to where drivers actually are.</a:t>
            </a:r>
            <a:endParaRPr lang="en-US" sz="900"/>
          </a:p>
        </p:txBody>
      </p:sp>
      <p:sp>
        <p:nvSpPr>
          <p:cNvPr id="14" name="Shape 11"/>
          <p:cNvSpPr/>
          <p:nvPr/>
        </p:nvSpPr>
        <p:spPr>
          <a:xfrm>
            <a:off x="7126520" y="4500207"/>
            <a:ext cx="126552" cy="126552"/>
          </a:xfrm>
          <a:prstGeom prst="ellipse">
            <a:avLst/>
          </a:prstGeom>
          <a:solidFill>
            <a:srgbClr val="3973B8"/>
          </a:solidFill>
          <a:ln/>
        </p:spPr>
        <p:txBody>
          <a:bodyPr/>
          <a:lstStyle/>
          <a:p>
            <a:endParaRPr lang="en-US"/>
          </a:p>
        </p:txBody>
      </p:sp>
      <p:sp>
        <p:nvSpPr>
          <p:cNvPr id="15" name="Text 12"/>
          <p:cNvSpPr txBox="1"/>
          <p:nvPr/>
        </p:nvSpPr>
        <p:spPr>
          <a:xfrm>
            <a:off x="7332168" y="4452750"/>
            <a:ext cx="2681446" cy="237286"/>
          </a:xfrm>
          <a:prstGeom prst="rect">
            <a:avLst/>
          </a:prstGeom>
          <a:noFill/>
          <a:ln/>
        </p:spPr>
        <p:txBody>
          <a:bodyPr wrap="square" lIns="0" tIns="0" rIns="0" bIns="0" rtlCol="0" anchor="ctr"/>
          <a:lstStyle/>
          <a:p>
            <a:pPr marL="0" indent="0">
              <a:buNone/>
            </a:pPr>
            <a:r>
              <a:rPr lang="en-US" sz="1150" b="1">
                <a:solidFill>
                  <a:srgbClr val="0B1F38"/>
                </a:solidFill>
                <a:latin typeface="Roboto" pitchFamily="34" charset="0"/>
                <a:ea typeface="Roboto" pitchFamily="34" charset="-122"/>
                <a:cs typeface="Roboto" pitchFamily="34" charset="-120"/>
              </a:rPr>
              <a:t>FleetCommander Keyless</a:t>
            </a:r>
            <a:endParaRPr lang="en-US" sz="1150"/>
          </a:p>
        </p:txBody>
      </p:sp>
      <p:sp>
        <p:nvSpPr>
          <p:cNvPr id="16" name="Text 13"/>
          <p:cNvSpPr txBox="1"/>
          <p:nvPr/>
        </p:nvSpPr>
        <p:spPr>
          <a:xfrm>
            <a:off x="7126520" y="4753313"/>
            <a:ext cx="2887094" cy="593217"/>
          </a:xfrm>
          <a:prstGeom prst="rect">
            <a:avLst/>
          </a:prstGeom>
          <a:noFill/>
          <a:ln/>
        </p:spPr>
        <p:txBody>
          <a:bodyPr wrap="square" lIns="0" tIns="0" rIns="0" bIns="0" rtlCol="0" anchor="ctr"/>
          <a:lstStyle/>
          <a:p>
            <a:pPr marL="0" indent="0">
              <a:lnSpc>
                <a:spcPct val="125000"/>
              </a:lnSpc>
              <a:buNone/>
            </a:pPr>
            <a:r>
              <a:rPr lang="en-US" sz="900">
                <a:solidFill>
                  <a:srgbClr val="5D6B82"/>
                </a:solidFill>
                <a:latin typeface="Roboto" pitchFamily="34" charset="0"/>
                <a:ea typeface="Roboto" pitchFamily="34" charset="-122"/>
                <a:cs typeface="Roboto" pitchFamily="34" charset="-120"/>
              </a:rPr>
              <a:t>No hubs at all — vehicles live wherever they're parked.</a:t>
            </a:r>
            <a:endParaRPr lang="en-US" sz="900"/>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548640" y="451027"/>
            <a:ext cx="751408" cy="751408"/>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62198" y="664585"/>
            <a:ext cx="324291" cy="324291"/>
          </a:xfrm>
          <a:prstGeom prst="rect">
            <a:avLst/>
          </a:prstGeom>
        </p:spPr>
      </p:pic>
      <p:sp>
        <p:nvSpPr>
          <p:cNvPr id="4" name="Text 1"/>
          <p:cNvSpPr txBox="1"/>
          <p:nvPr/>
        </p:nvSpPr>
        <p:spPr>
          <a:xfrm>
            <a:off x="1458239" y="451027"/>
            <a:ext cx="8508721"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Original Key Control</a:t>
            </a:r>
            <a:endParaRPr lang="en-US" sz="2500"/>
          </a:p>
        </p:txBody>
      </p:sp>
      <p:sp>
        <p:nvSpPr>
          <p:cNvPr id="5" name="Text 2"/>
          <p:cNvSpPr txBox="1"/>
          <p:nvPr/>
        </p:nvSpPr>
        <p:spPr>
          <a:xfrm>
            <a:off x="1474058" y="893963"/>
            <a:ext cx="6802221"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KSI key box</a:t>
            </a:r>
            <a:r>
              <a:rPr lang="en-US" sz="1100">
                <a:solidFill>
                  <a:srgbClr val="5B6B7B"/>
                </a:solidFill>
                <a:latin typeface="Roboto" pitchFamily="34" charset="0"/>
                <a:ea typeface="Roboto" pitchFamily="34" charset="-122"/>
                <a:cs typeface="Roboto" pitchFamily="34" charset="-120"/>
              </a:rPr>
              <a:t>     24×7 availability</a:t>
            </a:r>
            <a:endParaRPr lang="en-US" sz="1100"/>
          </a:p>
        </p:txBody>
      </p:sp>
      <p:sp>
        <p:nvSpPr>
          <p:cNvPr id="6" name="Shape 3"/>
          <p:cNvSpPr/>
          <p:nvPr/>
        </p:nvSpPr>
        <p:spPr>
          <a:xfrm>
            <a:off x="548640" y="1281531"/>
            <a:ext cx="9752487" cy="0"/>
          </a:xfrm>
          <a:prstGeom prst="line">
            <a:avLst/>
          </a:prstGeom>
          <a:noFill/>
          <a:ln w="10985">
            <a:solidFill>
              <a:srgbClr val="D8E0EA"/>
            </a:solidFill>
            <a:prstDash val="solid"/>
          </a:ln>
        </p:spPr>
        <p:txBody>
          <a:bodyPr/>
          <a:lstStyle/>
          <a:p>
            <a:endParaRPr lang="en-US"/>
          </a:p>
        </p:txBody>
      </p:sp>
      <p:sp>
        <p:nvSpPr>
          <p:cNvPr id="7" name="Text 4"/>
          <p:cNvSpPr txBox="1"/>
          <p:nvPr/>
        </p:nvSpPr>
        <p:spPr>
          <a:xfrm>
            <a:off x="548640" y="1479270"/>
            <a:ext cx="5497144" cy="221467"/>
          </a:xfrm>
          <a:prstGeom prst="rect">
            <a:avLst/>
          </a:prstGeom>
          <a:noFill/>
          <a:ln/>
        </p:spPr>
        <p:txBody>
          <a:bodyPr wrap="square" lIns="0" tIns="0" rIns="0" bIns="0" rtlCol="0" anchor="ctr"/>
          <a:lstStyle/>
          <a:p>
            <a:pPr marL="0" indent="0" algn="l">
              <a:buNone/>
            </a:pPr>
            <a:r>
              <a:rPr lang="en-US" sz="1000" b="1" kern="0" spc="150">
                <a:solidFill>
                  <a:srgbClr val="F58220"/>
                </a:solidFill>
                <a:latin typeface="Roboto" pitchFamily="34" charset="0"/>
                <a:ea typeface="Roboto" pitchFamily="34" charset="-122"/>
                <a:cs typeface="Roboto" pitchFamily="34" charset="-120"/>
              </a:rPr>
              <a:t>HOW IT WORKS</a:t>
            </a:r>
            <a:endParaRPr lang="en-US" sz="1000"/>
          </a:p>
        </p:txBody>
      </p:sp>
      <p:sp>
        <p:nvSpPr>
          <p:cNvPr id="8" name="Text 5"/>
          <p:cNvSpPr txBox="1"/>
          <p:nvPr/>
        </p:nvSpPr>
        <p:spPr>
          <a:xfrm>
            <a:off x="548640" y="1716557"/>
            <a:ext cx="5497144" cy="711860"/>
          </a:xfrm>
          <a:prstGeom prst="rect">
            <a:avLst/>
          </a:prstGeom>
          <a:noFill/>
          <a:ln/>
        </p:spPr>
        <p:txBody>
          <a:bodyPr wrap="square" lIns="0" tIns="0" rIns="0" bIns="0" rtlCol="0" anchor="t"/>
          <a:lstStyle/>
          <a:p>
            <a:pPr marL="0" indent="0" algn="l">
              <a:lnSpc>
                <a:spcPct val="105000"/>
              </a:lnSpc>
              <a:buNone/>
            </a:pPr>
            <a:r>
              <a:rPr lang="en-US" sz="1150">
                <a:solidFill>
                  <a:srgbClr val="1A1A1A"/>
                </a:solidFill>
                <a:latin typeface="Roboto" pitchFamily="34" charset="0"/>
                <a:ea typeface="Roboto" pitchFamily="34" charset="-122"/>
                <a:cs typeface="Roboto" pitchFamily="34" charset="-120"/>
              </a:rPr>
              <a:t>Keys are locked behind a secured door in a wall-mounted box. Drivers dispatch and return keys at a kiosk, or by scanning a QR code with their phone.</a:t>
            </a:r>
            <a:endParaRPr lang="en-US" sz="1150"/>
          </a:p>
        </p:txBody>
      </p:sp>
      <p:sp>
        <p:nvSpPr>
          <p:cNvPr id="9" name="Text 6"/>
          <p:cNvSpPr txBox="1"/>
          <p:nvPr/>
        </p:nvSpPr>
        <p:spPr>
          <a:xfrm>
            <a:off x="548640" y="2570789"/>
            <a:ext cx="5497144" cy="221467"/>
          </a:xfrm>
          <a:prstGeom prst="rect">
            <a:avLst/>
          </a:prstGeom>
          <a:noFill/>
          <a:ln/>
        </p:spPr>
        <p:txBody>
          <a:bodyPr wrap="square" lIns="0" tIns="0" rIns="0" bIns="0" rtlCol="0" anchor="ctr"/>
          <a:lstStyle/>
          <a:p>
            <a:pPr marL="0" indent="0" algn="l">
              <a:buNone/>
            </a:pPr>
            <a:r>
              <a:rPr lang="en-US" sz="1000" b="1" kern="0" spc="150">
                <a:solidFill>
                  <a:srgbClr val="3773BC"/>
                </a:solidFill>
                <a:latin typeface="Roboto" pitchFamily="34" charset="0"/>
                <a:ea typeface="Roboto" pitchFamily="34" charset="-122"/>
                <a:cs typeface="Roboto" pitchFamily="34" charset="-120"/>
              </a:rPr>
              <a:t>ADVANTAGES</a:t>
            </a:r>
            <a:endParaRPr lang="en-US" sz="1000"/>
          </a:p>
        </p:txBody>
      </p:sp>
      <p:sp>
        <p:nvSpPr>
          <p:cNvPr id="10" name="Text 7"/>
          <p:cNvSpPr txBox="1"/>
          <p:nvPr/>
        </p:nvSpPr>
        <p:spPr>
          <a:xfrm>
            <a:off x="548640" y="2808076"/>
            <a:ext cx="5497144" cy="1700555"/>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Highest security — keys stay locked behind a door</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Kiosk adds SSO and RFID; integrates with your existing access-control cards</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Captures check-in / check-out data at dispatch</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SmartFob (tamper-proof ring) returns to any open position; scales 8–192 key positions</a:t>
            </a:r>
            <a:endParaRPr lang="en-US" sz="1150"/>
          </a:p>
        </p:txBody>
      </p:sp>
      <p:sp>
        <p:nvSpPr>
          <p:cNvPr id="11" name="Text 8"/>
          <p:cNvSpPr txBox="1"/>
          <p:nvPr/>
        </p:nvSpPr>
        <p:spPr>
          <a:xfrm>
            <a:off x="548640" y="4619365"/>
            <a:ext cx="5497144" cy="221467"/>
          </a:xfrm>
          <a:prstGeom prst="rect">
            <a:avLst/>
          </a:prstGeom>
          <a:noFill/>
          <a:ln/>
        </p:spPr>
        <p:txBody>
          <a:bodyPr wrap="square" lIns="0" tIns="0" rIns="0" bIns="0" rtlCol="0" anchor="ctr"/>
          <a:lstStyle/>
          <a:p>
            <a:pPr marL="0" indent="0" algn="l">
              <a:buNone/>
            </a:pPr>
            <a:r>
              <a:rPr lang="en-US" sz="1000" b="1" kern="0" spc="150">
                <a:solidFill>
                  <a:srgbClr val="42607C"/>
                </a:solidFill>
                <a:latin typeface="Roboto" pitchFamily="34" charset="0"/>
                <a:ea typeface="Roboto" pitchFamily="34" charset="-122"/>
                <a:cs typeface="Roboto" pitchFamily="34" charset="-120"/>
              </a:rPr>
              <a:t>WHAT'S REQUIRED</a:t>
            </a:r>
            <a:endParaRPr lang="en-US" sz="1000"/>
          </a:p>
        </p:txBody>
      </p:sp>
      <p:sp>
        <p:nvSpPr>
          <p:cNvPr id="12" name="Text 9"/>
          <p:cNvSpPr txBox="1"/>
          <p:nvPr/>
        </p:nvSpPr>
        <p:spPr>
          <a:xfrm>
            <a:off x="548640" y="4856652"/>
            <a:ext cx="5497144" cy="672312"/>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Kiosk (or a printed QR code + phone used as the kiosk)</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OpenVPN with a few basic network settings in place</a:t>
            </a:r>
            <a:endParaRPr lang="en-US" sz="1150"/>
          </a:p>
        </p:txBody>
      </p:sp>
      <p:pic>
        <p:nvPicPr>
          <p:cNvPr id="21" name="Picture 20">
            <a:extLst>
              <a:ext uri="{FF2B5EF4-FFF2-40B4-BE49-F238E27FC236}">
                <a16:creationId xmlns:a16="http://schemas.microsoft.com/office/drawing/2014/main" id="{8067773B-B184-9BBC-191C-379867632263}"/>
              </a:ext>
            </a:extLst>
          </p:cNvPr>
          <p:cNvPicPr>
            <a:picLocks noChangeAspect="1"/>
          </p:cNvPicPr>
          <p:nvPr/>
        </p:nvPicPr>
        <p:blipFill>
          <a:blip r:embed="rId4"/>
          <a:stretch>
            <a:fillRect/>
          </a:stretch>
        </p:blipFill>
        <p:spPr>
          <a:xfrm>
            <a:off x="6293177" y="2499035"/>
            <a:ext cx="3966204" cy="2840100"/>
          </a:xfrm>
          <a:prstGeom prst="rect">
            <a:avLst/>
          </a:prstGeom>
          <a:ln w="49434">
            <a:solidFill>
              <a:schemeClr val="accent1"/>
            </a:solidFill>
          </a:ln>
        </p:spPr>
      </p:pic>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548640" y="451027"/>
            <a:ext cx="751408" cy="751408"/>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62198" y="664585"/>
            <a:ext cx="324291" cy="324291"/>
          </a:xfrm>
          <a:prstGeom prst="rect">
            <a:avLst/>
          </a:prstGeom>
        </p:spPr>
      </p:pic>
      <p:sp>
        <p:nvSpPr>
          <p:cNvPr id="4" name="Text 1"/>
          <p:cNvSpPr txBox="1"/>
          <p:nvPr/>
        </p:nvSpPr>
        <p:spPr>
          <a:xfrm>
            <a:off x="1458239" y="451027"/>
            <a:ext cx="8508721"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FleetCommander Go</a:t>
            </a:r>
            <a:endParaRPr lang="en-US" sz="2500"/>
          </a:p>
        </p:txBody>
      </p:sp>
      <p:sp>
        <p:nvSpPr>
          <p:cNvPr id="5" name="Text 2"/>
          <p:cNvSpPr txBox="1"/>
          <p:nvPr/>
        </p:nvSpPr>
        <p:spPr>
          <a:xfrm>
            <a:off x="1474058" y="893963"/>
            <a:ext cx="6802221"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Key Café</a:t>
            </a:r>
            <a:r>
              <a:rPr lang="en-US" sz="1100">
                <a:solidFill>
                  <a:srgbClr val="5B6B7B"/>
                </a:solidFill>
                <a:latin typeface="Roboto" pitchFamily="34" charset="0"/>
                <a:ea typeface="Roboto" pitchFamily="34" charset="-122"/>
                <a:cs typeface="Roboto" pitchFamily="34" charset="-120"/>
              </a:rPr>
              <a:t>     24×7 availability</a:t>
            </a:r>
            <a:endParaRPr lang="en-US" sz="1100"/>
          </a:p>
        </p:txBody>
      </p:sp>
      <p:sp>
        <p:nvSpPr>
          <p:cNvPr id="6" name="Shape 3"/>
          <p:cNvSpPr/>
          <p:nvPr/>
        </p:nvSpPr>
        <p:spPr>
          <a:xfrm>
            <a:off x="548640" y="1281531"/>
            <a:ext cx="9752487" cy="0"/>
          </a:xfrm>
          <a:prstGeom prst="line">
            <a:avLst/>
          </a:prstGeom>
          <a:noFill/>
          <a:ln w="10985">
            <a:solidFill>
              <a:srgbClr val="D8E0EA"/>
            </a:solidFill>
            <a:prstDash val="solid"/>
          </a:ln>
        </p:spPr>
        <p:txBody>
          <a:bodyPr/>
          <a:lstStyle/>
          <a:p>
            <a:endParaRPr lang="en-US"/>
          </a:p>
        </p:txBody>
      </p:sp>
      <p:sp>
        <p:nvSpPr>
          <p:cNvPr id="7" name="Text 4"/>
          <p:cNvSpPr txBox="1"/>
          <p:nvPr/>
        </p:nvSpPr>
        <p:spPr>
          <a:xfrm>
            <a:off x="548640" y="1479270"/>
            <a:ext cx="5497144" cy="221467"/>
          </a:xfrm>
          <a:prstGeom prst="rect">
            <a:avLst/>
          </a:prstGeom>
          <a:noFill/>
          <a:ln/>
        </p:spPr>
        <p:txBody>
          <a:bodyPr wrap="square" lIns="0" tIns="0" rIns="0" bIns="0" rtlCol="0" anchor="ctr"/>
          <a:lstStyle/>
          <a:p>
            <a:pPr marL="0" indent="0" algn="l">
              <a:buNone/>
            </a:pPr>
            <a:r>
              <a:rPr lang="en-US" sz="1000" b="1" kern="0" spc="150">
                <a:solidFill>
                  <a:srgbClr val="F58220"/>
                </a:solidFill>
                <a:latin typeface="Roboto" pitchFamily="34" charset="0"/>
                <a:ea typeface="Roboto" pitchFamily="34" charset="-122"/>
                <a:cs typeface="Roboto" pitchFamily="34" charset="-120"/>
              </a:rPr>
              <a:t>HOW IT WORKS</a:t>
            </a:r>
            <a:endParaRPr lang="en-US" sz="1000"/>
          </a:p>
        </p:txBody>
      </p:sp>
      <p:sp>
        <p:nvSpPr>
          <p:cNvPr id="8" name="Text 5"/>
          <p:cNvSpPr txBox="1"/>
          <p:nvPr/>
        </p:nvSpPr>
        <p:spPr>
          <a:xfrm>
            <a:off x="548640" y="1716557"/>
            <a:ext cx="5497144" cy="711860"/>
          </a:xfrm>
          <a:prstGeom prst="rect">
            <a:avLst/>
          </a:prstGeom>
          <a:noFill/>
          <a:ln/>
        </p:spPr>
        <p:txBody>
          <a:bodyPr wrap="square" lIns="0" tIns="0" rIns="0" bIns="0" rtlCol="0" anchor="t"/>
          <a:lstStyle/>
          <a:p>
            <a:pPr marL="0" indent="0" algn="l">
              <a:lnSpc>
                <a:spcPct val="105000"/>
              </a:lnSpc>
              <a:buNone/>
            </a:pPr>
            <a:r>
              <a:rPr lang="en-US" sz="1150">
                <a:solidFill>
                  <a:srgbClr val="1A1A1A"/>
                </a:solidFill>
                <a:latin typeface="Roboto" pitchFamily="34" charset="0"/>
                <a:ea typeface="Roboto" pitchFamily="34" charset="-122"/>
                <a:cs typeface="Roboto" pitchFamily="34" charset="-120"/>
              </a:rPr>
              <a:t>A wall-mounted key box with no kiosk. Drivers scan the on-screen QR code with their phone (the screen mirrors to the phone), or use a QR code / PIN entered at the box.</a:t>
            </a:r>
            <a:endParaRPr lang="en-US" sz="1150"/>
          </a:p>
        </p:txBody>
      </p:sp>
      <p:sp>
        <p:nvSpPr>
          <p:cNvPr id="9" name="Text 6"/>
          <p:cNvSpPr txBox="1"/>
          <p:nvPr/>
        </p:nvSpPr>
        <p:spPr>
          <a:xfrm>
            <a:off x="548640" y="2570789"/>
            <a:ext cx="5497144" cy="221467"/>
          </a:xfrm>
          <a:prstGeom prst="rect">
            <a:avLst/>
          </a:prstGeom>
          <a:noFill/>
          <a:ln/>
        </p:spPr>
        <p:txBody>
          <a:bodyPr wrap="square" lIns="0" tIns="0" rIns="0" bIns="0" rtlCol="0" anchor="ctr"/>
          <a:lstStyle/>
          <a:p>
            <a:pPr marL="0" indent="0" algn="l">
              <a:buNone/>
            </a:pPr>
            <a:r>
              <a:rPr lang="en-US" sz="1000" b="1" kern="0" spc="150">
                <a:solidFill>
                  <a:srgbClr val="3773BC"/>
                </a:solidFill>
                <a:latin typeface="Roboto" pitchFamily="34" charset="0"/>
                <a:ea typeface="Roboto" pitchFamily="34" charset="-122"/>
                <a:cs typeface="Roboto" pitchFamily="34" charset="-120"/>
              </a:rPr>
              <a:t>ADVANTAGES</a:t>
            </a:r>
            <a:endParaRPr lang="en-US" sz="1000"/>
          </a:p>
        </p:txBody>
      </p:sp>
      <p:sp>
        <p:nvSpPr>
          <p:cNvPr id="10" name="Text 7"/>
          <p:cNvSpPr txBox="1"/>
          <p:nvPr/>
        </p:nvSpPr>
        <p:spPr>
          <a:xfrm>
            <a:off x="548640" y="2808076"/>
            <a:ext cx="5497144" cy="1700555"/>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No kiosk — less hardware, lower cost, fewer points of failure</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Easy install — 15 lb box locks onto a wall mount (about as hard as hanging a shelf)</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Plug-and-play network — wired or wireless, no firewall rules; box is auto-recognized</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Swap-and-ship support; scales 9–429 positions, daisy-chain boxes; outdoor enclosure to 29</a:t>
            </a:r>
            <a:endParaRPr lang="en-US" sz="1150"/>
          </a:p>
        </p:txBody>
      </p:sp>
      <p:sp>
        <p:nvSpPr>
          <p:cNvPr id="11" name="Text 8"/>
          <p:cNvSpPr txBox="1"/>
          <p:nvPr/>
        </p:nvSpPr>
        <p:spPr>
          <a:xfrm>
            <a:off x="548640" y="4619365"/>
            <a:ext cx="5497144" cy="221467"/>
          </a:xfrm>
          <a:prstGeom prst="rect">
            <a:avLst/>
          </a:prstGeom>
          <a:noFill/>
          <a:ln/>
        </p:spPr>
        <p:txBody>
          <a:bodyPr wrap="square" lIns="0" tIns="0" rIns="0" bIns="0" rtlCol="0" anchor="ctr"/>
          <a:lstStyle/>
          <a:p>
            <a:pPr marL="0" indent="0" algn="l">
              <a:buNone/>
            </a:pPr>
            <a:r>
              <a:rPr lang="en-US" sz="1000" b="1" kern="0" spc="150">
                <a:solidFill>
                  <a:srgbClr val="42607C"/>
                </a:solidFill>
                <a:latin typeface="Roboto" pitchFamily="34" charset="0"/>
                <a:ea typeface="Roboto" pitchFamily="34" charset="-122"/>
                <a:cs typeface="Roboto" pitchFamily="34" charset="-120"/>
              </a:rPr>
              <a:t>WHAT'S REQUIRED</a:t>
            </a:r>
            <a:endParaRPr lang="en-US" sz="1000"/>
          </a:p>
        </p:txBody>
      </p:sp>
      <p:sp>
        <p:nvSpPr>
          <p:cNvPr id="12" name="Text 9"/>
          <p:cNvSpPr txBox="1"/>
          <p:nvPr/>
        </p:nvSpPr>
        <p:spPr>
          <a:xfrm>
            <a:off x="548640" y="4856652"/>
            <a:ext cx="5497144" cy="672312"/>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An internet connection (wired or wireless)</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A phone for the QR scan — or configure a QR / PIN at the box</a:t>
            </a:r>
            <a:endParaRPr lang="en-US" sz="1150"/>
          </a:p>
        </p:txBody>
      </p:sp>
      <p:pic>
        <p:nvPicPr>
          <p:cNvPr id="21" name="Image 0" descr="/home/claude/build2/ms5-office.jpg">
            <a:extLst>
              <a:ext uri="{FF2B5EF4-FFF2-40B4-BE49-F238E27FC236}">
                <a16:creationId xmlns:a16="http://schemas.microsoft.com/office/drawing/2014/main" id="{45666A0E-8690-F7E7-F022-8BF3E5B61493}"/>
              </a:ext>
            </a:extLst>
          </p:cNvPr>
          <p:cNvPicPr>
            <a:picLocks noChangeAspect="1"/>
          </p:cNvPicPr>
          <p:nvPr/>
        </p:nvPicPr>
        <p:blipFill>
          <a:blip r:embed="rId4"/>
          <a:srcRect l="17940" r="17940"/>
          <a:stretch/>
        </p:blipFill>
        <p:spPr>
          <a:xfrm>
            <a:off x="7137303" y="2175311"/>
            <a:ext cx="2966085" cy="3598849"/>
          </a:xfrm>
          <a:prstGeom prst="rect">
            <a:avLst/>
          </a:prstGeom>
        </p:spPr>
      </p:pic>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548640" y="451027"/>
            <a:ext cx="751408" cy="751408"/>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62198" y="664585"/>
            <a:ext cx="324291" cy="324291"/>
          </a:xfrm>
          <a:prstGeom prst="rect">
            <a:avLst/>
          </a:prstGeom>
        </p:spPr>
      </p:pic>
      <p:sp>
        <p:nvSpPr>
          <p:cNvPr id="4" name="Text 1"/>
          <p:cNvSpPr txBox="1"/>
          <p:nvPr/>
        </p:nvSpPr>
        <p:spPr>
          <a:xfrm>
            <a:off x="1458239" y="451027"/>
            <a:ext cx="8508721"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Keyless</a:t>
            </a:r>
            <a:endParaRPr lang="en-US" sz="2500"/>
          </a:p>
        </p:txBody>
      </p:sp>
      <p:sp>
        <p:nvSpPr>
          <p:cNvPr id="5" name="Text 2"/>
          <p:cNvSpPr txBox="1"/>
          <p:nvPr/>
        </p:nvSpPr>
        <p:spPr>
          <a:xfrm>
            <a:off x="1474058" y="893963"/>
            <a:ext cx="6802221"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Invers in-vehicle hardware</a:t>
            </a:r>
            <a:r>
              <a:rPr lang="en-US" sz="1100">
                <a:solidFill>
                  <a:srgbClr val="5B6B7B"/>
                </a:solidFill>
                <a:latin typeface="Roboto" pitchFamily="34" charset="0"/>
                <a:ea typeface="Roboto" pitchFamily="34" charset="-122"/>
                <a:cs typeface="Roboto" pitchFamily="34" charset="-120"/>
              </a:rPr>
              <a:t>     24×7 availability</a:t>
            </a:r>
            <a:endParaRPr lang="en-US" sz="1100"/>
          </a:p>
        </p:txBody>
      </p:sp>
      <p:sp>
        <p:nvSpPr>
          <p:cNvPr id="6" name="Shape 3"/>
          <p:cNvSpPr/>
          <p:nvPr/>
        </p:nvSpPr>
        <p:spPr>
          <a:xfrm>
            <a:off x="548640" y="1281531"/>
            <a:ext cx="9752487" cy="0"/>
          </a:xfrm>
          <a:prstGeom prst="line">
            <a:avLst/>
          </a:prstGeom>
          <a:noFill/>
          <a:ln w="10985">
            <a:solidFill>
              <a:srgbClr val="D8E0EA"/>
            </a:solidFill>
            <a:prstDash val="solid"/>
          </a:ln>
        </p:spPr>
        <p:txBody>
          <a:bodyPr/>
          <a:lstStyle/>
          <a:p>
            <a:endParaRPr lang="en-US"/>
          </a:p>
        </p:txBody>
      </p:sp>
      <p:sp>
        <p:nvSpPr>
          <p:cNvPr id="7" name="Text 4"/>
          <p:cNvSpPr txBox="1"/>
          <p:nvPr/>
        </p:nvSpPr>
        <p:spPr>
          <a:xfrm>
            <a:off x="548640" y="1479270"/>
            <a:ext cx="5497144" cy="221467"/>
          </a:xfrm>
          <a:prstGeom prst="rect">
            <a:avLst/>
          </a:prstGeom>
          <a:noFill/>
          <a:ln/>
        </p:spPr>
        <p:txBody>
          <a:bodyPr wrap="square" lIns="0" tIns="0" rIns="0" bIns="0" rtlCol="0" anchor="ctr"/>
          <a:lstStyle/>
          <a:p>
            <a:pPr marL="0" indent="0" algn="l">
              <a:buNone/>
            </a:pPr>
            <a:r>
              <a:rPr lang="en-US" sz="1000" b="1" kern="0" spc="150">
                <a:solidFill>
                  <a:srgbClr val="F58220"/>
                </a:solidFill>
                <a:latin typeface="Roboto" pitchFamily="34" charset="0"/>
                <a:ea typeface="Roboto" pitchFamily="34" charset="-122"/>
                <a:cs typeface="Roboto" pitchFamily="34" charset="-120"/>
              </a:rPr>
              <a:t>HOW IT WORKS</a:t>
            </a:r>
            <a:endParaRPr lang="en-US" sz="1000"/>
          </a:p>
        </p:txBody>
      </p:sp>
      <p:sp>
        <p:nvSpPr>
          <p:cNvPr id="8" name="Text 5"/>
          <p:cNvSpPr txBox="1"/>
          <p:nvPr/>
        </p:nvSpPr>
        <p:spPr>
          <a:xfrm>
            <a:off x="548640" y="1716557"/>
            <a:ext cx="5497144" cy="830503"/>
          </a:xfrm>
          <a:prstGeom prst="rect">
            <a:avLst/>
          </a:prstGeom>
          <a:noFill/>
          <a:ln/>
        </p:spPr>
        <p:txBody>
          <a:bodyPr wrap="square" lIns="0" tIns="0" rIns="0" bIns="0" rtlCol="0" anchor="t"/>
          <a:lstStyle/>
          <a:p>
            <a:pPr marL="0" indent="0" algn="l">
              <a:lnSpc>
                <a:spcPct val="105000"/>
              </a:lnSpc>
              <a:buNone/>
            </a:pPr>
            <a:r>
              <a:rPr lang="en-US" sz="1150">
                <a:solidFill>
                  <a:srgbClr val="1A1A1A"/>
                </a:solidFill>
                <a:latin typeface="Roboto" pitchFamily="34" charset="0"/>
                <a:ea typeface="Roboto" pitchFamily="34" charset="-122"/>
                <a:cs typeface="Roboto" pitchFamily="34" charset="-120"/>
              </a:rPr>
              <a:t>No key box and no kiosk — hardware is installed in each vehicle. Drivers unlock the vehicle with an RFID card or their phone; a geofence and timer detect the return and end the reservation.</a:t>
            </a:r>
            <a:endParaRPr lang="en-US" sz="1150"/>
          </a:p>
        </p:txBody>
      </p:sp>
      <p:sp>
        <p:nvSpPr>
          <p:cNvPr id="9" name="Text 6"/>
          <p:cNvSpPr txBox="1"/>
          <p:nvPr/>
        </p:nvSpPr>
        <p:spPr>
          <a:xfrm>
            <a:off x="548640" y="2689433"/>
            <a:ext cx="5497144" cy="221467"/>
          </a:xfrm>
          <a:prstGeom prst="rect">
            <a:avLst/>
          </a:prstGeom>
          <a:noFill/>
          <a:ln/>
        </p:spPr>
        <p:txBody>
          <a:bodyPr wrap="square" lIns="0" tIns="0" rIns="0" bIns="0" rtlCol="0" anchor="ctr"/>
          <a:lstStyle/>
          <a:p>
            <a:pPr marL="0" indent="0" algn="l">
              <a:buNone/>
            </a:pPr>
            <a:r>
              <a:rPr lang="en-US" sz="1000" b="1" kern="0" spc="150">
                <a:solidFill>
                  <a:srgbClr val="3773BC"/>
                </a:solidFill>
                <a:latin typeface="Roboto" pitchFamily="34" charset="0"/>
                <a:ea typeface="Roboto" pitchFamily="34" charset="-122"/>
                <a:cs typeface="Roboto" pitchFamily="34" charset="-120"/>
              </a:rPr>
              <a:t>ADVANTAGES</a:t>
            </a:r>
            <a:endParaRPr lang="en-US" sz="1000"/>
          </a:p>
        </p:txBody>
      </p:sp>
      <p:sp>
        <p:nvSpPr>
          <p:cNvPr id="10" name="Text 7"/>
          <p:cNvSpPr txBox="1"/>
          <p:nvPr/>
        </p:nvSpPr>
        <p:spPr>
          <a:xfrm>
            <a:off x="548640" y="2926720"/>
            <a:ext cx="5497144" cy="1581912"/>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No box or kiosk footprint to site or maintain</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Ideal for remote locations, or small pools spread across many sites</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Contactless access by RFID card or phone</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Reservations close out automatically via geofence + timer</a:t>
            </a:r>
            <a:endParaRPr lang="en-US" sz="1150"/>
          </a:p>
        </p:txBody>
      </p:sp>
      <p:sp>
        <p:nvSpPr>
          <p:cNvPr id="11" name="Text 8"/>
          <p:cNvSpPr txBox="1"/>
          <p:nvPr/>
        </p:nvSpPr>
        <p:spPr>
          <a:xfrm>
            <a:off x="548640" y="4619365"/>
            <a:ext cx="5497144" cy="221467"/>
          </a:xfrm>
          <a:prstGeom prst="rect">
            <a:avLst/>
          </a:prstGeom>
          <a:noFill/>
          <a:ln/>
        </p:spPr>
        <p:txBody>
          <a:bodyPr wrap="square" lIns="0" tIns="0" rIns="0" bIns="0" rtlCol="0" anchor="ctr"/>
          <a:lstStyle/>
          <a:p>
            <a:pPr marL="0" indent="0" algn="l">
              <a:buNone/>
            </a:pPr>
            <a:r>
              <a:rPr lang="en-US" sz="1000" b="1" kern="0" spc="150">
                <a:solidFill>
                  <a:srgbClr val="42607C"/>
                </a:solidFill>
                <a:latin typeface="Roboto" pitchFamily="34" charset="0"/>
                <a:ea typeface="Roboto" pitchFamily="34" charset="-122"/>
                <a:cs typeface="Roboto" pitchFamily="34" charset="-120"/>
              </a:rPr>
              <a:t>WHAT'S REQUIRED</a:t>
            </a:r>
            <a:endParaRPr lang="en-US" sz="1000"/>
          </a:p>
        </p:txBody>
      </p:sp>
      <p:sp>
        <p:nvSpPr>
          <p:cNvPr id="12" name="Text 9"/>
          <p:cNvSpPr txBox="1"/>
          <p:nvPr/>
        </p:nvSpPr>
        <p:spPr>
          <a:xfrm>
            <a:off x="548640" y="4856652"/>
            <a:ext cx="5497144" cy="672312"/>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dirty="0">
                <a:solidFill>
                  <a:srgbClr val="1A1A1A"/>
                </a:solidFill>
                <a:latin typeface="Roboto" pitchFamily="34" charset="0"/>
                <a:ea typeface="Roboto" pitchFamily="34" charset="-122"/>
                <a:cs typeface="Roboto" pitchFamily="34" charset="-120"/>
              </a:rPr>
              <a:t>In-vehicle hardware installation per vehicle</a:t>
            </a:r>
            <a:endParaRPr lang="en-US" sz="1150" dirty="0"/>
          </a:p>
          <a:p>
            <a:pPr marL="153797" indent="-153797" algn="l">
              <a:lnSpc>
                <a:spcPct val="102000"/>
              </a:lnSpc>
              <a:spcAft>
                <a:spcPts val="605"/>
              </a:spcAft>
              <a:buSzPct val="100000"/>
              <a:buChar char="•"/>
            </a:pPr>
            <a:r>
              <a:rPr lang="en-US" sz="1150" dirty="0">
                <a:solidFill>
                  <a:srgbClr val="1A1A1A"/>
                </a:solidFill>
                <a:latin typeface="Roboto" pitchFamily="34" charset="0"/>
                <a:ea typeface="Roboto" pitchFamily="34" charset="-122"/>
                <a:cs typeface="Roboto" pitchFamily="34" charset="-120"/>
              </a:rPr>
              <a:t>Cellular signal at the vehicle. Can also use RFID or Bluetooth. </a:t>
            </a:r>
          </a:p>
          <a:p>
            <a:pPr marL="153797" indent="-153797" algn="l">
              <a:lnSpc>
                <a:spcPct val="102000"/>
              </a:lnSpc>
              <a:spcAft>
                <a:spcPts val="605"/>
              </a:spcAft>
              <a:buSzPct val="100000"/>
              <a:buChar char="•"/>
            </a:pPr>
            <a:r>
              <a:rPr lang="en-US" sz="1150" dirty="0">
                <a:solidFill>
                  <a:srgbClr val="1A1A1A"/>
                </a:solidFill>
                <a:latin typeface="Roboto" pitchFamily="34" charset="0"/>
                <a:ea typeface="Roboto" pitchFamily="34" charset="-122"/>
              </a:rPr>
              <a:t>Immobilizer</a:t>
            </a:r>
            <a:endParaRPr lang="en-US" sz="1150" dirty="0"/>
          </a:p>
        </p:txBody>
      </p:sp>
      <p:pic>
        <p:nvPicPr>
          <p:cNvPr id="20" name="Picture 19" descr="Automated car rental and operations - INVERS Platform">
            <a:extLst>
              <a:ext uri="{FF2B5EF4-FFF2-40B4-BE49-F238E27FC236}">
                <a16:creationId xmlns:a16="http://schemas.microsoft.com/office/drawing/2014/main" id="{0DD89A4D-EEAE-B87D-7872-47FBECB22F4F}"/>
              </a:ext>
            </a:extLst>
          </p:cNvPr>
          <p:cNvPicPr>
            <a:picLocks noChangeAspect="1"/>
          </p:cNvPicPr>
          <p:nvPr/>
        </p:nvPicPr>
        <p:blipFill>
          <a:blip r:embed="rId4"/>
          <a:stretch>
            <a:fillRect/>
          </a:stretch>
        </p:blipFill>
        <p:spPr>
          <a:xfrm>
            <a:off x="5861066" y="2127854"/>
            <a:ext cx="4943475" cy="2858976"/>
          </a:xfrm>
          <a:prstGeom prst="rect">
            <a:avLst/>
          </a:prstGeom>
        </p:spPr>
      </p:pic>
      <p:pic>
        <p:nvPicPr>
          <p:cNvPr id="21" name="Picture 20" descr="So garantieren wir zuverlässige Konnektivität im Carsharing">
            <a:extLst>
              <a:ext uri="{FF2B5EF4-FFF2-40B4-BE49-F238E27FC236}">
                <a16:creationId xmlns:a16="http://schemas.microsoft.com/office/drawing/2014/main" id="{DA20E18B-2424-BC19-B35A-6364FC2B61B4}"/>
              </a:ext>
            </a:extLst>
          </p:cNvPr>
          <p:cNvPicPr>
            <a:picLocks noChangeAspect="1"/>
          </p:cNvPicPr>
          <p:nvPr/>
        </p:nvPicPr>
        <p:blipFill>
          <a:blip r:embed="rId5"/>
          <a:stretch>
            <a:fillRect/>
          </a:stretch>
        </p:blipFill>
        <p:spPr>
          <a:xfrm>
            <a:off x="5744511" y="4508632"/>
            <a:ext cx="1720329" cy="1146886"/>
          </a:xfrm>
          <a:prstGeom prst="rect">
            <a:avLst/>
          </a:prstGeom>
        </p:spPr>
      </p:pic>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548640" y="451027"/>
            <a:ext cx="751408" cy="751408"/>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62198" y="664585"/>
            <a:ext cx="324291" cy="324291"/>
          </a:xfrm>
          <a:prstGeom prst="rect">
            <a:avLst/>
          </a:prstGeom>
        </p:spPr>
      </p:pic>
      <p:sp>
        <p:nvSpPr>
          <p:cNvPr id="4" name="Text 1"/>
          <p:cNvSpPr txBox="1"/>
          <p:nvPr/>
        </p:nvSpPr>
        <p:spPr>
          <a:xfrm>
            <a:off x="1458239" y="451027"/>
            <a:ext cx="8508721"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Kiosk Only</a:t>
            </a:r>
            <a:endParaRPr lang="en-US" sz="2500"/>
          </a:p>
        </p:txBody>
      </p:sp>
      <p:sp>
        <p:nvSpPr>
          <p:cNvPr id="5" name="Text 2"/>
          <p:cNvSpPr txBox="1"/>
          <p:nvPr/>
        </p:nvSpPr>
        <p:spPr>
          <a:xfrm>
            <a:off x="1474058" y="893963"/>
            <a:ext cx="6802221"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Keys are not secured</a:t>
            </a:r>
            <a:endParaRPr lang="en-US" sz="1100"/>
          </a:p>
        </p:txBody>
      </p:sp>
      <p:sp>
        <p:nvSpPr>
          <p:cNvPr id="6" name="Shape 3"/>
          <p:cNvSpPr/>
          <p:nvPr/>
        </p:nvSpPr>
        <p:spPr>
          <a:xfrm>
            <a:off x="548640" y="1281531"/>
            <a:ext cx="9752487" cy="0"/>
          </a:xfrm>
          <a:prstGeom prst="line">
            <a:avLst/>
          </a:prstGeom>
          <a:noFill/>
          <a:ln w="10985">
            <a:solidFill>
              <a:srgbClr val="D8E0EA"/>
            </a:solidFill>
            <a:prstDash val="solid"/>
          </a:ln>
        </p:spPr>
        <p:txBody>
          <a:bodyPr/>
          <a:lstStyle/>
          <a:p>
            <a:endParaRPr lang="en-US"/>
          </a:p>
        </p:txBody>
      </p:sp>
      <p:sp>
        <p:nvSpPr>
          <p:cNvPr id="7" name="Text 4"/>
          <p:cNvSpPr txBox="1"/>
          <p:nvPr/>
        </p:nvSpPr>
        <p:spPr>
          <a:xfrm>
            <a:off x="548640" y="1479270"/>
            <a:ext cx="5497144" cy="221467"/>
          </a:xfrm>
          <a:prstGeom prst="rect">
            <a:avLst/>
          </a:prstGeom>
          <a:noFill/>
          <a:ln/>
        </p:spPr>
        <p:txBody>
          <a:bodyPr wrap="square" lIns="0" tIns="0" rIns="0" bIns="0" rtlCol="0" anchor="ctr"/>
          <a:lstStyle/>
          <a:p>
            <a:pPr marL="0" indent="0" algn="l">
              <a:buNone/>
            </a:pPr>
            <a:r>
              <a:rPr lang="en-US" sz="1000" b="1" kern="0" spc="150">
                <a:solidFill>
                  <a:srgbClr val="F58220"/>
                </a:solidFill>
                <a:latin typeface="Roboto" pitchFamily="34" charset="0"/>
                <a:ea typeface="Roboto" pitchFamily="34" charset="-122"/>
                <a:cs typeface="Roboto" pitchFamily="34" charset="-120"/>
              </a:rPr>
              <a:t>HOW IT WORKS</a:t>
            </a:r>
            <a:endParaRPr lang="en-US" sz="1000"/>
          </a:p>
        </p:txBody>
      </p:sp>
      <p:sp>
        <p:nvSpPr>
          <p:cNvPr id="8" name="Text 5"/>
          <p:cNvSpPr txBox="1"/>
          <p:nvPr/>
        </p:nvSpPr>
        <p:spPr>
          <a:xfrm>
            <a:off x="548640" y="1716557"/>
            <a:ext cx="5497144" cy="711860"/>
          </a:xfrm>
          <a:prstGeom prst="rect">
            <a:avLst/>
          </a:prstGeom>
          <a:noFill/>
          <a:ln/>
        </p:spPr>
        <p:txBody>
          <a:bodyPr wrap="square" lIns="0" tIns="0" rIns="0" bIns="0" rtlCol="0" anchor="t"/>
          <a:lstStyle/>
          <a:p>
            <a:pPr marL="0" indent="0" algn="l">
              <a:lnSpc>
                <a:spcPct val="105000"/>
              </a:lnSpc>
              <a:buNone/>
            </a:pPr>
            <a:r>
              <a:rPr lang="en-US" sz="1150">
                <a:solidFill>
                  <a:srgbClr val="1A1A1A"/>
                </a:solidFill>
                <a:latin typeface="Roboto" pitchFamily="34" charset="0"/>
                <a:ea typeface="Roboto" pitchFamily="34" charset="-122"/>
                <a:cs typeface="Roboto" pitchFamily="34" charset="-120"/>
              </a:rPr>
              <a:t>Keys sit on hooks or in a drawer — they are not locked. Drivers check vehicles in and out at the kiosk, or from a phone using the check-in URL.</a:t>
            </a:r>
            <a:endParaRPr lang="en-US" sz="1150"/>
          </a:p>
        </p:txBody>
      </p:sp>
      <p:sp>
        <p:nvSpPr>
          <p:cNvPr id="9" name="Text 6"/>
          <p:cNvSpPr txBox="1"/>
          <p:nvPr/>
        </p:nvSpPr>
        <p:spPr>
          <a:xfrm>
            <a:off x="548640" y="2570789"/>
            <a:ext cx="5497144" cy="221467"/>
          </a:xfrm>
          <a:prstGeom prst="rect">
            <a:avLst/>
          </a:prstGeom>
          <a:noFill/>
          <a:ln/>
        </p:spPr>
        <p:txBody>
          <a:bodyPr wrap="square" lIns="0" tIns="0" rIns="0" bIns="0" rtlCol="0" anchor="ctr"/>
          <a:lstStyle/>
          <a:p>
            <a:pPr marL="0" indent="0" algn="l">
              <a:buNone/>
            </a:pPr>
            <a:r>
              <a:rPr lang="en-US" sz="1000" b="1" kern="0" spc="150">
                <a:solidFill>
                  <a:srgbClr val="3773BC"/>
                </a:solidFill>
                <a:latin typeface="Roboto" pitchFamily="34" charset="0"/>
                <a:ea typeface="Roboto" pitchFamily="34" charset="-122"/>
                <a:cs typeface="Roboto" pitchFamily="34" charset="-120"/>
              </a:rPr>
              <a:t>ADVANTAGES</a:t>
            </a:r>
            <a:endParaRPr lang="en-US" sz="1000"/>
          </a:p>
        </p:txBody>
      </p:sp>
      <p:sp>
        <p:nvSpPr>
          <p:cNvPr id="10" name="Text 7"/>
          <p:cNvSpPr txBox="1"/>
          <p:nvPr/>
        </p:nvSpPr>
        <p:spPr>
          <a:xfrm>
            <a:off x="548640" y="2808076"/>
            <a:ext cx="5497144" cy="988695"/>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Low hardware footprint and simple to run</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Captures check-in / check-out data at the kiosk</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Phone check-in / check-out supported via URL</a:t>
            </a:r>
            <a:endParaRPr lang="en-US" sz="1150"/>
          </a:p>
        </p:txBody>
      </p:sp>
      <p:sp>
        <p:nvSpPr>
          <p:cNvPr id="11" name="Text 8"/>
          <p:cNvSpPr txBox="1"/>
          <p:nvPr/>
        </p:nvSpPr>
        <p:spPr>
          <a:xfrm>
            <a:off x="548640" y="3907505"/>
            <a:ext cx="5497144" cy="221467"/>
          </a:xfrm>
          <a:prstGeom prst="rect">
            <a:avLst/>
          </a:prstGeom>
          <a:noFill/>
          <a:ln/>
        </p:spPr>
        <p:txBody>
          <a:bodyPr wrap="square" lIns="0" tIns="0" rIns="0" bIns="0" rtlCol="0" anchor="ctr"/>
          <a:lstStyle/>
          <a:p>
            <a:pPr marL="0" indent="0" algn="l">
              <a:buNone/>
            </a:pPr>
            <a:r>
              <a:rPr lang="en-US" sz="1000" b="1" kern="0" spc="150">
                <a:solidFill>
                  <a:srgbClr val="42607C"/>
                </a:solidFill>
                <a:latin typeface="Roboto" pitchFamily="34" charset="0"/>
                <a:ea typeface="Roboto" pitchFamily="34" charset="-122"/>
                <a:cs typeface="Roboto" pitchFamily="34" charset="-120"/>
              </a:rPr>
              <a:t>WHAT'S REQUIRED</a:t>
            </a:r>
            <a:endParaRPr lang="en-US" sz="1000"/>
          </a:p>
        </p:txBody>
      </p:sp>
      <p:sp>
        <p:nvSpPr>
          <p:cNvPr id="12" name="Text 9"/>
          <p:cNvSpPr txBox="1"/>
          <p:nvPr/>
        </p:nvSpPr>
        <p:spPr>
          <a:xfrm>
            <a:off x="548640" y="4144792"/>
            <a:ext cx="5497144" cy="553669"/>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A kiosk (or phone + the check-in URL)</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Relies on drivers to self-serve</a:t>
            </a:r>
            <a:endParaRPr lang="en-US" sz="1150"/>
          </a:p>
        </p:txBody>
      </p:sp>
      <p:sp>
        <p:nvSpPr>
          <p:cNvPr id="13" name="Shape 10"/>
          <p:cNvSpPr/>
          <p:nvPr/>
        </p:nvSpPr>
        <p:spPr>
          <a:xfrm>
            <a:off x="548640" y="4777557"/>
            <a:ext cx="5497144" cy="632764"/>
          </a:xfrm>
          <a:prstGeom prst="roundRect">
            <a:avLst>
              <a:gd name="adj" fmla="val 7500"/>
            </a:avLst>
          </a:prstGeom>
          <a:solidFill>
            <a:srgbClr val="F7ECEA"/>
          </a:solidFill>
          <a:ln w="10985">
            <a:solidFill>
              <a:srgbClr val="E4C9C4"/>
            </a:solidFill>
            <a:prstDash val="solid"/>
          </a:ln>
        </p:spPr>
        <p:txBody>
          <a:bodyPr/>
          <a:lstStyle/>
          <a:p>
            <a:endParaRPr lang="en-US"/>
          </a:p>
        </p:txBody>
      </p:sp>
      <p:pic>
        <p:nvPicPr>
          <p:cNvPr id="14" name="Image 1" descr="preencoded.png"/>
          <p:cNvPicPr>
            <a:picLocks noChangeAspect="1"/>
          </p:cNvPicPr>
          <p:nvPr/>
        </p:nvPicPr>
        <p:blipFill>
          <a:blip r:embed="rId4"/>
          <a:stretch>
            <a:fillRect/>
          </a:stretch>
        </p:blipFill>
        <p:spPr>
          <a:xfrm>
            <a:off x="675192" y="4912019"/>
            <a:ext cx="237286" cy="237286"/>
          </a:xfrm>
          <a:prstGeom prst="rect">
            <a:avLst/>
          </a:prstGeom>
        </p:spPr>
      </p:pic>
      <p:sp>
        <p:nvSpPr>
          <p:cNvPr id="15" name="Text 11"/>
          <p:cNvSpPr txBox="1"/>
          <p:nvPr/>
        </p:nvSpPr>
        <p:spPr>
          <a:xfrm>
            <a:off x="1023213" y="4872471"/>
            <a:ext cx="4880198" cy="442935"/>
          </a:xfrm>
          <a:prstGeom prst="rect">
            <a:avLst/>
          </a:prstGeom>
          <a:noFill/>
          <a:ln/>
        </p:spPr>
        <p:txBody>
          <a:bodyPr wrap="square" lIns="0" tIns="0" rIns="0" bIns="0" rtlCol="0" anchor="ctr"/>
          <a:lstStyle/>
          <a:p>
            <a:pPr marL="0" indent="0" algn="l">
              <a:lnSpc>
                <a:spcPct val="102000"/>
              </a:lnSpc>
              <a:buNone/>
            </a:pPr>
            <a:r>
              <a:rPr lang="en-US" sz="1050" b="1">
                <a:solidFill>
                  <a:srgbClr val="B24A3C"/>
                </a:solidFill>
                <a:latin typeface="Roboto" pitchFamily="34" charset="0"/>
                <a:ea typeface="Roboto" pitchFamily="34" charset="-122"/>
                <a:cs typeface="Roboto" pitchFamily="34" charset="-120"/>
              </a:rPr>
              <a:t>Watch-out   </a:t>
            </a:r>
            <a:r>
              <a:rPr lang="en-US" sz="1050">
                <a:solidFill>
                  <a:srgbClr val="6E3B34"/>
                </a:solidFill>
                <a:latin typeface="Roboto" pitchFamily="34" charset="0"/>
                <a:ea typeface="Roboto" pitchFamily="34" charset="-122"/>
                <a:cs typeface="Roboto" pitchFamily="34" charset="-120"/>
              </a:rPr>
              <a:t>Keys aren't secured — drivers can bypass check-in/out and just grab a key, which can throw off reservation accuracy.</a:t>
            </a:r>
            <a:endParaRPr lang="en-US" sz="1050"/>
          </a:p>
        </p:txBody>
      </p:sp>
      <p:pic>
        <p:nvPicPr>
          <p:cNvPr id="24" name="Picture 23">
            <a:extLst>
              <a:ext uri="{FF2B5EF4-FFF2-40B4-BE49-F238E27FC236}">
                <a16:creationId xmlns:a16="http://schemas.microsoft.com/office/drawing/2014/main" id="{DEF7E30C-CC3B-38C0-3179-2E8502AA4F00}"/>
              </a:ext>
            </a:extLst>
          </p:cNvPr>
          <p:cNvPicPr>
            <a:picLocks noChangeAspect="1"/>
          </p:cNvPicPr>
          <p:nvPr/>
        </p:nvPicPr>
        <p:blipFill>
          <a:blip r:embed="rId5"/>
          <a:stretch>
            <a:fillRect/>
          </a:stretch>
        </p:blipFill>
        <p:spPr>
          <a:xfrm>
            <a:off x="8093285" y="2341711"/>
            <a:ext cx="1682510" cy="2910120"/>
          </a:xfrm>
          <a:prstGeom prst="rect">
            <a:avLst/>
          </a:prstGeom>
        </p:spPr>
      </p:pic>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548640" y="451027"/>
            <a:ext cx="751408" cy="751408"/>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62198" y="664585"/>
            <a:ext cx="324291" cy="324291"/>
          </a:xfrm>
          <a:prstGeom prst="rect">
            <a:avLst/>
          </a:prstGeom>
        </p:spPr>
      </p:pic>
      <p:sp>
        <p:nvSpPr>
          <p:cNvPr id="4" name="Text 1"/>
          <p:cNvSpPr txBox="1"/>
          <p:nvPr/>
        </p:nvSpPr>
        <p:spPr>
          <a:xfrm>
            <a:off x="1458239" y="451027"/>
            <a:ext cx="8508721"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Dispatcher</a:t>
            </a:r>
            <a:endParaRPr lang="en-US" sz="2500"/>
          </a:p>
        </p:txBody>
      </p:sp>
      <p:sp>
        <p:nvSpPr>
          <p:cNvPr id="5" name="Text 2"/>
          <p:cNvSpPr txBox="1"/>
          <p:nvPr/>
        </p:nvSpPr>
        <p:spPr>
          <a:xfrm>
            <a:off x="1474058" y="893963"/>
            <a:ext cx="6802221"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No hardware required</a:t>
            </a:r>
            <a:endParaRPr lang="en-US" sz="1100"/>
          </a:p>
        </p:txBody>
      </p:sp>
      <p:sp>
        <p:nvSpPr>
          <p:cNvPr id="6" name="Shape 3"/>
          <p:cNvSpPr/>
          <p:nvPr/>
        </p:nvSpPr>
        <p:spPr>
          <a:xfrm>
            <a:off x="548640" y="1281531"/>
            <a:ext cx="9752487" cy="0"/>
          </a:xfrm>
          <a:prstGeom prst="line">
            <a:avLst/>
          </a:prstGeom>
          <a:noFill/>
          <a:ln w="10985">
            <a:solidFill>
              <a:srgbClr val="D8E0EA"/>
            </a:solidFill>
            <a:prstDash val="solid"/>
          </a:ln>
        </p:spPr>
        <p:txBody>
          <a:bodyPr/>
          <a:lstStyle/>
          <a:p>
            <a:endParaRPr lang="en-US"/>
          </a:p>
        </p:txBody>
      </p:sp>
      <p:sp>
        <p:nvSpPr>
          <p:cNvPr id="7" name="Text 4"/>
          <p:cNvSpPr txBox="1"/>
          <p:nvPr/>
        </p:nvSpPr>
        <p:spPr>
          <a:xfrm>
            <a:off x="548640" y="1479270"/>
            <a:ext cx="5497144" cy="221467"/>
          </a:xfrm>
          <a:prstGeom prst="rect">
            <a:avLst/>
          </a:prstGeom>
          <a:noFill/>
          <a:ln/>
        </p:spPr>
        <p:txBody>
          <a:bodyPr wrap="square" lIns="0" tIns="0" rIns="0" bIns="0" rtlCol="0" anchor="ctr"/>
          <a:lstStyle/>
          <a:p>
            <a:pPr marL="0" indent="0" algn="l">
              <a:buNone/>
            </a:pPr>
            <a:r>
              <a:rPr lang="en-US" sz="1000" b="1" kern="0" spc="150">
                <a:solidFill>
                  <a:srgbClr val="F58220"/>
                </a:solidFill>
                <a:latin typeface="Roboto" pitchFamily="34" charset="0"/>
                <a:ea typeface="Roboto" pitchFamily="34" charset="-122"/>
                <a:cs typeface="Roboto" pitchFamily="34" charset="-120"/>
              </a:rPr>
              <a:t>HOW IT WORKS</a:t>
            </a:r>
            <a:endParaRPr lang="en-US" sz="1000"/>
          </a:p>
        </p:txBody>
      </p:sp>
      <p:sp>
        <p:nvSpPr>
          <p:cNvPr id="8" name="Text 5"/>
          <p:cNvSpPr txBox="1"/>
          <p:nvPr/>
        </p:nvSpPr>
        <p:spPr>
          <a:xfrm>
            <a:off x="548640" y="1716557"/>
            <a:ext cx="5497144" cy="711860"/>
          </a:xfrm>
          <a:prstGeom prst="rect">
            <a:avLst/>
          </a:prstGeom>
          <a:noFill/>
          <a:ln/>
        </p:spPr>
        <p:txBody>
          <a:bodyPr wrap="square" lIns="0" tIns="0" rIns="0" bIns="0" rtlCol="0" anchor="t"/>
          <a:lstStyle/>
          <a:p>
            <a:pPr marL="0" indent="0" algn="l">
              <a:lnSpc>
                <a:spcPct val="105000"/>
              </a:lnSpc>
              <a:buNone/>
            </a:pPr>
            <a:r>
              <a:rPr lang="en-US" sz="1150">
                <a:solidFill>
                  <a:srgbClr val="1A1A1A"/>
                </a:solidFill>
                <a:latin typeface="Roboto" pitchFamily="34" charset="0"/>
                <a:ea typeface="Roboto" pitchFamily="34" charset="-122"/>
                <a:cs typeface="Roboto" pitchFamily="34" charset="-120"/>
              </a:rPr>
              <a:t>A staff member hands out and collects the keys in person, checking vehicles in and out on the driver's behalf.</a:t>
            </a:r>
            <a:endParaRPr lang="en-US" sz="1150"/>
          </a:p>
        </p:txBody>
      </p:sp>
      <p:sp>
        <p:nvSpPr>
          <p:cNvPr id="9" name="Text 6"/>
          <p:cNvSpPr txBox="1"/>
          <p:nvPr/>
        </p:nvSpPr>
        <p:spPr>
          <a:xfrm>
            <a:off x="548640" y="2570789"/>
            <a:ext cx="5497144" cy="221467"/>
          </a:xfrm>
          <a:prstGeom prst="rect">
            <a:avLst/>
          </a:prstGeom>
          <a:noFill/>
          <a:ln/>
        </p:spPr>
        <p:txBody>
          <a:bodyPr wrap="square" lIns="0" tIns="0" rIns="0" bIns="0" rtlCol="0" anchor="ctr"/>
          <a:lstStyle/>
          <a:p>
            <a:pPr marL="0" indent="0" algn="l">
              <a:buNone/>
            </a:pPr>
            <a:r>
              <a:rPr lang="en-US" sz="1000" b="1" kern="0" spc="150">
                <a:solidFill>
                  <a:srgbClr val="3773BC"/>
                </a:solidFill>
                <a:latin typeface="Roboto" pitchFamily="34" charset="0"/>
                <a:ea typeface="Roboto" pitchFamily="34" charset="-122"/>
                <a:cs typeface="Roboto" pitchFamily="34" charset="-120"/>
              </a:rPr>
              <a:t>ADVANTAGES</a:t>
            </a:r>
            <a:endParaRPr lang="en-US" sz="1000"/>
          </a:p>
        </p:txBody>
      </p:sp>
      <p:sp>
        <p:nvSpPr>
          <p:cNvPr id="10" name="Text 7"/>
          <p:cNvSpPr txBox="1"/>
          <p:nvPr/>
        </p:nvSpPr>
        <p:spPr>
          <a:xfrm>
            <a:off x="548640" y="2808076"/>
            <a:ext cx="5497144" cy="988695"/>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No hardware to buy, install, or maintain</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Human oversight and flexibility at the counter</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Simple way to start dispatching</a:t>
            </a:r>
            <a:endParaRPr lang="en-US" sz="1150"/>
          </a:p>
        </p:txBody>
      </p:sp>
      <p:sp>
        <p:nvSpPr>
          <p:cNvPr id="11" name="Text 8"/>
          <p:cNvSpPr txBox="1"/>
          <p:nvPr/>
        </p:nvSpPr>
        <p:spPr>
          <a:xfrm>
            <a:off x="548640" y="3907505"/>
            <a:ext cx="5497144" cy="221467"/>
          </a:xfrm>
          <a:prstGeom prst="rect">
            <a:avLst/>
          </a:prstGeom>
          <a:noFill/>
          <a:ln/>
        </p:spPr>
        <p:txBody>
          <a:bodyPr wrap="square" lIns="0" tIns="0" rIns="0" bIns="0" rtlCol="0" anchor="ctr"/>
          <a:lstStyle/>
          <a:p>
            <a:pPr marL="0" indent="0" algn="l">
              <a:buNone/>
            </a:pPr>
            <a:r>
              <a:rPr lang="en-US" sz="1000" b="1" kern="0" spc="150">
                <a:solidFill>
                  <a:srgbClr val="42607C"/>
                </a:solidFill>
                <a:latin typeface="Roboto" pitchFamily="34" charset="0"/>
                <a:ea typeface="Roboto" pitchFamily="34" charset="-122"/>
                <a:cs typeface="Roboto" pitchFamily="34" charset="-120"/>
              </a:rPr>
              <a:t>WHAT'S REQUIRED</a:t>
            </a:r>
            <a:endParaRPr lang="en-US" sz="1000"/>
          </a:p>
        </p:txBody>
      </p:sp>
      <p:sp>
        <p:nvSpPr>
          <p:cNvPr id="12" name="Text 9"/>
          <p:cNvSpPr txBox="1"/>
          <p:nvPr/>
        </p:nvSpPr>
        <p:spPr>
          <a:xfrm>
            <a:off x="548640" y="4144792"/>
            <a:ext cx="5497144" cy="395478"/>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A person available on-site during dispatch hours</a:t>
            </a:r>
            <a:endParaRPr lang="en-US" sz="1150"/>
          </a:p>
        </p:txBody>
      </p:sp>
      <p:sp>
        <p:nvSpPr>
          <p:cNvPr id="13" name="Shape 10"/>
          <p:cNvSpPr/>
          <p:nvPr/>
        </p:nvSpPr>
        <p:spPr>
          <a:xfrm>
            <a:off x="548640" y="4619365"/>
            <a:ext cx="5497144" cy="632764"/>
          </a:xfrm>
          <a:prstGeom prst="roundRect">
            <a:avLst>
              <a:gd name="adj" fmla="val 7500"/>
            </a:avLst>
          </a:prstGeom>
          <a:solidFill>
            <a:srgbClr val="F7ECEA"/>
          </a:solidFill>
          <a:ln w="10985">
            <a:solidFill>
              <a:srgbClr val="E4C9C4"/>
            </a:solidFill>
            <a:prstDash val="solid"/>
          </a:ln>
        </p:spPr>
        <p:txBody>
          <a:bodyPr/>
          <a:lstStyle/>
          <a:p>
            <a:endParaRPr lang="en-US"/>
          </a:p>
        </p:txBody>
      </p:sp>
      <p:pic>
        <p:nvPicPr>
          <p:cNvPr id="14" name="Image 1" descr="preencoded.png"/>
          <p:cNvPicPr>
            <a:picLocks noChangeAspect="1"/>
          </p:cNvPicPr>
          <p:nvPr/>
        </p:nvPicPr>
        <p:blipFill>
          <a:blip r:embed="rId4"/>
          <a:stretch>
            <a:fillRect/>
          </a:stretch>
        </p:blipFill>
        <p:spPr>
          <a:xfrm>
            <a:off x="675192" y="4753828"/>
            <a:ext cx="237286" cy="237286"/>
          </a:xfrm>
          <a:prstGeom prst="rect">
            <a:avLst/>
          </a:prstGeom>
        </p:spPr>
      </p:pic>
      <p:sp>
        <p:nvSpPr>
          <p:cNvPr id="15" name="Text 11"/>
          <p:cNvSpPr txBox="1"/>
          <p:nvPr/>
        </p:nvSpPr>
        <p:spPr>
          <a:xfrm>
            <a:off x="1023213" y="4714280"/>
            <a:ext cx="4880198" cy="442935"/>
          </a:xfrm>
          <a:prstGeom prst="rect">
            <a:avLst/>
          </a:prstGeom>
          <a:noFill/>
          <a:ln/>
        </p:spPr>
        <p:txBody>
          <a:bodyPr wrap="square" lIns="0" tIns="0" rIns="0" bIns="0" rtlCol="0" anchor="ctr"/>
          <a:lstStyle/>
          <a:p>
            <a:pPr marL="0" indent="0" algn="l">
              <a:lnSpc>
                <a:spcPct val="102000"/>
              </a:lnSpc>
              <a:buNone/>
            </a:pPr>
            <a:r>
              <a:rPr lang="en-US" sz="1050" b="1">
                <a:solidFill>
                  <a:srgbClr val="B24A3C"/>
                </a:solidFill>
                <a:latin typeface="Roboto" pitchFamily="34" charset="0"/>
                <a:ea typeface="Roboto" pitchFamily="34" charset="-122"/>
                <a:cs typeface="Roboto" pitchFamily="34" charset="-120"/>
              </a:rPr>
              <a:t>Watch-out   </a:t>
            </a:r>
            <a:r>
              <a:rPr lang="en-US" sz="1050">
                <a:solidFill>
                  <a:srgbClr val="6E3B34"/>
                </a:solidFill>
                <a:latin typeface="Roboto" pitchFamily="34" charset="0"/>
                <a:ea typeface="Roboto" pitchFamily="34" charset="-122"/>
                <a:cs typeface="Roboto" pitchFamily="34" charset="-120"/>
              </a:rPr>
              <a:t>Requires staffing and doesn't work for remote or unattended locations — coverage is limited to when someone is there.</a:t>
            </a:r>
            <a:endParaRPr lang="en-US" sz="1050"/>
          </a:p>
        </p:txBody>
      </p:sp>
      <p:pic>
        <p:nvPicPr>
          <p:cNvPr id="27" name="Picture 28">
            <a:extLst>
              <a:ext uri="{FF2B5EF4-FFF2-40B4-BE49-F238E27FC236}">
                <a16:creationId xmlns:a16="http://schemas.microsoft.com/office/drawing/2014/main" id="{E7DDCEDC-5EDB-818A-C402-1A404A43E2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5636" y="2547061"/>
            <a:ext cx="3172584" cy="23175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txBox="1"/>
          <p:nvPr/>
        </p:nvSpPr>
        <p:spPr>
          <a:xfrm>
            <a:off x="548640" y="371932"/>
            <a:ext cx="9418320" cy="474573"/>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Compare the options at a glance</a:t>
            </a:r>
            <a:endParaRPr lang="en-US" sz="2600"/>
          </a:p>
        </p:txBody>
      </p:sp>
      <p:graphicFrame>
        <p:nvGraphicFramePr>
          <p:cNvPr id="9" name="Table 0"/>
          <p:cNvGraphicFramePr>
            <a:graphicFrameLocks noGrp="1"/>
          </p:cNvGraphicFramePr>
          <p:nvPr>
            <p:extLst>
              <p:ext uri="{D42A27DB-BD31-4B8C-83A1-F6EECF244321}">
                <p14:modId xmlns:p14="http://schemas.microsoft.com/office/powerpoint/2010/main" val="3079852354"/>
              </p:ext>
            </p:extLst>
          </p:nvPr>
        </p:nvGraphicFramePr>
        <p:xfrm>
          <a:off x="548640" y="1044244"/>
          <a:ext cx="8423678" cy="2886985"/>
        </p:xfrm>
        <a:graphic>
          <a:graphicData uri="http://schemas.openxmlformats.org/drawingml/2006/table">
            <a:tbl>
              <a:tblPr/>
              <a:tblGrid>
                <a:gridCol w="2016937">
                  <a:extLst>
                    <a:ext uri="{9D8B030D-6E8A-4147-A177-3AD203B41FA5}">
                      <a16:colId xmlns:a16="http://schemas.microsoft.com/office/drawing/2014/main" val="20000"/>
                    </a:ext>
                  </a:extLst>
                </a:gridCol>
                <a:gridCol w="1067790">
                  <a:extLst>
                    <a:ext uri="{9D8B030D-6E8A-4147-A177-3AD203B41FA5}">
                      <a16:colId xmlns:a16="http://schemas.microsoft.com/office/drawing/2014/main" val="20001"/>
                    </a:ext>
                  </a:extLst>
                </a:gridCol>
                <a:gridCol w="2016937">
                  <a:extLst>
                    <a:ext uri="{9D8B030D-6E8A-4147-A177-3AD203B41FA5}">
                      <a16:colId xmlns:a16="http://schemas.microsoft.com/office/drawing/2014/main" val="20002"/>
                    </a:ext>
                  </a:extLst>
                </a:gridCol>
                <a:gridCol w="909599">
                  <a:extLst>
                    <a:ext uri="{9D8B030D-6E8A-4147-A177-3AD203B41FA5}">
                      <a16:colId xmlns:a16="http://schemas.microsoft.com/office/drawing/2014/main" val="20003"/>
                    </a:ext>
                  </a:extLst>
                </a:gridCol>
                <a:gridCol w="2412415">
                  <a:extLst>
                    <a:ext uri="{9D8B030D-6E8A-4147-A177-3AD203B41FA5}">
                      <a16:colId xmlns:a16="http://schemas.microsoft.com/office/drawing/2014/main" val="20004"/>
                    </a:ext>
                  </a:extLst>
                </a:gridCol>
              </a:tblGrid>
              <a:tr h="435025">
                <a:tc>
                  <a:txBody>
                    <a:bodyPr/>
                    <a:lstStyle/>
                    <a:p>
                      <a:pPr marL="0" indent="0" algn="l">
                        <a:buNone/>
                      </a:pPr>
                      <a:r>
                        <a:rPr lang="en-US" sz="1050" b="1">
                          <a:solidFill>
                            <a:srgbClr val="FFFFFF"/>
                          </a:solidFill>
                          <a:latin typeface="Roboto" pitchFamily="34" charset="0"/>
                          <a:ea typeface="Roboto" pitchFamily="34" charset="-122"/>
                          <a:cs typeface="Roboto" pitchFamily="34" charset="-120"/>
                        </a:rPr>
                        <a:t>Option</a:t>
                      </a:r>
                      <a:endParaRPr lang="en-US" sz="1050">
                        <a:latin typeface="Roboto" charset="0"/>
                        <a:ea typeface="Roboto" charset="0"/>
                        <a:cs typeface="Roboto" charset="0"/>
                      </a:endParaRPr>
                    </a:p>
                  </a:txBody>
                  <a:tcPr marL="32956" marR="32956" marT="32956" marB="32956" anchor="ctr">
                    <a:lnL w="0" cap="flat" cmpd="sng" algn="ctr">
                      <a:noFill/>
                    </a:lnL>
                    <a:lnR w="0" cap="flat" cmpd="sng" algn="ctr">
                      <a:noFill/>
                    </a:lnR>
                    <a:lnT w="0" cap="flat" cmpd="sng" algn="ctr">
                      <a:noFill/>
                    </a:lnT>
                    <a:lnB w="0" cap="flat" cmpd="sng" algn="ctr">
                      <a:noFill/>
                    </a:lnB>
                    <a:solidFill>
                      <a:srgbClr val="0B1F38"/>
                    </a:solidFill>
                  </a:tcPr>
                </a:tc>
                <a:tc>
                  <a:txBody>
                    <a:bodyPr/>
                    <a:lstStyle/>
                    <a:p>
                      <a:pPr marL="0" indent="0" algn="ctr">
                        <a:buNone/>
                      </a:pPr>
                      <a:r>
                        <a:rPr lang="en-US" sz="1050" b="1">
                          <a:solidFill>
                            <a:srgbClr val="FFFFFF"/>
                          </a:solidFill>
                          <a:latin typeface="Roboto" pitchFamily="34" charset="0"/>
                          <a:ea typeface="Roboto" pitchFamily="34" charset="-122"/>
                          <a:cs typeface="Roboto" pitchFamily="34" charset="-120"/>
                        </a:rPr>
                        <a:t>Keys</a:t>
                      </a:r>
                      <a:endParaRPr lang="en-US" sz="1050">
                        <a:latin typeface="Roboto" charset="0"/>
                        <a:ea typeface="Roboto" charset="0"/>
                        <a:cs typeface="Roboto" charset="0"/>
                      </a:endParaRPr>
                    </a:p>
                    <a:p>
                      <a:pPr marL="0" indent="0" algn="ctr">
                        <a:buNone/>
                      </a:pPr>
                      <a:r>
                        <a:rPr lang="en-US" sz="1050" b="1">
                          <a:solidFill>
                            <a:srgbClr val="FFFFFF"/>
                          </a:solidFill>
                          <a:latin typeface="Roboto" pitchFamily="34" charset="0"/>
                          <a:ea typeface="Roboto" pitchFamily="34" charset="-122"/>
                          <a:cs typeface="Roboto" pitchFamily="34" charset="-120"/>
                        </a:rPr>
                        <a:t>secured</a:t>
                      </a:r>
                      <a:endParaRPr lang="en-US" sz="1050">
                        <a:latin typeface="Roboto" charset="0"/>
                        <a:ea typeface="Roboto" charset="0"/>
                        <a:cs typeface="Roboto" charset="0"/>
                      </a:endParaRPr>
                    </a:p>
                  </a:txBody>
                  <a:tcPr marL="32956" marR="32956" marT="32956" marB="32956" anchor="ctr">
                    <a:lnL w="0" cap="flat" cmpd="sng" algn="ctr">
                      <a:noFill/>
                    </a:lnL>
                    <a:lnR w="0" cap="flat" cmpd="sng" algn="ctr">
                      <a:noFill/>
                    </a:lnR>
                    <a:lnT w="0" cap="flat" cmpd="sng" algn="ctr">
                      <a:noFill/>
                    </a:lnT>
                    <a:lnB w="0" cap="flat" cmpd="sng" algn="ctr">
                      <a:noFill/>
                    </a:lnB>
                    <a:solidFill>
                      <a:srgbClr val="0B1F38"/>
                    </a:solidFill>
                  </a:tcPr>
                </a:tc>
                <a:tc>
                  <a:txBody>
                    <a:bodyPr/>
                    <a:lstStyle/>
                    <a:p>
                      <a:pPr marL="0" indent="0" algn="ctr">
                        <a:buNone/>
                      </a:pPr>
                      <a:r>
                        <a:rPr lang="en-US" sz="1050" b="1">
                          <a:solidFill>
                            <a:srgbClr val="FFFFFF"/>
                          </a:solidFill>
                          <a:latin typeface="Roboto" pitchFamily="34" charset="0"/>
                          <a:ea typeface="Roboto" pitchFamily="34" charset="-122"/>
                          <a:cs typeface="Roboto" pitchFamily="34" charset="-120"/>
                        </a:rPr>
                        <a:t>Hardware</a:t>
                      </a:r>
                      <a:endParaRPr lang="en-US" sz="1050">
                        <a:latin typeface="Roboto" charset="0"/>
                        <a:ea typeface="Roboto" charset="0"/>
                        <a:cs typeface="Roboto" charset="0"/>
                      </a:endParaRPr>
                    </a:p>
                  </a:txBody>
                  <a:tcPr marL="32956" marR="32956" marT="32956" marB="32956" anchor="ctr">
                    <a:lnL w="0" cap="flat" cmpd="sng" algn="ctr">
                      <a:noFill/>
                    </a:lnL>
                    <a:lnR w="0" cap="flat" cmpd="sng" algn="ctr">
                      <a:noFill/>
                    </a:lnR>
                    <a:lnT w="0" cap="flat" cmpd="sng" algn="ctr">
                      <a:noFill/>
                    </a:lnT>
                    <a:lnB w="0" cap="flat" cmpd="sng" algn="ctr">
                      <a:noFill/>
                    </a:lnB>
                    <a:solidFill>
                      <a:srgbClr val="0B1F38"/>
                    </a:solidFill>
                  </a:tcPr>
                </a:tc>
                <a:tc>
                  <a:txBody>
                    <a:bodyPr/>
                    <a:lstStyle/>
                    <a:p>
                      <a:pPr marL="0" indent="0" algn="ctr">
                        <a:buNone/>
                      </a:pPr>
                      <a:r>
                        <a:rPr lang="en-US" sz="1050" b="1">
                          <a:solidFill>
                            <a:srgbClr val="FFFFFF"/>
                          </a:solidFill>
                          <a:latin typeface="Roboto" pitchFamily="34" charset="0"/>
                          <a:ea typeface="Roboto" pitchFamily="34" charset="-122"/>
                          <a:cs typeface="Roboto" pitchFamily="34" charset="-120"/>
                        </a:rPr>
                        <a:t>Kiosk</a:t>
                      </a:r>
                      <a:endParaRPr lang="en-US" sz="1050">
                        <a:latin typeface="Roboto" charset="0"/>
                        <a:ea typeface="Roboto" charset="0"/>
                        <a:cs typeface="Roboto" charset="0"/>
                      </a:endParaRPr>
                    </a:p>
                  </a:txBody>
                  <a:tcPr marL="32956" marR="32956" marT="32956" marB="32956" anchor="ctr">
                    <a:lnL w="0" cap="flat" cmpd="sng" algn="ctr">
                      <a:noFill/>
                    </a:lnL>
                    <a:lnR w="0" cap="flat" cmpd="sng" algn="ctr">
                      <a:noFill/>
                    </a:lnR>
                    <a:lnT w="0" cap="flat" cmpd="sng" algn="ctr">
                      <a:noFill/>
                    </a:lnT>
                    <a:lnB w="0" cap="flat" cmpd="sng" algn="ctr">
                      <a:noFill/>
                    </a:lnB>
                    <a:solidFill>
                      <a:srgbClr val="0B1F38"/>
                    </a:solidFill>
                  </a:tcPr>
                </a:tc>
                <a:tc>
                  <a:txBody>
                    <a:bodyPr/>
                    <a:lstStyle/>
                    <a:p>
                      <a:pPr marL="0" indent="0" algn="ctr">
                        <a:buNone/>
                      </a:pPr>
                      <a:r>
                        <a:rPr lang="en-US" sz="1050" b="1">
                          <a:solidFill>
                            <a:srgbClr val="FFFFFF"/>
                          </a:solidFill>
                          <a:latin typeface="Roboto" pitchFamily="34" charset="0"/>
                          <a:ea typeface="Roboto" pitchFamily="34" charset="-122"/>
                          <a:cs typeface="Roboto" pitchFamily="34" charset="-120"/>
                        </a:rPr>
                        <a:t>Best for</a:t>
                      </a:r>
                      <a:endParaRPr lang="en-US" sz="1050">
                        <a:latin typeface="Roboto" charset="0"/>
                        <a:ea typeface="Roboto" charset="0"/>
                        <a:cs typeface="Roboto" charset="0"/>
                      </a:endParaRPr>
                    </a:p>
                  </a:txBody>
                  <a:tcPr marL="32956" marR="32956" marT="32956" marB="32956" anchor="ctr">
                    <a:lnL w="0" cap="flat" cmpd="sng" algn="ctr">
                      <a:noFill/>
                    </a:lnL>
                    <a:lnR w="0" cap="flat" cmpd="sng" algn="ctr">
                      <a:noFill/>
                    </a:lnR>
                    <a:lnT w="0" cap="flat" cmpd="sng" algn="ctr">
                      <a:noFill/>
                    </a:lnT>
                    <a:lnB w="0" cap="flat" cmpd="sng" algn="ctr">
                      <a:noFill/>
                    </a:lnB>
                    <a:solidFill>
                      <a:srgbClr val="0B1F38"/>
                    </a:solidFill>
                  </a:tcPr>
                </a:tc>
                <a:extLst>
                  <a:ext uri="{0D108BD9-81ED-4DB2-BD59-A6C34878D82A}">
                    <a16:rowId xmlns:a16="http://schemas.microsoft.com/office/drawing/2014/main" val="10000"/>
                  </a:ext>
                </a:extLst>
              </a:tr>
              <a:tr h="490392">
                <a:tc>
                  <a:txBody>
                    <a:bodyPr/>
                    <a:lstStyle/>
                    <a:p>
                      <a:pPr marL="0" indent="0" algn="l">
                        <a:buNone/>
                      </a:pPr>
                      <a:r>
                        <a:rPr lang="en-US" sz="1050" b="1">
                          <a:solidFill>
                            <a:srgbClr val="0B1F38"/>
                          </a:solidFill>
                          <a:latin typeface="Roboto" pitchFamily="34" charset="0"/>
                          <a:ea typeface="Roboto" pitchFamily="34" charset="-122"/>
                          <a:cs typeface="Roboto" pitchFamily="34" charset="-120"/>
                        </a:rPr>
                        <a:t>Original Key Control  (KSI)</a:t>
                      </a:r>
                      <a:endParaRPr lang="en-US" sz="105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no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Yes</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no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Secure box + kiosk</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no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Yes*</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no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High-security, high-traffic sites</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no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90392">
                <a:tc>
                  <a:txBody>
                    <a:bodyPr/>
                    <a:lstStyle/>
                    <a:p>
                      <a:pPr marL="0" indent="0" algn="l">
                        <a:buNone/>
                      </a:pPr>
                      <a:r>
                        <a:rPr lang="en-US" sz="1050" b="1">
                          <a:solidFill>
                            <a:srgbClr val="0B1F38"/>
                          </a:solidFill>
                          <a:latin typeface="Roboto" pitchFamily="34" charset="0"/>
                          <a:ea typeface="Roboto" pitchFamily="34" charset="-122"/>
                          <a:cs typeface="Roboto" pitchFamily="34" charset="-120"/>
                        </a:rPr>
                        <a:t>FleetCommander Go  (Key Café)</a:t>
                      </a:r>
                      <a:endParaRPr lang="en-US" sz="105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2F5F9"/>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Yes</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2F5F9"/>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Key box, no kiosk</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2F5F9"/>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No</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2F5F9"/>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Fast, lower-cost secure rollout</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2F5F9"/>
                    </a:solidFill>
                  </a:tcPr>
                </a:tc>
                <a:extLst>
                  <a:ext uri="{0D108BD9-81ED-4DB2-BD59-A6C34878D82A}">
                    <a16:rowId xmlns:a16="http://schemas.microsoft.com/office/drawing/2014/main" val="10002"/>
                  </a:ext>
                </a:extLst>
              </a:tr>
              <a:tr h="490392">
                <a:tc>
                  <a:txBody>
                    <a:bodyPr/>
                    <a:lstStyle/>
                    <a:p>
                      <a:pPr marL="0" indent="0" algn="l">
                        <a:buNone/>
                      </a:pPr>
                      <a:r>
                        <a:rPr lang="en-US" sz="1050" b="1">
                          <a:solidFill>
                            <a:srgbClr val="0B1F38"/>
                          </a:solidFill>
                          <a:latin typeface="Roboto" pitchFamily="34" charset="0"/>
                          <a:ea typeface="Roboto" pitchFamily="34" charset="-122"/>
                          <a:cs typeface="Roboto" pitchFamily="34" charset="-120"/>
                        </a:rPr>
                        <a:t>Keyless  (Invers)</a:t>
                      </a:r>
                      <a:endParaRPr lang="en-US" sz="105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dirty="0">
                          <a:solidFill>
                            <a:srgbClr val="1A1A1A"/>
                          </a:solidFill>
                          <a:latin typeface="Roboto" pitchFamily="34" charset="0"/>
                          <a:ea typeface="Roboto" pitchFamily="34" charset="-122"/>
                          <a:cs typeface="Roboto" pitchFamily="34" charset="-120"/>
                        </a:rPr>
                        <a:t>In-vehicle</a:t>
                      </a:r>
                      <a:endParaRPr lang="en-US" sz="1000" dirty="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In-vehicle unit / vehicle</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dirty="0">
                          <a:solidFill>
                            <a:srgbClr val="1A1A1A"/>
                          </a:solidFill>
                          <a:latin typeface="Roboto" pitchFamily="34" charset="0"/>
                          <a:ea typeface="Roboto" pitchFamily="34" charset="-122"/>
                          <a:cs typeface="Roboto" pitchFamily="34" charset="-120"/>
                        </a:rPr>
                        <a:t>No</a:t>
                      </a:r>
                      <a:endParaRPr lang="en-US" sz="1000" dirty="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dirty="0">
                          <a:solidFill>
                            <a:srgbClr val="1A1A1A"/>
                          </a:solidFill>
                          <a:latin typeface="Roboto" pitchFamily="34" charset="0"/>
                          <a:ea typeface="Roboto" pitchFamily="34" charset="-122"/>
                          <a:cs typeface="Roboto" pitchFamily="34" charset="-120"/>
                        </a:rPr>
                        <a:t>Remote sites &amp; scattered pools</a:t>
                      </a:r>
                      <a:endParaRPr lang="en-US" sz="1000" dirty="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90392">
                <a:tc>
                  <a:txBody>
                    <a:bodyPr/>
                    <a:lstStyle/>
                    <a:p>
                      <a:pPr marL="0" indent="0" algn="l">
                        <a:buNone/>
                      </a:pPr>
                      <a:r>
                        <a:rPr lang="en-US" sz="1050" b="1">
                          <a:solidFill>
                            <a:srgbClr val="0B1F38"/>
                          </a:solidFill>
                          <a:latin typeface="Roboto" pitchFamily="34" charset="0"/>
                          <a:ea typeface="Roboto" pitchFamily="34" charset="-122"/>
                          <a:cs typeface="Roboto" pitchFamily="34" charset="-120"/>
                        </a:rPr>
                        <a:t>Kiosk Only</a:t>
                      </a:r>
                      <a:endParaRPr lang="en-US" sz="105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2F5F9"/>
                    </a:solidFill>
                  </a:tcPr>
                </a:tc>
                <a:tc>
                  <a:txBody>
                    <a:bodyPr/>
                    <a:lstStyle/>
                    <a:p>
                      <a:pPr marL="0" indent="0" algn="ctr">
                        <a:buNone/>
                      </a:pPr>
                      <a:r>
                        <a:rPr lang="en-US" sz="1000">
                          <a:solidFill>
                            <a:srgbClr val="B24A3C"/>
                          </a:solidFill>
                          <a:latin typeface="Roboto" pitchFamily="34" charset="0"/>
                          <a:ea typeface="Roboto" pitchFamily="34" charset="-122"/>
                          <a:cs typeface="Roboto" pitchFamily="34" charset="-120"/>
                        </a:rPr>
                        <a:t>No</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2F5F9"/>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Kiosk only</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2F5F9"/>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Yes</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2F5F9"/>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Low-security, trusted pools</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2F5F9"/>
                    </a:solidFill>
                  </a:tcPr>
                </a:tc>
                <a:extLst>
                  <a:ext uri="{0D108BD9-81ED-4DB2-BD59-A6C34878D82A}">
                    <a16:rowId xmlns:a16="http://schemas.microsoft.com/office/drawing/2014/main" val="10004"/>
                  </a:ext>
                </a:extLst>
              </a:tr>
              <a:tr h="490392">
                <a:tc>
                  <a:txBody>
                    <a:bodyPr/>
                    <a:lstStyle/>
                    <a:p>
                      <a:pPr marL="0" indent="0" algn="l">
                        <a:buNone/>
                      </a:pPr>
                      <a:r>
                        <a:rPr lang="en-US" sz="1050" b="1">
                          <a:solidFill>
                            <a:srgbClr val="0B1F38"/>
                          </a:solidFill>
                          <a:latin typeface="Roboto" pitchFamily="34" charset="0"/>
                          <a:ea typeface="Roboto" pitchFamily="34" charset="-122"/>
                          <a:cs typeface="Roboto" pitchFamily="34" charset="-120"/>
                        </a:rPr>
                        <a:t>Dispatcher</a:t>
                      </a:r>
                      <a:endParaRPr lang="en-US" sz="105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By staff</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None</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a:solidFill>
                            <a:srgbClr val="1A1A1A"/>
                          </a:solidFill>
                          <a:latin typeface="Roboto" pitchFamily="34" charset="0"/>
                          <a:ea typeface="Roboto" pitchFamily="34" charset="-122"/>
                          <a:cs typeface="Roboto" pitchFamily="34" charset="-120"/>
                        </a:rPr>
                        <a:t>No</a:t>
                      </a:r>
                      <a:endParaRPr lang="en-US" sz="100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tc>
                  <a:txBody>
                    <a:bodyPr/>
                    <a:lstStyle/>
                    <a:p>
                      <a:pPr marL="0" indent="0" algn="ctr">
                        <a:buNone/>
                      </a:pPr>
                      <a:r>
                        <a:rPr lang="en-US" sz="1000" dirty="0">
                          <a:solidFill>
                            <a:srgbClr val="1A1A1A"/>
                          </a:solidFill>
                          <a:latin typeface="Roboto" pitchFamily="34" charset="0"/>
                          <a:ea typeface="Roboto" pitchFamily="34" charset="-122"/>
                          <a:cs typeface="Roboto" pitchFamily="34" charset="-120"/>
                        </a:rPr>
                        <a:t>Staffed depots &amp; counters</a:t>
                      </a:r>
                      <a:endParaRPr lang="en-US" sz="1000" dirty="0">
                        <a:latin typeface="Roboto" charset="0"/>
                        <a:ea typeface="Roboto" charset="0"/>
                        <a:cs typeface="Roboto" charset="0"/>
                      </a:endParaRPr>
                    </a:p>
                  </a:txBody>
                  <a:tcPr marL="65913" marR="54927" marT="43942" marB="43942" anchor="ctr">
                    <a:lnL w="9525" cap="flat" cmpd="sng" algn="ctr">
                      <a:solidFill>
                        <a:srgbClr val="D8E0EA"/>
                      </a:solidFill>
                      <a:prstDash val="solid"/>
                      <a:round/>
                      <a:headEnd type="none" w="med" len="med"/>
                      <a:tailEnd type="none" w="med" len="med"/>
                    </a:lnL>
                    <a:lnR w="9525" cap="flat" cmpd="sng" algn="ctr">
                      <a:solidFill>
                        <a:srgbClr val="D8E0EA"/>
                      </a:solidFill>
                      <a:prstDash val="solid"/>
                      <a:round/>
                      <a:headEnd type="none" w="med" len="med"/>
                      <a:tailEnd type="none" w="med" len="med"/>
                    </a:lnR>
                    <a:lnT w="9525" cap="flat" cmpd="sng" algn="ctr">
                      <a:solidFill>
                        <a:srgbClr val="D8E0EA"/>
                      </a:solidFill>
                      <a:prstDash val="solid"/>
                      <a:round/>
                      <a:headEnd type="none" w="med" len="med"/>
                      <a:tailEnd type="none" w="med" len="med"/>
                    </a:lnT>
                    <a:lnB w="9525" cap="flat" cmpd="sng" algn="ctr">
                      <a:solidFill>
                        <a:srgbClr val="D8E0EA"/>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4" name="Text 1"/>
          <p:cNvSpPr txBox="1"/>
          <p:nvPr/>
        </p:nvSpPr>
        <p:spPr>
          <a:xfrm>
            <a:off x="548640" y="4287164"/>
            <a:ext cx="9491472" cy="237286"/>
          </a:xfrm>
          <a:prstGeom prst="rect">
            <a:avLst/>
          </a:prstGeom>
          <a:noFill/>
          <a:ln/>
        </p:spPr>
        <p:txBody>
          <a:bodyPr wrap="square" lIns="0" tIns="0" rIns="0" bIns="0" rtlCol="0" anchor="ctr"/>
          <a:lstStyle/>
          <a:p>
            <a:pPr marL="0" indent="0" algn="l">
              <a:buNone/>
            </a:pPr>
            <a:r>
              <a:rPr lang="en-US" sz="900" i="1">
                <a:solidFill>
                  <a:srgbClr val="5B6B7B"/>
                </a:solidFill>
                <a:latin typeface="Roboto" pitchFamily="34" charset="0"/>
                <a:ea typeface="Roboto" pitchFamily="34" charset="-122"/>
                <a:cs typeface="Roboto" pitchFamily="34" charset="-120"/>
              </a:rPr>
              <a:t>* KSI can run without a kiosk using a printed QR code (no PIN fallback to open the box).</a:t>
            </a:r>
            <a:endParaRPr lang="en-US" sz="900"/>
          </a:p>
        </p:txBody>
      </p:sp>
      <p:sp>
        <p:nvSpPr>
          <p:cNvPr id="5" name="Shape 2"/>
          <p:cNvSpPr/>
          <p:nvPr/>
        </p:nvSpPr>
        <p:spPr>
          <a:xfrm>
            <a:off x="548640" y="4682642"/>
            <a:ext cx="9752487" cy="751408"/>
          </a:xfrm>
          <a:prstGeom prst="roundRect">
            <a:avLst>
              <a:gd name="adj" fmla="val 8421"/>
            </a:avLst>
          </a:prstGeom>
          <a:solidFill>
            <a:srgbClr val="F2F5F9"/>
          </a:solidFill>
          <a:ln w="10985">
            <a:solidFill>
              <a:srgbClr val="D8E0EA"/>
            </a:solidFill>
            <a:prstDash val="solid"/>
          </a:ln>
        </p:spPr>
        <p:txBody>
          <a:bodyPr/>
          <a:lstStyle/>
          <a:p>
            <a:endParaRPr lang="en-US"/>
          </a:p>
        </p:txBody>
      </p:sp>
      <p:sp>
        <p:nvSpPr>
          <p:cNvPr id="6" name="Shape 3"/>
          <p:cNvSpPr/>
          <p:nvPr/>
        </p:nvSpPr>
        <p:spPr>
          <a:xfrm>
            <a:off x="722650" y="4840833"/>
            <a:ext cx="435025" cy="435025"/>
          </a:xfrm>
          <a:prstGeom prst="ellipse">
            <a:avLst/>
          </a:prstGeom>
          <a:solidFill>
            <a:srgbClr val="F58220"/>
          </a:solidFill>
          <a:ln/>
        </p:spPr>
        <p:txBody>
          <a:bodyPr/>
          <a:lstStyle/>
          <a:p>
            <a:endParaRPr lang="en-US"/>
          </a:p>
        </p:txBody>
      </p:sp>
      <p:pic>
        <p:nvPicPr>
          <p:cNvPr id="7" name="Image 0" descr="preencoded.png"/>
          <p:cNvPicPr>
            <a:picLocks noChangeAspect="1"/>
          </p:cNvPicPr>
          <p:nvPr/>
        </p:nvPicPr>
        <p:blipFill>
          <a:blip r:embed="rId3"/>
          <a:stretch>
            <a:fillRect/>
          </a:stretch>
        </p:blipFill>
        <p:spPr>
          <a:xfrm>
            <a:off x="849203" y="4967386"/>
            <a:ext cx="181919" cy="181919"/>
          </a:xfrm>
          <a:prstGeom prst="rect">
            <a:avLst/>
          </a:prstGeom>
        </p:spPr>
      </p:pic>
      <p:sp>
        <p:nvSpPr>
          <p:cNvPr id="8" name="Text 4"/>
          <p:cNvSpPr txBox="1"/>
          <p:nvPr/>
        </p:nvSpPr>
        <p:spPr>
          <a:xfrm>
            <a:off x="1300048" y="4761738"/>
            <a:ext cx="8803340" cy="593217"/>
          </a:xfrm>
          <a:prstGeom prst="rect">
            <a:avLst/>
          </a:prstGeom>
          <a:noFill/>
          <a:ln/>
        </p:spPr>
        <p:txBody>
          <a:bodyPr wrap="square" lIns="0" tIns="0" rIns="0" bIns="0" rtlCol="0" anchor="ctr"/>
          <a:lstStyle/>
          <a:p>
            <a:pPr marL="0" indent="0" algn="l">
              <a:lnSpc>
                <a:spcPct val="103000"/>
              </a:lnSpc>
              <a:buNone/>
            </a:pPr>
            <a:r>
              <a:rPr lang="en-US" sz="1100" b="1">
                <a:solidFill>
                  <a:srgbClr val="0B1F38"/>
                </a:solidFill>
                <a:latin typeface="Roboto" pitchFamily="34" charset="0"/>
                <a:ea typeface="Roboto" pitchFamily="34" charset="-122"/>
                <a:cs typeface="Roboto" pitchFamily="34" charset="-120"/>
              </a:rPr>
              <a:t>Mix and match.  </a:t>
            </a:r>
            <a:r>
              <a:rPr lang="en-US" sz="1100">
                <a:solidFill>
                  <a:srgbClr val="1A1A1A"/>
                </a:solidFill>
                <a:latin typeface="Roboto" pitchFamily="34" charset="0"/>
                <a:ea typeface="Roboto" pitchFamily="34" charset="-122"/>
                <a:cs typeface="Roboto" pitchFamily="34" charset="-120"/>
              </a:rPr>
              <a:t>All five options are interchangeable — run different methods at different locations within one organization. Relative cost only; contact Agile Fleet for current pricing.</a:t>
            </a:r>
            <a:endParaRPr lang="en-US" sz="1100"/>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3" name="Text 0"/>
          <p:cNvSpPr txBox="1"/>
          <p:nvPr/>
        </p:nvSpPr>
        <p:spPr>
          <a:xfrm>
            <a:off x="640080" y="685800"/>
            <a:ext cx="10881360" cy="914400"/>
          </a:xfrm>
          <a:prstGeom prst="rect">
            <a:avLst/>
          </a:prstGeom>
          <a:noFill/>
          <a:ln/>
        </p:spPr>
        <p:txBody>
          <a:bodyPr wrap="square" lIns="0" tIns="0" rIns="0" bIns="0" rtlCol="0" anchor="t"/>
          <a:lstStyle/>
          <a:p>
            <a:pPr marL="0" indent="0" algn="l">
              <a:buNone/>
            </a:pPr>
            <a:r>
              <a:rPr lang="en-US" sz="3600" b="1">
                <a:solidFill>
                  <a:srgbClr val="FFFFFF"/>
                </a:solidFill>
                <a:latin typeface="Syne" pitchFamily="34" charset="0"/>
                <a:ea typeface="Syne" pitchFamily="34" charset="-122"/>
                <a:cs typeface="Syne" pitchFamily="34" charset="-120"/>
              </a:rPr>
              <a:t>A closer look at what's new</a:t>
            </a:r>
            <a:endParaRPr lang="en-US" sz="3600"/>
          </a:p>
        </p:txBody>
      </p:sp>
      <p:sp>
        <p:nvSpPr>
          <p:cNvPr id="4" name="Text 1"/>
          <p:cNvSpPr txBox="1"/>
          <p:nvPr/>
        </p:nvSpPr>
        <p:spPr>
          <a:xfrm>
            <a:off x="658368" y="1645920"/>
            <a:ext cx="10332720" cy="640080"/>
          </a:xfrm>
          <a:prstGeom prst="rect">
            <a:avLst/>
          </a:prstGeom>
          <a:noFill/>
          <a:ln/>
        </p:spPr>
        <p:txBody>
          <a:bodyPr wrap="square" lIns="0" tIns="0" rIns="0" bIns="0" rtlCol="0" anchor="t"/>
          <a:lstStyle/>
          <a:p>
            <a:pPr marL="0" indent="0" algn="l">
              <a:lnSpc>
                <a:spcPct val="105000"/>
              </a:lnSpc>
              <a:buNone/>
            </a:pPr>
            <a:r>
              <a:rPr lang="en-US" sz="1500">
                <a:solidFill>
                  <a:srgbClr val="CBD6E2"/>
                </a:solidFill>
                <a:latin typeface="Roboto" pitchFamily="34" charset="0"/>
                <a:ea typeface="Roboto" pitchFamily="34" charset="-122"/>
                <a:cs typeface="Roboto" pitchFamily="34" charset="-120"/>
              </a:rPr>
              <a:t>Recent additions to how you dispatch keys — a walkthrough of the Key Café experience, phone-based login, and the keyless flow.</a:t>
            </a:r>
            <a:endParaRPr lang="en-US" sz="1500"/>
          </a:p>
        </p:txBody>
      </p:sp>
      <p:grpSp>
        <p:nvGrpSpPr>
          <p:cNvPr id="2" name="Group 1">
            <a:extLst>
              <a:ext uri="{FF2B5EF4-FFF2-40B4-BE49-F238E27FC236}">
                <a16:creationId xmlns:a16="http://schemas.microsoft.com/office/drawing/2014/main" id="{FF317C1A-0820-A92B-7622-86D0ABD3176A}"/>
              </a:ext>
            </a:extLst>
          </p:cNvPr>
          <p:cNvGrpSpPr/>
          <p:nvPr/>
        </p:nvGrpSpPr>
        <p:grpSpPr>
          <a:xfrm>
            <a:off x="4283964" y="2614507"/>
            <a:ext cx="3392424" cy="2514600"/>
            <a:chOff x="640080" y="2614507"/>
            <a:chExt cx="3392424" cy="2514600"/>
          </a:xfrm>
        </p:grpSpPr>
        <p:sp>
          <p:nvSpPr>
            <p:cNvPr id="5" name="Shape 2"/>
            <p:cNvSpPr/>
            <p:nvPr/>
          </p:nvSpPr>
          <p:spPr>
            <a:xfrm>
              <a:off x="640080" y="2614507"/>
              <a:ext cx="3392424" cy="2514600"/>
            </a:xfrm>
            <a:prstGeom prst="roundRect">
              <a:avLst>
                <a:gd name="adj" fmla="val 2909"/>
              </a:avLst>
            </a:prstGeom>
            <a:solidFill>
              <a:srgbClr val="0B1F38">
                <a:alpha val="82000"/>
              </a:srgbClr>
            </a:solidFill>
            <a:ln w="12700">
              <a:solidFill>
                <a:srgbClr val="2C4A72"/>
              </a:solidFill>
              <a:prstDash val="solid"/>
            </a:ln>
          </p:spPr>
          <p:txBody>
            <a:bodyPr/>
            <a:lstStyle/>
            <a:p>
              <a:endParaRPr lang="en-US"/>
            </a:p>
          </p:txBody>
        </p:sp>
        <p:sp>
          <p:nvSpPr>
            <p:cNvPr id="6" name="Shape 3"/>
            <p:cNvSpPr/>
            <p:nvPr/>
          </p:nvSpPr>
          <p:spPr>
            <a:xfrm>
              <a:off x="914400" y="2898648"/>
              <a:ext cx="749808" cy="749808"/>
            </a:xfrm>
            <a:prstGeom prst="ellipse">
              <a:avLst/>
            </a:prstGeom>
            <a:solidFill>
              <a:srgbClr val="F58220"/>
            </a:solidFill>
            <a:ln/>
          </p:spPr>
          <p:txBody>
            <a:bodyPr/>
            <a:lstStyle/>
            <a:p>
              <a:endParaRPr lang="en-US"/>
            </a:p>
          </p:txBody>
        </p:sp>
        <p:pic>
          <p:nvPicPr>
            <p:cNvPr id="7" name="Image 1" descr="preencoded.png"/>
            <p:cNvPicPr>
              <a:picLocks noChangeAspect="1"/>
            </p:cNvPicPr>
            <p:nvPr/>
          </p:nvPicPr>
          <p:blipFill>
            <a:blip r:embed="rId3"/>
            <a:stretch>
              <a:fillRect/>
            </a:stretch>
          </p:blipFill>
          <p:spPr>
            <a:xfrm>
              <a:off x="1133856" y="3118104"/>
              <a:ext cx="310896" cy="310896"/>
            </a:xfrm>
            <a:prstGeom prst="rect">
              <a:avLst/>
            </a:prstGeom>
          </p:spPr>
        </p:pic>
        <p:sp>
          <p:nvSpPr>
            <p:cNvPr id="8" name="Text 4"/>
            <p:cNvSpPr txBox="1"/>
            <p:nvPr/>
          </p:nvSpPr>
          <p:spPr>
            <a:xfrm>
              <a:off x="914400" y="3794760"/>
              <a:ext cx="2843784" cy="457200"/>
            </a:xfrm>
            <a:prstGeom prst="rect">
              <a:avLst/>
            </a:prstGeom>
            <a:noFill/>
            <a:ln/>
          </p:spPr>
          <p:txBody>
            <a:bodyPr wrap="square" lIns="0" tIns="0" rIns="0" bIns="0" rtlCol="0" anchor="t"/>
            <a:lstStyle/>
            <a:p>
              <a:pPr marL="0" indent="0" algn="l">
                <a:lnSpc>
                  <a:spcPct val="95000"/>
                </a:lnSpc>
                <a:buNone/>
              </a:pPr>
              <a:r>
                <a:rPr lang="en-US" sz="1700" b="1" dirty="0">
                  <a:solidFill>
                    <a:srgbClr val="FFFFFF"/>
                  </a:solidFill>
                  <a:latin typeface="Roboto" pitchFamily="34" charset="0"/>
                  <a:ea typeface="Roboto" pitchFamily="34" charset="-122"/>
                  <a:cs typeface="Roboto" pitchFamily="34" charset="-120"/>
                </a:rPr>
                <a:t>FleetCommander Go, end to end</a:t>
              </a:r>
              <a:endParaRPr lang="en-US" sz="1700" dirty="0"/>
            </a:p>
          </p:txBody>
        </p:sp>
        <p:sp>
          <p:nvSpPr>
            <p:cNvPr id="9" name="Text 5"/>
            <p:cNvSpPr txBox="1"/>
            <p:nvPr/>
          </p:nvSpPr>
          <p:spPr>
            <a:xfrm>
              <a:off x="932688" y="4270248"/>
              <a:ext cx="2843784" cy="777240"/>
            </a:xfrm>
            <a:prstGeom prst="rect">
              <a:avLst/>
            </a:prstGeom>
            <a:noFill/>
            <a:ln/>
          </p:spPr>
          <p:txBody>
            <a:bodyPr wrap="square" lIns="0" tIns="0" rIns="0" bIns="0" rtlCol="0" anchor="t"/>
            <a:lstStyle/>
            <a:p>
              <a:pPr marL="0" indent="0" algn="l">
                <a:lnSpc>
                  <a:spcPct val="105000"/>
                </a:lnSpc>
                <a:buNone/>
              </a:pPr>
              <a:r>
                <a:rPr lang="en-US" sz="1250">
                  <a:solidFill>
                    <a:srgbClr val="C6D3E2"/>
                  </a:solidFill>
                  <a:latin typeface="Roboto" pitchFamily="34" charset="0"/>
                  <a:ea typeface="Roboto" pitchFamily="34" charset="-122"/>
                  <a:cs typeface="Roboto" pitchFamily="34" charset="-120"/>
                </a:rPr>
                <a:t>Check-out &amp; return, admin setup, hardware, and coverage.</a:t>
              </a:r>
              <a:endParaRPr lang="en-US" sz="1250"/>
            </a:p>
          </p:txBody>
        </p:sp>
      </p:grpSp>
      <p:grpSp>
        <p:nvGrpSpPr>
          <p:cNvPr id="22" name="Group 21">
            <a:extLst>
              <a:ext uri="{FF2B5EF4-FFF2-40B4-BE49-F238E27FC236}">
                <a16:creationId xmlns:a16="http://schemas.microsoft.com/office/drawing/2014/main" id="{22C0A217-A83B-C386-4BAE-16BECA7EB54C}"/>
              </a:ext>
            </a:extLst>
          </p:cNvPr>
          <p:cNvGrpSpPr/>
          <p:nvPr/>
        </p:nvGrpSpPr>
        <p:grpSpPr>
          <a:xfrm>
            <a:off x="516636" y="2606040"/>
            <a:ext cx="3392424" cy="2514600"/>
            <a:chOff x="4251960" y="2697480"/>
            <a:chExt cx="3392424" cy="2514600"/>
          </a:xfrm>
        </p:grpSpPr>
        <p:sp>
          <p:nvSpPr>
            <p:cNvPr id="10" name="Shape 6"/>
            <p:cNvSpPr/>
            <p:nvPr/>
          </p:nvSpPr>
          <p:spPr>
            <a:xfrm>
              <a:off x="4251960" y="2697480"/>
              <a:ext cx="3392424" cy="2514600"/>
            </a:xfrm>
            <a:prstGeom prst="roundRect">
              <a:avLst>
                <a:gd name="adj" fmla="val 2909"/>
              </a:avLst>
            </a:prstGeom>
            <a:solidFill>
              <a:srgbClr val="0B1F38">
                <a:alpha val="82000"/>
              </a:srgbClr>
            </a:solidFill>
            <a:ln w="12700">
              <a:solidFill>
                <a:srgbClr val="2C4A72"/>
              </a:solidFill>
              <a:prstDash val="solid"/>
            </a:ln>
          </p:spPr>
          <p:txBody>
            <a:bodyPr/>
            <a:lstStyle/>
            <a:p>
              <a:endParaRPr lang="en-US"/>
            </a:p>
          </p:txBody>
        </p:sp>
        <p:sp>
          <p:nvSpPr>
            <p:cNvPr id="11" name="Shape 7"/>
            <p:cNvSpPr/>
            <p:nvPr/>
          </p:nvSpPr>
          <p:spPr>
            <a:xfrm>
              <a:off x="4672584" y="2898648"/>
              <a:ext cx="749808" cy="749808"/>
            </a:xfrm>
            <a:prstGeom prst="ellipse">
              <a:avLst/>
            </a:prstGeom>
            <a:solidFill>
              <a:srgbClr val="F58220"/>
            </a:solidFill>
            <a:ln/>
          </p:spPr>
          <p:txBody>
            <a:bodyPr/>
            <a:lstStyle/>
            <a:p>
              <a:endParaRPr lang="en-US"/>
            </a:p>
          </p:txBody>
        </p:sp>
        <p:pic>
          <p:nvPicPr>
            <p:cNvPr id="12" name="Image 2" descr="preencoded.png"/>
            <p:cNvPicPr>
              <a:picLocks noChangeAspect="1"/>
            </p:cNvPicPr>
            <p:nvPr/>
          </p:nvPicPr>
          <p:blipFill>
            <a:blip r:embed="rId4"/>
            <a:stretch>
              <a:fillRect/>
            </a:stretch>
          </p:blipFill>
          <p:spPr>
            <a:xfrm>
              <a:off x="4892040" y="3118104"/>
              <a:ext cx="310896" cy="310896"/>
            </a:xfrm>
            <a:prstGeom prst="rect">
              <a:avLst/>
            </a:prstGeom>
          </p:spPr>
        </p:pic>
        <p:sp>
          <p:nvSpPr>
            <p:cNvPr id="13" name="Text 8"/>
            <p:cNvSpPr txBox="1"/>
            <p:nvPr/>
          </p:nvSpPr>
          <p:spPr>
            <a:xfrm>
              <a:off x="4672584" y="3794760"/>
              <a:ext cx="2843784" cy="457200"/>
            </a:xfrm>
            <a:prstGeom prst="rect">
              <a:avLst/>
            </a:prstGeom>
            <a:noFill/>
            <a:ln/>
          </p:spPr>
          <p:txBody>
            <a:bodyPr wrap="square" lIns="0" tIns="0" rIns="0" bIns="0" rtlCol="0" anchor="t"/>
            <a:lstStyle/>
            <a:p>
              <a:pPr marL="0" indent="0" algn="l">
                <a:lnSpc>
                  <a:spcPct val="95000"/>
                </a:lnSpc>
                <a:buNone/>
              </a:pPr>
              <a:r>
                <a:rPr lang="en-US" sz="1700" b="1">
                  <a:solidFill>
                    <a:srgbClr val="FFFFFF"/>
                  </a:solidFill>
                  <a:latin typeface="Roboto" pitchFamily="34" charset="0"/>
                  <a:ea typeface="Roboto" pitchFamily="34" charset="-122"/>
                  <a:cs typeface="Roboto" pitchFamily="34" charset="-120"/>
                </a:rPr>
                <a:t>Phone / QR login</a:t>
              </a:r>
              <a:endParaRPr lang="en-US" sz="1700"/>
            </a:p>
          </p:txBody>
        </p:sp>
        <p:sp>
          <p:nvSpPr>
            <p:cNvPr id="14" name="Text 9"/>
            <p:cNvSpPr txBox="1"/>
            <p:nvPr/>
          </p:nvSpPr>
          <p:spPr>
            <a:xfrm>
              <a:off x="4690872" y="4270248"/>
              <a:ext cx="2843784" cy="777240"/>
            </a:xfrm>
            <a:prstGeom prst="rect">
              <a:avLst/>
            </a:prstGeom>
            <a:noFill/>
            <a:ln/>
          </p:spPr>
          <p:txBody>
            <a:bodyPr wrap="square" lIns="0" tIns="0" rIns="0" bIns="0" rtlCol="0" anchor="t"/>
            <a:lstStyle/>
            <a:p>
              <a:pPr marL="0" indent="0" algn="l">
                <a:lnSpc>
                  <a:spcPct val="105000"/>
                </a:lnSpc>
                <a:buNone/>
              </a:pPr>
              <a:r>
                <a:rPr lang="en-US" sz="1250">
                  <a:solidFill>
                    <a:srgbClr val="C6D3E2"/>
                  </a:solidFill>
                  <a:latin typeface="Roboto" pitchFamily="34" charset="0"/>
                  <a:ea typeface="Roboto" pitchFamily="34" charset="-122"/>
                  <a:cs typeface="Roboto" pitchFamily="34" charset="-120"/>
                </a:rPr>
                <a:t>Scan a QR to open the kiosk on your phone — no RFID needed.</a:t>
              </a:r>
              <a:endParaRPr lang="en-US" sz="1250"/>
            </a:p>
          </p:txBody>
        </p:sp>
      </p:grpSp>
      <p:grpSp>
        <p:nvGrpSpPr>
          <p:cNvPr id="23" name="Group 22">
            <a:extLst>
              <a:ext uri="{FF2B5EF4-FFF2-40B4-BE49-F238E27FC236}">
                <a16:creationId xmlns:a16="http://schemas.microsoft.com/office/drawing/2014/main" id="{8D178CC1-2BF8-6D1D-A993-0A061B55889C}"/>
              </a:ext>
            </a:extLst>
          </p:cNvPr>
          <p:cNvGrpSpPr/>
          <p:nvPr/>
        </p:nvGrpSpPr>
        <p:grpSpPr>
          <a:xfrm>
            <a:off x="7950708" y="2606040"/>
            <a:ext cx="3392424" cy="2514600"/>
            <a:chOff x="8156448" y="2606040"/>
            <a:chExt cx="3392424" cy="2514600"/>
          </a:xfrm>
        </p:grpSpPr>
        <p:sp>
          <p:nvSpPr>
            <p:cNvPr id="15" name="Shape 10"/>
            <p:cNvSpPr/>
            <p:nvPr/>
          </p:nvSpPr>
          <p:spPr>
            <a:xfrm>
              <a:off x="8156448" y="2606040"/>
              <a:ext cx="3392424" cy="2514600"/>
            </a:xfrm>
            <a:prstGeom prst="roundRect">
              <a:avLst>
                <a:gd name="adj" fmla="val 2909"/>
              </a:avLst>
            </a:prstGeom>
            <a:solidFill>
              <a:srgbClr val="0B1F38">
                <a:alpha val="82000"/>
              </a:srgbClr>
            </a:solidFill>
            <a:ln w="12700">
              <a:solidFill>
                <a:srgbClr val="2C4A72"/>
              </a:solidFill>
              <a:prstDash val="solid"/>
            </a:ln>
          </p:spPr>
          <p:txBody>
            <a:bodyPr/>
            <a:lstStyle/>
            <a:p>
              <a:endParaRPr lang="en-US"/>
            </a:p>
          </p:txBody>
        </p:sp>
        <p:sp>
          <p:nvSpPr>
            <p:cNvPr id="16" name="Shape 11"/>
            <p:cNvSpPr/>
            <p:nvPr/>
          </p:nvSpPr>
          <p:spPr>
            <a:xfrm>
              <a:off x="8430768" y="2898648"/>
              <a:ext cx="749808" cy="749808"/>
            </a:xfrm>
            <a:prstGeom prst="ellipse">
              <a:avLst/>
            </a:prstGeom>
            <a:solidFill>
              <a:srgbClr val="F58220"/>
            </a:solidFill>
            <a:ln/>
          </p:spPr>
          <p:txBody>
            <a:bodyPr/>
            <a:lstStyle/>
            <a:p>
              <a:endParaRPr lang="en-US"/>
            </a:p>
          </p:txBody>
        </p:sp>
        <p:pic>
          <p:nvPicPr>
            <p:cNvPr id="17" name="Image 3" descr="preencoded.png"/>
            <p:cNvPicPr>
              <a:picLocks noChangeAspect="1"/>
            </p:cNvPicPr>
            <p:nvPr/>
          </p:nvPicPr>
          <p:blipFill>
            <a:blip r:embed="rId5"/>
            <a:stretch>
              <a:fillRect/>
            </a:stretch>
          </p:blipFill>
          <p:spPr>
            <a:xfrm>
              <a:off x="8650224" y="3118104"/>
              <a:ext cx="310896" cy="310896"/>
            </a:xfrm>
            <a:prstGeom prst="rect">
              <a:avLst/>
            </a:prstGeom>
          </p:spPr>
        </p:pic>
        <p:sp>
          <p:nvSpPr>
            <p:cNvPr id="18" name="Text 12"/>
            <p:cNvSpPr txBox="1"/>
            <p:nvPr/>
          </p:nvSpPr>
          <p:spPr>
            <a:xfrm>
              <a:off x="8430768" y="3794760"/>
              <a:ext cx="2843784" cy="457200"/>
            </a:xfrm>
            <a:prstGeom prst="rect">
              <a:avLst/>
            </a:prstGeom>
            <a:noFill/>
            <a:ln/>
          </p:spPr>
          <p:txBody>
            <a:bodyPr wrap="square" lIns="0" tIns="0" rIns="0" bIns="0" rtlCol="0" anchor="t"/>
            <a:lstStyle/>
            <a:p>
              <a:pPr marL="0" indent="0" algn="l">
                <a:lnSpc>
                  <a:spcPct val="95000"/>
                </a:lnSpc>
                <a:buNone/>
              </a:pPr>
              <a:r>
                <a:rPr lang="en-US" sz="1700" b="1">
                  <a:solidFill>
                    <a:srgbClr val="FFFFFF"/>
                  </a:solidFill>
                  <a:latin typeface="Roboto" pitchFamily="34" charset="0"/>
                  <a:ea typeface="Roboto" pitchFamily="34" charset="-122"/>
                  <a:cs typeface="Roboto" pitchFamily="34" charset="-120"/>
                </a:rPr>
                <a:t>Keyless</a:t>
              </a:r>
              <a:endParaRPr lang="en-US" sz="1700"/>
            </a:p>
          </p:txBody>
        </p:sp>
        <p:sp>
          <p:nvSpPr>
            <p:cNvPr id="19" name="Text 13"/>
            <p:cNvSpPr txBox="1"/>
            <p:nvPr/>
          </p:nvSpPr>
          <p:spPr>
            <a:xfrm>
              <a:off x="8449056" y="4270248"/>
              <a:ext cx="2843784" cy="777240"/>
            </a:xfrm>
            <a:prstGeom prst="rect">
              <a:avLst/>
            </a:prstGeom>
            <a:noFill/>
            <a:ln/>
          </p:spPr>
          <p:txBody>
            <a:bodyPr wrap="square" lIns="0" tIns="0" rIns="0" bIns="0" rtlCol="0" anchor="t"/>
            <a:lstStyle/>
            <a:p>
              <a:pPr marL="0" indent="0" algn="l">
                <a:lnSpc>
                  <a:spcPct val="105000"/>
                </a:lnSpc>
                <a:buNone/>
              </a:pPr>
              <a:r>
                <a:rPr lang="en-US" sz="1250">
                  <a:solidFill>
                    <a:srgbClr val="C6D3E2"/>
                  </a:solidFill>
                  <a:latin typeface="Roboto" pitchFamily="34" charset="0"/>
                  <a:ea typeface="Roboto" pitchFamily="34" charset="-122"/>
                  <a:cs typeface="Roboto" pitchFamily="34" charset="-120"/>
                </a:rPr>
                <a:t>Reserve, walk up, and badge in to start the vehicle.</a:t>
              </a:r>
              <a:endParaRPr lang="en-US" sz="1250"/>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Log in by phone at kiosk — scan a QR</a:t>
            </a:r>
            <a:endParaRPr lang="en-US" sz="235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QR code at kiosk</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sp>
        <p:nvSpPr>
          <p:cNvPr id="7" name="Text 4"/>
          <p:cNvSpPr txBox="1"/>
          <p:nvPr/>
        </p:nvSpPr>
        <p:spPr>
          <a:xfrm>
            <a:off x="548640" y="1439722"/>
            <a:ext cx="4824831" cy="221467"/>
          </a:xfrm>
          <a:prstGeom prst="rect">
            <a:avLst/>
          </a:prstGeom>
          <a:noFill/>
          <a:ln/>
        </p:spPr>
        <p:txBody>
          <a:bodyPr wrap="square" lIns="0" tIns="0" rIns="0" bIns="0" rtlCol="0" anchor="ctr"/>
          <a:lstStyle/>
          <a:p>
            <a:pPr marL="0" indent="0" algn="l">
              <a:buNone/>
            </a:pPr>
            <a:r>
              <a:rPr lang="en-US" sz="1000" b="1" kern="0" spc="150">
                <a:solidFill>
                  <a:srgbClr val="F58220"/>
                </a:solidFill>
                <a:latin typeface="Roboto" pitchFamily="34" charset="0"/>
                <a:ea typeface="Roboto" pitchFamily="34" charset="-122"/>
                <a:cs typeface="Roboto" pitchFamily="34" charset="-120"/>
              </a:rPr>
              <a:t>AN ALTERNATIVE TO THE KIOSK LOGIN</a:t>
            </a:r>
            <a:endParaRPr lang="en-US" sz="1000"/>
          </a:p>
        </p:txBody>
      </p:sp>
      <p:sp>
        <p:nvSpPr>
          <p:cNvPr id="8" name="Text 5"/>
          <p:cNvSpPr txBox="1"/>
          <p:nvPr/>
        </p:nvSpPr>
        <p:spPr>
          <a:xfrm>
            <a:off x="548640" y="1716557"/>
            <a:ext cx="4824831" cy="2056485"/>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Scan a QR code to open the kiosk on your phone</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Use as an alternative to logging in at a physical kiosk</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Works well for clients with long logins who don't use RFID</a:t>
            </a:r>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Don’t have phone, can still select Tap here to log in. </a:t>
            </a:r>
            <a:endParaRPr lang="en-US" sz="1150"/>
          </a:p>
        </p:txBody>
      </p:sp>
      <p:pic>
        <p:nvPicPr>
          <p:cNvPr id="10" name="Image 1" descr="Driver holding a phone showing the kiosk login screen after scanning the QR code on the kiosk"/>
          <p:cNvPicPr>
            <a:picLocks noChangeAspect="1"/>
          </p:cNvPicPr>
          <p:nvPr/>
        </p:nvPicPr>
        <p:blipFill>
          <a:blip r:embed="rId4"/>
          <a:stretch>
            <a:fillRect/>
          </a:stretch>
        </p:blipFill>
        <p:spPr>
          <a:xfrm>
            <a:off x="5897880" y="1371600"/>
            <a:ext cx="4160520" cy="3863339"/>
          </a:xfrm>
          <a:prstGeom prst="rect">
            <a:avLst/>
          </a:prstGeom>
        </p:spPr>
      </p:pic>
      <p:sp>
        <p:nvSpPr>
          <p:cNvPr id="11" name="Text 7"/>
          <p:cNvSpPr txBox="1"/>
          <p:nvPr/>
        </p:nvSpPr>
        <p:spPr>
          <a:xfrm>
            <a:off x="5897880" y="5285232"/>
            <a:ext cx="4160520" cy="253105"/>
          </a:xfrm>
          <a:prstGeom prst="rect">
            <a:avLst/>
          </a:prstGeom>
          <a:noFill/>
          <a:ln/>
        </p:spPr>
        <p:txBody>
          <a:bodyPr wrap="square" lIns="0" tIns="0" rIns="0" bIns="0" rtlCol="0" anchor="ctr"/>
          <a:lstStyle/>
          <a:p>
            <a:pPr marL="0" indent="0" algn="ctr">
              <a:buNone/>
            </a:pPr>
            <a:r>
              <a:rPr lang="en-US" sz="850" i="1">
                <a:solidFill>
                  <a:srgbClr val="5B6B7B"/>
                </a:solidFill>
                <a:latin typeface="Roboto" pitchFamily="34" charset="0"/>
                <a:ea typeface="Roboto" pitchFamily="34" charset="-122"/>
                <a:cs typeface="Roboto" pitchFamily="34" charset="-120"/>
              </a:rPr>
              <a:t>① Scan the QR on the kiosk   ② Log in on your phone</a:t>
            </a:r>
            <a:endParaRPr lang="en-US" sz="850"/>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7350861" y="530123"/>
            <a:ext cx="3322015" cy="3322015"/>
          </a:xfrm>
          <a:prstGeom prst="ellipse">
            <a:avLst/>
          </a:prstGeom>
          <a:solidFill>
            <a:srgbClr val="5CC6DC">
              <a:alpha val="18000"/>
            </a:srgbClr>
          </a:solidFill>
          <a:ln/>
        </p:spPr>
        <p:txBody>
          <a:bodyPr/>
          <a:lstStyle/>
          <a:p>
            <a:endParaRPr lang="en-US"/>
          </a:p>
        </p:txBody>
      </p:sp>
      <p:pic>
        <p:nvPicPr>
          <p:cNvPr id="4" name="Image 0" descr="/home/claude/build2/logo.png"/>
          <p:cNvPicPr>
            <a:picLocks noChangeAspect="1"/>
          </p:cNvPicPr>
          <p:nvPr/>
        </p:nvPicPr>
        <p:blipFill>
          <a:blip r:embed="rId3"/>
          <a:stretch>
            <a:fillRect/>
          </a:stretch>
        </p:blipFill>
        <p:spPr>
          <a:xfrm>
            <a:off x="706831" y="530123"/>
            <a:ext cx="2016937" cy="609036"/>
          </a:xfrm>
          <a:prstGeom prst="rect">
            <a:avLst/>
          </a:prstGeom>
        </p:spPr>
      </p:pic>
      <p:sp>
        <p:nvSpPr>
          <p:cNvPr id="5" name="Text 2"/>
          <p:cNvSpPr txBox="1"/>
          <p:nvPr/>
        </p:nvSpPr>
        <p:spPr>
          <a:xfrm>
            <a:off x="706831" y="1688211"/>
            <a:ext cx="8305038" cy="870051"/>
          </a:xfrm>
          <a:prstGeom prst="rect">
            <a:avLst/>
          </a:prstGeom>
          <a:noFill/>
          <a:ln/>
        </p:spPr>
        <p:txBody>
          <a:bodyPr wrap="square" lIns="0" tIns="0" rIns="0" bIns="0" rtlCol="0" anchor="ctr"/>
          <a:lstStyle/>
          <a:p>
            <a:pPr marL="0" indent="0">
              <a:buNone/>
            </a:pPr>
            <a:r>
              <a:rPr lang="en-US" sz="3800" b="1">
                <a:solidFill>
                  <a:srgbClr val="0B1F38"/>
                </a:solidFill>
                <a:latin typeface="Syne" pitchFamily="34" charset="0"/>
                <a:ea typeface="Syne" pitchFamily="34" charset="-122"/>
                <a:cs typeface="Syne" pitchFamily="34" charset="-120"/>
              </a:rPr>
              <a:t>Introducing </a:t>
            </a:r>
          </a:p>
          <a:p>
            <a:pPr marL="0" indent="0">
              <a:buNone/>
            </a:pPr>
            <a:r>
              <a:rPr lang="en-US" sz="3800" b="1">
                <a:solidFill>
                  <a:srgbClr val="0B1F38"/>
                </a:solidFill>
                <a:latin typeface="Syne" pitchFamily="34" charset="0"/>
                <a:ea typeface="Syne" pitchFamily="34" charset="-122"/>
                <a:cs typeface="Syne" pitchFamily="34" charset="-120"/>
              </a:rPr>
              <a:t>FleetCommander GO</a:t>
            </a:r>
            <a:endParaRPr lang="en-US" sz="3800">
              <a:solidFill>
                <a:srgbClr val="0B1F38"/>
              </a:solidFill>
            </a:endParaRPr>
          </a:p>
        </p:txBody>
      </p:sp>
      <p:sp>
        <p:nvSpPr>
          <p:cNvPr id="6" name="Text 3"/>
          <p:cNvSpPr txBox="1"/>
          <p:nvPr/>
        </p:nvSpPr>
        <p:spPr>
          <a:xfrm>
            <a:off x="706831" y="2982087"/>
            <a:ext cx="7514082" cy="474573"/>
          </a:xfrm>
          <a:prstGeom prst="rect">
            <a:avLst/>
          </a:prstGeom>
          <a:noFill/>
          <a:ln/>
        </p:spPr>
        <p:txBody>
          <a:bodyPr wrap="square" lIns="0" tIns="0" rIns="0" bIns="0" rtlCol="0" anchor="ctr"/>
          <a:lstStyle/>
          <a:p>
            <a:pPr marL="0" indent="0">
              <a:buNone/>
            </a:pPr>
            <a:r>
              <a:rPr lang="en-US" sz="1450">
                <a:solidFill>
                  <a:srgbClr val="5CC6DC"/>
                </a:solidFill>
                <a:latin typeface="Roboto" pitchFamily="34" charset="0"/>
                <a:ea typeface="Roboto" pitchFamily="34" charset="-122"/>
                <a:cs typeface="Roboto" pitchFamily="34" charset="-120"/>
              </a:rPr>
              <a:t>Key control, reimagined — easier to use, easier to implement, and built for every fleet.</a:t>
            </a:r>
            <a:endParaRPr lang="en-US" sz="1450"/>
          </a:p>
        </p:txBody>
      </p:sp>
      <p:pic>
        <p:nvPicPr>
          <p:cNvPr id="13" name="Picture 12">
            <a:extLst>
              <a:ext uri="{FF2B5EF4-FFF2-40B4-BE49-F238E27FC236}">
                <a16:creationId xmlns:a16="http://schemas.microsoft.com/office/drawing/2014/main" id="{2AA6F05D-0A1D-1803-96CD-CE8351C74879}"/>
              </a:ext>
            </a:extLst>
          </p:cNvPr>
          <p:cNvPicPr>
            <a:picLocks noChangeAspect="1"/>
          </p:cNvPicPr>
          <p:nvPr/>
        </p:nvPicPr>
        <p:blipFill>
          <a:blip r:embed="rId4"/>
          <a:stretch>
            <a:fillRect/>
          </a:stretch>
        </p:blipFill>
        <p:spPr>
          <a:xfrm>
            <a:off x="7748329" y="675306"/>
            <a:ext cx="2636520" cy="4424410"/>
          </a:xfrm>
          <a:prstGeom prst="rect">
            <a:avLst/>
          </a:prstGeom>
          <a:effectLst>
            <a:softEdge rad="165100"/>
          </a:effectLst>
        </p:spPr>
      </p:pic>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548640" y="411480"/>
            <a:ext cx="268925" cy="268925"/>
          </a:xfrm>
          <a:prstGeom prst="ellipse">
            <a:avLst/>
          </a:prstGeom>
          <a:solidFill>
            <a:srgbClr val="0B1F38"/>
          </a:solidFill>
          <a:ln/>
        </p:spPr>
        <p:txBody>
          <a:bodyPr/>
          <a:lstStyle/>
          <a:p>
            <a:endParaRPr lang="en-US"/>
          </a:p>
        </p:txBody>
      </p:sp>
      <p:sp>
        <p:nvSpPr>
          <p:cNvPr id="3" name="Text 1"/>
          <p:cNvSpPr txBox="1"/>
          <p:nvPr/>
        </p:nvSpPr>
        <p:spPr>
          <a:xfrm>
            <a:off x="548640" y="411480"/>
            <a:ext cx="268925" cy="268925"/>
          </a:xfrm>
          <a:prstGeom prst="rect">
            <a:avLst/>
          </a:prstGeom>
          <a:noFill/>
          <a:ln/>
        </p:spPr>
        <p:txBody>
          <a:bodyPr wrap="square" lIns="0" tIns="0" rIns="0" bIns="0" rtlCol="0" anchor="ctr"/>
          <a:lstStyle/>
          <a:p>
            <a:pPr marL="0" indent="0" algn="ctr">
              <a:buNone/>
            </a:pPr>
            <a:r>
              <a:rPr lang="en-US" sz="1100" b="1">
                <a:solidFill>
                  <a:srgbClr val="FFFFFF"/>
                </a:solidFill>
                <a:latin typeface="Syne" pitchFamily="34" charset="0"/>
                <a:ea typeface="Syne" pitchFamily="34" charset="-122"/>
                <a:cs typeface="Syne" pitchFamily="34" charset="-120"/>
              </a:rPr>
              <a:t>1</a:t>
            </a:r>
            <a:endParaRPr lang="en-US" sz="1100"/>
          </a:p>
        </p:txBody>
      </p:sp>
      <p:sp>
        <p:nvSpPr>
          <p:cNvPr id="4" name="Text 2"/>
          <p:cNvSpPr txBox="1"/>
          <p:nvPr/>
        </p:nvSpPr>
        <p:spPr>
          <a:xfrm>
            <a:off x="904570" y="427299"/>
            <a:ext cx="6327648" cy="237286"/>
          </a:xfrm>
          <a:prstGeom prst="rect">
            <a:avLst/>
          </a:prstGeom>
          <a:noFill/>
          <a:ln/>
        </p:spPr>
        <p:txBody>
          <a:bodyPr wrap="square" lIns="0" tIns="0" rIns="0" bIns="0" rtlCol="0" anchor="ctr"/>
          <a:lstStyle/>
          <a:p>
            <a:pPr marL="0" indent="0">
              <a:buNone/>
            </a:pPr>
            <a:r>
              <a:rPr lang="en-US" sz="950" b="1" kern="0" spc="200">
                <a:solidFill>
                  <a:srgbClr val="3773BC"/>
                </a:solidFill>
                <a:latin typeface="Roboto" pitchFamily="34" charset="0"/>
                <a:ea typeface="Roboto" pitchFamily="34" charset="-122"/>
                <a:cs typeface="Roboto" pitchFamily="34" charset="-120"/>
              </a:rPr>
              <a:t>WHY WE BUILT IT</a:t>
            </a:r>
            <a:endParaRPr lang="en-US" sz="950"/>
          </a:p>
        </p:txBody>
      </p:sp>
      <p:sp>
        <p:nvSpPr>
          <p:cNvPr id="5" name="Text 3"/>
          <p:cNvSpPr txBox="1"/>
          <p:nvPr/>
        </p:nvSpPr>
        <p:spPr>
          <a:xfrm>
            <a:off x="548640" y="727862"/>
            <a:ext cx="9418320" cy="790956"/>
          </a:xfrm>
          <a:prstGeom prst="rect">
            <a:avLst/>
          </a:prstGeom>
          <a:noFill/>
          <a:ln/>
        </p:spPr>
        <p:txBody>
          <a:bodyPr wrap="square" lIns="0" tIns="0" rIns="0" bIns="0" rtlCol="0" anchor="ctr"/>
          <a:lstStyle/>
          <a:p>
            <a:pPr marL="0" indent="0">
              <a:lnSpc>
                <a:spcPct val="108000"/>
              </a:lnSpc>
              <a:buNone/>
            </a:pPr>
            <a:r>
              <a:rPr lang="en-US" sz="2400" b="1">
                <a:solidFill>
                  <a:srgbClr val="0B1F38"/>
                </a:solidFill>
                <a:latin typeface="Syne" pitchFamily="34" charset="0"/>
                <a:ea typeface="Syne" pitchFamily="34" charset="-122"/>
                <a:cs typeface="Syne" pitchFamily="34" charset="-120"/>
              </a:rPr>
              <a:t>GO means freedom to implement motor pool your way</a:t>
            </a:r>
            <a:endParaRPr lang="en-US" sz="2600"/>
          </a:p>
        </p:txBody>
      </p:sp>
      <p:sp>
        <p:nvSpPr>
          <p:cNvPr id="6" name="Text 4"/>
          <p:cNvSpPr txBox="1"/>
          <p:nvPr/>
        </p:nvSpPr>
        <p:spPr>
          <a:xfrm>
            <a:off x="548640" y="1439722"/>
            <a:ext cx="8305038" cy="316382"/>
          </a:xfrm>
          <a:prstGeom prst="rect">
            <a:avLst/>
          </a:prstGeom>
          <a:noFill/>
          <a:ln/>
        </p:spPr>
        <p:txBody>
          <a:bodyPr wrap="square" lIns="0" tIns="0" rIns="0" bIns="0" rtlCol="0" anchor="ctr"/>
          <a:lstStyle/>
          <a:p>
            <a:pPr marL="0" indent="0">
              <a:buNone/>
            </a:pPr>
            <a:r>
              <a:rPr lang="en-US" sz="1200">
                <a:solidFill>
                  <a:srgbClr val="5D6B82"/>
                </a:solidFill>
                <a:latin typeface="Roboto" pitchFamily="34" charset="0"/>
                <a:ea typeface="Roboto" pitchFamily="34" charset="-122"/>
                <a:cs typeface="Roboto" pitchFamily="34" charset="-120"/>
              </a:rPr>
              <a:t>No more designing your program around the constraints of your key-control hardware.</a:t>
            </a:r>
            <a:endParaRPr lang="en-US" sz="1200"/>
          </a:p>
        </p:txBody>
      </p:sp>
      <p:sp>
        <p:nvSpPr>
          <p:cNvPr id="7" name="Shape 5"/>
          <p:cNvSpPr/>
          <p:nvPr/>
        </p:nvSpPr>
        <p:spPr>
          <a:xfrm>
            <a:off x="548640" y="2032939"/>
            <a:ext cx="3045180" cy="2847441"/>
          </a:xfrm>
          <a:prstGeom prst="roundRect">
            <a:avLst>
              <a:gd name="adj" fmla="val 2778"/>
            </a:avLst>
          </a:prstGeom>
          <a:solidFill>
            <a:srgbClr val="FFFFFF"/>
          </a:solidFill>
          <a:ln w="10985">
            <a:solidFill>
              <a:srgbClr val="DCE3EE"/>
            </a:solidFill>
            <a:prstDash val="solid"/>
          </a:ln>
        </p:spPr>
        <p:txBody>
          <a:bodyPr/>
          <a:lstStyle/>
          <a:p>
            <a:endParaRPr lang="en-US"/>
          </a:p>
        </p:txBody>
      </p:sp>
      <p:sp>
        <p:nvSpPr>
          <p:cNvPr id="8" name="Shape 6"/>
          <p:cNvSpPr/>
          <p:nvPr/>
        </p:nvSpPr>
        <p:spPr>
          <a:xfrm>
            <a:off x="825474" y="2309774"/>
            <a:ext cx="435025" cy="435025"/>
          </a:xfrm>
          <a:prstGeom prst="ellipse">
            <a:avLst/>
          </a:prstGeom>
          <a:solidFill>
            <a:srgbClr val="0B1F38"/>
          </a:solidFill>
          <a:ln/>
        </p:spPr>
        <p:txBody>
          <a:bodyPr/>
          <a:lstStyle/>
          <a:p>
            <a:endParaRPr lang="en-US"/>
          </a:p>
        </p:txBody>
      </p:sp>
      <p:sp>
        <p:nvSpPr>
          <p:cNvPr id="9" name="Text 7"/>
          <p:cNvSpPr txBox="1"/>
          <p:nvPr/>
        </p:nvSpPr>
        <p:spPr>
          <a:xfrm>
            <a:off x="825474" y="2309774"/>
            <a:ext cx="435025" cy="435025"/>
          </a:xfrm>
          <a:prstGeom prst="rect">
            <a:avLst/>
          </a:prstGeom>
          <a:noFill/>
          <a:ln/>
        </p:spPr>
        <p:txBody>
          <a:bodyPr wrap="square" lIns="0" tIns="0" rIns="0" bIns="0" rtlCol="0" anchor="ctr"/>
          <a:lstStyle/>
          <a:p>
            <a:pPr marL="0" indent="0" algn="ctr">
              <a:buNone/>
            </a:pPr>
            <a:r>
              <a:rPr lang="en-US" sz="1750" b="1">
                <a:solidFill>
                  <a:srgbClr val="5CC6DC"/>
                </a:solidFill>
                <a:latin typeface="Syne" pitchFamily="34" charset="0"/>
                <a:ea typeface="Syne" pitchFamily="34" charset="-122"/>
                <a:cs typeface="Syne" pitchFamily="34" charset="-120"/>
              </a:rPr>
              <a:t>1</a:t>
            </a:r>
            <a:endParaRPr lang="en-US" sz="1750"/>
          </a:p>
        </p:txBody>
      </p:sp>
      <p:sp>
        <p:nvSpPr>
          <p:cNvPr id="10" name="Text 8"/>
          <p:cNvSpPr txBox="1"/>
          <p:nvPr/>
        </p:nvSpPr>
        <p:spPr>
          <a:xfrm>
            <a:off x="825474" y="2942539"/>
            <a:ext cx="2491511" cy="474573"/>
          </a:xfrm>
          <a:prstGeom prst="rect">
            <a:avLst/>
          </a:prstGeom>
          <a:noFill/>
          <a:ln/>
        </p:spPr>
        <p:txBody>
          <a:bodyPr wrap="square" lIns="0" tIns="0" rIns="0" bIns="0" rtlCol="0" anchor="ctr"/>
          <a:lstStyle/>
          <a:p>
            <a:pPr marL="0" indent="0">
              <a:buNone/>
            </a:pPr>
            <a:r>
              <a:rPr lang="en-US" sz="1550" b="1">
                <a:solidFill>
                  <a:srgbClr val="0B1F38"/>
                </a:solidFill>
                <a:latin typeface="Roboto" pitchFamily="34" charset="0"/>
                <a:ea typeface="Roboto" pitchFamily="34" charset="-122"/>
                <a:cs typeface="Roboto" pitchFamily="34" charset="-120"/>
              </a:rPr>
              <a:t>Easy to use</a:t>
            </a:r>
            <a:endParaRPr lang="en-US" sz="1550"/>
          </a:p>
        </p:txBody>
      </p:sp>
      <p:sp>
        <p:nvSpPr>
          <p:cNvPr id="11" name="Text 9"/>
          <p:cNvSpPr txBox="1"/>
          <p:nvPr/>
        </p:nvSpPr>
        <p:spPr>
          <a:xfrm>
            <a:off x="825474" y="3417112"/>
            <a:ext cx="2491511" cy="1265529"/>
          </a:xfrm>
          <a:prstGeom prst="rect">
            <a:avLst/>
          </a:prstGeom>
          <a:noFill/>
          <a:ln/>
        </p:spPr>
        <p:txBody>
          <a:bodyPr wrap="square" lIns="0" tIns="0" rIns="0" bIns="0" rtlCol="0" anchor="ctr"/>
          <a:lstStyle/>
          <a:p>
            <a:pPr marL="0" indent="0">
              <a:lnSpc>
                <a:spcPct val="130000"/>
              </a:lnSpc>
              <a:buNone/>
            </a:pPr>
            <a:r>
              <a:rPr lang="en-US" sz="1100">
                <a:solidFill>
                  <a:srgbClr val="5D6B82"/>
                </a:solidFill>
                <a:latin typeface="Roboto" pitchFamily="34" charset="0"/>
                <a:ea typeface="Roboto" pitchFamily="34" charset="-122"/>
                <a:cs typeface="Roboto" pitchFamily="34" charset="-120"/>
              </a:rPr>
              <a:t>Drivers’ phones are the kiosk. Drivers reserve, unlock, and return without learning a new device.</a:t>
            </a:r>
            <a:endParaRPr lang="en-US" sz="1100"/>
          </a:p>
        </p:txBody>
      </p:sp>
      <p:sp>
        <p:nvSpPr>
          <p:cNvPr id="12" name="Shape 10"/>
          <p:cNvSpPr/>
          <p:nvPr/>
        </p:nvSpPr>
        <p:spPr>
          <a:xfrm>
            <a:off x="3831107" y="2032939"/>
            <a:ext cx="3045180" cy="2847441"/>
          </a:xfrm>
          <a:prstGeom prst="roundRect">
            <a:avLst>
              <a:gd name="adj" fmla="val 2778"/>
            </a:avLst>
          </a:prstGeom>
          <a:solidFill>
            <a:srgbClr val="FFFFFF"/>
          </a:solidFill>
          <a:ln w="10985">
            <a:solidFill>
              <a:srgbClr val="DCE3EE"/>
            </a:solidFill>
            <a:prstDash val="solid"/>
          </a:ln>
        </p:spPr>
        <p:txBody>
          <a:bodyPr/>
          <a:lstStyle/>
          <a:p>
            <a:endParaRPr lang="en-US"/>
          </a:p>
        </p:txBody>
      </p:sp>
      <p:sp>
        <p:nvSpPr>
          <p:cNvPr id="13" name="Shape 11"/>
          <p:cNvSpPr/>
          <p:nvPr/>
        </p:nvSpPr>
        <p:spPr>
          <a:xfrm>
            <a:off x="4107942" y="2309774"/>
            <a:ext cx="435025" cy="435025"/>
          </a:xfrm>
          <a:prstGeom prst="ellipse">
            <a:avLst/>
          </a:prstGeom>
          <a:solidFill>
            <a:srgbClr val="0B1F38"/>
          </a:solidFill>
          <a:ln/>
        </p:spPr>
        <p:txBody>
          <a:bodyPr/>
          <a:lstStyle/>
          <a:p>
            <a:endParaRPr lang="en-US"/>
          </a:p>
        </p:txBody>
      </p:sp>
      <p:sp>
        <p:nvSpPr>
          <p:cNvPr id="14" name="Text 12"/>
          <p:cNvSpPr txBox="1"/>
          <p:nvPr/>
        </p:nvSpPr>
        <p:spPr>
          <a:xfrm>
            <a:off x="4107942" y="2309774"/>
            <a:ext cx="435025" cy="435025"/>
          </a:xfrm>
          <a:prstGeom prst="rect">
            <a:avLst/>
          </a:prstGeom>
          <a:noFill/>
          <a:ln/>
        </p:spPr>
        <p:txBody>
          <a:bodyPr wrap="square" lIns="0" tIns="0" rIns="0" bIns="0" rtlCol="0" anchor="ctr"/>
          <a:lstStyle/>
          <a:p>
            <a:pPr marL="0" indent="0" algn="ctr">
              <a:buNone/>
            </a:pPr>
            <a:r>
              <a:rPr lang="en-US" sz="1750" b="1">
                <a:solidFill>
                  <a:srgbClr val="5CC6DC"/>
                </a:solidFill>
                <a:latin typeface="Syne" pitchFamily="34" charset="0"/>
                <a:ea typeface="Syne" pitchFamily="34" charset="-122"/>
                <a:cs typeface="Syne" pitchFamily="34" charset="-120"/>
              </a:rPr>
              <a:t>2</a:t>
            </a:r>
            <a:endParaRPr lang="en-US" sz="1750"/>
          </a:p>
        </p:txBody>
      </p:sp>
      <p:sp>
        <p:nvSpPr>
          <p:cNvPr id="15" name="Text 13"/>
          <p:cNvSpPr txBox="1"/>
          <p:nvPr/>
        </p:nvSpPr>
        <p:spPr>
          <a:xfrm>
            <a:off x="4107942" y="2942539"/>
            <a:ext cx="2491511" cy="474573"/>
          </a:xfrm>
          <a:prstGeom prst="rect">
            <a:avLst/>
          </a:prstGeom>
          <a:noFill/>
          <a:ln/>
        </p:spPr>
        <p:txBody>
          <a:bodyPr wrap="square" lIns="0" tIns="0" rIns="0" bIns="0" rtlCol="0" anchor="ctr"/>
          <a:lstStyle/>
          <a:p>
            <a:pPr marL="0" indent="0">
              <a:buNone/>
            </a:pPr>
            <a:r>
              <a:rPr lang="en-US" sz="1550" b="1">
                <a:solidFill>
                  <a:srgbClr val="0B1F38"/>
                </a:solidFill>
                <a:latin typeface="Roboto" pitchFamily="34" charset="0"/>
                <a:ea typeface="Roboto" pitchFamily="34" charset="-122"/>
                <a:cs typeface="Roboto" pitchFamily="34" charset="-120"/>
              </a:rPr>
              <a:t>Easy to implement</a:t>
            </a:r>
            <a:endParaRPr lang="en-US" sz="1550"/>
          </a:p>
        </p:txBody>
      </p:sp>
      <p:sp>
        <p:nvSpPr>
          <p:cNvPr id="16" name="Text 14"/>
          <p:cNvSpPr txBox="1"/>
          <p:nvPr/>
        </p:nvSpPr>
        <p:spPr>
          <a:xfrm>
            <a:off x="4107942" y="3417112"/>
            <a:ext cx="2491511" cy="1265529"/>
          </a:xfrm>
          <a:prstGeom prst="rect">
            <a:avLst/>
          </a:prstGeom>
          <a:noFill/>
          <a:ln/>
        </p:spPr>
        <p:txBody>
          <a:bodyPr wrap="square" lIns="0" tIns="0" rIns="0" bIns="0" rtlCol="0" anchor="ctr"/>
          <a:lstStyle/>
          <a:p>
            <a:pPr marL="0" indent="0">
              <a:lnSpc>
                <a:spcPct val="130000"/>
              </a:lnSpc>
              <a:buNone/>
            </a:pPr>
            <a:r>
              <a:rPr lang="en-US" sz="1100">
                <a:solidFill>
                  <a:srgbClr val="5D6B82"/>
                </a:solidFill>
                <a:latin typeface="Roboto" pitchFamily="34" charset="0"/>
                <a:ea typeface="Roboto" pitchFamily="34" charset="-122"/>
                <a:cs typeface="Roboto" pitchFamily="34" charset="-120"/>
              </a:rPr>
              <a:t>Wall-mount or freestanding hardware that connects over Ethernet, Wi-Fi, or cellular — live in days, not months.</a:t>
            </a:r>
            <a:endParaRPr lang="en-US" sz="1100"/>
          </a:p>
        </p:txBody>
      </p:sp>
      <p:sp>
        <p:nvSpPr>
          <p:cNvPr id="17" name="Shape 15"/>
          <p:cNvSpPr/>
          <p:nvPr/>
        </p:nvSpPr>
        <p:spPr>
          <a:xfrm>
            <a:off x="7113574" y="2032939"/>
            <a:ext cx="3045180" cy="2847441"/>
          </a:xfrm>
          <a:prstGeom prst="roundRect">
            <a:avLst>
              <a:gd name="adj" fmla="val 2778"/>
            </a:avLst>
          </a:prstGeom>
          <a:solidFill>
            <a:srgbClr val="FFFFFF"/>
          </a:solidFill>
          <a:ln w="10985">
            <a:solidFill>
              <a:srgbClr val="DCE3EE"/>
            </a:solidFill>
            <a:prstDash val="solid"/>
          </a:ln>
        </p:spPr>
        <p:txBody>
          <a:bodyPr/>
          <a:lstStyle/>
          <a:p>
            <a:endParaRPr lang="en-US"/>
          </a:p>
        </p:txBody>
      </p:sp>
      <p:sp>
        <p:nvSpPr>
          <p:cNvPr id="18" name="Shape 16"/>
          <p:cNvSpPr/>
          <p:nvPr/>
        </p:nvSpPr>
        <p:spPr>
          <a:xfrm>
            <a:off x="7390409" y="2309774"/>
            <a:ext cx="435025" cy="435025"/>
          </a:xfrm>
          <a:prstGeom prst="ellipse">
            <a:avLst/>
          </a:prstGeom>
          <a:solidFill>
            <a:srgbClr val="0B1F38"/>
          </a:solidFill>
          <a:ln/>
        </p:spPr>
        <p:txBody>
          <a:bodyPr/>
          <a:lstStyle/>
          <a:p>
            <a:endParaRPr lang="en-US"/>
          </a:p>
        </p:txBody>
      </p:sp>
      <p:sp>
        <p:nvSpPr>
          <p:cNvPr id="19" name="Text 17"/>
          <p:cNvSpPr txBox="1"/>
          <p:nvPr/>
        </p:nvSpPr>
        <p:spPr>
          <a:xfrm>
            <a:off x="7390409" y="2309774"/>
            <a:ext cx="435025" cy="435025"/>
          </a:xfrm>
          <a:prstGeom prst="rect">
            <a:avLst/>
          </a:prstGeom>
          <a:noFill/>
          <a:ln/>
        </p:spPr>
        <p:txBody>
          <a:bodyPr wrap="square" lIns="0" tIns="0" rIns="0" bIns="0" rtlCol="0" anchor="ctr"/>
          <a:lstStyle/>
          <a:p>
            <a:pPr marL="0" indent="0" algn="ctr">
              <a:buNone/>
            </a:pPr>
            <a:r>
              <a:rPr lang="en-US" sz="1750" b="1">
                <a:solidFill>
                  <a:srgbClr val="5CC6DC"/>
                </a:solidFill>
                <a:latin typeface="Syne" pitchFamily="34" charset="0"/>
                <a:ea typeface="Syne" pitchFamily="34" charset="-122"/>
                <a:cs typeface="Syne" pitchFamily="34" charset="-120"/>
              </a:rPr>
              <a:t>3</a:t>
            </a:r>
            <a:endParaRPr lang="en-US" sz="1750"/>
          </a:p>
        </p:txBody>
      </p:sp>
      <p:sp>
        <p:nvSpPr>
          <p:cNvPr id="20" name="Text 18"/>
          <p:cNvSpPr txBox="1"/>
          <p:nvPr/>
        </p:nvSpPr>
        <p:spPr>
          <a:xfrm>
            <a:off x="7390409" y="2942539"/>
            <a:ext cx="2491511" cy="474573"/>
          </a:xfrm>
          <a:prstGeom prst="rect">
            <a:avLst/>
          </a:prstGeom>
          <a:noFill/>
          <a:ln/>
        </p:spPr>
        <p:txBody>
          <a:bodyPr wrap="square" lIns="0" tIns="0" rIns="0" bIns="0" rtlCol="0" anchor="ctr"/>
          <a:lstStyle/>
          <a:p>
            <a:pPr marL="0" indent="0">
              <a:buNone/>
            </a:pPr>
            <a:r>
              <a:rPr lang="en-US" sz="1550" b="1">
                <a:solidFill>
                  <a:srgbClr val="0B1F38"/>
                </a:solidFill>
                <a:latin typeface="Roboto" pitchFamily="34" charset="0"/>
                <a:ea typeface="Roboto" pitchFamily="34" charset="-122"/>
                <a:cs typeface="Roboto" pitchFamily="34" charset="-120"/>
              </a:rPr>
              <a:t>Budget-friendly</a:t>
            </a:r>
            <a:endParaRPr lang="en-US" sz="1550"/>
          </a:p>
        </p:txBody>
      </p:sp>
      <p:sp>
        <p:nvSpPr>
          <p:cNvPr id="21" name="Text 19"/>
          <p:cNvSpPr txBox="1"/>
          <p:nvPr/>
        </p:nvSpPr>
        <p:spPr>
          <a:xfrm>
            <a:off x="7390409" y="3417112"/>
            <a:ext cx="2491511" cy="1265529"/>
          </a:xfrm>
          <a:prstGeom prst="rect">
            <a:avLst/>
          </a:prstGeom>
          <a:noFill/>
          <a:ln/>
        </p:spPr>
        <p:txBody>
          <a:bodyPr wrap="square" lIns="0" tIns="0" rIns="0" bIns="0" rtlCol="0" anchor="ctr"/>
          <a:lstStyle/>
          <a:p>
            <a:pPr marL="0" indent="0">
              <a:lnSpc>
                <a:spcPct val="130000"/>
              </a:lnSpc>
              <a:buNone/>
            </a:pPr>
            <a:r>
              <a:rPr lang="en-US" sz="1100">
                <a:solidFill>
                  <a:srgbClr val="5D6B82"/>
                </a:solidFill>
                <a:latin typeface="Roboto" pitchFamily="34" charset="0"/>
                <a:ea typeface="Roboto" pitchFamily="34" charset="-122"/>
                <a:cs typeface="Roboto" pitchFamily="34" charset="-120"/>
              </a:rPr>
              <a:t>A fraction of the cost of traditional key-control hardware, so more locations fit the budget.</a:t>
            </a:r>
            <a:endParaRPr lang="en-US" sz="1100"/>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548640" y="411480"/>
            <a:ext cx="268925" cy="268925"/>
          </a:xfrm>
          <a:prstGeom prst="ellipse">
            <a:avLst/>
          </a:prstGeom>
          <a:solidFill>
            <a:srgbClr val="FFFFFF"/>
          </a:solidFill>
          <a:ln/>
        </p:spPr>
        <p:txBody>
          <a:bodyPr/>
          <a:lstStyle/>
          <a:p>
            <a:endParaRPr lang="en-US"/>
          </a:p>
        </p:txBody>
      </p:sp>
      <p:sp>
        <p:nvSpPr>
          <p:cNvPr id="3" name="Text 1"/>
          <p:cNvSpPr txBox="1"/>
          <p:nvPr/>
        </p:nvSpPr>
        <p:spPr>
          <a:xfrm>
            <a:off x="548640" y="411480"/>
            <a:ext cx="268925" cy="268925"/>
          </a:xfrm>
          <a:prstGeom prst="rect">
            <a:avLst/>
          </a:prstGeom>
          <a:noFill/>
          <a:ln/>
        </p:spPr>
        <p:txBody>
          <a:bodyPr wrap="square" lIns="0" tIns="0" rIns="0" bIns="0" rtlCol="0" anchor="ctr"/>
          <a:lstStyle/>
          <a:p>
            <a:pPr marL="0" indent="0" algn="ctr">
              <a:buNone/>
            </a:pPr>
            <a:r>
              <a:rPr lang="en-US" sz="1100" b="1">
                <a:solidFill>
                  <a:srgbClr val="0B1F38"/>
                </a:solidFill>
                <a:latin typeface="Syne" pitchFamily="34" charset="0"/>
                <a:ea typeface="Syne" pitchFamily="34" charset="-122"/>
                <a:cs typeface="Syne" pitchFamily="34" charset="-120"/>
              </a:rPr>
              <a:t>2</a:t>
            </a:r>
            <a:endParaRPr lang="en-US" sz="1100"/>
          </a:p>
        </p:txBody>
      </p:sp>
      <p:sp>
        <p:nvSpPr>
          <p:cNvPr id="4" name="Text 2"/>
          <p:cNvSpPr txBox="1"/>
          <p:nvPr/>
        </p:nvSpPr>
        <p:spPr>
          <a:xfrm>
            <a:off x="904570" y="427299"/>
            <a:ext cx="6327648" cy="237286"/>
          </a:xfrm>
          <a:prstGeom prst="rect">
            <a:avLst/>
          </a:prstGeom>
          <a:noFill/>
          <a:ln/>
        </p:spPr>
        <p:txBody>
          <a:bodyPr wrap="square" lIns="0" tIns="0" rIns="0" bIns="0" rtlCol="0" anchor="ctr"/>
          <a:lstStyle/>
          <a:p>
            <a:pPr marL="0" indent="0">
              <a:buNone/>
            </a:pPr>
            <a:r>
              <a:rPr lang="en-US" sz="950" b="1" kern="0" spc="200">
                <a:solidFill>
                  <a:srgbClr val="5CC6DC"/>
                </a:solidFill>
                <a:latin typeface="Roboto" pitchFamily="34" charset="0"/>
                <a:ea typeface="Roboto" pitchFamily="34" charset="-122"/>
                <a:cs typeface="Roboto" pitchFamily="34" charset="-120"/>
              </a:rPr>
              <a:t>THE VALUE OF LOWER-COST HARDWARE</a:t>
            </a:r>
            <a:endParaRPr lang="en-US" sz="950"/>
          </a:p>
        </p:txBody>
      </p:sp>
      <p:sp>
        <p:nvSpPr>
          <p:cNvPr id="5" name="Text 3"/>
          <p:cNvSpPr txBox="1"/>
          <p:nvPr/>
        </p:nvSpPr>
        <p:spPr>
          <a:xfrm>
            <a:off x="548640" y="727862"/>
            <a:ext cx="9418320" cy="711860"/>
          </a:xfrm>
          <a:prstGeom prst="rect">
            <a:avLst/>
          </a:prstGeom>
          <a:noFill/>
          <a:ln/>
        </p:spPr>
        <p:txBody>
          <a:bodyPr wrap="square" lIns="0" tIns="0" rIns="0" bIns="0" rtlCol="0" anchor="ctr"/>
          <a:lstStyle/>
          <a:p>
            <a:pPr marL="0" indent="0">
              <a:buNone/>
            </a:pPr>
            <a:r>
              <a:rPr lang="en-US" sz="2400" b="1">
                <a:solidFill>
                  <a:srgbClr val="0B1F38"/>
                </a:solidFill>
                <a:latin typeface="Syne" pitchFamily="34" charset="0"/>
                <a:ea typeface="Syne" pitchFamily="34" charset="-122"/>
                <a:cs typeface="Syne" pitchFamily="34" charset="-120"/>
              </a:rPr>
              <a:t>Meet drivers where they are</a:t>
            </a:r>
            <a:endParaRPr lang="en-US" sz="2750">
              <a:solidFill>
                <a:srgbClr val="0B1F38"/>
              </a:solidFill>
            </a:endParaRPr>
          </a:p>
        </p:txBody>
      </p:sp>
      <p:sp>
        <p:nvSpPr>
          <p:cNvPr id="6" name="Text 4"/>
          <p:cNvSpPr txBox="1"/>
          <p:nvPr/>
        </p:nvSpPr>
        <p:spPr>
          <a:xfrm>
            <a:off x="548640" y="1439722"/>
            <a:ext cx="5220309" cy="790956"/>
          </a:xfrm>
          <a:prstGeom prst="rect">
            <a:avLst/>
          </a:prstGeom>
          <a:noFill/>
          <a:ln/>
        </p:spPr>
        <p:txBody>
          <a:bodyPr wrap="square" lIns="0" tIns="0" rIns="0" bIns="0" rtlCol="0" anchor="ctr"/>
          <a:lstStyle/>
          <a:p>
            <a:pPr marL="0" indent="0">
              <a:lnSpc>
                <a:spcPct val="135000"/>
              </a:lnSpc>
              <a:buNone/>
            </a:pPr>
            <a:r>
              <a:rPr lang="en-US" sz="1150">
                <a:solidFill>
                  <a:srgbClr val="0B1F38"/>
                </a:solidFill>
                <a:latin typeface="Roboto" pitchFamily="34" charset="0"/>
                <a:ea typeface="Roboto" pitchFamily="34" charset="-122"/>
                <a:cs typeface="Roboto" pitchFamily="34" charset="-120"/>
              </a:rPr>
              <a:t>GO hardware costs a fraction of traditional key boxes — as little as a fifth, depending on scale and configuration. That changes what's possible.</a:t>
            </a:r>
            <a:endParaRPr lang="en-US" sz="1150">
              <a:solidFill>
                <a:srgbClr val="0B1F38"/>
              </a:solidFill>
            </a:endParaRPr>
          </a:p>
        </p:txBody>
      </p:sp>
      <p:sp>
        <p:nvSpPr>
          <p:cNvPr id="7" name="Shape 5"/>
          <p:cNvSpPr/>
          <p:nvPr/>
        </p:nvSpPr>
        <p:spPr>
          <a:xfrm>
            <a:off x="548640" y="2507513"/>
            <a:ext cx="110733" cy="110733"/>
          </a:xfrm>
          <a:prstGeom prst="ellipse">
            <a:avLst/>
          </a:prstGeom>
          <a:solidFill>
            <a:srgbClr val="5CC6DC"/>
          </a:solidFill>
          <a:ln/>
        </p:spPr>
        <p:txBody>
          <a:bodyPr/>
          <a:lstStyle/>
          <a:p>
            <a:endParaRPr lang="en-US"/>
          </a:p>
        </p:txBody>
      </p:sp>
      <p:sp>
        <p:nvSpPr>
          <p:cNvPr id="8" name="Text 6"/>
          <p:cNvSpPr txBox="1"/>
          <p:nvPr/>
        </p:nvSpPr>
        <p:spPr>
          <a:xfrm>
            <a:off x="785926" y="2467965"/>
            <a:ext cx="4983022" cy="276834"/>
          </a:xfrm>
          <a:prstGeom prst="rect">
            <a:avLst/>
          </a:prstGeom>
          <a:noFill/>
          <a:ln/>
        </p:spPr>
        <p:txBody>
          <a:bodyPr wrap="square" lIns="0" tIns="0" rIns="0" bIns="0" rtlCol="0" anchor="ctr"/>
          <a:lstStyle/>
          <a:p>
            <a:pPr marL="0" indent="0">
              <a:buNone/>
            </a:pPr>
            <a:r>
              <a:rPr lang="en-US" sz="1200" b="1">
                <a:solidFill>
                  <a:srgbClr val="0B1F38"/>
                </a:solidFill>
                <a:latin typeface="Roboto" pitchFamily="34" charset="0"/>
                <a:ea typeface="Roboto" pitchFamily="34" charset="-122"/>
                <a:cs typeface="Roboto" pitchFamily="34" charset="-120"/>
              </a:rPr>
              <a:t>One location no longer has to serve everyone</a:t>
            </a:r>
            <a:endParaRPr lang="en-US" sz="1200">
              <a:solidFill>
                <a:srgbClr val="0B1F38"/>
              </a:solidFill>
            </a:endParaRPr>
          </a:p>
        </p:txBody>
      </p:sp>
      <p:sp>
        <p:nvSpPr>
          <p:cNvPr id="9" name="Text 7"/>
          <p:cNvSpPr txBox="1"/>
          <p:nvPr/>
        </p:nvSpPr>
        <p:spPr>
          <a:xfrm>
            <a:off x="785926" y="2744800"/>
            <a:ext cx="4983022" cy="474573"/>
          </a:xfrm>
          <a:prstGeom prst="rect">
            <a:avLst/>
          </a:prstGeom>
          <a:noFill/>
          <a:ln/>
        </p:spPr>
        <p:txBody>
          <a:bodyPr wrap="square" lIns="0" tIns="0" rIns="0" bIns="0" rtlCol="0" anchor="ctr"/>
          <a:lstStyle/>
          <a:p>
            <a:pPr marL="0" indent="0">
              <a:lnSpc>
                <a:spcPct val="120000"/>
              </a:lnSpc>
              <a:buNone/>
            </a:pPr>
            <a:r>
              <a:rPr lang="en-US" sz="1000">
                <a:solidFill>
                  <a:srgbClr val="4A5563"/>
                </a:solidFill>
                <a:latin typeface="Roboto" pitchFamily="34" charset="0"/>
                <a:ea typeface="Roboto" pitchFamily="34" charset="-122"/>
                <a:cs typeface="Roboto" pitchFamily="34" charset="-120"/>
              </a:rPr>
              <a:t>Spread pickup points across buildings, lots, and campuses instead of funneling every driver to a single key desk.</a:t>
            </a:r>
            <a:endParaRPr lang="en-US" sz="1000"/>
          </a:p>
        </p:txBody>
      </p:sp>
      <p:sp>
        <p:nvSpPr>
          <p:cNvPr id="10" name="Shape 8"/>
          <p:cNvSpPr/>
          <p:nvPr/>
        </p:nvSpPr>
        <p:spPr>
          <a:xfrm>
            <a:off x="548640" y="3417112"/>
            <a:ext cx="110733" cy="110733"/>
          </a:xfrm>
          <a:prstGeom prst="ellipse">
            <a:avLst/>
          </a:prstGeom>
          <a:solidFill>
            <a:srgbClr val="5CC6DC"/>
          </a:solidFill>
          <a:ln/>
        </p:spPr>
        <p:txBody>
          <a:bodyPr/>
          <a:lstStyle/>
          <a:p>
            <a:endParaRPr lang="en-US"/>
          </a:p>
        </p:txBody>
      </p:sp>
      <p:sp>
        <p:nvSpPr>
          <p:cNvPr id="11" name="Text 9"/>
          <p:cNvSpPr txBox="1"/>
          <p:nvPr/>
        </p:nvSpPr>
        <p:spPr>
          <a:xfrm>
            <a:off x="785926" y="3377565"/>
            <a:ext cx="4983022" cy="276834"/>
          </a:xfrm>
          <a:prstGeom prst="rect">
            <a:avLst/>
          </a:prstGeom>
          <a:noFill/>
          <a:ln/>
        </p:spPr>
        <p:txBody>
          <a:bodyPr wrap="square" lIns="0" tIns="0" rIns="0" bIns="0" rtlCol="0" anchor="ctr"/>
          <a:lstStyle/>
          <a:p>
            <a:pPr marL="0" indent="0">
              <a:buNone/>
            </a:pPr>
            <a:r>
              <a:rPr lang="en-US" sz="1200" b="1">
                <a:solidFill>
                  <a:srgbClr val="0B1F38"/>
                </a:solidFill>
                <a:latin typeface="Roboto" pitchFamily="34" charset="0"/>
                <a:ea typeface="Roboto" pitchFamily="34" charset="-122"/>
                <a:cs typeface="Roboto" pitchFamily="34" charset="-120"/>
              </a:rPr>
              <a:t>Add a location without adding a budget line</a:t>
            </a:r>
            <a:endParaRPr lang="en-US" sz="1200">
              <a:solidFill>
                <a:srgbClr val="0B1F38"/>
              </a:solidFill>
            </a:endParaRPr>
          </a:p>
        </p:txBody>
      </p:sp>
      <p:sp>
        <p:nvSpPr>
          <p:cNvPr id="12" name="Text 10"/>
          <p:cNvSpPr txBox="1"/>
          <p:nvPr/>
        </p:nvSpPr>
        <p:spPr>
          <a:xfrm>
            <a:off x="785926" y="3654399"/>
            <a:ext cx="4983022" cy="474573"/>
          </a:xfrm>
          <a:prstGeom prst="rect">
            <a:avLst/>
          </a:prstGeom>
          <a:noFill/>
          <a:ln/>
        </p:spPr>
        <p:txBody>
          <a:bodyPr wrap="square" lIns="0" tIns="0" rIns="0" bIns="0" rtlCol="0" anchor="ctr"/>
          <a:lstStyle/>
          <a:p>
            <a:pPr marL="0" indent="0">
              <a:lnSpc>
                <a:spcPct val="120000"/>
              </a:lnSpc>
              <a:buNone/>
            </a:pPr>
            <a:r>
              <a:rPr lang="en-US" sz="1000">
                <a:solidFill>
                  <a:srgbClr val="4A5563"/>
                </a:solidFill>
                <a:latin typeface="Roboto" pitchFamily="34" charset="0"/>
                <a:ea typeface="Roboto" pitchFamily="34" charset="-122"/>
                <a:cs typeface="Roboto" pitchFamily="34" charset="-120"/>
              </a:rPr>
              <a:t>Lower hardware cost means a department, a satellite lot, or a remote site can get its own </a:t>
            </a:r>
            <a:r>
              <a:rPr lang="en-US" sz="1000" err="1">
                <a:solidFill>
                  <a:srgbClr val="4A5563"/>
                </a:solidFill>
                <a:latin typeface="Roboto" pitchFamily="34" charset="0"/>
                <a:ea typeface="Roboto" pitchFamily="34" charset="-122"/>
                <a:cs typeface="Roboto" pitchFamily="34" charset="-120"/>
              </a:rPr>
              <a:t>SmartBox</a:t>
            </a:r>
            <a:r>
              <a:rPr lang="en-US" sz="1000">
                <a:solidFill>
                  <a:srgbClr val="4A5563"/>
                </a:solidFill>
                <a:latin typeface="Roboto" pitchFamily="34" charset="0"/>
                <a:ea typeface="Roboto" pitchFamily="34" charset="-122"/>
                <a:cs typeface="Roboto" pitchFamily="34" charset="-120"/>
              </a:rPr>
              <a:t> – possibly out of your </a:t>
            </a:r>
            <a:r>
              <a:rPr lang="en-US" sz="1000" err="1">
                <a:solidFill>
                  <a:srgbClr val="4A5563"/>
                </a:solidFill>
                <a:latin typeface="Roboto" pitchFamily="34" charset="0"/>
                <a:ea typeface="Roboto" pitchFamily="34" charset="-122"/>
                <a:cs typeface="Roboto" pitchFamily="34" charset="-120"/>
              </a:rPr>
              <a:t>OpEx</a:t>
            </a:r>
            <a:r>
              <a:rPr lang="en-US" sz="1000">
                <a:solidFill>
                  <a:srgbClr val="4A5563"/>
                </a:solidFill>
                <a:latin typeface="Roboto" pitchFamily="34" charset="0"/>
                <a:ea typeface="Roboto" pitchFamily="34" charset="-122"/>
                <a:cs typeface="Roboto" pitchFamily="34" charset="-120"/>
              </a:rPr>
              <a:t> budget.</a:t>
            </a:r>
            <a:endParaRPr lang="en-US" sz="1000"/>
          </a:p>
        </p:txBody>
      </p:sp>
      <p:sp>
        <p:nvSpPr>
          <p:cNvPr id="13" name="Shape 11"/>
          <p:cNvSpPr/>
          <p:nvPr/>
        </p:nvSpPr>
        <p:spPr>
          <a:xfrm>
            <a:off x="548640" y="4326712"/>
            <a:ext cx="110733" cy="110733"/>
          </a:xfrm>
          <a:prstGeom prst="ellipse">
            <a:avLst/>
          </a:prstGeom>
          <a:solidFill>
            <a:srgbClr val="5CC6DC"/>
          </a:solidFill>
          <a:ln/>
        </p:spPr>
        <p:txBody>
          <a:bodyPr/>
          <a:lstStyle/>
          <a:p>
            <a:endParaRPr lang="en-US"/>
          </a:p>
        </p:txBody>
      </p:sp>
      <p:sp>
        <p:nvSpPr>
          <p:cNvPr id="14" name="Text 12"/>
          <p:cNvSpPr txBox="1"/>
          <p:nvPr/>
        </p:nvSpPr>
        <p:spPr>
          <a:xfrm>
            <a:off x="785926" y="4287164"/>
            <a:ext cx="4983022" cy="276834"/>
          </a:xfrm>
          <a:prstGeom prst="rect">
            <a:avLst/>
          </a:prstGeom>
          <a:noFill/>
          <a:ln/>
        </p:spPr>
        <p:txBody>
          <a:bodyPr wrap="square" lIns="0" tIns="0" rIns="0" bIns="0" rtlCol="0" anchor="ctr"/>
          <a:lstStyle/>
          <a:p>
            <a:pPr marL="0" indent="0">
              <a:buNone/>
            </a:pPr>
            <a:r>
              <a:rPr lang="en-US" sz="1200" b="1">
                <a:solidFill>
                  <a:srgbClr val="0B1F38"/>
                </a:solidFill>
                <a:latin typeface="Roboto" pitchFamily="34" charset="0"/>
                <a:ea typeface="Roboto" pitchFamily="34" charset="-122"/>
                <a:cs typeface="Roboto" pitchFamily="34" charset="-120"/>
              </a:rPr>
              <a:t>Grow coverage as the program grows</a:t>
            </a:r>
            <a:endParaRPr lang="en-US" sz="1200">
              <a:solidFill>
                <a:srgbClr val="0B1F38"/>
              </a:solidFill>
            </a:endParaRPr>
          </a:p>
        </p:txBody>
      </p:sp>
      <p:sp>
        <p:nvSpPr>
          <p:cNvPr id="15" name="Text 13"/>
          <p:cNvSpPr txBox="1"/>
          <p:nvPr/>
        </p:nvSpPr>
        <p:spPr>
          <a:xfrm>
            <a:off x="785926" y="4563999"/>
            <a:ext cx="4983022" cy="474573"/>
          </a:xfrm>
          <a:prstGeom prst="rect">
            <a:avLst/>
          </a:prstGeom>
          <a:noFill/>
          <a:ln/>
        </p:spPr>
        <p:txBody>
          <a:bodyPr wrap="square" lIns="0" tIns="0" rIns="0" bIns="0" rtlCol="0" anchor="ctr"/>
          <a:lstStyle/>
          <a:p>
            <a:pPr marL="0" indent="0">
              <a:lnSpc>
                <a:spcPct val="120000"/>
              </a:lnSpc>
              <a:buNone/>
            </a:pPr>
            <a:r>
              <a:rPr lang="en-US" sz="1000">
                <a:solidFill>
                  <a:srgbClr val="4A5563"/>
                </a:solidFill>
                <a:latin typeface="Roboto" pitchFamily="34" charset="0"/>
                <a:ea typeface="Roboto" pitchFamily="34" charset="-122"/>
                <a:cs typeface="Roboto" pitchFamily="34" charset="-120"/>
              </a:rPr>
              <a:t>Start where it matters most and expand deployment right alongside fleet growth.</a:t>
            </a:r>
            <a:endParaRPr lang="en-US" sz="1000"/>
          </a:p>
        </p:txBody>
      </p:sp>
      <p:sp>
        <p:nvSpPr>
          <p:cNvPr id="16" name="Shape 14"/>
          <p:cNvSpPr/>
          <p:nvPr/>
        </p:nvSpPr>
        <p:spPr>
          <a:xfrm>
            <a:off x="5966688" y="727862"/>
            <a:ext cx="4350258" cy="4745736"/>
          </a:xfrm>
          <a:prstGeom prst="roundRect">
            <a:avLst>
              <a:gd name="adj" fmla="val 1818"/>
            </a:avLst>
          </a:prstGeom>
          <a:solidFill>
            <a:srgbClr val="FFFFFF"/>
          </a:solidFill>
          <a:ln/>
        </p:spPr>
        <p:txBody>
          <a:bodyPr/>
          <a:lstStyle/>
          <a:p>
            <a:endParaRPr lang="en-US"/>
          </a:p>
        </p:txBody>
      </p:sp>
      <p:pic>
        <p:nvPicPr>
          <p:cNvPr id="17" name="Image 0" descr="/home/claude/build2/facilities_worker.jpg"/>
          <p:cNvPicPr>
            <a:picLocks noChangeAspect="1"/>
          </p:cNvPicPr>
          <p:nvPr/>
        </p:nvPicPr>
        <p:blipFill>
          <a:blip r:embed="rId3"/>
          <a:srcRect t="15724" b="15724"/>
          <a:stretch/>
        </p:blipFill>
        <p:spPr>
          <a:xfrm>
            <a:off x="6085332" y="846505"/>
            <a:ext cx="4112971" cy="4508449"/>
          </a:xfrm>
          <a:prstGeom prst="rect">
            <a:avLst/>
          </a:prstGeom>
        </p:spPr>
      </p:pic>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dirty="0">
                <a:solidFill>
                  <a:srgbClr val="0B1F38"/>
                </a:solidFill>
                <a:latin typeface="Syne" pitchFamily="34" charset="0"/>
                <a:ea typeface="Syne" pitchFamily="34" charset="-122"/>
                <a:cs typeface="Syne" pitchFamily="34" charset="-120"/>
              </a:rPr>
              <a:t>FleetCommander Go: check out &amp; return</a:t>
            </a:r>
            <a:endParaRPr lang="en-US" sz="2350" dirty="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FleetCommander Go</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sp>
        <p:nvSpPr>
          <p:cNvPr id="7" name="Text 4"/>
          <p:cNvSpPr txBox="1"/>
          <p:nvPr/>
        </p:nvSpPr>
        <p:spPr>
          <a:xfrm>
            <a:off x="548640" y="1415994"/>
            <a:ext cx="4983022" cy="221467"/>
          </a:xfrm>
          <a:prstGeom prst="rect">
            <a:avLst/>
          </a:prstGeom>
          <a:noFill/>
          <a:ln/>
        </p:spPr>
        <p:txBody>
          <a:bodyPr wrap="square" lIns="0" tIns="0" rIns="0" bIns="0" rtlCol="0" anchor="ctr"/>
          <a:lstStyle/>
          <a:p>
            <a:pPr marL="0" indent="0" algn="l">
              <a:buNone/>
            </a:pPr>
            <a:r>
              <a:rPr lang="en-US" sz="1000" b="1" kern="0" spc="150">
                <a:solidFill>
                  <a:srgbClr val="F58220"/>
                </a:solidFill>
                <a:latin typeface="Roboto" pitchFamily="34" charset="0"/>
                <a:ea typeface="Roboto" pitchFamily="34" charset="-122"/>
                <a:cs typeface="Roboto" pitchFamily="34" charset="-120"/>
              </a:rPr>
              <a:t>FROM YOUR PHONE</a:t>
            </a:r>
            <a:endParaRPr lang="en-US" sz="1000"/>
          </a:p>
        </p:txBody>
      </p:sp>
      <p:sp>
        <p:nvSpPr>
          <p:cNvPr id="8" name="Shape 5"/>
          <p:cNvSpPr/>
          <p:nvPr/>
        </p:nvSpPr>
        <p:spPr>
          <a:xfrm>
            <a:off x="548640" y="1795653"/>
            <a:ext cx="395478" cy="395478"/>
          </a:xfrm>
          <a:prstGeom prst="ellipse">
            <a:avLst/>
          </a:prstGeom>
          <a:solidFill>
            <a:srgbClr val="0B1F38"/>
          </a:solidFill>
          <a:ln/>
        </p:spPr>
        <p:txBody>
          <a:bodyPr/>
          <a:lstStyle/>
          <a:p>
            <a:endParaRPr lang="en-US"/>
          </a:p>
        </p:txBody>
      </p:sp>
      <p:sp>
        <p:nvSpPr>
          <p:cNvPr id="9" name="Text 6"/>
          <p:cNvSpPr txBox="1"/>
          <p:nvPr/>
        </p:nvSpPr>
        <p:spPr>
          <a:xfrm>
            <a:off x="548640" y="1795653"/>
            <a:ext cx="395478" cy="395478"/>
          </a:xfrm>
          <a:prstGeom prst="rect">
            <a:avLst/>
          </a:prstGeom>
          <a:noFill/>
          <a:ln/>
        </p:spPr>
        <p:txBody>
          <a:bodyPr wrap="square" lIns="0" tIns="0" rIns="0" bIns="0" rtlCol="0" anchor="ctr"/>
          <a:lstStyle/>
          <a:p>
            <a:pPr marL="0" indent="0" algn="ctr">
              <a:buNone/>
            </a:pPr>
            <a:r>
              <a:rPr lang="en-US" sz="1400" b="1">
                <a:solidFill>
                  <a:srgbClr val="FFFFFF"/>
                </a:solidFill>
                <a:latin typeface="Roboto" pitchFamily="34" charset="0"/>
                <a:ea typeface="Roboto" pitchFamily="34" charset="-122"/>
                <a:cs typeface="Roboto" pitchFamily="34" charset="-120"/>
              </a:rPr>
              <a:t>1</a:t>
            </a:r>
            <a:endParaRPr lang="en-US" sz="1400"/>
          </a:p>
        </p:txBody>
      </p:sp>
      <p:sp>
        <p:nvSpPr>
          <p:cNvPr id="10" name="Text 7"/>
          <p:cNvSpPr txBox="1"/>
          <p:nvPr/>
        </p:nvSpPr>
        <p:spPr>
          <a:xfrm>
            <a:off x="1118128" y="1764014"/>
            <a:ext cx="4206240" cy="474573"/>
          </a:xfrm>
          <a:prstGeom prst="rect">
            <a:avLst/>
          </a:prstGeom>
          <a:noFill/>
          <a:ln/>
        </p:spPr>
        <p:txBody>
          <a:bodyPr wrap="square" lIns="0" tIns="0" rIns="0" bIns="0" rtlCol="0" anchor="ctr"/>
          <a:lstStyle/>
          <a:p>
            <a:pPr marL="0" indent="0" algn="l">
              <a:lnSpc>
                <a:spcPct val="102000"/>
              </a:lnSpc>
              <a:buNone/>
            </a:pPr>
            <a:r>
              <a:rPr lang="en-US" sz="1150">
                <a:solidFill>
                  <a:srgbClr val="1A1A1A"/>
                </a:solidFill>
                <a:latin typeface="Roboto" pitchFamily="34" charset="0"/>
                <a:ea typeface="Roboto" pitchFamily="34" charset="-122"/>
                <a:cs typeface="Roboto" pitchFamily="34" charset="-120"/>
              </a:rPr>
              <a:t>Scan the barcode on screen — it's also on your reservation and confirmation email</a:t>
            </a:r>
            <a:endParaRPr lang="en-US" sz="1150"/>
          </a:p>
        </p:txBody>
      </p:sp>
      <p:sp>
        <p:nvSpPr>
          <p:cNvPr id="11" name="Shape 8"/>
          <p:cNvSpPr/>
          <p:nvPr/>
        </p:nvSpPr>
        <p:spPr>
          <a:xfrm>
            <a:off x="746379" y="2191131"/>
            <a:ext cx="0" cy="158191"/>
          </a:xfrm>
          <a:prstGeom prst="line">
            <a:avLst/>
          </a:prstGeom>
          <a:noFill/>
          <a:ln w="16478">
            <a:solidFill>
              <a:srgbClr val="D8E0EA"/>
            </a:solidFill>
            <a:prstDash val="solid"/>
          </a:ln>
        </p:spPr>
        <p:txBody>
          <a:bodyPr/>
          <a:lstStyle/>
          <a:p>
            <a:endParaRPr lang="en-US"/>
          </a:p>
        </p:txBody>
      </p:sp>
      <p:sp>
        <p:nvSpPr>
          <p:cNvPr id="12" name="Shape 9"/>
          <p:cNvSpPr/>
          <p:nvPr/>
        </p:nvSpPr>
        <p:spPr>
          <a:xfrm>
            <a:off x="548640" y="2349322"/>
            <a:ext cx="395478" cy="395478"/>
          </a:xfrm>
          <a:prstGeom prst="ellipse">
            <a:avLst/>
          </a:prstGeom>
          <a:solidFill>
            <a:srgbClr val="0B1F38"/>
          </a:solidFill>
          <a:ln/>
        </p:spPr>
        <p:txBody>
          <a:bodyPr/>
          <a:lstStyle/>
          <a:p>
            <a:endParaRPr lang="en-US"/>
          </a:p>
        </p:txBody>
      </p:sp>
      <p:sp>
        <p:nvSpPr>
          <p:cNvPr id="13" name="Text 10"/>
          <p:cNvSpPr txBox="1"/>
          <p:nvPr/>
        </p:nvSpPr>
        <p:spPr>
          <a:xfrm>
            <a:off x="548640" y="2349322"/>
            <a:ext cx="395478" cy="395478"/>
          </a:xfrm>
          <a:prstGeom prst="rect">
            <a:avLst/>
          </a:prstGeom>
          <a:noFill/>
          <a:ln/>
        </p:spPr>
        <p:txBody>
          <a:bodyPr wrap="square" lIns="0" tIns="0" rIns="0" bIns="0" rtlCol="0" anchor="ctr"/>
          <a:lstStyle/>
          <a:p>
            <a:pPr marL="0" indent="0" algn="ctr">
              <a:buNone/>
            </a:pPr>
            <a:r>
              <a:rPr lang="en-US" sz="1400" b="1">
                <a:solidFill>
                  <a:srgbClr val="FFFFFF"/>
                </a:solidFill>
                <a:latin typeface="Roboto" pitchFamily="34" charset="0"/>
                <a:ea typeface="Roboto" pitchFamily="34" charset="-122"/>
                <a:cs typeface="Roboto" pitchFamily="34" charset="-120"/>
              </a:rPr>
              <a:t>2</a:t>
            </a:r>
            <a:endParaRPr lang="en-US" sz="1400"/>
          </a:p>
        </p:txBody>
      </p:sp>
      <p:sp>
        <p:nvSpPr>
          <p:cNvPr id="14" name="Text 11"/>
          <p:cNvSpPr txBox="1"/>
          <p:nvPr/>
        </p:nvSpPr>
        <p:spPr>
          <a:xfrm>
            <a:off x="1118128" y="2317683"/>
            <a:ext cx="4206240" cy="474573"/>
          </a:xfrm>
          <a:prstGeom prst="rect">
            <a:avLst/>
          </a:prstGeom>
          <a:noFill/>
          <a:ln/>
        </p:spPr>
        <p:txBody>
          <a:bodyPr wrap="square" lIns="0" tIns="0" rIns="0" bIns="0" rtlCol="0" anchor="ctr"/>
          <a:lstStyle/>
          <a:p>
            <a:pPr marL="0" indent="0" algn="l">
              <a:lnSpc>
                <a:spcPct val="102000"/>
              </a:lnSpc>
              <a:buNone/>
            </a:pPr>
            <a:r>
              <a:rPr lang="en-US" sz="1150">
                <a:solidFill>
                  <a:srgbClr val="1A1A1A"/>
                </a:solidFill>
                <a:latin typeface="Roboto" pitchFamily="34" charset="0"/>
                <a:ea typeface="Roboto" pitchFamily="34" charset="-122"/>
                <a:cs typeface="Roboto" pitchFamily="34" charset="-120"/>
              </a:rPr>
              <a:t>The kiosk opens on your phone; saved credentials make login quick</a:t>
            </a:r>
            <a:endParaRPr lang="en-US" sz="1150"/>
          </a:p>
        </p:txBody>
      </p:sp>
      <p:sp>
        <p:nvSpPr>
          <p:cNvPr id="15" name="Shape 12"/>
          <p:cNvSpPr/>
          <p:nvPr/>
        </p:nvSpPr>
        <p:spPr>
          <a:xfrm>
            <a:off x="746379" y="2744800"/>
            <a:ext cx="0" cy="158191"/>
          </a:xfrm>
          <a:prstGeom prst="line">
            <a:avLst/>
          </a:prstGeom>
          <a:noFill/>
          <a:ln w="16478">
            <a:solidFill>
              <a:srgbClr val="D8E0EA"/>
            </a:solidFill>
            <a:prstDash val="solid"/>
          </a:ln>
        </p:spPr>
        <p:txBody>
          <a:bodyPr/>
          <a:lstStyle/>
          <a:p>
            <a:endParaRPr lang="en-US"/>
          </a:p>
        </p:txBody>
      </p:sp>
      <p:sp>
        <p:nvSpPr>
          <p:cNvPr id="16" name="Shape 13"/>
          <p:cNvSpPr/>
          <p:nvPr/>
        </p:nvSpPr>
        <p:spPr>
          <a:xfrm>
            <a:off x="548640" y="2902991"/>
            <a:ext cx="395478" cy="395478"/>
          </a:xfrm>
          <a:prstGeom prst="ellipse">
            <a:avLst/>
          </a:prstGeom>
          <a:solidFill>
            <a:srgbClr val="0B1F38"/>
          </a:solidFill>
          <a:ln/>
        </p:spPr>
        <p:txBody>
          <a:bodyPr/>
          <a:lstStyle/>
          <a:p>
            <a:endParaRPr lang="en-US"/>
          </a:p>
        </p:txBody>
      </p:sp>
      <p:sp>
        <p:nvSpPr>
          <p:cNvPr id="17" name="Text 14"/>
          <p:cNvSpPr txBox="1"/>
          <p:nvPr/>
        </p:nvSpPr>
        <p:spPr>
          <a:xfrm>
            <a:off x="548640" y="2902991"/>
            <a:ext cx="395478" cy="395478"/>
          </a:xfrm>
          <a:prstGeom prst="rect">
            <a:avLst/>
          </a:prstGeom>
          <a:noFill/>
          <a:ln/>
        </p:spPr>
        <p:txBody>
          <a:bodyPr wrap="square" lIns="0" tIns="0" rIns="0" bIns="0" rtlCol="0" anchor="ctr"/>
          <a:lstStyle/>
          <a:p>
            <a:pPr marL="0" indent="0" algn="ctr">
              <a:buNone/>
            </a:pPr>
            <a:r>
              <a:rPr lang="en-US" sz="1400" b="1">
                <a:solidFill>
                  <a:srgbClr val="FFFFFF"/>
                </a:solidFill>
                <a:latin typeface="Roboto" pitchFamily="34" charset="0"/>
                <a:ea typeface="Roboto" pitchFamily="34" charset="-122"/>
                <a:cs typeface="Roboto" pitchFamily="34" charset="-120"/>
              </a:rPr>
              <a:t>3</a:t>
            </a:r>
            <a:endParaRPr lang="en-US" sz="1400"/>
          </a:p>
        </p:txBody>
      </p:sp>
      <p:sp>
        <p:nvSpPr>
          <p:cNvPr id="18" name="Text 15"/>
          <p:cNvSpPr txBox="1"/>
          <p:nvPr/>
        </p:nvSpPr>
        <p:spPr>
          <a:xfrm>
            <a:off x="1118128" y="2871353"/>
            <a:ext cx="4206240" cy="474573"/>
          </a:xfrm>
          <a:prstGeom prst="rect">
            <a:avLst/>
          </a:prstGeom>
          <a:noFill/>
          <a:ln/>
        </p:spPr>
        <p:txBody>
          <a:bodyPr wrap="square" lIns="0" tIns="0" rIns="0" bIns="0" rtlCol="0" anchor="ctr"/>
          <a:lstStyle/>
          <a:p>
            <a:pPr marL="0" indent="0" algn="l">
              <a:lnSpc>
                <a:spcPct val="102000"/>
              </a:lnSpc>
              <a:buNone/>
            </a:pPr>
            <a:r>
              <a:rPr lang="en-US" sz="1150">
                <a:solidFill>
                  <a:srgbClr val="1A1A1A"/>
                </a:solidFill>
                <a:latin typeface="Roboto" pitchFamily="34" charset="0"/>
                <a:ea typeface="Roboto" pitchFamily="34" charset="-122"/>
                <a:cs typeface="Roboto" pitchFamily="34" charset="-120"/>
              </a:rPr>
              <a:t>Tap Check Out — the bin button lights up; select it to open the bin</a:t>
            </a:r>
            <a:endParaRPr lang="en-US" sz="1150"/>
          </a:p>
        </p:txBody>
      </p:sp>
      <p:sp>
        <p:nvSpPr>
          <p:cNvPr id="19" name="Shape 16"/>
          <p:cNvSpPr/>
          <p:nvPr/>
        </p:nvSpPr>
        <p:spPr>
          <a:xfrm>
            <a:off x="746379" y="3298469"/>
            <a:ext cx="0" cy="158191"/>
          </a:xfrm>
          <a:prstGeom prst="line">
            <a:avLst/>
          </a:prstGeom>
          <a:noFill/>
          <a:ln w="16478">
            <a:solidFill>
              <a:srgbClr val="D8E0EA"/>
            </a:solidFill>
            <a:prstDash val="solid"/>
          </a:ln>
        </p:spPr>
        <p:txBody>
          <a:bodyPr/>
          <a:lstStyle/>
          <a:p>
            <a:endParaRPr lang="en-US"/>
          </a:p>
        </p:txBody>
      </p:sp>
      <p:sp>
        <p:nvSpPr>
          <p:cNvPr id="20" name="Shape 17"/>
          <p:cNvSpPr/>
          <p:nvPr/>
        </p:nvSpPr>
        <p:spPr>
          <a:xfrm>
            <a:off x="548640" y="3456660"/>
            <a:ext cx="395478" cy="395478"/>
          </a:xfrm>
          <a:prstGeom prst="ellipse">
            <a:avLst/>
          </a:prstGeom>
          <a:solidFill>
            <a:srgbClr val="0B1F38"/>
          </a:solidFill>
          <a:ln/>
        </p:spPr>
        <p:txBody>
          <a:bodyPr/>
          <a:lstStyle/>
          <a:p>
            <a:endParaRPr lang="en-US"/>
          </a:p>
        </p:txBody>
      </p:sp>
      <p:sp>
        <p:nvSpPr>
          <p:cNvPr id="21" name="Text 18"/>
          <p:cNvSpPr txBox="1"/>
          <p:nvPr/>
        </p:nvSpPr>
        <p:spPr>
          <a:xfrm>
            <a:off x="548640" y="3456660"/>
            <a:ext cx="395478" cy="395478"/>
          </a:xfrm>
          <a:prstGeom prst="rect">
            <a:avLst/>
          </a:prstGeom>
          <a:noFill/>
          <a:ln/>
        </p:spPr>
        <p:txBody>
          <a:bodyPr wrap="square" lIns="0" tIns="0" rIns="0" bIns="0" rtlCol="0" anchor="ctr"/>
          <a:lstStyle/>
          <a:p>
            <a:pPr marL="0" indent="0" algn="ctr">
              <a:buNone/>
            </a:pPr>
            <a:r>
              <a:rPr lang="en-US" sz="1400" b="1">
                <a:solidFill>
                  <a:srgbClr val="FFFFFF"/>
                </a:solidFill>
                <a:latin typeface="Roboto" pitchFamily="34" charset="0"/>
                <a:ea typeface="Roboto" pitchFamily="34" charset="-122"/>
                <a:cs typeface="Roboto" pitchFamily="34" charset="-120"/>
              </a:rPr>
              <a:t>4</a:t>
            </a:r>
            <a:endParaRPr lang="en-US" sz="1400"/>
          </a:p>
        </p:txBody>
      </p:sp>
      <p:sp>
        <p:nvSpPr>
          <p:cNvPr id="22" name="Text 19"/>
          <p:cNvSpPr txBox="1"/>
          <p:nvPr/>
        </p:nvSpPr>
        <p:spPr>
          <a:xfrm>
            <a:off x="1118128" y="3425022"/>
            <a:ext cx="4206240" cy="395478"/>
          </a:xfrm>
          <a:prstGeom prst="rect">
            <a:avLst/>
          </a:prstGeom>
          <a:noFill/>
          <a:ln/>
        </p:spPr>
        <p:txBody>
          <a:bodyPr wrap="square" lIns="0" tIns="0" rIns="0" bIns="0" rtlCol="0" anchor="ctr"/>
          <a:lstStyle/>
          <a:p>
            <a:pPr marL="0" indent="0" algn="l">
              <a:lnSpc>
                <a:spcPct val="102000"/>
              </a:lnSpc>
              <a:buNone/>
            </a:pPr>
            <a:r>
              <a:rPr lang="en-US" sz="1150">
                <a:solidFill>
                  <a:srgbClr val="1A1A1A"/>
                </a:solidFill>
                <a:latin typeface="Roboto" pitchFamily="34" charset="0"/>
                <a:ea typeface="Roboto" pitchFamily="34" charset="-122"/>
                <a:cs typeface="Roboto" pitchFamily="34" charset="-120"/>
              </a:rPr>
              <a:t>Take your keys and head out on your trip</a:t>
            </a:r>
            <a:endParaRPr lang="en-US" sz="1150"/>
          </a:p>
        </p:txBody>
      </p:sp>
      <p:sp>
        <p:nvSpPr>
          <p:cNvPr id="23" name="Shape 20"/>
          <p:cNvSpPr/>
          <p:nvPr/>
        </p:nvSpPr>
        <p:spPr>
          <a:xfrm>
            <a:off x="746379" y="3852138"/>
            <a:ext cx="0" cy="158191"/>
          </a:xfrm>
          <a:prstGeom prst="line">
            <a:avLst/>
          </a:prstGeom>
          <a:noFill/>
          <a:ln w="16478">
            <a:solidFill>
              <a:srgbClr val="D8E0EA"/>
            </a:solidFill>
            <a:prstDash val="solid"/>
          </a:ln>
        </p:spPr>
        <p:txBody>
          <a:bodyPr/>
          <a:lstStyle/>
          <a:p>
            <a:endParaRPr lang="en-US"/>
          </a:p>
        </p:txBody>
      </p:sp>
      <p:sp>
        <p:nvSpPr>
          <p:cNvPr id="24" name="Shape 21"/>
          <p:cNvSpPr/>
          <p:nvPr/>
        </p:nvSpPr>
        <p:spPr>
          <a:xfrm>
            <a:off x="548640" y="4010329"/>
            <a:ext cx="395478" cy="395478"/>
          </a:xfrm>
          <a:prstGeom prst="ellipse">
            <a:avLst/>
          </a:prstGeom>
          <a:solidFill>
            <a:srgbClr val="F58220"/>
          </a:solidFill>
          <a:ln/>
        </p:spPr>
        <p:txBody>
          <a:bodyPr/>
          <a:lstStyle/>
          <a:p>
            <a:endParaRPr lang="en-US"/>
          </a:p>
        </p:txBody>
      </p:sp>
      <p:sp>
        <p:nvSpPr>
          <p:cNvPr id="25" name="Text 22"/>
          <p:cNvSpPr txBox="1"/>
          <p:nvPr/>
        </p:nvSpPr>
        <p:spPr>
          <a:xfrm>
            <a:off x="548640" y="4010329"/>
            <a:ext cx="395478" cy="395478"/>
          </a:xfrm>
          <a:prstGeom prst="rect">
            <a:avLst/>
          </a:prstGeom>
          <a:noFill/>
          <a:ln/>
        </p:spPr>
        <p:txBody>
          <a:bodyPr wrap="square" lIns="0" tIns="0" rIns="0" bIns="0" rtlCol="0" anchor="ctr"/>
          <a:lstStyle/>
          <a:p>
            <a:pPr marL="0" indent="0" algn="ctr">
              <a:buNone/>
            </a:pPr>
            <a:r>
              <a:rPr lang="en-US" sz="1400" b="1">
                <a:solidFill>
                  <a:srgbClr val="FFFFFF"/>
                </a:solidFill>
                <a:latin typeface="Roboto" pitchFamily="34" charset="0"/>
                <a:ea typeface="Roboto" pitchFamily="34" charset="-122"/>
                <a:cs typeface="Roboto" pitchFamily="34" charset="-120"/>
              </a:rPr>
              <a:t>5</a:t>
            </a:r>
            <a:endParaRPr lang="en-US" sz="1400"/>
          </a:p>
        </p:txBody>
      </p:sp>
      <p:sp>
        <p:nvSpPr>
          <p:cNvPr id="26" name="Text 23"/>
          <p:cNvSpPr txBox="1"/>
          <p:nvPr/>
        </p:nvSpPr>
        <p:spPr>
          <a:xfrm>
            <a:off x="1118128" y="3978691"/>
            <a:ext cx="4206240" cy="474573"/>
          </a:xfrm>
          <a:prstGeom prst="rect">
            <a:avLst/>
          </a:prstGeom>
          <a:noFill/>
          <a:ln/>
        </p:spPr>
        <p:txBody>
          <a:bodyPr wrap="square" lIns="0" tIns="0" rIns="0" bIns="0" rtlCol="0" anchor="ctr"/>
          <a:lstStyle/>
          <a:p>
            <a:pPr marL="0" indent="0" algn="l">
              <a:lnSpc>
                <a:spcPct val="102000"/>
              </a:lnSpc>
              <a:buNone/>
            </a:pPr>
            <a:r>
              <a:rPr lang="en-US" sz="1150">
                <a:solidFill>
                  <a:srgbClr val="1A1A1A"/>
                </a:solidFill>
                <a:latin typeface="Roboto" pitchFamily="34" charset="0"/>
                <a:ea typeface="Roboto" pitchFamily="34" charset="-122"/>
                <a:cs typeface="Roboto" pitchFamily="34" charset="-120"/>
              </a:rPr>
              <a:t>On return: scan the QR, tap Check In, and enter any required details (mileage, fuel, etc.)</a:t>
            </a:r>
            <a:endParaRPr lang="en-US" sz="1150"/>
          </a:p>
        </p:txBody>
      </p:sp>
      <p:grpSp>
        <p:nvGrpSpPr>
          <p:cNvPr id="32" name="Group 31">
            <a:extLst>
              <a:ext uri="{FF2B5EF4-FFF2-40B4-BE49-F238E27FC236}">
                <a16:creationId xmlns:a16="http://schemas.microsoft.com/office/drawing/2014/main" id="{569E2FF6-2F0A-BF7B-9DDC-52AD12FCD049}"/>
              </a:ext>
            </a:extLst>
          </p:cNvPr>
          <p:cNvGrpSpPr/>
          <p:nvPr/>
        </p:nvGrpSpPr>
        <p:grpSpPr>
          <a:xfrm>
            <a:off x="5426202" y="1281531"/>
            <a:ext cx="4882849" cy="4155769"/>
            <a:chOff x="6096000" y="1417320"/>
            <a:chExt cx="5644913" cy="4804358"/>
          </a:xfrm>
        </p:grpSpPr>
        <p:sp>
          <p:nvSpPr>
            <p:cNvPr id="33" name="Shape 14">
              <a:extLst>
                <a:ext uri="{FF2B5EF4-FFF2-40B4-BE49-F238E27FC236}">
                  <a16:creationId xmlns:a16="http://schemas.microsoft.com/office/drawing/2014/main" id="{BB617266-1002-D5E2-B657-CE55185F1B71}"/>
                </a:ext>
              </a:extLst>
            </p:cNvPr>
            <p:cNvSpPr/>
            <p:nvPr/>
          </p:nvSpPr>
          <p:spPr>
            <a:xfrm>
              <a:off x="6096000" y="1417320"/>
              <a:ext cx="1828800" cy="4800600"/>
            </a:xfrm>
            <a:prstGeom prst="roundRect">
              <a:avLst>
                <a:gd name="adj" fmla="val 4255"/>
              </a:avLst>
            </a:prstGeom>
            <a:solidFill>
              <a:srgbClr val="FFFFFF"/>
            </a:solidFill>
            <a:ln w="10985">
              <a:solidFill>
                <a:srgbClr val="DCE3EE"/>
              </a:solidFill>
              <a:prstDash val="solid"/>
            </a:ln>
          </p:spPr>
          <p:txBody>
            <a:bodyPr/>
            <a:lstStyle/>
            <a:p>
              <a:endParaRPr lang="en-US"/>
            </a:p>
          </p:txBody>
        </p:sp>
        <p:pic>
          <p:nvPicPr>
            <p:cNvPr id="34" name="Image 0" descr="/home/claude/build2/app_screen.png">
              <a:extLst>
                <a:ext uri="{FF2B5EF4-FFF2-40B4-BE49-F238E27FC236}">
                  <a16:creationId xmlns:a16="http://schemas.microsoft.com/office/drawing/2014/main" id="{17811588-6169-DA3F-8273-731AB7E1D677}"/>
                </a:ext>
              </a:extLst>
            </p:cNvPr>
            <p:cNvPicPr>
              <a:picLocks noChangeAspect="1"/>
            </p:cNvPicPr>
            <p:nvPr/>
          </p:nvPicPr>
          <p:blipFill>
            <a:blip r:embed="rId4"/>
            <a:srcRect l="6459" t="-26969" r="6338" b="-26969"/>
            <a:stretch>
              <a:fillRect/>
            </a:stretch>
          </p:blipFill>
          <p:spPr>
            <a:xfrm>
              <a:off x="6194120" y="1443408"/>
              <a:ext cx="1674759" cy="4637352"/>
            </a:xfrm>
            <a:prstGeom prst="rect">
              <a:avLst/>
            </a:prstGeom>
          </p:spPr>
        </p:pic>
        <p:sp>
          <p:nvSpPr>
            <p:cNvPr id="35" name="Shape 15">
              <a:extLst>
                <a:ext uri="{FF2B5EF4-FFF2-40B4-BE49-F238E27FC236}">
                  <a16:creationId xmlns:a16="http://schemas.microsoft.com/office/drawing/2014/main" id="{8EDCD93B-758B-1397-532B-E12CADE376D9}"/>
                </a:ext>
              </a:extLst>
            </p:cNvPr>
            <p:cNvSpPr/>
            <p:nvPr/>
          </p:nvSpPr>
          <p:spPr>
            <a:xfrm>
              <a:off x="7983180" y="1417320"/>
              <a:ext cx="1828800" cy="4800600"/>
            </a:xfrm>
            <a:prstGeom prst="roundRect">
              <a:avLst>
                <a:gd name="adj" fmla="val 5000"/>
              </a:avLst>
            </a:prstGeom>
            <a:solidFill>
              <a:srgbClr val="0B1F38"/>
            </a:solidFill>
            <a:ln/>
          </p:spPr>
          <p:txBody>
            <a:bodyPr/>
            <a:lstStyle/>
            <a:p>
              <a:endParaRPr lang="en-US"/>
            </a:p>
          </p:txBody>
        </p:sp>
        <p:pic>
          <p:nvPicPr>
            <p:cNvPr id="36" name="Image 1" descr="/home/claude/build2/qr_scan.jpg">
              <a:extLst>
                <a:ext uri="{FF2B5EF4-FFF2-40B4-BE49-F238E27FC236}">
                  <a16:creationId xmlns:a16="http://schemas.microsoft.com/office/drawing/2014/main" id="{1C8EB346-F4C5-601F-39EC-7CE7EAB8D396}"/>
                </a:ext>
              </a:extLst>
            </p:cNvPr>
            <p:cNvPicPr>
              <a:picLocks noChangeAspect="1"/>
            </p:cNvPicPr>
            <p:nvPr/>
          </p:nvPicPr>
          <p:blipFill>
            <a:blip r:embed="rId5"/>
            <a:srcRect t="-116" b="-116"/>
            <a:stretch/>
          </p:blipFill>
          <p:spPr>
            <a:xfrm>
              <a:off x="8079213" y="2651760"/>
              <a:ext cx="1645920" cy="1581912"/>
            </a:xfrm>
            <a:prstGeom prst="rect">
              <a:avLst/>
            </a:prstGeom>
          </p:spPr>
        </p:pic>
        <p:sp>
          <p:nvSpPr>
            <p:cNvPr id="37" name="Text 16">
              <a:extLst>
                <a:ext uri="{FF2B5EF4-FFF2-40B4-BE49-F238E27FC236}">
                  <a16:creationId xmlns:a16="http://schemas.microsoft.com/office/drawing/2014/main" id="{4A4A0AE9-4195-B1C9-60ED-893F4880B3ED}"/>
                </a:ext>
              </a:extLst>
            </p:cNvPr>
            <p:cNvSpPr txBox="1"/>
            <p:nvPr/>
          </p:nvSpPr>
          <p:spPr>
            <a:xfrm>
              <a:off x="8097480" y="4160520"/>
              <a:ext cx="1600200" cy="914400"/>
            </a:xfrm>
            <a:prstGeom prst="rect">
              <a:avLst/>
            </a:prstGeom>
            <a:noFill/>
            <a:ln/>
          </p:spPr>
          <p:txBody>
            <a:bodyPr wrap="square" lIns="0" tIns="0" rIns="0" bIns="0" rtlCol="0" anchor="ctr"/>
            <a:lstStyle/>
            <a:p>
              <a:pPr marL="0" indent="0" algn="ctr">
                <a:lnSpc>
                  <a:spcPct val="120000"/>
                </a:lnSpc>
                <a:buNone/>
              </a:pPr>
              <a:r>
                <a:rPr lang="en-US" sz="900" i="1">
                  <a:solidFill>
                    <a:srgbClr val="FFFFFF">
                      <a:alpha val="85000"/>
                    </a:srgbClr>
                  </a:solidFill>
                  <a:latin typeface="Roboto" pitchFamily="34" charset="0"/>
                  <a:ea typeface="Roboto" pitchFamily="34" charset="-122"/>
                  <a:cs typeface="Roboto" pitchFamily="34" charset="-120"/>
                </a:rPr>
                <a:t>Scan to access kiosk interface on mobile device— no separate kiosk required</a:t>
              </a:r>
              <a:endParaRPr lang="en-US" sz="900"/>
            </a:p>
          </p:txBody>
        </p:sp>
        <p:sp>
          <p:nvSpPr>
            <p:cNvPr id="38" name="Shape 14">
              <a:extLst>
                <a:ext uri="{FF2B5EF4-FFF2-40B4-BE49-F238E27FC236}">
                  <a16:creationId xmlns:a16="http://schemas.microsoft.com/office/drawing/2014/main" id="{69891839-28BF-C0F2-0463-659F7FF90097}"/>
                </a:ext>
              </a:extLst>
            </p:cNvPr>
            <p:cNvSpPr/>
            <p:nvPr/>
          </p:nvSpPr>
          <p:spPr>
            <a:xfrm>
              <a:off x="9912113" y="1421078"/>
              <a:ext cx="1828800" cy="4800600"/>
            </a:xfrm>
            <a:prstGeom prst="roundRect">
              <a:avLst>
                <a:gd name="adj" fmla="val 4255"/>
              </a:avLst>
            </a:prstGeom>
            <a:solidFill>
              <a:srgbClr val="FFFFFF"/>
            </a:solidFill>
            <a:ln w="10985">
              <a:solidFill>
                <a:srgbClr val="DCE3EE"/>
              </a:solidFill>
              <a:prstDash val="solid"/>
            </a:ln>
          </p:spPr>
          <p:txBody>
            <a:bodyPr/>
            <a:lstStyle/>
            <a:p>
              <a:endParaRPr lang="en-US"/>
            </a:p>
          </p:txBody>
        </p:sp>
        <p:pic>
          <p:nvPicPr>
            <p:cNvPr id="39" name="Picture 38">
              <a:extLst>
                <a:ext uri="{FF2B5EF4-FFF2-40B4-BE49-F238E27FC236}">
                  <a16:creationId xmlns:a16="http://schemas.microsoft.com/office/drawing/2014/main" id="{2948B62F-F32F-6989-BA2B-7335732583DC}"/>
                </a:ext>
              </a:extLst>
            </p:cNvPr>
            <p:cNvPicPr>
              <a:picLocks noChangeAspect="1"/>
            </p:cNvPicPr>
            <p:nvPr/>
          </p:nvPicPr>
          <p:blipFill>
            <a:blip r:embed="rId6"/>
            <a:srcRect l="6137" r="7132"/>
            <a:stretch>
              <a:fillRect/>
            </a:stretch>
          </p:blipFill>
          <p:spPr>
            <a:xfrm>
              <a:off x="10012321" y="2232419"/>
              <a:ext cx="1628383" cy="2941802"/>
            </a:xfrm>
            <a:prstGeom prst="rect">
              <a:avLst/>
            </a:prstGeom>
          </p:spPr>
        </p:pic>
      </p:gr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No phone? No problem</a:t>
            </a:r>
            <a:endParaRPr lang="en-US" sz="2350"/>
          </a:p>
        </p:txBody>
      </p:sp>
      <p:sp>
        <p:nvSpPr>
          <p:cNvPr id="5" name="Text 2"/>
          <p:cNvSpPr txBox="1"/>
          <p:nvPr/>
        </p:nvSpPr>
        <p:spPr>
          <a:xfrm>
            <a:off x="1418691" y="853217"/>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FleetCommander Go</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sp>
        <p:nvSpPr>
          <p:cNvPr id="7" name="Text 4"/>
          <p:cNvSpPr txBox="1"/>
          <p:nvPr/>
        </p:nvSpPr>
        <p:spPr>
          <a:xfrm>
            <a:off x="548640" y="1439722"/>
            <a:ext cx="4983022" cy="395478"/>
          </a:xfrm>
          <a:prstGeom prst="rect">
            <a:avLst/>
          </a:prstGeom>
          <a:noFill/>
          <a:ln/>
        </p:spPr>
        <p:txBody>
          <a:bodyPr wrap="square" lIns="0" tIns="0" rIns="0" bIns="0" rtlCol="0" anchor="t"/>
          <a:lstStyle/>
          <a:p>
            <a:pPr marL="0" indent="0" algn="l">
              <a:buNone/>
            </a:pPr>
            <a:r>
              <a:rPr lang="en-US" sz="1150">
                <a:solidFill>
                  <a:srgbClr val="1A1A1A"/>
                </a:solidFill>
                <a:latin typeface="Roboto" pitchFamily="34" charset="0"/>
                <a:ea typeface="Roboto" pitchFamily="34" charset="-122"/>
                <a:cs typeface="Roboto" pitchFamily="34" charset="-120"/>
              </a:rPr>
              <a:t>Drivers without a phone can still check keys in and out two ways:</a:t>
            </a:r>
            <a:endParaRPr lang="en-US" sz="1150"/>
          </a:p>
        </p:txBody>
      </p:sp>
      <p:sp>
        <p:nvSpPr>
          <p:cNvPr id="8" name="Shape 5"/>
          <p:cNvSpPr/>
          <p:nvPr/>
        </p:nvSpPr>
        <p:spPr>
          <a:xfrm>
            <a:off x="548640" y="1993392"/>
            <a:ext cx="4983022" cy="909599"/>
          </a:xfrm>
          <a:prstGeom prst="roundRect">
            <a:avLst>
              <a:gd name="adj" fmla="val 6087"/>
            </a:avLst>
          </a:prstGeom>
          <a:solidFill>
            <a:srgbClr val="F2F5F9"/>
          </a:solidFill>
          <a:ln w="10985">
            <a:solidFill>
              <a:srgbClr val="D8E0EA"/>
            </a:solidFill>
            <a:prstDash val="solid"/>
          </a:ln>
        </p:spPr>
        <p:txBody>
          <a:bodyPr/>
          <a:lstStyle/>
          <a:p>
            <a:endParaRPr lang="en-US"/>
          </a:p>
        </p:txBody>
      </p:sp>
      <p:sp>
        <p:nvSpPr>
          <p:cNvPr id="9" name="Text 6"/>
          <p:cNvSpPr txBox="1"/>
          <p:nvPr/>
        </p:nvSpPr>
        <p:spPr>
          <a:xfrm>
            <a:off x="722650" y="2214859"/>
            <a:ext cx="435025" cy="435025"/>
          </a:xfrm>
          <a:prstGeom prst="rect">
            <a:avLst/>
          </a:prstGeom>
          <a:noFill/>
          <a:ln/>
        </p:spPr>
        <p:txBody>
          <a:bodyPr wrap="square" lIns="0" tIns="0" rIns="0" bIns="0" rtlCol="0" anchor="ctr"/>
          <a:lstStyle/>
          <a:p>
            <a:pPr marL="0" indent="0" algn="l">
              <a:buNone/>
            </a:pPr>
            <a:r>
              <a:rPr lang="en-US" sz="2250" b="1">
                <a:solidFill>
                  <a:srgbClr val="F58220"/>
                </a:solidFill>
                <a:latin typeface="Syne" pitchFamily="34" charset="0"/>
                <a:ea typeface="Syne" pitchFamily="34" charset="-122"/>
                <a:cs typeface="Syne" pitchFamily="34" charset="-120"/>
              </a:rPr>
              <a:t>1</a:t>
            </a:r>
            <a:endParaRPr lang="en-US" sz="2250"/>
          </a:p>
        </p:txBody>
      </p:sp>
      <p:sp>
        <p:nvSpPr>
          <p:cNvPr id="10" name="Text 7"/>
          <p:cNvSpPr txBox="1"/>
          <p:nvPr/>
        </p:nvSpPr>
        <p:spPr>
          <a:xfrm>
            <a:off x="1300048" y="2119944"/>
            <a:ext cx="4073423" cy="316382"/>
          </a:xfrm>
          <a:prstGeom prst="rect">
            <a:avLst/>
          </a:prstGeom>
          <a:noFill/>
          <a:ln/>
        </p:spPr>
        <p:txBody>
          <a:bodyPr wrap="square" lIns="0" tIns="0" rIns="0" bIns="0" rtlCol="0" anchor="ctr"/>
          <a:lstStyle/>
          <a:p>
            <a:pPr marL="0" indent="0" algn="l">
              <a:buNone/>
            </a:pPr>
            <a:r>
              <a:rPr lang="en-US" sz="1350" b="1">
                <a:solidFill>
                  <a:srgbClr val="0B1F38"/>
                </a:solidFill>
                <a:latin typeface="Roboto" pitchFamily="34" charset="0"/>
                <a:ea typeface="Roboto" pitchFamily="34" charset="-122"/>
                <a:cs typeface="Roboto" pitchFamily="34" charset="-120"/>
              </a:rPr>
              <a:t>QR on the reservation form</a:t>
            </a:r>
            <a:endParaRPr lang="en-US" sz="1350"/>
          </a:p>
        </p:txBody>
      </p:sp>
      <p:sp>
        <p:nvSpPr>
          <p:cNvPr id="11" name="Text 8"/>
          <p:cNvSpPr txBox="1"/>
          <p:nvPr/>
        </p:nvSpPr>
        <p:spPr>
          <a:xfrm>
            <a:off x="1300048" y="2428417"/>
            <a:ext cx="4073423" cy="395478"/>
          </a:xfrm>
          <a:prstGeom prst="rect">
            <a:avLst/>
          </a:prstGeom>
          <a:noFill/>
          <a:ln/>
        </p:spPr>
        <p:txBody>
          <a:bodyPr wrap="square" lIns="0" tIns="0" rIns="0" bIns="0" rtlCol="0" anchor="t"/>
          <a:lstStyle/>
          <a:p>
            <a:pPr marL="0" indent="0" algn="l">
              <a:lnSpc>
                <a:spcPct val="102000"/>
              </a:lnSpc>
              <a:buNone/>
            </a:pPr>
            <a:r>
              <a:rPr lang="en-US" sz="1100">
                <a:solidFill>
                  <a:srgbClr val="1A1A1A"/>
                </a:solidFill>
                <a:latin typeface="Roboto" pitchFamily="34" charset="0"/>
                <a:ea typeface="Roboto" pitchFamily="34" charset="-122"/>
                <a:cs typeface="Roboto" pitchFamily="34" charset="-120"/>
              </a:rPr>
              <a:t>Add a QR code to the reservation form for the driver to scan at the box.</a:t>
            </a:r>
            <a:endParaRPr lang="en-US" sz="1100"/>
          </a:p>
        </p:txBody>
      </p:sp>
      <p:sp>
        <p:nvSpPr>
          <p:cNvPr id="12" name="Shape 9"/>
          <p:cNvSpPr/>
          <p:nvPr/>
        </p:nvSpPr>
        <p:spPr>
          <a:xfrm>
            <a:off x="548640" y="3100730"/>
            <a:ext cx="4983022" cy="909599"/>
          </a:xfrm>
          <a:prstGeom prst="roundRect">
            <a:avLst>
              <a:gd name="adj" fmla="val 6087"/>
            </a:avLst>
          </a:prstGeom>
          <a:solidFill>
            <a:srgbClr val="F2F5F9"/>
          </a:solidFill>
          <a:ln w="10985">
            <a:solidFill>
              <a:srgbClr val="D8E0EA"/>
            </a:solidFill>
            <a:prstDash val="solid"/>
          </a:ln>
        </p:spPr>
        <p:txBody>
          <a:bodyPr/>
          <a:lstStyle/>
          <a:p>
            <a:endParaRPr lang="en-US"/>
          </a:p>
        </p:txBody>
      </p:sp>
      <p:sp>
        <p:nvSpPr>
          <p:cNvPr id="13" name="Text 10"/>
          <p:cNvSpPr txBox="1"/>
          <p:nvPr/>
        </p:nvSpPr>
        <p:spPr>
          <a:xfrm>
            <a:off x="722650" y="3322198"/>
            <a:ext cx="435025" cy="435025"/>
          </a:xfrm>
          <a:prstGeom prst="rect">
            <a:avLst/>
          </a:prstGeom>
          <a:noFill/>
          <a:ln/>
        </p:spPr>
        <p:txBody>
          <a:bodyPr wrap="square" lIns="0" tIns="0" rIns="0" bIns="0" rtlCol="0" anchor="ctr"/>
          <a:lstStyle/>
          <a:p>
            <a:pPr marL="0" indent="0" algn="l">
              <a:buNone/>
            </a:pPr>
            <a:r>
              <a:rPr lang="en-US" sz="2250" b="1">
                <a:solidFill>
                  <a:srgbClr val="F58220"/>
                </a:solidFill>
                <a:latin typeface="Syne" pitchFamily="34" charset="0"/>
                <a:ea typeface="Syne" pitchFamily="34" charset="-122"/>
                <a:cs typeface="Syne" pitchFamily="34" charset="-120"/>
              </a:rPr>
              <a:t>2</a:t>
            </a:r>
            <a:endParaRPr lang="en-US" sz="2250"/>
          </a:p>
        </p:txBody>
      </p:sp>
      <p:sp>
        <p:nvSpPr>
          <p:cNvPr id="14" name="Text 11"/>
          <p:cNvSpPr txBox="1"/>
          <p:nvPr/>
        </p:nvSpPr>
        <p:spPr>
          <a:xfrm>
            <a:off x="1300048" y="3227283"/>
            <a:ext cx="4073423" cy="316382"/>
          </a:xfrm>
          <a:prstGeom prst="rect">
            <a:avLst/>
          </a:prstGeom>
          <a:noFill/>
          <a:ln/>
        </p:spPr>
        <p:txBody>
          <a:bodyPr wrap="square" lIns="0" tIns="0" rIns="0" bIns="0" rtlCol="0" anchor="ctr"/>
          <a:lstStyle/>
          <a:p>
            <a:pPr marL="0" indent="0" algn="l">
              <a:buNone/>
            </a:pPr>
            <a:r>
              <a:rPr lang="en-US" sz="1350" b="1">
                <a:solidFill>
                  <a:srgbClr val="0B1F38"/>
                </a:solidFill>
                <a:latin typeface="Roboto" pitchFamily="34" charset="0"/>
                <a:ea typeface="Roboto" pitchFamily="34" charset="-122"/>
                <a:cs typeface="Roboto" pitchFamily="34" charset="-120"/>
              </a:rPr>
              <a:t>A code at the box</a:t>
            </a:r>
            <a:endParaRPr lang="en-US" sz="1350"/>
          </a:p>
        </p:txBody>
      </p:sp>
      <p:sp>
        <p:nvSpPr>
          <p:cNvPr id="15" name="Text 12"/>
          <p:cNvSpPr txBox="1"/>
          <p:nvPr/>
        </p:nvSpPr>
        <p:spPr>
          <a:xfrm>
            <a:off x="1300048" y="3535756"/>
            <a:ext cx="4073423" cy="395478"/>
          </a:xfrm>
          <a:prstGeom prst="rect">
            <a:avLst/>
          </a:prstGeom>
          <a:noFill/>
          <a:ln/>
        </p:spPr>
        <p:txBody>
          <a:bodyPr wrap="square" lIns="0" tIns="0" rIns="0" bIns="0" rtlCol="0" anchor="t"/>
          <a:lstStyle/>
          <a:p>
            <a:pPr marL="0" indent="0" algn="l">
              <a:lnSpc>
                <a:spcPct val="102000"/>
              </a:lnSpc>
              <a:buNone/>
            </a:pPr>
            <a:r>
              <a:rPr lang="en-US" sz="1100">
                <a:solidFill>
                  <a:srgbClr val="1A1A1A"/>
                </a:solidFill>
                <a:latin typeface="Roboto" pitchFamily="34" charset="0"/>
                <a:ea typeface="Roboto" pitchFamily="34" charset="-122"/>
                <a:cs typeface="Roboto" pitchFamily="34" charset="-120"/>
              </a:rPr>
              <a:t>Enter a code to open the box — it's included on the confirmation email.</a:t>
            </a:r>
            <a:endParaRPr lang="en-US" sz="1100"/>
          </a:p>
        </p:txBody>
      </p:sp>
      <p:sp>
        <p:nvSpPr>
          <p:cNvPr id="16" name="Text 13"/>
          <p:cNvSpPr txBox="1"/>
          <p:nvPr/>
        </p:nvSpPr>
        <p:spPr>
          <a:xfrm>
            <a:off x="548640" y="4223887"/>
            <a:ext cx="4983022" cy="316382"/>
          </a:xfrm>
          <a:prstGeom prst="rect">
            <a:avLst/>
          </a:prstGeom>
          <a:noFill/>
          <a:ln/>
        </p:spPr>
        <p:txBody>
          <a:bodyPr wrap="square" lIns="0" tIns="0" rIns="0" bIns="0" rtlCol="0" anchor="t"/>
          <a:lstStyle/>
          <a:p>
            <a:pPr marL="0" indent="0" algn="l">
              <a:buNone/>
            </a:pPr>
            <a:r>
              <a:rPr lang="en-US" sz="1050" i="1">
                <a:solidFill>
                  <a:srgbClr val="5B6B7B"/>
                </a:solidFill>
                <a:latin typeface="Roboto" pitchFamily="34" charset="0"/>
                <a:ea typeface="Roboto" pitchFamily="34" charset="-122"/>
                <a:cs typeface="Roboto" pitchFamily="34" charset="-120"/>
              </a:rPr>
              <a:t>A good fit when you don't need to collect check-in details.</a:t>
            </a:r>
            <a:endParaRPr lang="en-US" sz="1050"/>
          </a:p>
        </p:txBody>
      </p:sp>
      <p:sp>
        <p:nvSpPr>
          <p:cNvPr id="17" name="Shape 14"/>
          <p:cNvSpPr/>
          <p:nvPr/>
        </p:nvSpPr>
        <p:spPr>
          <a:xfrm>
            <a:off x="5808497" y="1558366"/>
            <a:ext cx="4492630" cy="3598849"/>
          </a:xfrm>
          <a:prstGeom prst="roundRect">
            <a:avLst>
              <a:gd name="adj" fmla="val 1319"/>
            </a:avLst>
          </a:prstGeom>
          <a:solidFill>
            <a:srgbClr val="FFFFFF"/>
          </a:solidFill>
          <a:ln w="10985">
            <a:solidFill>
              <a:srgbClr val="D8E0EA"/>
            </a:solidFill>
            <a:prstDash val="solid"/>
          </a:ln>
          <a:effectLst>
            <a:outerShdw blurRad="88900" dist="38100" dir="5400000" algn="bl" rotWithShape="0">
              <a:srgbClr val="8595A8">
                <a:alpha val="28000"/>
              </a:srgbClr>
            </a:outerShdw>
          </a:effectLst>
        </p:spPr>
        <p:txBody>
          <a:bodyPr/>
          <a:lstStyle/>
          <a:p>
            <a:endParaRPr lang="en-US"/>
          </a:p>
        </p:txBody>
      </p:sp>
      <p:pic>
        <p:nvPicPr>
          <p:cNvPr id="18" name="Image 1" descr="/home/claude/dispatching/img/image2.png"/>
          <p:cNvPicPr>
            <a:picLocks noChangeAspect="1"/>
          </p:cNvPicPr>
          <p:nvPr/>
        </p:nvPicPr>
        <p:blipFill>
          <a:blip r:embed="rId4"/>
          <a:stretch>
            <a:fillRect/>
          </a:stretch>
        </p:blipFill>
        <p:spPr>
          <a:xfrm>
            <a:off x="7075443" y="3555530"/>
            <a:ext cx="2476912" cy="2111852"/>
          </a:xfrm>
          <a:prstGeom prst="rect">
            <a:avLst/>
          </a:prstGeom>
        </p:spPr>
      </p:pic>
      <p:pic>
        <p:nvPicPr>
          <p:cNvPr id="23" name="Image 1" descr="/home/claude/dispatching/img/image1.png">
            <a:extLst>
              <a:ext uri="{FF2B5EF4-FFF2-40B4-BE49-F238E27FC236}">
                <a16:creationId xmlns:a16="http://schemas.microsoft.com/office/drawing/2014/main" id="{9F798194-9E47-5CA7-37A9-AFDBBD0233CA}"/>
              </a:ext>
            </a:extLst>
          </p:cNvPr>
          <p:cNvPicPr>
            <a:picLocks noChangeAspect="1"/>
          </p:cNvPicPr>
          <p:nvPr/>
        </p:nvPicPr>
        <p:blipFill>
          <a:blip r:embed="rId5"/>
          <a:stretch>
            <a:fillRect/>
          </a:stretch>
        </p:blipFill>
        <p:spPr>
          <a:xfrm>
            <a:off x="5903412" y="1537593"/>
            <a:ext cx="4207885" cy="2107298"/>
          </a:xfrm>
          <a:prstGeom prst="rect">
            <a:avLst/>
          </a:prstGeom>
        </p:spPr>
      </p:pic>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Assign keys to bins</a:t>
            </a:r>
            <a:endParaRPr lang="en-US" sz="235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Admin · Key Café</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sp>
        <p:nvSpPr>
          <p:cNvPr id="7" name="Text 4"/>
          <p:cNvSpPr txBox="1"/>
          <p:nvPr/>
        </p:nvSpPr>
        <p:spPr>
          <a:xfrm>
            <a:off x="548640" y="1439722"/>
            <a:ext cx="4824831" cy="221467"/>
          </a:xfrm>
          <a:prstGeom prst="rect">
            <a:avLst/>
          </a:prstGeom>
          <a:noFill/>
          <a:ln/>
        </p:spPr>
        <p:txBody>
          <a:bodyPr wrap="square" lIns="0" tIns="0" rIns="0" bIns="0" rtlCol="0" anchor="ctr"/>
          <a:lstStyle/>
          <a:p>
            <a:pPr marL="0" indent="0" algn="l">
              <a:buNone/>
            </a:pPr>
            <a:r>
              <a:rPr lang="en-US" sz="1000" b="1" kern="0" spc="150">
                <a:solidFill>
                  <a:srgbClr val="42607C"/>
                </a:solidFill>
                <a:latin typeface="Roboto" pitchFamily="34" charset="0"/>
                <a:ea typeface="Roboto" pitchFamily="34" charset="-122"/>
                <a:cs typeface="Roboto" pitchFamily="34" charset="-120"/>
              </a:rPr>
              <a:t>HOW TO ASSIGN A KEY</a:t>
            </a:r>
            <a:endParaRPr lang="en-US" sz="1000"/>
          </a:p>
        </p:txBody>
      </p:sp>
      <p:sp>
        <p:nvSpPr>
          <p:cNvPr id="8" name="Text 5"/>
          <p:cNvSpPr txBox="1"/>
          <p:nvPr/>
        </p:nvSpPr>
        <p:spPr>
          <a:xfrm>
            <a:off x="548640" y="1716557"/>
            <a:ext cx="4824831" cy="1898294"/>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Go to Configure ▸ Kiosk/Key Box ▸ the Key icon</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In the new interface, pick the bin you want the key assigned to</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Or assign it right from the vehicle profile — the new FleetCommander Go option</a:t>
            </a:r>
            <a:endParaRPr lang="en-US" sz="1150"/>
          </a:p>
        </p:txBody>
      </p:sp>
      <p:sp>
        <p:nvSpPr>
          <p:cNvPr id="9" name="Shape 6"/>
          <p:cNvSpPr/>
          <p:nvPr/>
        </p:nvSpPr>
        <p:spPr>
          <a:xfrm>
            <a:off x="5373470" y="1558366"/>
            <a:ext cx="5273785" cy="3598849"/>
          </a:xfrm>
          <a:prstGeom prst="roundRect">
            <a:avLst>
              <a:gd name="adj" fmla="val 1319"/>
            </a:avLst>
          </a:prstGeom>
          <a:solidFill>
            <a:srgbClr val="FFFFFF"/>
          </a:solidFill>
          <a:ln w="10985">
            <a:solidFill>
              <a:srgbClr val="D8E0EA"/>
            </a:solidFill>
            <a:prstDash val="solid"/>
          </a:ln>
          <a:effectLst>
            <a:outerShdw blurRad="88900" dist="38100" dir="5400000" algn="bl" rotWithShape="0">
              <a:srgbClr val="8595A8">
                <a:alpha val="28000"/>
              </a:srgbClr>
            </a:outerShdw>
          </a:effectLst>
        </p:spPr>
        <p:txBody>
          <a:bodyPr/>
          <a:lstStyle/>
          <a:p>
            <a:endParaRPr lang="en-US"/>
          </a:p>
        </p:txBody>
      </p:sp>
      <p:sp>
        <p:nvSpPr>
          <p:cNvPr id="11" name="Text 7"/>
          <p:cNvSpPr txBox="1"/>
          <p:nvPr/>
        </p:nvSpPr>
        <p:spPr>
          <a:xfrm>
            <a:off x="5903412" y="4888290"/>
            <a:ext cx="4302800" cy="253105"/>
          </a:xfrm>
          <a:prstGeom prst="rect">
            <a:avLst/>
          </a:prstGeom>
          <a:noFill/>
          <a:ln/>
        </p:spPr>
        <p:txBody>
          <a:bodyPr wrap="square" lIns="0" tIns="0" rIns="0" bIns="0" rtlCol="0" anchor="ctr"/>
          <a:lstStyle/>
          <a:p>
            <a:pPr marL="0" indent="0" algn="ctr">
              <a:buNone/>
            </a:pPr>
            <a:r>
              <a:rPr lang="en-US" sz="850" i="1">
                <a:solidFill>
                  <a:srgbClr val="5B6B7B"/>
                </a:solidFill>
                <a:latin typeface="Roboto" pitchFamily="34" charset="0"/>
                <a:ea typeface="Roboto" pitchFamily="34" charset="-122"/>
                <a:cs typeface="Roboto" pitchFamily="34" charset="-120"/>
              </a:rPr>
              <a:t>New key-assignment interface — choose the bin</a:t>
            </a:r>
            <a:endParaRPr lang="en-US" sz="850"/>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17</a:t>
            </a:fld>
            <a:endParaRPr lang="en-US"/>
          </a:p>
        </p:txBody>
      </p:sp>
      <p:pic>
        <p:nvPicPr>
          <p:cNvPr id="13" name="Picture 12">
            <a:extLst>
              <a:ext uri="{FF2B5EF4-FFF2-40B4-BE49-F238E27FC236}">
                <a16:creationId xmlns:a16="http://schemas.microsoft.com/office/drawing/2014/main" id="{BFF274DB-C802-8118-E25F-B1F5004E06A7}"/>
              </a:ext>
            </a:extLst>
          </p:cNvPr>
          <p:cNvPicPr>
            <a:picLocks noChangeAspect="1"/>
          </p:cNvPicPr>
          <p:nvPr/>
        </p:nvPicPr>
        <p:blipFill>
          <a:blip r:embed="rId4"/>
          <a:stretch>
            <a:fillRect/>
          </a:stretch>
        </p:blipFill>
        <p:spPr>
          <a:xfrm>
            <a:off x="5373471" y="1716557"/>
            <a:ext cx="5273785" cy="273262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The FleetCommander Go dashboard</a:t>
            </a:r>
            <a:endParaRPr lang="en-US" sz="235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See and control every bin</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sp>
        <p:nvSpPr>
          <p:cNvPr id="7" name="Text 4"/>
          <p:cNvSpPr txBox="1"/>
          <p:nvPr/>
        </p:nvSpPr>
        <p:spPr>
          <a:xfrm>
            <a:off x="548640" y="1439722"/>
            <a:ext cx="4824831" cy="221467"/>
          </a:xfrm>
          <a:prstGeom prst="rect">
            <a:avLst/>
          </a:prstGeom>
          <a:noFill/>
          <a:ln/>
        </p:spPr>
        <p:txBody>
          <a:bodyPr wrap="square" lIns="0" tIns="0" rIns="0" bIns="0" rtlCol="0" anchor="ctr"/>
          <a:lstStyle/>
          <a:p>
            <a:pPr marL="0" indent="0" algn="l">
              <a:buNone/>
            </a:pPr>
            <a:r>
              <a:rPr lang="en-US" sz="1000" b="1" kern="0" spc="150">
                <a:solidFill>
                  <a:srgbClr val="F58220"/>
                </a:solidFill>
                <a:latin typeface="Roboto" pitchFamily="34" charset="0"/>
                <a:ea typeface="Roboto" pitchFamily="34" charset="-122"/>
                <a:cs typeface="Roboto" pitchFamily="34" charset="-120"/>
              </a:rPr>
              <a:t>AT A GLANCE</a:t>
            </a:r>
            <a:endParaRPr lang="en-US" sz="1000"/>
          </a:p>
        </p:txBody>
      </p:sp>
      <p:sp>
        <p:nvSpPr>
          <p:cNvPr id="8" name="Text 5"/>
          <p:cNvSpPr txBox="1"/>
          <p:nvPr/>
        </p:nvSpPr>
        <p:spPr>
          <a:xfrm>
            <a:off x="548640" y="1716557"/>
            <a:ext cx="4824831" cy="1898294"/>
          </a:xfrm>
          <a:prstGeom prst="rect">
            <a:avLst/>
          </a:prstGeom>
          <a:noFill/>
          <a:ln/>
        </p:spPr>
        <p:txBody>
          <a:bodyPr wrap="square" lIns="0" tIns="0" rIns="0" bIns="0" rtlCol="0" anchor="t"/>
          <a:lstStyle/>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See which vehicle is in which bin, in real time</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Open bins remotely — just like your other FleetCommander dashboards</a:t>
            </a:r>
            <a:endParaRPr lang="en-US" sz="1150"/>
          </a:p>
          <a:p>
            <a:pPr marL="153797" indent="-153797" algn="l">
              <a:lnSpc>
                <a:spcPct val="102000"/>
              </a:lnSpc>
              <a:spcAft>
                <a:spcPts val="605"/>
              </a:spcAft>
              <a:buSzPct val="100000"/>
              <a:buChar char="•"/>
            </a:pPr>
            <a:r>
              <a:rPr lang="en-US" sz="1150">
                <a:solidFill>
                  <a:srgbClr val="1A1A1A"/>
                </a:solidFill>
                <a:latin typeface="Roboto" pitchFamily="34" charset="0"/>
                <a:ea typeface="Roboto" pitchFamily="34" charset="-122"/>
                <a:cs typeface="Roboto" pitchFamily="34" charset="-120"/>
              </a:rPr>
              <a:t>Live status across all of your SmartBoxes</a:t>
            </a:r>
            <a:endParaRPr lang="en-US" sz="1150"/>
          </a:p>
        </p:txBody>
      </p:sp>
      <p:sp>
        <p:nvSpPr>
          <p:cNvPr id="9" name="Shape 6"/>
          <p:cNvSpPr/>
          <p:nvPr/>
        </p:nvSpPr>
        <p:spPr>
          <a:xfrm>
            <a:off x="5808497" y="1558366"/>
            <a:ext cx="4492630" cy="3598849"/>
          </a:xfrm>
          <a:prstGeom prst="roundRect">
            <a:avLst>
              <a:gd name="adj" fmla="val 1319"/>
            </a:avLst>
          </a:prstGeom>
          <a:solidFill>
            <a:srgbClr val="FFFFFF"/>
          </a:solidFill>
          <a:ln w="10985">
            <a:solidFill>
              <a:srgbClr val="D8E0EA"/>
            </a:solidFill>
            <a:prstDash val="solid"/>
          </a:ln>
          <a:effectLst>
            <a:outerShdw blurRad="88900" dist="38100" dir="5400000" algn="bl" rotWithShape="0">
              <a:srgbClr val="8595A8">
                <a:alpha val="28000"/>
              </a:srgbClr>
            </a:outerShdw>
          </a:effectLst>
        </p:spPr>
        <p:txBody>
          <a:bodyPr/>
          <a:lstStyle/>
          <a:p>
            <a:endParaRPr lang="en-US"/>
          </a:p>
        </p:txBody>
      </p:sp>
      <p:sp>
        <p:nvSpPr>
          <p:cNvPr id="11" name="Text 7"/>
          <p:cNvSpPr txBox="1"/>
          <p:nvPr/>
        </p:nvSpPr>
        <p:spPr>
          <a:xfrm>
            <a:off x="5903412" y="4888290"/>
            <a:ext cx="4302800" cy="253105"/>
          </a:xfrm>
          <a:prstGeom prst="rect">
            <a:avLst/>
          </a:prstGeom>
          <a:noFill/>
          <a:ln/>
        </p:spPr>
        <p:txBody>
          <a:bodyPr wrap="square" lIns="0" tIns="0" rIns="0" bIns="0" rtlCol="0" anchor="ctr"/>
          <a:lstStyle/>
          <a:p>
            <a:pPr marL="0" indent="0" algn="ctr">
              <a:buNone/>
            </a:pPr>
            <a:r>
              <a:rPr lang="en-US" sz="850" i="1">
                <a:solidFill>
                  <a:srgbClr val="5B6B7B"/>
                </a:solidFill>
                <a:latin typeface="Roboto" pitchFamily="34" charset="0"/>
                <a:ea typeface="Roboto" pitchFamily="34" charset="-122"/>
                <a:cs typeface="Roboto" pitchFamily="34" charset="-120"/>
              </a:rPr>
              <a:t>Live bin status on the FleetCommander Go dashboard</a:t>
            </a:r>
            <a:endParaRPr lang="en-US" sz="850"/>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18</a:t>
            </a:fld>
            <a:endParaRPr lang="en-US"/>
          </a:p>
        </p:txBody>
      </p:sp>
      <p:pic>
        <p:nvPicPr>
          <p:cNvPr id="13" name="Picture 12">
            <a:extLst>
              <a:ext uri="{FF2B5EF4-FFF2-40B4-BE49-F238E27FC236}">
                <a16:creationId xmlns:a16="http://schemas.microsoft.com/office/drawing/2014/main" id="{7BF7A642-6E25-6F89-6CF0-40E64AB91BA0}"/>
              </a:ext>
            </a:extLst>
          </p:cNvPr>
          <p:cNvPicPr>
            <a:picLocks noChangeAspect="1"/>
          </p:cNvPicPr>
          <p:nvPr/>
        </p:nvPicPr>
        <p:blipFill>
          <a:blip r:embed="rId4"/>
          <a:srcRect l="1320"/>
          <a:stretch>
            <a:fillRect/>
          </a:stretch>
        </p:blipFill>
        <p:spPr>
          <a:xfrm>
            <a:off x="5840135" y="1613734"/>
            <a:ext cx="4429354" cy="3167721"/>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548640" y="411480"/>
            <a:ext cx="268925" cy="268925"/>
          </a:xfrm>
          <a:prstGeom prst="ellipse">
            <a:avLst/>
          </a:prstGeom>
          <a:solidFill>
            <a:srgbClr val="FFFFFF"/>
          </a:solidFill>
          <a:ln/>
        </p:spPr>
        <p:txBody>
          <a:bodyPr/>
          <a:lstStyle/>
          <a:p>
            <a:endParaRPr lang="en-US"/>
          </a:p>
        </p:txBody>
      </p:sp>
      <p:sp>
        <p:nvSpPr>
          <p:cNvPr id="4" name="Text 2"/>
          <p:cNvSpPr txBox="1"/>
          <p:nvPr/>
        </p:nvSpPr>
        <p:spPr>
          <a:xfrm>
            <a:off x="548640" y="411480"/>
            <a:ext cx="268925" cy="268925"/>
          </a:xfrm>
          <a:prstGeom prst="rect">
            <a:avLst/>
          </a:prstGeom>
          <a:noFill/>
          <a:ln/>
        </p:spPr>
        <p:txBody>
          <a:bodyPr wrap="square" lIns="0" tIns="0" rIns="0" bIns="0" rtlCol="0" anchor="ctr"/>
          <a:lstStyle/>
          <a:p>
            <a:pPr marL="0" indent="0" algn="ctr">
              <a:buNone/>
            </a:pPr>
            <a:r>
              <a:rPr lang="en-US" sz="1100" b="1">
                <a:solidFill>
                  <a:srgbClr val="0B1F38"/>
                </a:solidFill>
                <a:latin typeface="Syne" pitchFamily="34" charset="0"/>
                <a:ea typeface="Syne" pitchFamily="34" charset="-122"/>
                <a:cs typeface="Syne" pitchFamily="34" charset="-120"/>
              </a:rPr>
              <a:t>5</a:t>
            </a:r>
            <a:endParaRPr lang="en-US" sz="1100"/>
          </a:p>
        </p:txBody>
      </p:sp>
      <p:sp>
        <p:nvSpPr>
          <p:cNvPr id="5" name="Text 3"/>
          <p:cNvSpPr txBox="1"/>
          <p:nvPr/>
        </p:nvSpPr>
        <p:spPr>
          <a:xfrm>
            <a:off x="904570" y="427299"/>
            <a:ext cx="6327648" cy="237286"/>
          </a:xfrm>
          <a:prstGeom prst="rect">
            <a:avLst/>
          </a:prstGeom>
          <a:noFill/>
          <a:ln/>
        </p:spPr>
        <p:txBody>
          <a:bodyPr wrap="square" lIns="0" tIns="0" rIns="0" bIns="0" rtlCol="0" anchor="ctr"/>
          <a:lstStyle/>
          <a:p>
            <a:pPr marL="0" indent="0">
              <a:buNone/>
            </a:pPr>
            <a:r>
              <a:rPr lang="en-US" sz="950" b="1" kern="0" spc="200">
                <a:solidFill>
                  <a:srgbClr val="5CC6DC"/>
                </a:solidFill>
                <a:latin typeface="Roboto" pitchFamily="34" charset="0"/>
                <a:ea typeface="Roboto" pitchFamily="34" charset="-122"/>
                <a:cs typeface="Roboto" pitchFamily="34" charset="-120"/>
              </a:rPr>
              <a:t>THE HARDWARE</a:t>
            </a:r>
            <a:endParaRPr lang="en-US" sz="950"/>
          </a:p>
        </p:txBody>
      </p:sp>
      <p:sp>
        <p:nvSpPr>
          <p:cNvPr id="6" name="Text 4"/>
          <p:cNvSpPr txBox="1"/>
          <p:nvPr/>
        </p:nvSpPr>
        <p:spPr>
          <a:xfrm>
            <a:off x="706831" y="704133"/>
            <a:ext cx="9260129" cy="632764"/>
          </a:xfrm>
          <a:prstGeom prst="rect">
            <a:avLst/>
          </a:prstGeom>
          <a:noFill/>
          <a:ln/>
        </p:spPr>
        <p:txBody>
          <a:bodyPr wrap="square" lIns="0" tIns="0" rIns="0" bIns="0" rtlCol="0" anchor="ctr"/>
          <a:lstStyle/>
          <a:p>
            <a:pPr marL="0" indent="0">
              <a:buNone/>
            </a:pPr>
            <a:r>
              <a:rPr lang="en-US" sz="2400" b="1">
                <a:solidFill>
                  <a:srgbClr val="0B1F38"/>
                </a:solidFill>
                <a:latin typeface="Syne" pitchFamily="34" charset="0"/>
                <a:ea typeface="Syne" pitchFamily="34" charset="-122"/>
                <a:cs typeface="Syne" pitchFamily="34" charset="-120"/>
              </a:rPr>
              <a:t>One</a:t>
            </a:r>
            <a:r>
              <a:rPr lang="en-US" sz="2400" b="1">
                <a:solidFill>
                  <a:srgbClr val="FFFFFF"/>
                </a:solidFill>
                <a:latin typeface="Syne" pitchFamily="34" charset="0"/>
                <a:ea typeface="Syne" pitchFamily="34" charset="-122"/>
                <a:cs typeface="Syne" pitchFamily="34" charset="-120"/>
              </a:rPr>
              <a:t> </a:t>
            </a:r>
            <a:r>
              <a:rPr lang="en-US" sz="2400" b="1">
                <a:solidFill>
                  <a:srgbClr val="0B1F38"/>
                </a:solidFill>
                <a:latin typeface="Syne" pitchFamily="34" charset="0"/>
                <a:ea typeface="Syne" pitchFamily="34" charset="-122"/>
                <a:cs typeface="Syne" pitchFamily="34" charset="-120"/>
              </a:rPr>
              <a:t>base station. Two ways to expand.</a:t>
            </a:r>
            <a:endParaRPr lang="en-US" sz="2600">
              <a:solidFill>
                <a:srgbClr val="0B1F38"/>
              </a:solidFill>
            </a:endParaRPr>
          </a:p>
        </p:txBody>
      </p:sp>
      <p:sp>
        <p:nvSpPr>
          <p:cNvPr id="7" name="Text 5"/>
          <p:cNvSpPr txBox="1"/>
          <p:nvPr/>
        </p:nvSpPr>
        <p:spPr>
          <a:xfrm>
            <a:off x="548640" y="1321079"/>
            <a:ext cx="9095994" cy="435025"/>
          </a:xfrm>
          <a:prstGeom prst="rect">
            <a:avLst/>
          </a:prstGeom>
          <a:noFill/>
          <a:ln/>
        </p:spPr>
        <p:txBody>
          <a:bodyPr wrap="square" lIns="0" tIns="0" rIns="0" bIns="0" rtlCol="0" anchor="ctr"/>
          <a:lstStyle/>
          <a:p>
            <a:pPr>
              <a:lnSpc>
                <a:spcPct val="120000"/>
              </a:lnSpc>
            </a:pPr>
            <a:r>
              <a:rPr lang="en-US" sz="1100" dirty="0">
                <a:solidFill>
                  <a:srgbClr val="0B1F38"/>
                </a:solidFill>
                <a:latin typeface="Roboto" pitchFamily="34" charset="0"/>
                <a:ea typeface="Roboto" pitchFamily="34" charset="-122"/>
                <a:cs typeface="Roboto" pitchFamily="34" charset="-120"/>
              </a:rPr>
              <a:t>Every deployment starts with the MS5 Base Station and grows using MS5E-18 and MS5E-42 expansion </a:t>
            </a:r>
            <a:r>
              <a:rPr lang="en-US" sz="1100" dirty="0" err="1">
                <a:solidFill>
                  <a:srgbClr val="0B1F38"/>
                </a:solidFill>
                <a:latin typeface="Roboto" pitchFamily="34" charset="0"/>
                <a:ea typeface="Roboto" pitchFamily="34" charset="-122"/>
                <a:cs typeface="Roboto" pitchFamily="34" charset="-120"/>
              </a:rPr>
              <a:t>SmartBoxes</a:t>
            </a:r>
            <a:r>
              <a:rPr lang="en-US" sz="1100" dirty="0">
                <a:solidFill>
                  <a:srgbClr val="0B1F38"/>
                </a:solidFill>
                <a:latin typeface="Roboto" pitchFamily="34" charset="0"/>
                <a:ea typeface="Roboto" pitchFamily="34" charset="-122"/>
                <a:cs typeface="Roboto" pitchFamily="34" charset="-120"/>
              </a:rPr>
              <a:t> — no new base unit required with support for </a:t>
            </a:r>
            <a:r>
              <a:rPr lang="en-US" sz="1100" b="1" dirty="0">
                <a:solidFill>
                  <a:srgbClr val="0B1F38"/>
                </a:solidFill>
                <a:latin typeface="Roboto" pitchFamily="34" charset="0"/>
                <a:ea typeface="Roboto" pitchFamily="34" charset="-122"/>
                <a:cs typeface="Roboto" pitchFamily="34" charset="-120"/>
              </a:rPr>
              <a:t>up to 429 keys</a:t>
            </a:r>
            <a:r>
              <a:rPr lang="en-US" sz="1100" dirty="0">
                <a:solidFill>
                  <a:srgbClr val="0B1F38"/>
                </a:solidFill>
                <a:latin typeface="Roboto" pitchFamily="34" charset="0"/>
                <a:ea typeface="Roboto" pitchFamily="34" charset="-122"/>
                <a:cs typeface="Roboto" pitchFamily="34" charset="-120"/>
              </a:rPr>
              <a:t>.</a:t>
            </a:r>
            <a:endParaRPr lang="en-US" sz="1100" dirty="0">
              <a:solidFill>
                <a:srgbClr val="0B1F38"/>
              </a:solidFill>
            </a:endParaRPr>
          </a:p>
        </p:txBody>
      </p:sp>
      <p:sp>
        <p:nvSpPr>
          <p:cNvPr id="8" name="Shape 6"/>
          <p:cNvSpPr/>
          <p:nvPr/>
        </p:nvSpPr>
        <p:spPr>
          <a:xfrm>
            <a:off x="627735" y="1914296"/>
            <a:ext cx="2886989" cy="3440658"/>
          </a:xfrm>
          <a:prstGeom prst="roundRect">
            <a:avLst>
              <a:gd name="adj" fmla="val 2740"/>
            </a:avLst>
          </a:prstGeom>
          <a:solidFill>
            <a:srgbClr val="FFFFFF"/>
          </a:solidFill>
          <a:ln/>
        </p:spPr>
        <p:txBody>
          <a:bodyPr/>
          <a:lstStyle/>
          <a:p>
            <a:endParaRPr lang="en-US"/>
          </a:p>
        </p:txBody>
      </p:sp>
      <p:pic>
        <p:nvPicPr>
          <p:cNvPr id="9" name="Image 0" descr="/home/claude/build2/MS5_Head_On.png"/>
          <p:cNvPicPr>
            <a:picLocks noChangeAspect="1"/>
          </p:cNvPicPr>
          <p:nvPr/>
        </p:nvPicPr>
        <p:blipFill>
          <a:blip r:embed="rId3"/>
          <a:srcRect l="-68514" r="-68514"/>
          <a:stretch/>
        </p:blipFill>
        <p:spPr>
          <a:xfrm>
            <a:off x="904570" y="2072487"/>
            <a:ext cx="2333320" cy="2016937"/>
          </a:xfrm>
          <a:prstGeom prst="rect">
            <a:avLst/>
          </a:prstGeom>
        </p:spPr>
      </p:pic>
      <p:sp>
        <p:nvSpPr>
          <p:cNvPr id="10" name="Text 7"/>
          <p:cNvSpPr txBox="1"/>
          <p:nvPr/>
        </p:nvSpPr>
        <p:spPr>
          <a:xfrm>
            <a:off x="627735" y="4089425"/>
            <a:ext cx="2886989" cy="435025"/>
          </a:xfrm>
          <a:prstGeom prst="rect">
            <a:avLst/>
          </a:prstGeom>
          <a:noFill/>
          <a:ln/>
        </p:spPr>
        <p:txBody>
          <a:bodyPr wrap="square" lIns="0" tIns="0" rIns="0" bIns="0" rtlCol="0" anchor="ctr"/>
          <a:lstStyle/>
          <a:p>
            <a:pPr marL="0" indent="0" algn="ctr">
              <a:buNone/>
            </a:pPr>
            <a:r>
              <a:rPr lang="en-US" sz="2600" b="1">
                <a:solidFill>
                  <a:srgbClr val="3773BC"/>
                </a:solidFill>
                <a:latin typeface="Syne" pitchFamily="34" charset="0"/>
                <a:ea typeface="Syne" pitchFamily="34" charset="-122"/>
                <a:cs typeface="Syne" pitchFamily="34" charset="-120"/>
              </a:rPr>
              <a:t>9</a:t>
            </a:r>
            <a:endParaRPr lang="en-US" sz="2600"/>
          </a:p>
        </p:txBody>
      </p:sp>
      <p:sp>
        <p:nvSpPr>
          <p:cNvPr id="11" name="Text 8"/>
          <p:cNvSpPr txBox="1"/>
          <p:nvPr/>
        </p:nvSpPr>
        <p:spPr>
          <a:xfrm>
            <a:off x="627735" y="4461174"/>
            <a:ext cx="2886989" cy="197739"/>
          </a:xfrm>
          <a:prstGeom prst="rect">
            <a:avLst/>
          </a:prstGeom>
          <a:noFill/>
          <a:ln/>
        </p:spPr>
        <p:txBody>
          <a:bodyPr wrap="square" lIns="0" tIns="0" rIns="0" bIns="0" rtlCol="0" anchor="ctr"/>
          <a:lstStyle/>
          <a:p>
            <a:pPr marL="0" indent="0" algn="ctr">
              <a:buNone/>
            </a:pPr>
            <a:r>
              <a:rPr lang="en-US" sz="800" b="1" kern="0" spc="150">
                <a:solidFill>
                  <a:srgbClr val="5D6B82"/>
                </a:solidFill>
                <a:latin typeface="Roboto" pitchFamily="34" charset="0"/>
                <a:ea typeface="Roboto" pitchFamily="34" charset="-122"/>
                <a:cs typeface="Roboto" pitchFamily="34" charset="-120"/>
              </a:rPr>
              <a:t>KEY BINS</a:t>
            </a:r>
            <a:endParaRPr lang="en-US" sz="800"/>
          </a:p>
        </p:txBody>
      </p:sp>
      <p:sp>
        <p:nvSpPr>
          <p:cNvPr id="12" name="Text 9"/>
          <p:cNvSpPr txBox="1"/>
          <p:nvPr/>
        </p:nvSpPr>
        <p:spPr>
          <a:xfrm>
            <a:off x="785926" y="4682642"/>
            <a:ext cx="2570607" cy="237286"/>
          </a:xfrm>
          <a:prstGeom prst="rect">
            <a:avLst/>
          </a:prstGeom>
          <a:noFill/>
          <a:ln/>
        </p:spPr>
        <p:txBody>
          <a:bodyPr wrap="square" lIns="0" tIns="0" rIns="0" bIns="0" rtlCol="0" anchor="ctr"/>
          <a:lstStyle/>
          <a:p>
            <a:pPr marL="0" indent="0" algn="ctr">
              <a:buNone/>
            </a:pPr>
            <a:r>
              <a:rPr lang="en-US" sz="1100" b="1">
                <a:solidFill>
                  <a:srgbClr val="0B1F38"/>
                </a:solidFill>
                <a:latin typeface="Roboto" pitchFamily="34" charset="0"/>
                <a:ea typeface="Roboto" pitchFamily="34" charset="-122"/>
                <a:cs typeface="Roboto" pitchFamily="34" charset="-120"/>
              </a:rPr>
              <a:t>MS5 Base Station</a:t>
            </a:r>
            <a:endParaRPr lang="en-US" sz="1100"/>
          </a:p>
        </p:txBody>
      </p:sp>
      <p:sp>
        <p:nvSpPr>
          <p:cNvPr id="13" name="Text 10"/>
          <p:cNvSpPr txBox="1"/>
          <p:nvPr/>
        </p:nvSpPr>
        <p:spPr>
          <a:xfrm>
            <a:off x="825474" y="4935748"/>
            <a:ext cx="2491511" cy="395478"/>
          </a:xfrm>
          <a:prstGeom prst="rect">
            <a:avLst/>
          </a:prstGeom>
          <a:noFill/>
          <a:ln/>
        </p:spPr>
        <p:txBody>
          <a:bodyPr wrap="square" lIns="0" tIns="0" rIns="0" bIns="0" rtlCol="0" anchor="ctr"/>
          <a:lstStyle/>
          <a:p>
            <a:pPr marL="0" indent="0" algn="ctr">
              <a:lnSpc>
                <a:spcPct val="110000"/>
              </a:lnSpc>
              <a:buNone/>
            </a:pPr>
            <a:r>
              <a:rPr lang="en-US" sz="800">
                <a:solidFill>
                  <a:srgbClr val="5D6B82"/>
                </a:solidFill>
                <a:latin typeface="Roboto" pitchFamily="34" charset="0"/>
                <a:ea typeface="Roboto" pitchFamily="34" charset="-122"/>
                <a:cs typeface="Roboto" pitchFamily="34" charset="-120"/>
              </a:rPr>
              <a:t>The starting point for every deployment — always required.</a:t>
            </a:r>
            <a:endParaRPr lang="en-US" sz="800"/>
          </a:p>
        </p:txBody>
      </p:sp>
      <p:sp>
        <p:nvSpPr>
          <p:cNvPr id="14" name="Shape 11"/>
          <p:cNvSpPr/>
          <p:nvPr/>
        </p:nvSpPr>
        <p:spPr>
          <a:xfrm>
            <a:off x="3831107" y="1914296"/>
            <a:ext cx="2886989" cy="3440658"/>
          </a:xfrm>
          <a:prstGeom prst="roundRect">
            <a:avLst>
              <a:gd name="adj" fmla="val 2740"/>
            </a:avLst>
          </a:prstGeom>
          <a:solidFill>
            <a:srgbClr val="FFFFFF"/>
          </a:solidFill>
          <a:ln/>
        </p:spPr>
        <p:txBody>
          <a:bodyPr/>
          <a:lstStyle/>
          <a:p>
            <a:endParaRPr lang="en-US"/>
          </a:p>
        </p:txBody>
      </p:sp>
      <p:pic>
        <p:nvPicPr>
          <p:cNvPr id="15" name="Image 1" descr="/home/claude/build2/MS5E-18_Head_On.png"/>
          <p:cNvPicPr>
            <a:picLocks noChangeAspect="1"/>
          </p:cNvPicPr>
          <p:nvPr/>
        </p:nvPicPr>
        <p:blipFill>
          <a:blip r:embed="rId4"/>
          <a:srcRect l="-68643" r="-68643"/>
          <a:stretch/>
        </p:blipFill>
        <p:spPr>
          <a:xfrm>
            <a:off x="4107942" y="2072487"/>
            <a:ext cx="2333320" cy="2016937"/>
          </a:xfrm>
          <a:prstGeom prst="rect">
            <a:avLst/>
          </a:prstGeom>
        </p:spPr>
      </p:pic>
      <p:sp>
        <p:nvSpPr>
          <p:cNvPr id="16" name="Text 12"/>
          <p:cNvSpPr txBox="1"/>
          <p:nvPr/>
        </p:nvSpPr>
        <p:spPr>
          <a:xfrm>
            <a:off x="3831107" y="4089425"/>
            <a:ext cx="2886989" cy="435025"/>
          </a:xfrm>
          <a:prstGeom prst="rect">
            <a:avLst/>
          </a:prstGeom>
          <a:noFill/>
          <a:ln/>
        </p:spPr>
        <p:txBody>
          <a:bodyPr wrap="square" lIns="0" tIns="0" rIns="0" bIns="0" rtlCol="0" anchor="ctr"/>
          <a:lstStyle/>
          <a:p>
            <a:pPr marL="0" indent="0" algn="ctr">
              <a:buNone/>
            </a:pPr>
            <a:r>
              <a:rPr lang="en-US" sz="2600" b="1">
                <a:solidFill>
                  <a:srgbClr val="3773BC"/>
                </a:solidFill>
                <a:latin typeface="Syne" pitchFamily="34" charset="0"/>
                <a:ea typeface="Syne" pitchFamily="34" charset="-122"/>
                <a:cs typeface="Syne" pitchFamily="34" charset="-120"/>
              </a:rPr>
              <a:t>18</a:t>
            </a:r>
            <a:endParaRPr lang="en-US" sz="2600"/>
          </a:p>
        </p:txBody>
      </p:sp>
      <p:sp>
        <p:nvSpPr>
          <p:cNvPr id="17" name="Text 13"/>
          <p:cNvSpPr txBox="1"/>
          <p:nvPr/>
        </p:nvSpPr>
        <p:spPr>
          <a:xfrm>
            <a:off x="3831107" y="4461174"/>
            <a:ext cx="2886989" cy="197739"/>
          </a:xfrm>
          <a:prstGeom prst="rect">
            <a:avLst/>
          </a:prstGeom>
          <a:noFill/>
          <a:ln/>
        </p:spPr>
        <p:txBody>
          <a:bodyPr wrap="square" lIns="0" tIns="0" rIns="0" bIns="0" rtlCol="0" anchor="ctr"/>
          <a:lstStyle/>
          <a:p>
            <a:pPr marL="0" indent="0" algn="ctr">
              <a:buNone/>
            </a:pPr>
            <a:r>
              <a:rPr lang="en-US" sz="800" b="1" kern="0" spc="150">
                <a:solidFill>
                  <a:srgbClr val="5D6B82"/>
                </a:solidFill>
                <a:latin typeface="Roboto" pitchFamily="34" charset="0"/>
                <a:ea typeface="Roboto" pitchFamily="34" charset="-122"/>
                <a:cs typeface="Roboto" pitchFamily="34" charset="-120"/>
              </a:rPr>
              <a:t>KEY BINS</a:t>
            </a:r>
            <a:endParaRPr lang="en-US" sz="800"/>
          </a:p>
        </p:txBody>
      </p:sp>
      <p:sp>
        <p:nvSpPr>
          <p:cNvPr id="18" name="Text 14"/>
          <p:cNvSpPr txBox="1"/>
          <p:nvPr/>
        </p:nvSpPr>
        <p:spPr>
          <a:xfrm>
            <a:off x="3989298" y="4682642"/>
            <a:ext cx="2570607" cy="237286"/>
          </a:xfrm>
          <a:prstGeom prst="rect">
            <a:avLst/>
          </a:prstGeom>
          <a:noFill/>
          <a:ln/>
        </p:spPr>
        <p:txBody>
          <a:bodyPr wrap="square" lIns="0" tIns="0" rIns="0" bIns="0" rtlCol="0" anchor="ctr"/>
          <a:lstStyle/>
          <a:p>
            <a:pPr marL="0" indent="0" algn="ctr">
              <a:buNone/>
            </a:pPr>
            <a:r>
              <a:rPr lang="en-US" sz="1100" b="1">
                <a:solidFill>
                  <a:srgbClr val="0B1F38"/>
                </a:solidFill>
                <a:latin typeface="Roboto" pitchFamily="34" charset="0"/>
                <a:ea typeface="Roboto" pitchFamily="34" charset="-122"/>
                <a:cs typeface="Roboto" pitchFamily="34" charset="-120"/>
              </a:rPr>
              <a:t>MS5E-18 Expansion</a:t>
            </a:r>
            <a:endParaRPr lang="en-US" sz="1100"/>
          </a:p>
        </p:txBody>
      </p:sp>
      <p:sp>
        <p:nvSpPr>
          <p:cNvPr id="19" name="Text 15"/>
          <p:cNvSpPr txBox="1"/>
          <p:nvPr/>
        </p:nvSpPr>
        <p:spPr>
          <a:xfrm>
            <a:off x="4028846" y="4935748"/>
            <a:ext cx="2491511" cy="395478"/>
          </a:xfrm>
          <a:prstGeom prst="rect">
            <a:avLst/>
          </a:prstGeom>
          <a:noFill/>
          <a:ln/>
        </p:spPr>
        <p:txBody>
          <a:bodyPr wrap="square" lIns="0" tIns="0" rIns="0" bIns="0" rtlCol="0" anchor="ctr"/>
          <a:lstStyle/>
          <a:p>
            <a:pPr marL="0" indent="0" algn="ctr">
              <a:lnSpc>
                <a:spcPct val="110000"/>
              </a:lnSpc>
              <a:buNone/>
            </a:pPr>
            <a:r>
              <a:rPr lang="en-US" sz="800">
                <a:solidFill>
                  <a:srgbClr val="5D6B82"/>
                </a:solidFill>
                <a:latin typeface="Roboto" pitchFamily="34" charset="0"/>
                <a:ea typeface="Roboto" pitchFamily="34" charset="-122"/>
                <a:cs typeface="Roboto" pitchFamily="34" charset="-120"/>
              </a:rPr>
              <a:t>Add one or more to grow in smaller increments.</a:t>
            </a:r>
            <a:endParaRPr lang="en-US" sz="800"/>
          </a:p>
        </p:txBody>
      </p:sp>
      <p:sp>
        <p:nvSpPr>
          <p:cNvPr id="20" name="Shape 16"/>
          <p:cNvSpPr/>
          <p:nvPr/>
        </p:nvSpPr>
        <p:spPr>
          <a:xfrm>
            <a:off x="7034479" y="1914296"/>
            <a:ext cx="2886989" cy="3440658"/>
          </a:xfrm>
          <a:prstGeom prst="roundRect">
            <a:avLst>
              <a:gd name="adj" fmla="val 2740"/>
            </a:avLst>
          </a:prstGeom>
          <a:solidFill>
            <a:srgbClr val="FFFFFF"/>
          </a:solidFill>
          <a:ln/>
        </p:spPr>
        <p:txBody>
          <a:bodyPr/>
          <a:lstStyle/>
          <a:p>
            <a:endParaRPr lang="en-US"/>
          </a:p>
        </p:txBody>
      </p:sp>
      <p:pic>
        <p:nvPicPr>
          <p:cNvPr id="21" name="Image 2" descr="/home/claude/build2/MS5E-42_Head_On.png"/>
          <p:cNvPicPr>
            <a:picLocks noChangeAspect="1"/>
          </p:cNvPicPr>
          <p:nvPr/>
        </p:nvPicPr>
        <p:blipFill>
          <a:blip r:embed="rId5"/>
          <a:srcRect l="-6622" r="-6622"/>
          <a:stretch/>
        </p:blipFill>
        <p:spPr>
          <a:xfrm>
            <a:off x="7311313" y="2072487"/>
            <a:ext cx="2333320" cy="2016937"/>
          </a:xfrm>
          <a:prstGeom prst="rect">
            <a:avLst/>
          </a:prstGeom>
        </p:spPr>
      </p:pic>
      <p:sp>
        <p:nvSpPr>
          <p:cNvPr id="22" name="Text 17"/>
          <p:cNvSpPr txBox="1"/>
          <p:nvPr/>
        </p:nvSpPr>
        <p:spPr>
          <a:xfrm>
            <a:off x="7034479" y="4089425"/>
            <a:ext cx="2886989" cy="435025"/>
          </a:xfrm>
          <a:prstGeom prst="rect">
            <a:avLst/>
          </a:prstGeom>
          <a:noFill/>
          <a:ln/>
        </p:spPr>
        <p:txBody>
          <a:bodyPr wrap="square" lIns="0" tIns="0" rIns="0" bIns="0" rtlCol="0" anchor="ctr"/>
          <a:lstStyle/>
          <a:p>
            <a:pPr marL="0" indent="0" algn="ctr">
              <a:buNone/>
            </a:pPr>
            <a:r>
              <a:rPr lang="en-US" sz="2600" b="1">
                <a:solidFill>
                  <a:srgbClr val="3773BC"/>
                </a:solidFill>
                <a:latin typeface="Syne" pitchFamily="34" charset="0"/>
                <a:ea typeface="Syne" pitchFamily="34" charset="-122"/>
                <a:cs typeface="Syne" pitchFamily="34" charset="-120"/>
              </a:rPr>
              <a:t>42</a:t>
            </a:r>
            <a:endParaRPr lang="en-US" sz="2600"/>
          </a:p>
        </p:txBody>
      </p:sp>
      <p:sp>
        <p:nvSpPr>
          <p:cNvPr id="23" name="Text 18"/>
          <p:cNvSpPr txBox="1"/>
          <p:nvPr/>
        </p:nvSpPr>
        <p:spPr>
          <a:xfrm>
            <a:off x="7034479" y="4461174"/>
            <a:ext cx="2886989" cy="197739"/>
          </a:xfrm>
          <a:prstGeom prst="rect">
            <a:avLst/>
          </a:prstGeom>
          <a:noFill/>
          <a:ln/>
        </p:spPr>
        <p:txBody>
          <a:bodyPr wrap="square" lIns="0" tIns="0" rIns="0" bIns="0" rtlCol="0" anchor="ctr"/>
          <a:lstStyle/>
          <a:p>
            <a:pPr marL="0" indent="0" algn="ctr">
              <a:buNone/>
            </a:pPr>
            <a:r>
              <a:rPr lang="en-US" sz="800" b="1" kern="0" spc="150">
                <a:solidFill>
                  <a:srgbClr val="5D6B82"/>
                </a:solidFill>
                <a:latin typeface="Roboto" pitchFamily="34" charset="0"/>
                <a:ea typeface="Roboto" pitchFamily="34" charset="-122"/>
                <a:cs typeface="Roboto" pitchFamily="34" charset="-120"/>
              </a:rPr>
              <a:t>KEY BINS</a:t>
            </a:r>
            <a:endParaRPr lang="en-US" sz="800"/>
          </a:p>
        </p:txBody>
      </p:sp>
      <p:sp>
        <p:nvSpPr>
          <p:cNvPr id="24" name="Text 19"/>
          <p:cNvSpPr txBox="1"/>
          <p:nvPr/>
        </p:nvSpPr>
        <p:spPr>
          <a:xfrm>
            <a:off x="7192670" y="4682642"/>
            <a:ext cx="2570607" cy="237286"/>
          </a:xfrm>
          <a:prstGeom prst="rect">
            <a:avLst/>
          </a:prstGeom>
          <a:noFill/>
          <a:ln/>
        </p:spPr>
        <p:txBody>
          <a:bodyPr wrap="square" lIns="0" tIns="0" rIns="0" bIns="0" rtlCol="0" anchor="ctr"/>
          <a:lstStyle/>
          <a:p>
            <a:pPr marL="0" indent="0" algn="ctr">
              <a:buNone/>
            </a:pPr>
            <a:r>
              <a:rPr lang="en-US" sz="1100" b="1">
                <a:solidFill>
                  <a:srgbClr val="0B1F38"/>
                </a:solidFill>
                <a:latin typeface="Roboto" pitchFamily="34" charset="0"/>
                <a:ea typeface="Roboto" pitchFamily="34" charset="-122"/>
                <a:cs typeface="Roboto" pitchFamily="34" charset="-120"/>
              </a:rPr>
              <a:t>MS5E-42 Expansion</a:t>
            </a:r>
            <a:endParaRPr lang="en-US" sz="1100"/>
          </a:p>
        </p:txBody>
      </p:sp>
      <p:sp>
        <p:nvSpPr>
          <p:cNvPr id="25" name="Text 20"/>
          <p:cNvSpPr txBox="1"/>
          <p:nvPr/>
        </p:nvSpPr>
        <p:spPr>
          <a:xfrm>
            <a:off x="7232218" y="4935748"/>
            <a:ext cx="2491511" cy="395478"/>
          </a:xfrm>
          <a:prstGeom prst="rect">
            <a:avLst/>
          </a:prstGeom>
          <a:noFill/>
          <a:ln/>
        </p:spPr>
        <p:txBody>
          <a:bodyPr wrap="square" lIns="0" tIns="0" rIns="0" bIns="0" rtlCol="0" anchor="ctr"/>
          <a:lstStyle/>
          <a:p>
            <a:pPr marL="0" indent="0" algn="ctr">
              <a:lnSpc>
                <a:spcPct val="110000"/>
              </a:lnSpc>
              <a:buNone/>
            </a:pPr>
            <a:r>
              <a:rPr lang="en-US" sz="800">
                <a:solidFill>
                  <a:srgbClr val="5D6B82"/>
                </a:solidFill>
                <a:latin typeface="Roboto" pitchFamily="34" charset="0"/>
                <a:ea typeface="Roboto" pitchFamily="34" charset="-122"/>
                <a:cs typeface="Roboto" pitchFamily="34" charset="-120"/>
              </a:rPr>
              <a:t>Add one or more for faster growth to larger fleets.</a:t>
            </a:r>
            <a:endParaRPr lang="en-US" sz="800"/>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548640" y="411480"/>
            <a:ext cx="268925" cy="268925"/>
          </a:xfrm>
          <a:prstGeom prst="ellipse">
            <a:avLst/>
          </a:prstGeom>
          <a:solidFill>
            <a:srgbClr val="0B1F38"/>
          </a:solidFill>
          <a:ln/>
        </p:spPr>
        <p:txBody>
          <a:bodyPr/>
          <a:lstStyle/>
          <a:p>
            <a:endParaRPr lang="en-US"/>
          </a:p>
        </p:txBody>
      </p:sp>
      <p:sp>
        <p:nvSpPr>
          <p:cNvPr id="3" name="Text 1"/>
          <p:cNvSpPr txBox="1"/>
          <p:nvPr/>
        </p:nvSpPr>
        <p:spPr>
          <a:xfrm>
            <a:off x="548640" y="411480"/>
            <a:ext cx="268925" cy="268925"/>
          </a:xfrm>
          <a:prstGeom prst="rect">
            <a:avLst/>
          </a:prstGeom>
          <a:noFill/>
          <a:ln/>
        </p:spPr>
        <p:txBody>
          <a:bodyPr wrap="square" lIns="0" tIns="0" rIns="0" bIns="0" rtlCol="0" anchor="ctr"/>
          <a:lstStyle/>
          <a:p>
            <a:pPr marL="0" indent="0" algn="ctr">
              <a:buNone/>
            </a:pPr>
            <a:r>
              <a:rPr lang="en-US" sz="1100" b="1">
                <a:solidFill>
                  <a:srgbClr val="FFFFFF"/>
                </a:solidFill>
                <a:latin typeface="Syne" pitchFamily="34" charset="0"/>
                <a:ea typeface="Syne" pitchFamily="34" charset="-122"/>
                <a:cs typeface="Syne" pitchFamily="34" charset="-120"/>
              </a:rPr>
              <a:t>6</a:t>
            </a:r>
            <a:endParaRPr lang="en-US" sz="1100"/>
          </a:p>
        </p:txBody>
      </p:sp>
      <p:sp>
        <p:nvSpPr>
          <p:cNvPr id="4" name="Text 2"/>
          <p:cNvSpPr txBox="1"/>
          <p:nvPr/>
        </p:nvSpPr>
        <p:spPr>
          <a:xfrm>
            <a:off x="904570" y="427299"/>
            <a:ext cx="6327648" cy="237286"/>
          </a:xfrm>
          <a:prstGeom prst="rect">
            <a:avLst/>
          </a:prstGeom>
          <a:noFill/>
          <a:ln/>
        </p:spPr>
        <p:txBody>
          <a:bodyPr wrap="square" lIns="0" tIns="0" rIns="0" bIns="0" rtlCol="0" anchor="ctr"/>
          <a:lstStyle/>
          <a:p>
            <a:pPr marL="0" indent="0">
              <a:buNone/>
            </a:pPr>
            <a:r>
              <a:rPr lang="en-US" sz="950" b="1" kern="0" spc="200">
                <a:solidFill>
                  <a:srgbClr val="3773BC"/>
                </a:solidFill>
                <a:latin typeface="Roboto" pitchFamily="34" charset="0"/>
                <a:ea typeface="Roboto" pitchFamily="34" charset="-122"/>
                <a:cs typeface="Roboto" pitchFamily="34" charset="-120"/>
              </a:rPr>
              <a:t>SIZING THE DEPLOYMENT</a:t>
            </a:r>
            <a:endParaRPr lang="en-US" sz="950"/>
          </a:p>
        </p:txBody>
      </p:sp>
      <p:sp>
        <p:nvSpPr>
          <p:cNvPr id="5" name="Text 3"/>
          <p:cNvSpPr txBox="1"/>
          <p:nvPr/>
        </p:nvSpPr>
        <p:spPr>
          <a:xfrm>
            <a:off x="548640" y="727862"/>
            <a:ext cx="9418320" cy="553669"/>
          </a:xfrm>
          <a:prstGeom prst="rect">
            <a:avLst/>
          </a:prstGeom>
          <a:noFill/>
          <a:ln/>
        </p:spPr>
        <p:txBody>
          <a:bodyPr wrap="square" lIns="0" tIns="0" rIns="0" bIns="0" rtlCol="0" anchor="ctr"/>
          <a:lstStyle/>
          <a:p>
            <a:pPr marL="0" indent="0">
              <a:buNone/>
            </a:pPr>
            <a:r>
              <a:rPr lang="en-US" sz="2400" b="1">
                <a:solidFill>
                  <a:srgbClr val="0B1F38"/>
                </a:solidFill>
                <a:latin typeface="Syne" pitchFamily="34" charset="0"/>
                <a:ea typeface="Syne" pitchFamily="34" charset="-122"/>
                <a:cs typeface="Syne" pitchFamily="34" charset="-120"/>
              </a:rPr>
              <a:t>Configurations, sized to the fleet</a:t>
            </a:r>
            <a:endParaRPr lang="en-US" sz="2400"/>
          </a:p>
        </p:txBody>
      </p:sp>
      <p:sp>
        <p:nvSpPr>
          <p:cNvPr id="6" name="Text 4"/>
          <p:cNvSpPr txBox="1"/>
          <p:nvPr/>
        </p:nvSpPr>
        <p:spPr>
          <a:xfrm>
            <a:off x="548640" y="1241983"/>
            <a:ext cx="6327648" cy="316382"/>
          </a:xfrm>
          <a:prstGeom prst="rect">
            <a:avLst/>
          </a:prstGeom>
          <a:noFill/>
          <a:ln/>
        </p:spPr>
        <p:txBody>
          <a:bodyPr wrap="square" lIns="0" tIns="0" rIns="0" bIns="0" rtlCol="0" anchor="ctr"/>
          <a:lstStyle/>
          <a:p>
            <a:pPr marL="0" indent="0">
              <a:buNone/>
            </a:pPr>
            <a:r>
              <a:rPr lang="en-US" sz="1100">
                <a:solidFill>
                  <a:srgbClr val="5D6B82"/>
                </a:solidFill>
                <a:latin typeface="Roboto" pitchFamily="34" charset="0"/>
                <a:ea typeface="Roboto" pitchFamily="34" charset="-122"/>
                <a:cs typeface="Roboto" pitchFamily="34" charset="-120"/>
              </a:rPr>
              <a:t>Combine the base station with expansions to land on the right key-bin count for each location.</a:t>
            </a:r>
            <a:endParaRPr lang="en-US" sz="1100"/>
          </a:p>
        </p:txBody>
      </p:sp>
      <p:graphicFrame>
        <p:nvGraphicFramePr>
          <p:cNvPr id="8" name="Table 0"/>
          <p:cNvGraphicFramePr>
            <a:graphicFrameLocks noGrp="1"/>
          </p:cNvGraphicFramePr>
          <p:nvPr/>
        </p:nvGraphicFramePr>
        <p:xfrm>
          <a:off x="548640" y="1677009"/>
          <a:ext cx="6248551" cy="2768346"/>
        </p:xfrm>
        <a:graphic>
          <a:graphicData uri="http://schemas.openxmlformats.org/drawingml/2006/table">
            <a:tbl>
              <a:tblPr/>
              <a:tblGrid>
                <a:gridCol w="1028242">
                  <a:extLst>
                    <a:ext uri="{9D8B030D-6E8A-4147-A177-3AD203B41FA5}">
                      <a16:colId xmlns:a16="http://schemas.microsoft.com/office/drawing/2014/main" val="20000"/>
                    </a:ext>
                  </a:extLst>
                </a:gridCol>
                <a:gridCol w="2847441">
                  <a:extLst>
                    <a:ext uri="{9D8B030D-6E8A-4147-A177-3AD203B41FA5}">
                      <a16:colId xmlns:a16="http://schemas.microsoft.com/office/drawing/2014/main" val="20001"/>
                    </a:ext>
                  </a:extLst>
                </a:gridCol>
                <a:gridCol w="2372868">
                  <a:extLst>
                    <a:ext uri="{9D8B030D-6E8A-4147-A177-3AD203B41FA5}">
                      <a16:colId xmlns:a16="http://schemas.microsoft.com/office/drawing/2014/main" val="20002"/>
                    </a:ext>
                  </a:extLst>
                </a:gridCol>
              </a:tblGrid>
              <a:tr h="395478">
                <a:tc>
                  <a:txBody>
                    <a:bodyPr/>
                    <a:lstStyle/>
                    <a:p>
                      <a:pPr marL="0" indent="0">
                        <a:buNone/>
                      </a:pPr>
                      <a:r>
                        <a:rPr lang="en-US" sz="950" b="1">
                          <a:solidFill>
                            <a:srgbClr val="FFFFFF"/>
                          </a:solidFill>
                          <a:latin typeface="Roboto" pitchFamily="34" charset="0"/>
                          <a:ea typeface="Roboto" pitchFamily="34" charset="-122"/>
                          <a:cs typeface="Roboto" pitchFamily="34" charset="-120"/>
                        </a:rPr>
                        <a:t>Configuration</a:t>
                      </a:r>
                      <a:endParaRPr lang="en-US" sz="95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0B1F38"/>
                    </a:solidFill>
                  </a:tcPr>
                </a:tc>
                <a:tc>
                  <a:txBody>
                    <a:bodyPr/>
                    <a:lstStyle/>
                    <a:p>
                      <a:pPr marL="0" indent="0">
                        <a:buNone/>
                      </a:pPr>
                      <a:r>
                        <a:rPr lang="en-US" sz="950" b="1">
                          <a:solidFill>
                            <a:srgbClr val="FFFFFF"/>
                          </a:solidFill>
                          <a:latin typeface="Roboto" pitchFamily="34" charset="0"/>
                          <a:ea typeface="Roboto" pitchFamily="34" charset="-122"/>
                          <a:cs typeface="Roboto" pitchFamily="34" charset="-120"/>
                        </a:rPr>
                        <a:t>Composition</a:t>
                      </a:r>
                      <a:endParaRPr lang="en-US" sz="95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0B1F38"/>
                    </a:solidFill>
                  </a:tcPr>
                </a:tc>
                <a:tc>
                  <a:txBody>
                    <a:bodyPr/>
                    <a:lstStyle/>
                    <a:p>
                      <a:pPr marL="0" indent="0">
                        <a:buNone/>
                      </a:pPr>
                      <a:r>
                        <a:rPr lang="en-US" sz="950" b="1">
                          <a:solidFill>
                            <a:srgbClr val="FFFFFF"/>
                          </a:solidFill>
                          <a:latin typeface="Roboto" pitchFamily="34" charset="0"/>
                          <a:ea typeface="Roboto" pitchFamily="34" charset="-122"/>
                          <a:cs typeface="Roboto" pitchFamily="34" charset="-120"/>
                        </a:rPr>
                        <a:t>Typical Fit</a:t>
                      </a:r>
                      <a:endParaRPr lang="en-US" sz="95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0B1F38"/>
                    </a:solidFill>
                  </a:tcPr>
                </a:tc>
                <a:extLst>
                  <a:ext uri="{0D108BD9-81ED-4DB2-BD59-A6C34878D82A}">
                    <a16:rowId xmlns:a16="http://schemas.microsoft.com/office/drawing/2014/main" val="10000"/>
                  </a:ext>
                </a:extLst>
              </a:tr>
              <a:tr h="395478">
                <a:tc>
                  <a:txBody>
                    <a:bodyPr/>
                    <a:lstStyle/>
                    <a:p>
                      <a:pPr marL="0" indent="0">
                        <a:buNone/>
                      </a:pPr>
                      <a:r>
                        <a:rPr lang="en-US" sz="1000" b="1">
                          <a:solidFill>
                            <a:srgbClr val="0B1F38"/>
                          </a:solidFill>
                          <a:latin typeface="Roboto" pitchFamily="34" charset="0"/>
                          <a:ea typeface="Roboto" pitchFamily="34" charset="-122"/>
                          <a:cs typeface="Roboto" pitchFamily="34" charset="-120"/>
                        </a:rPr>
                        <a:t>9-Key</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8FAFD"/>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MS5 Base Station</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8FAFD"/>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Single department, small pilot</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8FAFD"/>
                    </a:solidFill>
                  </a:tcPr>
                </a:tc>
                <a:extLst>
                  <a:ext uri="{0D108BD9-81ED-4DB2-BD59-A6C34878D82A}">
                    <a16:rowId xmlns:a16="http://schemas.microsoft.com/office/drawing/2014/main" val="10001"/>
                  </a:ext>
                </a:extLst>
              </a:tr>
              <a:tr h="395478">
                <a:tc>
                  <a:txBody>
                    <a:bodyPr/>
                    <a:lstStyle/>
                    <a:p>
                      <a:pPr marL="0" indent="0">
                        <a:buNone/>
                      </a:pPr>
                      <a:r>
                        <a:rPr lang="en-US" sz="1000" b="1">
                          <a:solidFill>
                            <a:srgbClr val="0B1F38"/>
                          </a:solidFill>
                          <a:latin typeface="Roboto" pitchFamily="34" charset="0"/>
                          <a:ea typeface="Roboto" pitchFamily="34" charset="-122"/>
                          <a:cs typeface="Roboto" pitchFamily="34" charset="-120"/>
                        </a:rPr>
                        <a:t>27-Key</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FFFFF"/>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MS5 + 1× MS5E-18</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FFFFF"/>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One building, a few departments</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95478">
                <a:tc>
                  <a:txBody>
                    <a:bodyPr/>
                    <a:lstStyle/>
                    <a:p>
                      <a:pPr marL="0" indent="0">
                        <a:buNone/>
                      </a:pPr>
                      <a:r>
                        <a:rPr lang="en-US" sz="1000" b="1">
                          <a:solidFill>
                            <a:srgbClr val="0B1F38"/>
                          </a:solidFill>
                          <a:latin typeface="Roboto" pitchFamily="34" charset="0"/>
                          <a:ea typeface="Roboto" pitchFamily="34" charset="-122"/>
                          <a:cs typeface="Roboto" pitchFamily="34" charset="-120"/>
                        </a:rPr>
                        <a:t>45-Key</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8FAFD"/>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MS5 + 2× MS5E-18</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8FAFD"/>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Campus wing or multi-lot site</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8FAFD"/>
                    </a:solidFill>
                  </a:tcPr>
                </a:tc>
                <a:extLst>
                  <a:ext uri="{0D108BD9-81ED-4DB2-BD59-A6C34878D82A}">
                    <a16:rowId xmlns:a16="http://schemas.microsoft.com/office/drawing/2014/main" val="10003"/>
                  </a:ext>
                </a:extLst>
              </a:tr>
              <a:tr h="395478">
                <a:tc>
                  <a:txBody>
                    <a:bodyPr/>
                    <a:lstStyle/>
                    <a:p>
                      <a:pPr marL="0" indent="0">
                        <a:buNone/>
                      </a:pPr>
                      <a:r>
                        <a:rPr lang="en-US" sz="1000" b="1">
                          <a:solidFill>
                            <a:srgbClr val="0B1F38"/>
                          </a:solidFill>
                          <a:latin typeface="Roboto" pitchFamily="34" charset="0"/>
                          <a:ea typeface="Roboto" pitchFamily="34" charset="-122"/>
                          <a:cs typeface="Roboto" pitchFamily="34" charset="-120"/>
                        </a:rPr>
                        <a:t>51-Key</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FFFFF"/>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MS5 + 1× MS5E-42</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FFFFF"/>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Growing motor pool</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95478">
                <a:tc>
                  <a:txBody>
                    <a:bodyPr/>
                    <a:lstStyle/>
                    <a:p>
                      <a:pPr marL="0" indent="0">
                        <a:buNone/>
                      </a:pPr>
                      <a:r>
                        <a:rPr lang="en-US" sz="1000" b="1">
                          <a:solidFill>
                            <a:srgbClr val="0B1F38"/>
                          </a:solidFill>
                          <a:latin typeface="Roboto" pitchFamily="34" charset="0"/>
                          <a:ea typeface="Roboto" pitchFamily="34" charset="-122"/>
                          <a:cs typeface="Roboto" pitchFamily="34" charset="-120"/>
                        </a:rPr>
                        <a:t>69-Key</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8FAFD"/>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MS5 + 1× MS5E-18 + 1× MS5E-42</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8FAFD"/>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Large department or campus</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8FAFD"/>
                    </a:solidFill>
                  </a:tcPr>
                </a:tc>
                <a:extLst>
                  <a:ext uri="{0D108BD9-81ED-4DB2-BD59-A6C34878D82A}">
                    <a16:rowId xmlns:a16="http://schemas.microsoft.com/office/drawing/2014/main" val="10005"/>
                  </a:ext>
                </a:extLst>
              </a:tr>
              <a:tr h="395478">
                <a:tc>
                  <a:txBody>
                    <a:bodyPr/>
                    <a:lstStyle/>
                    <a:p>
                      <a:pPr marL="0" indent="0">
                        <a:buNone/>
                      </a:pPr>
                      <a:r>
                        <a:rPr lang="en-US" sz="1000" b="1">
                          <a:solidFill>
                            <a:srgbClr val="0B1F38"/>
                          </a:solidFill>
                          <a:latin typeface="Roboto" pitchFamily="34" charset="0"/>
                          <a:ea typeface="Roboto" pitchFamily="34" charset="-122"/>
                          <a:cs typeface="Roboto" pitchFamily="34" charset="-120"/>
                        </a:rPr>
                        <a:t>93-Key</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FFFFF"/>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MS5 + 2× MS5E-42</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FFFFF"/>
                    </a:solidFill>
                  </a:tcPr>
                </a:tc>
                <a:tc>
                  <a:txBody>
                    <a:bodyPr/>
                    <a:lstStyle/>
                    <a:p>
                      <a:pPr marL="0" indent="0">
                        <a:buNone/>
                      </a:pPr>
                      <a:r>
                        <a:rPr lang="en-US" sz="1000">
                          <a:solidFill>
                            <a:srgbClr val="0B1F38"/>
                          </a:solidFill>
                          <a:latin typeface="Roboto" pitchFamily="34" charset="0"/>
                          <a:ea typeface="Roboto" pitchFamily="34" charset="-122"/>
                          <a:cs typeface="Roboto" pitchFamily="34" charset="-120"/>
                        </a:rPr>
                        <a:t>Campus / enterprise motor pool</a:t>
                      </a:r>
                      <a:endParaRPr lang="en-US" sz="1000">
                        <a:latin typeface="Roboto" charset="0"/>
                        <a:ea typeface="Roboto" charset="0"/>
                        <a:cs typeface="Roboto" charset="0"/>
                      </a:endParaRPr>
                    </a:p>
                  </a:txBody>
                  <a:tcPr anchor="ctr">
                    <a:lnL w="9525" cap="flat" cmpd="sng" algn="ctr">
                      <a:solidFill>
                        <a:srgbClr val="DCE3EE"/>
                      </a:solidFill>
                      <a:prstDash val="solid"/>
                      <a:round/>
                      <a:headEnd type="none" w="med" len="med"/>
                      <a:tailEnd type="none" w="med" len="med"/>
                    </a:lnL>
                    <a:lnR w="9525" cap="flat" cmpd="sng" algn="ctr">
                      <a:solidFill>
                        <a:srgbClr val="DCE3EE"/>
                      </a:solidFill>
                      <a:prstDash val="solid"/>
                      <a:round/>
                      <a:headEnd type="none" w="med" len="med"/>
                      <a:tailEnd type="none" w="med" len="med"/>
                    </a:lnR>
                    <a:lnT w="9525" cap="flat" cmpd="sng" algn="ctr">
                      <a:solidFill>
                        <a:srgbClr val="DCE3EE"/>
                      </a:solidFill>
                      <a:prstDash val="solid"/>
                      <a:round/>
                      <a:headEnd type="none" w="med" len="med"/>
                      <a:tailEnd type="none" w="med" len="med"/>
                    </a:lnT>
                    <a:lnB w="9525" cap="flat" cmpd="sng" algn="ctr">
                      <a:solidFill>
                        <a:srgbClr val="DCE3EE"/>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7" name="Shape 5"/>
          <p:cNvSpPr/>
          <p:nvPr/>
        </p:nvSpPr>
        <p:spPr>
          <a:xfrm>
            <a:off x="7074027" y="1677009"/>
            <a:ext cx="3203371" cy="3836136"/>
          </a:xfrm>
          <a:prstGeom prst="roundRect">
            <a:avLst>
              <a:gd name="adj" fmla="val 2469"/>
            </a:avLst>
          </a:prstGeom>
          <a:solidFill>
            <a:srgbClr val="FFFFFF"/>
          </a:solidFill>
          <a:ln w="10985">
            <a:solidFill>
              <a:srgbClr val="DCE3EE"/>
            </a:solidFill>
            <a:prstDash val="solid"/>
          </a:ln>
        </p:spPr>
        <p:txBody>
          <a:bodyPr/>
          <a:lstStyle/>
          <a:p>
            <a:endParaRPr lang="en-US"/>
          </a:p>
        </p:txBody>
      </p:sp>
      <p:pic>
        <p:nvPicPr>
          <p:cNvPr id="9" name="Image 0" descr="/home/claude/build2/ms5-office.jpg"/>
          <p:cNvPicPr>
            <a:picLocks noChangeAspect="1"/>
          </p:cNvPicPr>
          <p:nvPr/>
        </p:nvPicPr>
        <p:blipFill>
          <a:blip r:embed="rId3"/>
          <a:srcRect l="17940" r="17940"/>
          <a:stretch/>
        </p:blipFill>
        <p:spPr>
          <a:xfrm>
            <a:off x="7192670" y="1795653"/>
            <a:ext cx="2966085" cy="3598849"/>
          </a:xfrm>
          <a:prstGeom prst="rect">
            <a:avLst/>
          </a:prstGeom>
        </p:spPr>
      </p:pic>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548640" y="411480"/>
            <a:ext cx="268925" cy="268925"/>
          </a:xfrm>
          <a:prstGeom prst="ellipse">
            <a:avLst/>
          </a:prstGeom>
          <a:solidFill>
            <a:srgbClr val="0B1F38"/>
          </a:solidFill>
          <a:ln/>
        </p:spPr>
        <p:txBody>
          <a:bodyPr/>
          <a:lstStyle/>
          <a:p>
            <a:endParaRPr lang="en-US"/>
          </a:p>
        </p:txBody>
      </p:sp>
      <p:sp>
        <p:nvSpPr>
          <p:cNvPr id="3" name="Text 1"/>
          <p:cNvSpPr txBox="1"/>
          <p:nvPr/>
        </p:nvSpPr>
        <p:spPr>
          <a:xfrm>
            <a:off x="548640" y="411480"/>
            <a:ext cx="268925" cy="268925"/>
          </a:xfrm>
          <a:prstGeom prst="rect">
            <a:avLst/>
          </a:prstGeom>
          <a:noFill/>
          <a:ln/>
        </p:spPr>
        <p:txBody>
          <a:bodyPr wrap="square" lIns="0" tIns="0" rIns="0" bIns="0" rtlCol="0" anchor="ctr"/>
          <a:lstStyle/>
          <a:p>
            <a:pPr marL="0" indent="0" algn="ctr">
              <a:buNone/>
            </a:pPr>
            <a:r>
              <a:rPr lang="en-US" sz="1100" b="1">
                <a:solidFill>
                  <a:srgbClr val="FFFFFF"/>
                </a:solidFill>
                <a:latin typeface="Syne" pitchFamily="34" charset="0"/>
                <a:ea typeface="Syne" pitchFamily="34" charset="-122"/>
                <a:cs typeface="Syne" pitchFamily="34" charset="-120"/>
              </a:rPr>
              <a:t>9</a:t>
            </a:r>
            <a:endParaRPr lang="en-US" sz="1100"/>
          </a:p>
        </p:txBody>
      </p:sp>
      <p:sp>
        <p:nvSpPr>
          <p:cNvPr id="4" name="Text 2"/>
          <p:cNvSpPr txBox="1"/>
          <p:nvPr/>
        </p:nvSpPr>
        <p:spPr>
          <a:xfrm>
            <a:off x="904570" y="427299"/>
            <a:ext cx="6327648" cy="237286"/>
          </a:xfrm>
          <a:prstGeom prst="rect">
            <a:avLst/>
          </a:prstGeom>
          <a:noFill/>
          <a:ln/>
        </p:spPr>
        <p:txBody>
          <a:bodyPr wrap="square" lIns="0" tIns="0" rIns="0" bIns="0" rtlCol="0" anchor="ctr"/>
          <a:lstStyle/>
          <a:p>
            <a:pPr marL="0" indent="0">
              <a:buNone/>
            </a:pPr>
            <a:r>
              <a:rPr lang="en-US" sz="950" b="1" kern="0" spc="200">
                <a:solidFill>
                  <a:srgbClr val="3773BC"/>
                </a:solidFill>
                <a:latin typeface="Roboto" pitchFamily="34" charset="0"/>
                <a:ea typeface="Roboto" pitchFamily="34" charset="-122"/>
                <a:cs typeface="Roboto" pitchFamily="34" charset="-120"/>
              </a:rPr>
              <a:t>WHEREVER IT'S NEEDED</a:t>
            </a:r>
            <a:endParaRPr lang="en-US" sz="950"/>
          </a:p>
        </p:txBody>
      </p:sp>
      <p:sp>
        <p:nvSpPr>
          <p:cNvPr id="5" name="Text 3"/>
          <p:cNvSpPr txBox="1"/>
          <p:nvPr/>
        </p:nvSpPr>
        <p:spPr>
          <a:xfrm>
            <a:off x="548640" y="727862"/>
            <a:ext cx="9418320" cy="553669"/>
          </a:xfrm>
          <a:prstGeom prst="rect">
            <a:avLst/>
          </a:prstGeom>
          <a:noFill/>
          <a:ln/>
        </p:spPr>
        <p:txBody>
          <a:bodyPr wrap="square" lIns="0" tIns="0" rIns="0" bIns="0" rtlCol="0" anchor="ctr"/>
          <a:lstStyle/>
          <a:p>
            <a:pPr marL="0" indent="0">
              <a:buNone/>
            </a:pPr>
            <a:r>
              <a:rPr lang="en-US" sz="2400" b="1">
                <a:solidFill>
                  <a:srgbClr val="0B1F38"/>
                </a:solidFill>
                <a:latin typeface="Syne" pitchFamily="34" charset="0"/>
                <a:ea typeface="Syne" pitchFamily="34" charset="-122"/>
                <a:cs typeface="Syne" pitchFamily="34" charset="-120"/>
              </a:rPr>
              <a:t>Wall, floor, indoors, or out</a:t>
            </a:r>
            <a:endParaRPr lang="en-US" sz="2400"/>
          </a:p>
        </p:txBody>
      </p:sp>
      <p:sp>
        <p:nvSpPr>
          <p:cNvPr id="6" name="Text 4"/>
          <p:cNvSpPr txBox="1"/>
          <p:nvPr/>
        </p:nvSpPr>
        <p:spPr>
          <a:xfrm>
            <a:off x="548640" y="1241983"/>
            <a:ext cx="7118604" cy="316382"/>
          </a:xfrm>
          <a:prstGeom prst="rect">
            <a:avLst/>
          </a:prstGeom>
          <a:noFill/>
          <a:ln/>
        </p:spPr>
        <p:txBody>
          <a:bodyPr wrap="square" lIns="0" tIns="0" rIns="0" bIns="0" rtlCol="0" anchor="ctr"/>
          <a:lstStyle/>
          <a:p>
            <a:pPr marL="0" indent="0">
              <a:buNone/>
            </a:pPr>
            <a:r>
              <a:rPr lang="en-US" sz="1100">
                <a:solidFill>
                  <a:srgbClr val="5D6B82"/>
                </a:solidFill>
                <a:latin typeface="Roboto" pitchFamily="34" charset="0"/>
                <a:ea typeface="Roboto" pitchFamily="34" charset="-122"/>
                <a:cs typeface="Roboto" pitchFamily="34" charset="-120"/>
              </a:rPr>
              <a:t>No wall space? No problem. Exposed to weather? Also no problem.</a:t>
            </a:r>
            <a:endParaRPr lang="en-US" sz="1100"/>
          </a:p>
        </p:txBody>
      </p:sp>
      <p:sp>
        <p:nvSpPr>
          <p:cNvPr id="7" name="Shape 5"/>
          <p:cNvSpPr/>
          <p:nvPr/>
        </p:nvSpPr>
        <p:spPr>
          <a:xfrm>
            <a:off x="548640" y="1716557"/>
            <a:ext cx="3084728" cy="3717493"/>
          </a:xfrm>
          <a:prstGeom prst="roundRect">
            <a:avLst>
              <a:gd name="adj" fmla="val 2564"/>
            </a:avLst>
          </a:prstGeom>
          <a:solidFill>
            <a:srgbClr val="FFFFFF"/>
          </a:solidFill>
          <a:ln w="10985">
            <a:solidFill>
              <a:srgbClr val="DCE3EE"/>
            </a:solidFill>
            <a:prstDash val="solid"/>
          </a:ln>
        </p:spPr>
        <p:txBody>
          <a:bodyPr/>
          <a:lstStyle/>
          <a:p>
            <a:endParaRPr lang="en-US"/>
          </a:p>
        </p:txBody>
      </p:sp>
      <p:sp>
        <p:nvSpPr>
          <p:cNvPr id="8" name="Shape 6"/>
          <p:cNvSpPr/>
          <p:nvPr/>
        </p:nvSpPr>
        <p:spPr>
          <a:xfrm>
            <a:off x="667283" y="1835200"/>
            <a:ext cx="2847441" cy="2333320"/>
          </a:xfrm>
          <a:prstGeom prst="roundRect">
            <a:avLst>
              <a:gd name="adj" fmla="val 2712"/>
            </a:avLst>
          </a:prstGeom>
          <a:solidFill>
            <a:srgbClr val="0B1F38"/>
          </a:solidFill>
          <a:ln/>
        </p:spPr>
        <p:txBody>
          <a:bodyPr/>
          <a:lstStyle/>
          <a:p>
            <a:endParaRPr lang="en-US"/>
          </a:p>
        </p:txBody>
      </p:sp>
      <p:pic>
        <p:nvPicPr>
          <p:cNvPr id="9" name="Image 0" descr="/home/claude/build2/MS5_SmartBox_Stand.png"/>
          <p:cNvPicPr>
            <a:picLocks noChangeAspect="1"/>
          </p:cNvPicPr>
          <p:nvPr/>
        </p:nvPicPr>
        <p:blipFill>
          <a:blip r:embed="rId3"/>
          <a:srcRect l="-82053" r="-82053"/>
          <a:stretch/>
        </p:blipFill>
        <p:spPr>
          <a:xfrm>
            <a:off x="944118" y="1914296"/>
            <a:ext cx="2293772" cy="2175129"/>
          </a:xfrm>
          <a:prstGeom prst="rect">
            <a:avLst/>
          </a:prstGeom>
        </p:spPr>
      </p:pic>
      <p:sp>
        <p:nvSpPr>
          <p:cNvPr id="10" name="Text 7"/>
          <p:cNvSpPr txBox="1"/>
          <p:nvPr/>
        </p:nvSpPr>
        <p:spPr>
          <a:xfrm>
            <a:off x="746379" y="4208068"/>
            <a:ext cx="2689250" cy="276834"/>
          </a:xfrm>
          <a:prstGeom prst="rect">
            <a:avLst/>
          </a:prstGeom>
          <a:noFill/>
          <a:ln/>
        </p:spPr>
        <p:txBody>
          <a:bodyPr wrap="square" lIns="0" tIns="0" rIns="0" bIns="0" rtlCol="0" anchor="ctr"/>
          <a:lstStyle/>
          <a:p>
            <a:pPr marL="0" indent="0">
              <a:buNone/>
            </a:pPr>
            <a:r>
              <a:rPr lang="en-US" sz="1150" b="1">
                <a:solidFill>
                  <a:srgbClr val="0B1F38"/>
                </a:solidFill>
                <a:latin typeface="Roboto" pitchFamily="34" charset="0"/>
                <a:ea typeface="Roboto" pitchFamily="34" charset="-122"/>
                <a:cs typeface="Roboto" pitchFamily="34" charset="-120"/>
              </a:rPr>
              <a:t>SmartBox Stand</a:t>
            </a:r>
            <a:endParaRPr lang="en-US" sz="1150"/>
          </a:p>
        </p:txBody>
      </p:sp>
      <p:sp>
        <p:nvSpPr>
          <p:cNvPr id="11" name="Text 8"/>
          <p:cNvSpPr txBox="1"/>
          <p:nvPr/>
        </p:nvSpPr>
        <p:spPr>
          <a:xfrm>
            <a:off x="746379" y="4524451"/>
            <a:ext cx="2689250" cy="711860"/>
          </a:xfrm>
          <a:prstGeom prst="rect">
            <a:avLst/>
          </a:prstGeom>
          <a:noFill/>
          <a:ln/>
        </p:spPr>
        <p:txBody>
          <a:bodyPr wrap="square" lIns="0" tIns="0" rIns="0" bIns="0" rtlCol="0" anchor="ctr"/>
          <a:lstStyle/>
          <a:p>
            <a:pPr marL="296608" indent="-296608">
              <a:lnSpc>
                <a:spcPct val="125000"/>
              </a:lnSpc>
              <a:spcAft>
                <a:spcPts val="346"/>
              </a:spcAft>
              <a:buSzPct val="100000"/>
              <a:buChar char="•"/>
            </a:pPr>
            <a:r>
              <a:rPr lang="en-US" sz="950">
                <a:solidFill>
                  <a:srgbClr val="5D6B82"/>
                </a:solidFill>
                <a:latin typeface="Roboto" pitchFamily="34" charset="0"/>
                <a:ea typeface="Roboto" pitchFamily="34" charset="-122"/>
                <a:cs typeface="Roboto" pitchFamily="34" charset="-120"/>
              </a:rPr>
              <a:t>Freestanding — no wall required</a:t>
            </a:r>
            <a:endParaRPr lang="en-US" sz="950"/>
          </a:p>
          <a:p>
            <a:pPr marL="296608" indent="-296608">
              <a:lnSpc>
                <a:spcPct val="125000"/>
              </a:lnSpc>
              <a:spcAft>
                <a:spcPts val="346"/>
              </a:spcAft>
              <a:buSzPct val="100000"/>
              <a:buChar char="•"/>
            </a:pPr>
            <a:r>
              <a:rPr lang="en-US" sz="950">
                <a:solidFill>
                  <a:srgbClr val="5D6B82"/>
                </a:solidFill>
                <a:latin typeface="Roboto" pitchFamily="34" charset="0"/>
                <a:ea typeface="Roboto" pitchFamily="34" charset="-122"/>
                <a:cs typeface="Roboto" pitchFamily="34" charset="-120"/>
              </a:rPr>
              <a:t>Ideal for lobbies and open lots</a:t>
            </a:r>
            <a:endParaRPr lang="en-US" sz="950"/>
          </a:p>
        </p:txBody>
      </p:sp>
      <p:sp>
        <p:nvSpPr>
          <p:cNvPr id="12" name="Shape 9"/>
          <p:cNvSpPr/>
          <p:nvPr/>
        </p:nvSpPr>
        <p:spPr>
          <a:xfrm>
            <a:off x="3870655" y="1716557"/>
            <a:ext cx="3084728" cy="3717493"/>
          </a:xfrm>
          <a:prstGeom prst="roundRect">
            <a:avLst>
              <a:gd name="adj" fmla="val 2564"/>
            </a:avLst>
          </a:prstGeom>
          <a:solidFill>
            <a:srgbClr val="FFFFFF"/>
          </a:solidFill>
          <a:ln w="10985">
            <a:solidFill>
              <a:srgbClr val="DCE3EE"/>
            </a:solidFill>
            <a:prstDash val="solid"/>
          </a:ln>
        </p:spPr>
        <p:txBody>
          <a:bodyPr/>
          <a:lstStyle/>
          <a:p>
            <a:endParaRPr lang="en-US"/>
          </a:p>
        </p:txBody>
      </p:sp>
      <p:sp>
        <p:nvSpPr>
          <p:cNvPr id="13" name="Shape 10"/>
          <p:cNvSpPr/>
          <p:nvPr/>
        </p:nvSpPr>
        <p:spPr>
          <a:xfrm>
            <a:off x="3989298" y="1835200"/>
            <a:ext cx="2847441" cy="2333320"/>
          </a:xfrm>
          <a:prstGeom prst="roundRect">
            <a:avLst>
              <a:gd name="adj" fmla="val 2712"/>
            </a:avLst>
          </a:prstGeom>
          <a:solidFill>
            <a:srgbClr val="FFFFFF"/>
          </a:solidFill>
          <a:ln/>
        </p:spPr>
        <p:txBody>
          <a:bodyPr/>
          <a:lstStyle/>
          <a:p>
            <a:endParaRPr lang="en-US"/>
          </a:p>
        </p:txBody>
      </p:sp>
      <p:pic>
        <p:nvPicPr>
          <p:cNvPr id="14" name="Image 1" descr="/home/claude/build2/MS5_Single_Outdoor_Smartbox_Enclosure.png"/>
          <p:cNvPicPr>
            <a:picLocks noChangeAspect="1"/>
          </p:cNvPicPr>
          <p:nvPr/>
        </p:nvPicPr>
        <p:blipFill>
          <a:blip r:embed="rId4"/>
          <a:srcRect l="-58091" r="-58091"/>
          <a:stretch/>
        </p:blipFill>
        <p:spPr>
          <a:xfrm>
            <a:off x="4266133" y="1914296"/>
            <a:ext cx="2293772" cy="2175129"/>
          </a:xfrm>
          <a:prstGeom prst="rect">
            <a:avLst/>
          </a:prstGeom>
        </p:spPr>
      </p:pic>
      <p:sp>
        <p:nvSpPr>
          <p:cNvPr id="15" name="Text 11"/>
          <p:cNvSpPr txBox="1"/>
          <p:nvPr/>
        </p:nvSpPr>
        <p:spPr>
          <a:xfrm>
            <a:off x="4068394" y="4208068"/>
            <a:ext cx="2689250" cy="276834"/>
          </a:xfrm>
          <a:prstGeom prst="rect">
            <a:avLst/>
          </a:prstGeom>
          <a:noFill/>
          <a:ln/>
        </p:spPr>
        <p:txBody>
          <a:bodyPr wrap="square" lIns="0" tIns="0" rIns="0" bIns="0" rtlCol="0" anchor="ctr"/>
          <a:lstStyle/>
          <a:p>
            <a:pPr marL="0" indent="0">
              <a:buNone/>
            </a:pPr>
            <a:r>
              <a:rPr lang="en-US" sz="1150" b="1">
                <a:solidFill>
                  <a:srgbClr val="0B1F38"/>
                </a:solidFill>
                <a:latin typeface="Roboto" pitchFamily="34" charset="0"/>
                <a:ea typeface="Roboto" pitchFamily="34" charset="-122"/>
                <a:cs typeface="Roboto" pitchFamily="34" charset="-120"/>
              </a:rPr>
              <a:t>Single Outdoor Enclosure</a:t>
            </a:r>
            <a:endParaRPr lang="en-US" sz="1150"/>
          </a:p>
        </p:txBody>
      </p:sp>
      <p:sp>
        <p:nvSpPr>
          <p:cNvPr id="16" name="Text 12"/>
          <p:cNvSpPr txBox="1"/>
          <p:nvPr/>
        </p:nvSpPr>
        <p:spPr>
          <a:xfrm>
            <a:off x="4068394" y="4524451"/>
            <a:ext cx="2689250" cy="711860"/>
          </a:xfrm>
          <a:prstGeom prst="rect">
            <a:avLst/>
          </a:prstGeom>
          <a:noFill/>
          <a:ln/>
        </p:spPr>
        <p:txBody>
          <a:bodyPr wrap="square" lIns="0" tIns="0" rIns="0" bIns="0" rtlCol="0" anchor="ctr"/>
          <a:lstStyle/>
          <a:p>
            <a:pPr marL="296608" indent="-296608">
              <a:lnSpc>
                <a:spcPct val="125000"/>
              </a:lnSpc>
              <a:spcAft>
                <a:spcPts val="346"/>
              </a:spcAft>
              <a:buSzPct val="100000"/>
              <a:buChar char="•"/>
            </a:pPr>
            <a:r>
              <a:rPr lang="en-US" sz="950">
                <a:solidFill>
                  <a:srgbClr val="5D6B82"/>
                </a:solidFill>
                <a:latin typeface="Roboto" pitchFamily="34" charset="0"/>
                <a:ea typeface="Roboto" pitchFamily="34" charset="-122"/>
                <a:cs typeface="Roboto" pitchFamily="34" charset="-120"/>
              </a:rPr>
              <a:t>Weatherproof, IP56 rated</a:t>
            </a:r>
            <a:endParaRPr lang="en-US" sz="950"/>
          </a:p>
          <a:p>
            <a:pPr marL="296608" indent="-296608">
              <a:lnSpc>
                <a:spcPct val="125000"/>
              </a:lnSpc>
              <a:spcAft>
                <a:spcPts val="346"/>
              </a:spcAft>
              <a:buSzPct val="100000"/>
              <a:buChar char="•"/>
            </a:pPr>
            <a:r>
              <a:rPr lang="en-US" sz="950">
                <a:solidFill>
                  <a:srgbClr val="5D6B82"/>
                </a:solidFill>
                <a:latin typeface="Roboto" pitchFamily="34" charset="0"/>
                <a:ea typeface="Roboto" pitchFamily="34" charset="-122"/>
                <a:cs typeface="Roboto" pitchFamily="34" charset="-120"/>
              </a:rPr>
              <a:t>For a base station in the open</a:t>
            </a:r>
            <a:endParaRPr lang="en-US" sz="950"/>
          </a:p>
        </p:txBody>
      </p:sp>
      <p:sp>
        <p:nvSpPr>
          <p:cNvPr id="17" name="Shape 13"/>
          <p:cNvSpPr/>
          <p:nvPr/>
        </p:nvSpPr>
        <p:spPr>
          <a:xfrm>
            <a:off x="7192670" y="1716557"/>
            <a:ext cx="3084728" cy="3717493"/>
          </a:xfrm>
          <a:prstGeom prst="roundRect">
            <a:avLst>
              <a:gd name="adj" fmla="val 2564"/>
            </a:avLst>
          </a:prstGeom>
          <a:solidFill>
            <a:srgbClr val="FFFFFF"/>
          </a:solidFill>
          <a:ln w="10985">
            <a:solidFill>
              <a:srgbClr val="DCE3EE"/>
            </a:solidFill>
            <a:prstDash val="solid"/>
          </a:ln>
        </p:spPr>
        <p:txBody>
          <a:bodyPr/>
          <a:lstStyle/>
          <a:p>
            <a:endParaRPr lang="en-US"/>
          </a:p>
        </p:txBody>
      </p:sp>
      <p:sp>
        <p:nvSpPr>
          <p:cNvPr id="18" name="Shape 14"/>
          <p:cNvSpPr/>
          <p:nvPr/>
        </p:nvSpPr>
        <p:spPr>
          <a:xfrm>
            <a:off x="7311313" y="1835200"/>
            <a:ext cx="2847441" cy="2333320"/>
          </a:xfrm>
          <a:prstGeom prst="roundRect">
            <a:avLst>
              <a:gd name="adj" fmla="val 2712"/>
            </a:avLst>
          </a:prstGeom>
          <a:solidFill>
            <a:srgbClr val="FFFFFF"/>
          </a:solidFill>
          <a:ln/>
        </p:spPr>
        <p:txBody>
          <a:bodyPr/>
          <a:lstStyle/>
          <a:p>
            <a:endParaRPr lang="en-US"/>
          </a:p>
        </p:txBody>
      </p:sp>
      <p:sp>
        <p:nvSpPr>
          <p:cNvPr id="20" name="Text 15"/>
          <p:cNvSpPr txBox="1"/>
          <p:nvPr/>
        </p:nvSpPr>
        <p:spPr>
          <a:xfrm>
            <a:off x="7390409" y="4208068"/>
            <a:ext cx="2689250" cy="276834"/>
          </a:xfrm>
          <a:prstGeom prst="rect">
            <a:avLst/>
          </a:prstGeom>
          <a:noFill/>
          <a:ln/>
        </p:spPr>
        <p:txBody>
          <a:bodyPr wrap="square" lIns="0" tIns="0" rIns="0" bIns="0" rtlCol="0" anchor="ctr"/>
          <a:lstStyle/>
          <a:p>
            <a:pPr marL="0" indent="0">
              <a:buNone/>
            </a:pPr>
            <a:r>
              <a:rPr lang="en-US" sz="1150" b="1">
                <a:solidFill>
                  <a:srgbClr val="0B1F38"/>
                </a:solidFill>
                <a:latin typeface="Roboto" pitchFamily="34" charset="0"/>
                <a:ea typeface="Roboto" pitchFamily="34" charset="-122"/>
                <a:cs typeface="Roboto" pitchFamily="34" charset="-120"/>
              </a:rPr>
              <a:t>Double Outdoor Enclosure</a:t>
            </a:r>
            <a:endParaRPr lang="en-US" sz="1150"/>
          </a:p>
        </p:txBody>
      </p:sp>
      <p:sp>
        <p:nvSpPr>
          <p:cNvPr id="21" name="Text 16"/>
          <p:cNvSpPr txBox="1"/>
          <p:nvPr/>
        </p:nvSpPr>
        <p:spPr>
          <a:xfrm>
            <a:off x="7390409" y="4524451"/>
            <a:ext cx="2689250" cy="711860"/>
          </a:xfrm>
          <a:prstGeom prst="rect">
            <a:avLst/>
          </a:prstGeom>
          <a:noFill/>
          <a:ln/>
        </p:spPr>
        <p:txBody>
          <a:bodyPr wrap="square" lIns="0" tIns="0" rIns="0" bIns="0" rtlCol="0" anchor="ctr"/>
          <a:lstStyle/>
          <a:p>
            <a:pPr marL="296608" indent="-296608">
              <a:lnSpc>
                <a:spcPct val="125000"/>
              </a:lnSpc>
              <a:spcAft>
                <a:spcPts val="346"/>
              </a:spcAft>
              <a:buSzPct val="100000"/>
              <a:buChar char="•"/>
            </a:pPr>
            <a:r>
              <a:rPr lang="en-US" sz="950">
                <a:solidFill>
                  <a:srgbClr val="5D6B82"/>
                </a:solidFill>
                <a:latin typeface="Roboto" pitchFamily="34" charset="0"/>
                <a:ea typeface="Roboto" pitchFamily="34" charset="-122"/>
                <a:cs typeface="Roboto" pitchFamily="34" charset="-120"/>
              </a:rPr>
              <a:t>Weatherproof, IP56 rated</a:t>
            </a:r>
            <a:endParaRPr lang="en-US" sz="950"/>
          </a:p>
          <a:p>
            <a:pPr marL="296608" indent="-296608">
              <a:lnSpc>
                <a:spcPct val="125000"/>
              </a:lnSpc>
              <a:spcAft>
                <a:spcPts val="346"/>
              </a:spcAft>
              <a:buSzPct val="100000"/>
              <a:buChar char="•"/>
            </a:pPr>
            <a:r>
              <a:rPr lang="en-US" sz="950">
                <a:solidFill>
                  <a:srgbClr val="5D6B82"/>
                </a:solidFill>
                <a:latin typeface="Roboto" pitchFamily="34" charset="0"/>
                <a:ea typeface="Roboto" pitchFamily="34" charset="-122"/>
                <a:cs typeface="Roboto" pitchFamily="34" charset="-120"/>
              </a:rPr>
              <a:t>Houses a base + one expansion</a:t>
            </a:r>
            <a:endParaRPr lang="en-US" sz="950"/>
          </a:p>
        </p:txBody>
      </p:sp>
      <p:pic>
        <p:nvPicPr>
          <p:cNvPr id="25" name="Image 2" descr="/home/claude/dispatching/img/image10.png">
            <a:extLst>
              <a:ext uri="{FF2B5EF4-FFF2-40B4-BE49-F238E27FC236}">
                <a16:creationId xmlns:a16="http://schemas.microsoft.com/office/drawing/2014/main" id="{2E245A69-4BEC-76E5-02C3-6032470D7D42}"/>
              </a:ext>
            </a:extLst>
          </p:cNvPr>
          <p:cNvPicPr>
            <a:picLocks noChangeAspect="1"/>
          </p:cNvPicPr>
          <p:nvPr/>
        </p:nvPicPr>
        <p:blipFill>
          <a:blip r:embed="rId5"/>
          <a:stretch>
            <a:fillRect/>
          </a:stretch>
        </p:blipFill>
        <p:spPr>
          <a:xfrm>
            <a:off x="7532930" y="1993392"/>
            <a:ext cx="2240778" cy="2082837"/>
          </a:xfrm>
          <a:prstGeom prst="rect">
            <a:avLst/>
          </a:prstGeom>
        </p:spPr>
      </p:pic>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Make it yours — custom branding</a:t>
            </a:r>
            <a:endParaRPr lang="en-US" sz="235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Key Café</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sp>
        <p:nvSpPr>
          <p:cNvPr id="7" name="Text 4"/>
          <p:cNvSpPr txBox="1"/>
          <p:nvPr/>
        </p:nvSpPr>
        <p:spPr>
          <a:xfrm>
            <a:off x="548640" y="1415994"/>
            <a:ext cx="9728758" cy="316382"/>
          </a:xfrm>
          <a:prstGeom prst="rect">
            <a:avLst/>
          </a:prstGeom>
          <a:noFill/>
          <a:ln/>
        </p:spPr>
        <p:txBody>
          <a:bodyPr wrap="square" lIns="0" tIns="0" rIns="0" bIns="0" rtlCol="0" anchor="t"/>
          <a:lstStyle/>
          <a:p>
            <a:pPr marL="0" indent="0" algn="l">
              <a:buNone/>
            </a:pPr>
            <a:r>
              <a:rPr lang="en-US" sz="1200">
                <a:solidFill>
                  <a:srgbClr val="1A1A1A"/>
                </a:solidFill>
                <a:latin typeface="Roboto" pitchFamily="34" charset="0"/>
                <a:ea typeface="Roboto" pitchFamily="34" charset="-122"/>
                <a:cs typeface="Roboto" pitchFamily="34" charset="-120"/>
              </a:rPr>
              <a:t>Brand the box, the fobs, and the outdoor enclosure with your own logo, colors, and slogan.</a:t>
            </a:r>
            <a:endParaRPr lang="en-US" sz="1200"/>
          </a:p>
        </p:txBody>
      </p:sp>
      <p:sp>
        <p:nvSpPr>
          <p:cNvPr id="8" name="Shape 5"/>
          <p:cNvSpPr/>
          <p:nvPr/>
        </p:nvSpPr>
        <p:spPr>
          <a:xfrm>
            <a:off x="706831" y="1914296"/>
            <a:ext cx="2934446" cy="3282467"/>
          </a:xfrm>
          <a:prstGeom prst="roundRect">
            <a:avLst>
              <a:gd name="adj" fmla="val 1617"/>
            </a:avLst>
          </a:prstGeom>
          <a:solidFill>
            <a:srgbClr val="FFFFFF"/>
          </a:solidFill>
          <a:ln w="10985">
            <a:solidFill>
              <a:srgbClr val="D8E0EA"/>
            </a:solidFill>
            <a:prstDash val="solid"/>
          </a:ln>
          <a:effectLst>
            <a:outerShdw blurRad="88900" dist="38100" dir="5400000" algn="bl" rotWithShape="0">
              <a:srgbClr val="8595A8">
                <a:alpha val="28000"/>
              </a:srgbClr>
            </a:outerShdw>
          </a:effectLst>
        </p:spPr>
        <p:txBody>
          <a:bodyPr/>
          <a:lstStyle/>
          <a:p>
            <a:endParaRPr lang="en-US"/>
          </a:p>
        </p:txBody>
      </p:sp>
      <p:pic>
        <p:nvPicPr>
          <p:cNvPr id="9" name="Image 1" descr="/home/claude/dispatching/img/image11.png"/>
          <p:cNvPicPr>
            <a:picLocks noChangeAspect="1"/>
          </p:cNvPicPr>
          <p:nvPr/>
        </p:nvPicPr>
        <p:blipFill>
          <a:blip r:embed="rId4"/>
          <a:stretch>
            <a:fillRect/>
          </a:stretch>
        </p:blipFill>
        <p:spPr>
          <a:xfrm>
            <a:off x="849203" y="2526680"/>
            <a:ext cx="2649702" cy="1804593"/>
          </a:xfrm>
          <a:prstGeom prst="rect">
            <a:avLst/>
          </a:prstGeom>
        </p:spPr>
      </p:pic>
      <p:sp>
        <p:nvSpPr>
          <p:cNvPr id="10" name="Text 6"/>
          <p:cNvSpPr txBox="1"/>
          <p:nvPr/>
        </p:nvSpPr>
        <p:spPr>
          <a:xfrm>
            <a:off x="801745" y="4927838"/>
            <a:ext cx="2744617" cy="253105"/>
          </a:xfrm>
          <a:prstGeom prst="rect">
            <a:avLst/>
          </a:prstGeom>
          <a:noFill/>
          <a:ln/>
        </p:spPr>
        <p:txBody>
          <a:bodyPr wrap="square" lIns="0" tIns="0" rIns="0" bIns="0" rtlCol="0" anchor="ctr"/>
          <a:lstStyle/>
          <a:p>
            <a:pPr marL="0" indent="0" algn="ctr">
              <a:buNone/>
            </a:pPr>
            <a:r>
              <a:rPr lang="en-US" sz="850" i="1">
                <a:solidFill>
                  <a:srgbClr val="5B6B7B"/>
                </a:solidFill>
                <a:latin typeface="Roboto" pitchFamily="34" charset="0"/>
                <a:ea typeface="Roboto" pitchFamily="34" charset="-122"/>
                <a:cs typeface="Roboto" pitchFamily="34" charset="-120"/>
              </a:rPr>
              <a:t>Custom-branded box</a:t>
            </a:r>
            <a:endParaRPr lang="en-US" sz="850"/>
          </a:p>
        </p:txBody>
      </p:sp>
      <p:sp>
        <p:nvSpPr>
          <p:cNvPr id="11" name="Shape 7"/>
          <p:cNvSpPr/>
          <p:nvPr/>
        </p:nvSpPr>
        <p:spPr>
          <a:xfrm>
            <a:off x="3957660" y="1914296"/>
            <a:ext cx="2934446" cy="3282467"/>
          </a:xfrm>
          <a:prstGeom prst="roundRect">
            <a:avLst>
              <a:gd name="adj" fmla="val 1617"/>
            </a:avLst>
          </a:prstGeom>
          <a:solidFill>
            <a:srgbClr val="FFFFFF"/>
          </a:solidFill>
          <a:ln w="10985">
            <a:solidFill>
              <a:srgbClr val="D8E0EA"/>
            </a:solidFill>
            <a:prstDash val="solid"/>
          </a:ln>
          <a:effectLst>
            <a:outerShdw blurRad="88900" dist="38100" dir="5400000" algn="bl" rotWithShape="0">
              <a:srgbClr val="8595A8">
                <a:alpha val="28000"/>
              </a:srgbClr>
            </a:outerShdw>
          </a:effectLst>
        </p:spPr>
        <p:txBody>
          <a:bodyPr/>
          <a:lstStyle/>
          <a:p>
            <a:endParaRPr lang="en-US"/>
          </a:p>
        </p:txBody>
      </p:sp>
      <p:pic>
        <p:nvPicPr>
          <p:cNvPr id="12" name="Image 2" descr="/home/claude/dispatching/img/image12.png"/>
          <p:cNvPicPr>
            <a:picLocks noChangeAspect="1"/>
          </p:cNvPicPr>
          <p:nvPr/>
        </p:nvPicPr>
        <p:blipFill>
          <a:blip r:embed="rId5"/>
          <a:stretch>
            <a:fillRect/>
          </a:stretch>
        </p:blipFill>
        <p:spPr>
          <a:xfrm>
            <a:off x="4100032" y="2382784"/>
            <a:ext cx="2649702" cy="2092384"/>
          </a:xfrm>
          <a:prstGeom prst="rect">
            <a:avLst/>
          </a:prstGeom>
        </p:spPr>
      </p:pic>
      <p:sp>
        <p:nvSpPr>
          <p:cNvPr id="13" name="Text 8"/>
          <p:cNvSpPr txBox="1"/>
          <p:nvPr/>
        </p:nvSpPr>
        <p:spPr>
          <a:xfrm>
            <a:off x="4052575" y="4927838"/>
            <a:ext cx="2744617" cy="253105"/>
          </a:xfrm>
          <a:prstGeom prst="rect">
            <a:avLst/>
          </a:prstGeom>
          <a:noFill/>
          <a:ln/>
        </p:spPr>
        <p:txBody>
          <a:bodyPr wrap="square" lIns="0" tIns="0" rIns="0" bIns="0" rtlCol="0" anchor="ctr"/>
          <a:lstStyle/>
          <a:p>
            <a:pPr marL="0" indent="0" algn="ctr">
              <a:buNone/>
            </a:pPr>
            <a:r>
              <a:rPr lang="en-US" sz="850" i="1">
                <a:solidFill>
                  <a:srgbClr val="5B6B7B"/>
                </a:solidFill>
                <a:latin typeface="Roboto" pitchFamily="34" charset="0"/>
                <a:ea typeface="Roboto" pitchFamily="34" charset="-122"/>
                <a:cs typeface="Roboto" pitchFamily="34" charset="-120"/>
              </a:rPr>
              <a:t>Branded key fobs</a:t>
            </a:r>
            <a:endParaRPr lang="en-US" sz="850"/>
          </a:p>
        </p:txBody>
      </p:sp>
      <p:sp>
        <p:nvSpPr>
          <p:cNvPr id="14" name="Shape 9"/>
          <p:cNvSpPr/>
          <p:nvPr/>
        </p:nvSpPr>
        <p:spPr>
          <a:xfrm>
            <a:off x="7208489" y="1914296"/>
            <a:ext cx="2934446" cy="3282467"/>
          </a:xfrm>
          <a:prstGeom prst="roundRect">
            <a:avLst>
              <a:gd name="adj" fmla="val 1617"/>
            </a:avLst>
          </a:prstGeom>
          <a:solidFill>
            <a:srgbClr val="FFFFFF"/>
          </a:solidFill>
          <a:ln w="10985">
            <a:solidFill>
              <a:srgbClr val="D8E0EA"/>
            </a:solidFill>
            <a:prstDash val="solid"/>
          </a:ln>
          <a:effectLst>
            <a:outerShdw blurRad="88900" dist="38100" dir="5400000" algn="bl" rotWithShape="0">
              <a:srgbClr val="8595A8">
                <a:alpha val="28000"/>
              </a:srgbClr>
            </a:outerShdw>
          </a:effectLst>
        </p:spPr>
        <p:txBody>
          <a:bodyPr/>
          <a:lstStyle/>
          <a:p>
            <a:endParaRPr lang="en-US"/>
          </a:p>
        </p:txBody>
      </p:sp>
      <p:pic>
        <p:nvPicPr>
          <p:cNvPr id="15" name="Image 3" descr="/home/claude/dispatching/img/image13.png"/>
          <p:cNvPicPr>
            <a:picLocks noChangeAspect="1"/>
          </p:cNvPicPr>
          <p:nvPr/>
        </p:nvPicPr>
        <p:blipFill>
          <a:blip r:embed="rId6"/>
          <a:stretch>
            <a:fillRect/>
          </a:stretch>
        </p:blipFill>
        <p:spPr>
          <a:xfrm>
            <a:off x="7350861" y="2430946"/>
            <a:ext cx="2649702" cy="1996062"/>
          </a:xfrm>
          <a:prstGeom prst="rect">
            <a:avLst/>
          </a:prstGeom>
        </p:spPr>
      </p:pic>
      <p:sp>
        <p:nvSpPr>
          <p:cNvPr id="16" name="Text 10"/>
          <p:cNvSpPr txBox="1"/>
          <p:nvPr/>
        </p:nvSpPr>
        <p:spPr>
          <a:xfrm>
            <a:off x="7303404" y="4927838"/>
            <a:ext cx="2744617" cy="253105"/>
          </a:xfrm>
          <a:prstGeom prst="rect">
            <a:avLst/>
          </a:prstGeom>
          <a:noFill/>
          <a:ln/>
        </p:spPr>
        <p:txBody>
          <a:bodyPr wrap="square" lIns="0" tIns="0" rIns="0" bIns="0" rtlCol="0" anchor="ctr"/>
          <a:lstStyle/>
          <a:p>
            <a:pPr marL="0" indent="0" algn="ctr">
              <a:buNone/>
            </a:pPr>
            <a:r>
              <a:rPr lang="en-US" sz="850" i="1">
                <a:solidFill>
                  <a:srgbClr val="5B6B7B"/>
                </a:solidFill>
                <a:latin typeface="Roboto" pitchFamily="34" charset="0"/>
                <a:ea typeface="Roboto" pitchFamily="34" charset="-122"/>
                <a:cs typeface="Roboto" pitchFamily="34" charset="-120"/>
              </a:rPr>
              <a:t>Branded outdoor enclosure</a:t>
            </a:r>
            <a:endParaRPr lang="en-US" sz="850"/>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Key Café Shield</a:t>
            </a:r>
            <a:endParaRPr lang="en-US" sz="235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Optional coverage &amp; upgrade plan</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pic>
        <p:nvPicPr>
          <p:cNvPr id="7" name="Image 1" descr="/home/claude/dispatching/img/image14.png"/>
          <p:cNvPicPr>
            <a:picLocks noChangeAspect="1"/>
          </p:cNvPicPr>
          <p:nvPr/>
        </p:nvPicPr>
        <p:blipFill>
          <a:blip r:embed="rId4"/>
          <a:stretch>
            <a:fillRect/>
          </a:stretch>
        </p:blipFill>
        <p:spPr>
          <a:xfrm>
            <a:off x="8418652" y="490575"/>
            <a:ext cx="1882475" cy="931730"/>
          </a:xfrm>
          <a:prstGeom prst="rect">
            <a:avLst/>
          </a:prstGeom>
        </p:spPr>
      </p:pic>
      <p:sp>
        <p:nvSpPr>
          <p:cNvPr id="8" name="Text 4"/>
          <p:cNvSpPr txBox="1"/>
          <p:nvPr/>
        </p:nvSpPr>
        <p:spPr>
          <a:xfrm>
            <a:off x="548640" y="1415994"/>
            <a:ext cx="9728758" cy="553669"/>
          </a:xfrm>
          <a:prstGeom prst="rect">
            <a:avLst/>
          </a:prstGeom>
          <a:noFill/>
          <a:ln/>
        </p:spPr>
        <p:txBody>
          <a:bodyPr wrap="square" lIns="0" tIns="0" rIns="0" bIns="0" rtlCol="0" anchor="t"/>
          <a:lstStyle/>
          <a:p>
            <a:pPr marL="0" indent="0" algn="l">
              <a:lnSpc>
                <a:spcPct val="105000"/>
              </a:lnSpc>
              <a:buNone/>
            </a:pPr>
            <a:r>
              <a:rPr lang="en-US" sz="1150">
                <a:solidFill>
                  <a:srgbClr val="1A1A1A"/>
                </a:solidFill>
                <a:latin typeface="Roboto" pitchFamily="34" charset="0"/>
                <a:ea typeface="Roboto" pitchFamily="34" charset="-122"/>
                <a:cs typeface="Roboto" pitchFamily="34" charset="-120"/>
              </a:rPr>
              <a:t>An optional plan that extends SmartBox coverage beyond the standard warranty and adds upgrade benefits that cut long-term equipment cost — keeping service uninterrupted and your hardware current.</a:t>
            </a:r>
            <a:endParaRPr lang="en-US" sz="1150"/>
          </a:p>
        </p:txBody>
      </p:sp>
      <p:sp>
        <p:nvSpPr>
          <p:cNvPr id="9" name="Shape 5"/>
          <p:cNvSpPr/>
          <p:nvPr/>
        </p:nvSpPr>
        <p:spPr>
          <a:xfrm>
            <a:off x="706831" y="2230678"/>
            <a:ext cx="2934446" cy="2807893"/>
          </a:xfrm>
          <a:prstGeom prst="roundRect">
            <a:avLst>
              <a:gd name="adj" fmla="val 2254"/>
            </a:avLst>
          </a:prstGeom>
          <a:solidFill>
            <a:srgbClr val="F2F5F9"/>
          </a:solidFill>
          <a:ln w="10985">
            <a:solidFill>
              <a:srgbClr val="D8E0EA"/>
            </a:solidFill>
            <a:prstDash val="solid"/>
          </a:ln>
        </p:spPr>
        <p:txBody>
          <a:bodyPr/>
          <a:lstStyle/>
          <a:p>
            <a:endParaRPr lang="en-US"/>
          </a:p>
        </p:txBody>
      </p:sp>
      <p:pic>
        <p:nvPicPr>
          <p:cNvPr id="10" name="Image 2" descr="preencoded.png"/>
          <p:cNvPicPr>
            <a:picLocks noChangeAspect="1"/>
          </p:cNvPicPr>
          <p:nvPr/>
        </p:nvPicPr>
        <p:blipFill>
          <a:blip r:embed="rId5"/>
          <a:stretch>
            <a:fillRect/>
          </a:stretch>
        </p:blipFill>
        <p:spPr>
          <a:xfrm>
            <a:off x="959937" y="2499603"/>
            <a:ext cx="395478" cy="395478"/>
          </a:xfrm>
          <a:prstGeom prst="rect">
            <a:avLst/>
          </a:prstGeom>
        </p:spPr>
      </p:pic>
      <p:sp>
        <p:nvSpPr>
          <p:cNvPr id="11" name="Text 6"/>
          <p:cNvSpPr txBox="1"/>
          <p:nvPr/>
        </p:nvSpPr>
        <p:spPr>
          <a:xfrm>
            <a:off x="959937" y="3021634"/>
            <a:ext cx="2428234" cy="474573"/>
          </a:xfrm>
          <a:prstGeom prst="rect">
            <a:avLst/>
          </a:prstGeom>
          <a:noFill/>
          <a:ln/>
        </p:spPr>
        <p:txBody>
          <a:bodyPr wrap="square" lIns="0" tIns="0" rIns="0" bIns="0" rtlCol="0" anchor="t"/>
          <a:lstStyle/>
          <a:p>
            <a:pPr marL="0" indent="0" algn="l">
              <a:lnSpc>
                <a:spcPct val="95000"/>
              </a:lnSpc>
              <a:buNone/>
            </a:pPr>
            <a:r>
              <a:rPr lang="en-US" sz="1400" b="1">
                <a:solidFill>
                  <a:srgbClr val="0B1F38"/>
                </a:solidFill>
                <a:latin typeface="Roboto" pitchFamily="34" charset="0"/>
                <a:ea typeface="Roboto" pitchFamily="34" charset="-122"/>
                <a:cs typeface="Roboto" pitchFamily="34" charset="-120"/>
              </a:rPr>
              <a:t>Perpetual Warranty</a:t>
            </a:r>
            <a:endParaRPr lang="en-US" sz="1400"/>
          </a:p>
        </p:txBody>
      </p:sp>
      <p:sp>
        <p:nvSpPr>
          <p:cNvPr id="12" name="Text 7"/>
          <p:cNvSpPr txBox="1"/>
          <p:nvPr/>
        </p:nvSpPr>
        <p:spPr>
          <a:xfrm>
            <a:off x="975756" y="3512027"/>
            <a:ext cx="2412415" cy="1344625"/>
          </a:xfrm>
          <a:prstGeom prst="rect">
            <a:avLst/>
          </a:prstGeom>
          <a:noFill/>
          <a:ln/>
        </p:spPr>
        <p:txBody>
          <a:bodyPr wrap="square" lIns="0" tIns="0" rIns="0" bIns="0" rtlCol="0" anchor="t"/>
          <a:lstStyle/>
          <a:p>
            <a:pPr marL="0" indent="0" algn="l">
              <a:lnSpc>
                <a:spcPct val="105000"/>
              </a:lnSpc>
              <a:buNone/>
            </a:pPr>
            <a:r>
              <a:rPr lang="en-US" sz="1050">
                <a:solidFill>
                  <a:srgbClr val="1A1A1A"/>
                </a:solidFill>
                <a:latin typeface="Roboto" pitchFamily="34" charset="0"/>
                <a:ea typeface="Roboto" pitchFamily="34" charset="-122"/>
                <a:cs typeface="Roboto" pitchFamily="34" charset="-120"/>
              </a:rPr>
              <a:t>Standard one-year coverage is extended indefinitely for every SmartBox while enrolled.</a:t>
            </a:r>
            <a:endParaRPr lang="en-US" sz="1050"/>
          </a:p>
        </p:txBody>
      </p:sp>
      <p:sp>
        <p:nvSpPr>
          <p:cNvPr id="13" name="Shape 8"/>
          <p:cNvSpPr/>
          <p:nvPr/>
        </p:nvSpPr>
        <p:spPr>
          <a:xfrm>
            <a:off x="3957660" y="2230678"/>
            <a:ext cx="2934446" cy="2807893"/>
          </a:xfrm>
          <a:prstGeom prst="roundRect">
            <a:avLst>
              <a:gd name="adj" fmla="val 2254"/>
            </a:avLst>
          </a:prstGeom>
          <a:solidFill>
            <a:srgbClr val="F2F5F9"/>
          </a:solidFill>
          <a:ln w="10985">
            <a:solidFill>
              <a:srgbClr val="D8E0EA"/>
            </a:solidFill>
            <a:prstDash val="solid"/>
          </a:ln>
        </p:spPr>
        <p:txBody>
          <a:bodyPr/>
          <a:lstStyle/>
          <a:p>
            <a:endParaRPr lang="en-US"/>
          </a:p>
        </p:txBody>
      </p:sp>
      <p:pic>
        <p:nvPicPr>
          <p:cNvPr id="14" name="Image 3" descr="preencoded.png"/>
          <p:cNvPicPr>
            <a:picLocks noChangeAspect="1"/>
          </p:cNvPicPr>
          <p:nvPr/>
        </p:nvPicPr>
        <p:blipFill>
          <a:blip r:embed="rId6"/>
          <a:stretch>
            <a:fillRect/>
          </a:stretch>
        </p:blipFill>
        <p:spPr>
          <a:xfrm>
            <a:off x="4210766" y="2499603"/>
            <a:ext cx="395478" cy="395478"/>
          </a:xfrm>
          <a:prstGeom prst="rect">
            <a:avLst/>
          </a:prstGeom>
        </p:spPr>
      </p:pic>
      <p:sp>
        <p:nvSpPr>
          <p:cNvPr id="15" name="Text 9"/>
          <p:cNvSpPr txBox="1"/>
          <p:nvPr/>
        </p:nvSpPr>
        <p:spPr>
          <a:xfrm>
            <a:off x="4210766" y="3021634"/>
            <a:ext cx="2428234" cy="474573"/>
          </a:xfrm>
          <a:prstGeom prst="rect">
            <a:avLst/>
          </a:prstGeom>
          <a:noFill/>
          <a:ln/>
        </p:spPr>
        <p:txBody>
          <a:bodyPr wrap="square" lIns="0" tIns="0" rIns="0" bIns="0" rtlCol="0" anchor="t"/>
          <a:lstStyle/>
          <a:p>
            <a:pPr marL="0" indent="0" algn="l">
              <a:lnSpc>
                <a:spcPct val="95000"/>
              </a:lnSpc>
              <a:buNone/>
            </a:pPr>
            <a:r>
              <a:rPr lang="en-US" sz="1400" b="1">
                <a:solidFill>
                  <a:srgbClr val="0B1F38"/>
                </a:solidFill>
                <a:latin typeface="Roboto" pitchFamily="34" charset="0"/>
                <a:ea typeface="Roboto" pitchFamily="34" charset="-122"/>
                <a:cs typeface="Roboto" pitchFamily="34" charset="-120"/>
              </a:rPr>
              <a:t>Free Hardware Upgrades</a:t>
            </a:r>
            <a:endParaRPr lang="en-US" sz="1400"/>
          </a:p>
        </p:txBody>
      </p:sp>
      <p:sp>
        <p:nvSpPr>
          <p:cNvPr id="16" name="Text 10"/>
          <p:cNvSpPr txBox="1"/>
          <p:nvPr/>
        </p:nvSpPr>
        <p:spPr>
          <a:xfrm>
            <a:off x="4226585" y="3512027"/>
            <a:ext cx="2412415" cy="1344625"/>
          </a:xfrm>
          <a:prstGeom prst="rect">
            <a:avLst/>
          </a:prstGeom>
          <a:noFill/>
          <a:ln/>
        </p:spPr>
        <p:txBody>
          <a:bodyPr wrap="square" lIns="0" tIns="0" rIns="0" bIns="0" rtlCol="0" anchor="t"/>
          <a:lstStyle/>
          <a:p>
            <a:pPr marL="0" indent="0" algn="l">
              <a:lnSpc>
                <a:spcPct val="105000"/>
              </a:lnSpc>
              <a:buNone/>
            </a:pPr>
            <a:r>
              <a:rPr lang="en-US" sz="1050">
                <a:solidFill>
                  <a:srgbClr val="1A1A1A"/>
                </a:solidFill>
                <a:latin typeface="Roboto" pitchFamily="34" charset="0"/>
                <a:ea typeface="Roboto" pitchFamily="34" charset="-122"/>
                <a:cs typeface="Roboto" pitchFamily="34" charset="-120"/>
              </a:rPr>
              <a:t>Base stations that reach 5 years in service earn a free upgrade to the latest-generation equivalent. End-of-life units with a replacement are covered at no cost.</a:t>
            </a:r>
            <a:endParaRPr lang="en-US" sz="1050"/>
          </a:p>
        </p:txBody>
      </p:sp>
      <p:sp>
        <p:nvSpPr>
          <p:cNvPr id="17" name="Shape 11"/>
          <p:cNvSpPr/>
          <p:nvPr/>
        </p:nvSpPr>
        <p:spPr>
          <a:xfrm>
            <a:off x="7208489" y="2230678"/>
            <a:ext cx="2934446" cy="2807893"/>
          </a:xfrm>
          <a:prstGeom prst="roundRect">
            <a:avLst>
              <a:gd name="adj" fmla="val 2254"/>
            </a:avLst>
          </a:prstGeom>
          <a:solidFill>
            <a:srgbClr val="F2F5F9"/>
          </a:solidFill>
          <a:ln w="10985">
            <a:solidFill>
              <a:srgbClr val="D8E0EA"/>
            </a:solidFill>
            <a:prstDash val="solid"/>
          </a:ln>
        </p:spPr>
        <p:txBody>
          <a:bodyPr/>
          <a:lstStyle/>
          <a:p>
            <a:endParaRPr lang="en-US"/>
          </a:p>
        </p:txBody>
      </p:sp>
      <p:pic>
        <p:nvPicPr>
          <p:cNvPr id="18" name="Image 4" descr="preencoded.png"/>
          <p:cNvPicPr>
            <a:picLocks noChangeAspect="1"/>
          </p:cNvPicPr>
          <p:nvPr/>
        </p:nvPicPr>
        <p:blipFill>
          <a:blip r:embed="rId7"/>
          <a:stretch>
            <a:fillRect/>
          </a:stretch>
        </p:blipFill>
        <p:spPr>
          <a:xfrm>
            <a:off x="7461595" y="2499603"/>
            <a:ext cx="395478" cy="395478"/>
          </a:xfrm>
          <a:prstGeom prst="rect">
            <a:avLst/>
          </a:prstGeom>
        </p:spPr>
      </p:pic>
      <p:sp>
        <p:nvSpPr>
          <p:cNvPr id="19" name="Text 12"/>
          <p:cNvSpPr txBox="1"/>
          <p:nvPr/>
        </p:nvSpPr>
        <p:spPr>
          <a:xfrm>
            <a:off x="7461595" y="3021634"/>
            <a:ext cx="2428234" cy="474573"/>
          </a:xfrm>
          <a:prstGeom prst="rect">
            <a:avLst/>
          </a:prstGeom>
          <a:noFill/>
          <a:ln/>
        </p:spPr>
        <p:txBody>
          <a:bodyPr wrap="square" lIns="0" tIns="0" rIns="0" bIns="0" rtlCol="0" anchor="t"/>
          <a:lstStyle/>
          <a:p>
            <a:pPr marL="0" indent="0" algn="l">
              <a:lnSpc>
                <a:spcPct val="95000"/>
              </a:lnSpc>
              <a:buNone/>
            </a:pPr>
            <a:r>
              <a:rPr lang="en-US" sz="1400" b="1">
                <a:solidFill>
                  <a:srgbClr val="0B1F38"/>
                </a:solidFill>
                <a:latin typeface="Roboto" pitchFamily="34" charset="0"/>
                <a:ea typeface="Roboto" pitchFamily="34" charset="-122"/>
                <a:cs typeface="Roboto" pitchFamily="34" charset="-120"/>
              </a:rPr>
              <a:t>50% Off Early Upgrades</a:t>
            </a:r>
            <a:endParaRPr lang="en-US" sz="1400"/>
          </a:p>
        </p:txBody>
      </p:sp>
      <p:sp>
        <p:nvSpPr>
          <p:cNvPr id="20" name="Text 13"/>
          <p:cNvSpPr txBox="1"/>
          <p:nvPr/>
        </p:nvSpPr>
        <p:spPr>
          <a:xfrm>
            <a:off x="7477414" y="3512027"/>
            <a:ext cx="2412415" cy="1344625"/>
          </a:xfrm>
          <a:prstGeom prst="rect">
            <a:avLst/>
          </a:prstGeom>
          <a:noFill/>
          <a:ln/>
        </p:spPr>
        <p:txBody>
          <a:bodyPr wrap="square" lIns="0" tIns="0" rIns="0" bIns="0" rtlCol="0" anchor="t"/>
          <a:lstStyle/>
          <a:p>
            <a:pPr marL="0" indent="0" algn="l">
              <a:lnSpc>
                <a:spcPct val="105000"/>
              </a:lnSpc>
              <a:buNone/>
            </a:pPr>
            <a:r>
              <a:rPr lang="en-US" sz="1050">
                <a:solidFill>
                  <a:srgbClr val="1A1A1A"/>
                </a:solidFill>
                <a:latin typeface="Roboto" pitchFamily="34" charset="0"/>
                <a:ea typeface="Roboto" pitchFamily="34" charset="-122"/>
                <a:cs typeface="Roboto" pitchFamily="34" charset="-120"/>
              </a:rPr>
              <a:t>Prefer to move sooner? Upgrade to the latest-generation base station any time at 50% off retail.</a:t>
            </a:r>
            <a:endParaRPr lang="en-US" sz="1050"/>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Keyless: how a trip works</a:t>
            </a:r>
            <a:endParaRPr lang="en-US" sz="235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Invers</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sp>
        <p:nvSpPr>
          <p:cNvPr id="7" name="Shape 4"/>
          <p:cNvSpPr/>
          <p:nvPr/>
        </p:nvSpPr>
        <p:spPr>
          <a:xfrm>
            <a:off x="785926" y="2191131"/>
            <a:ext cx="2618064" cy="2451963"/>
          </a:xfrm>
          <a:prstGeom prst="roundRect">
            <a:avLst>
              <a:gd name="adj" fmla="val 2903"/>
            </a:avLst>
          </a:prstGeom>
          <a:solidFill>
            <a:srgbClr val="F2F5F9"/>
          </a:solidFill>
          <a:ln w="10985">
            <a:solidFill>
              <a:srgbClr val="D8E0EA"/>
            </a:solidFill>
            <a:prstDash val="solid"/>
          </a:ln>
        </p:spPr>
        <p:txBody>
          <a:bodyPr/>
          <a:lstStyle/>
          <a:p>
            <a:endParaRPr lang="en-US"/>
          </a:p>
        </p:txBody>
      </p:sp>
      <p:sp>
        <p:nvSpPr>
          <p:cNvPr id="8" name="Shape 5"/>
          <p:cNvSpPr/>
          <p:nvPr/>
        </p:nvSpPr>
        <p:spPr>
          <a:xfrm>
            <a:off x="1699480" y="2507513"/>
            <a:ext cx="790956" cy="790956"/>
          </a:xfrm>
          <a:prstGeom prst="ellipse">
            <a:avLst/>
          </a:prstGeom>
          <a:solidFill>
            <a:srgbClr val="0B1F38"/>
          </a:solidFill>
          <a:ln/>
        </p:spPr>
        <p:txBody>
          <a:bodyPr/>
          <a:lstStyle/>
          <a:p>
            <a:endParaRPr lang="en-US"/>
          </a:p>
        </p:txBody>
      </p:sp>
      <p:pic>
        <p:nvPicPr>
          <p:cNvPr id="9" name="Image 1" descr="preencoded.png"/>
          <p:cNvPicPr>
            <a:picLocks noChangeAspect="1"/>
          </p:cNvPicPr>
          <p:nvPr/>
        </p:nvPicPr>
        <p:blipFill>
          <a:blip r:embed="rId4"/>
          <a:stretch>
            <a:fillRect/>
          </a:stretch>
        </p:blipFill>
        <p:spPr>
          <a:xfrm>
            <a:off x="1928858" y="2736890"/>
            <a:ext cx="332201" cy="332201"/>
          </a:xfrm>
          <a:prstGeom prst="rect">
            <a:avLst/>
          </a:prstGeom>
        </p:spPr>
      </p:pic>
      <p:sp>
        <p:nvSpPr>
          <p:cNvPr id="10" name="Text 6"/>
          <p:cNvSpPr txBox="1"/>
          <p:nvPr/>
        </p:nvSpPr>
        <p:spPr>
          <a:xfrm>
            <a:off x="983665" y="2365141"/>
            <a:ext cx="395478" cy="316382"/>
          </a:xfrm>
          <a:prstGeom prst="rect">
            <a:avLst/>
          </a:prstGeom>
          <a:noFill/>
          <a:ln/>
        </p:spPr>
        <p:txBody>
          <a:bodyPr wrap="square" lIns="0" tIns="0" rIns="0" bIns="0" rtlCol="0" anchor="ctr"/>
          <a:lstStyle/>
          <a:p>
            <a:pPr marL="0" indent="0" algn="l">
              <a:buNone/>
            </a:pPr>
            <a:r>
              <a:rPr lang="en-US" sz="1900" b="1">
                <a:solidFill>
                  <a:srgbClr val="F58220"/>
                </a:solidFill>
                <a:latin typeface="Syne" pitchFamily="34" charset="0"/>
                <a:ea typeface="Syne" pitchFamily="34" charset="-122"/>
                <a:cs typeface="Syne" pitchFamily="34" charset="-120"/>
              </a:rPr>
              <a:t>1</a:t>
            </a:r>
            <a:endParaRPr lang="en-US" sz="1900"/>
          </a:p>
        </p:txBody>
      </p:sp>
      <p:sp>
        <p:nvSpPr>
          <p:cNvPr id="11" name="Text 7"/>
          <p:cNvSpPr txBox="1"/>
          <p:nvPr/>
        </p:nvSpPr>
        <p:spPr>
          <a:xfrm>
            <a:off x="944118" y="3456660"/>
            <a:ext cx="2301681" cy="355930"/>
          </a:xfrm>
          <a:prstGeom prst="rect">
            <a:avLst/>
          </a:prstGeom>
          <a:noFill/>
          <a:ln/>
        </p:spPr>
        <p:txBody>
          <a:bodyPr wrap="square" lIns="0" tIns="0" rIns="0" bIns="0" rtlCol="0" anchor="ctr"/>
          <a:lstStyle/>
          <a:p>
            <a:pPr marL="0" indent="0" algn="ctr">
              <a:buNone/>
            </a:pPr>
            <a:r>
              <a:rPr lang="en-US" sz="1450" b="1">
                <a:solidFill>
                  <a:srgbClr val="0B1F38"/>
                </a:solidFill>
                <a:latin typeface="Roboto" pitchFamily="34" charset="0"/>
                <a:ea typeface="Roboto" pitchFamily="34" charset="-122"/>
                <a:cs typeface="Roboto" pitchFamily="34" charset="-120"/>
              </a:rPr>
              <a:t>Make a reservation</a:t>
            </a:r>
            <a:endParaRPr lang="en-US" sz="1450"/>
          </a:p>
        </p:txBody>
      </p:sp>
      <p:sp>
        <p:nvSpPr>
          <p:cNvPr id="12" name="Text 8"/>
          <p:cNvSpPr txBox="1"/>
          <p:nvPr/>
        </p:nvSpPr>
        <p:spPr>
          <a:xfrm>
            <a:off x="1023213" y="3836319"/>
            <a:ext cx="2143490" cy="711860"/>
          </a:xfrm>
          <a:prstGeom prst="rect">
            <a:avLst/>
          </a:prstGeom>
          <a:noFill/>
          <a:ln/>
        </p:spPr>
        <p:txBody>
          <a:bodyPr wrap="square" lIns="0" tIns="0" rIns="0" bIns="0" rtlCol="0" anchor="t"/>
          <a:lstStyle/>
          <a:p>
            <a:pPr marL="0" indent="0" algn="ctr">
              <a:lnSpc>
                <a:spcPct val="105000"/>
              </a:lnSpc>
              <a:buNone/>
            </a:pPr>
            <a:r>
              <a:rPr lang="en-US" sz="1100">
                <a:solidFill>
                  <a:srgbClr val="1A1A1A"/>
                </a:solidFill>
                <a:latin typeface="Roboto" pitchFamily="34" charset="0"/>
                <a:ea typeface="Roboto" pitchFamily="34" charset="-122"/>
                <a:cs typeface="Roboto" pitchFamily="34" charset="-120"/>
              </a:rPr>
              <a:t>Book the vehicle in FleetCommander as usual.</a:t>
            </a:r>
            <a:endParaRPr lang="en-US" sz="1100"/>
          </a:p>
        </p:txBody>
      </p:sp>
      <p:sp>
        <p:nvSpPr>
          <p:cNvPr id="13" name="Text 9"/>
          <p:cNvSpPr txBox="1"/>
          <p:nvPr/>
        </p:nvSpPr>
        <p:spPr>
          <a:xfrm>
            <a:off x="3483086" y="3021634"/>
            <a:ext cx="553669" cy="790956"/>
          </a:xfrm>
          <a:prstGeom prst="rect">
            <a:avLst/>
          </a:prstGeom>
          <a:noFill/>
          <a:ln/>
        </p:spPr>
        <p:txBody>
          <a:bodyPr wrap="square" lIns="0" tIns="0" rIns="0" bIns="0" rtlCol="0" anchor="ctr"/>
          <a:lstStyle/>
          <a:p>
            <a:pPr marL="0" indent="0" algn="ctr">
              <a:buNone/>
            </a:pPr>
            <a:r>
              <a:rPr lang="en-US" sz="3800" b="1">
                <a:solidFill>
                  <a:srgbClr val="F58220"/>
                </a:solidFill>
                <a:latin typeface="Syne" pitchFamily="34" charset="0"/>
                <a:ea typeface="Syne" pitchFamily="34" charset="-122"/>
                <a:cs typeface="Syne" pitchFamily="34" charset="-120"/>
              </a:rPr>
              <a:t>›</a:t>
            </a:r>
            <a:endParaRPr lang="en-US" sz="3800"/>
          </a:p>
        </p:txBody>
      </p:sp>
      <p:sp>
        <p:nvSpPr>
          <p:cNvPr id="14" name="Shape 10"/>
          <p:cNvSpPr/>
          <p:nvPr/>
        </p:nvSpPr>
        <p:spPr>
          <a:xfrm>
            <a:off x="4115851" y="2191131"/>
            <a:ext cx="2618064" cy="2451963"/>
          </a:xfrm>
          <a:prstGeom prst="roundRect">
            <a:avLst>
              <a:gd name="adj" fmla="val 2903"/>
            </a:avLst>
          </a:prstGeom>
          <a:solidFill>
            <a:srgbClr val="F2F5F9"/>
          </a:solidFill>
          <a:ln w="10985">
            <a:solidFill>
              <a:srgbClr val="D8E0EA"/>
            </a:solidFill>
            <a:prstDash val="solid"/>
          </a:ln>
        </p:spPr>
        <p:txBody>
          <a:bodyPr/>
          <a:lstStyle/>
          <a:p>
            <a:endParaRPr lang="en-US"/>
          </a:p>
        </p:txBody>
      </p:sp>
      <p:sp>
        <p:nvSpPr>
          <p:cNvPr id="15" name="Shape 11"/>
          <p:cNvSpPr/>
          <p:nvPr/>
        </p:nvSpPr>
        <p:spPr>
          <a:xfrm>
            <a:off x="5029405" y="2507513"/>
            <a:ext cx="790956" cy="790956"/>
          </a:xfrm>
          <a:prstGeom prst="ellipse">
            <a:avLst/>
          </a:prstGeom>
          <a:solidFill>
            <a:srgbClr val="0B1F38"/>
          </a:solidFill>
          <a:ln/>
        </p:spPr>
        <p:txBody>
          <a:bodyPr/>
          <a:lstStyle/>
          <a:p>
            <a:endParaRPr lang="en-US"/>
          </a:p>
        </p:txBody>
      </p:sp>
      <p:pic>
        <p:nvPicPr>
          <p:cNvPr id="16" name="Image 2" descr="preencoded.png"/>
          <p:cNvPicPr>
            <a:picLocks noChangeAspect="1"/>
          </p:cNvPicPr>
          <p:nvPr/>
        </p:nvPicPr>
        <p:blipFill>
          <a:blip r:embed="rId3"/>
          <a:stretch>
            <a:fillRect/>
          </a:stretch>
        </p:blipFill>
        <p:spPr>
          <a:xfrm>
            <a:off x="5258782" y="2736890"/>
            <a:ext cx="332201" cy="332201"/>
          </a:xfrm>
          <a:prstGeom prst="rect">
            <a:avLst/>
          </a:prstGeom>
        </p:spPr>
      </p:pic>
      <p:sp>
        <p:nvSpPr>
          <p:cNvPr id="17" name="Text 12"/>
          <p:cNvSpPr txBox="1"/>
          <p:nvPr/>
        </p:nvSpPr>
        <p:spPr>
          <a:xfrm>
            <a:off x="4313590" y="2365141"/>
            <a:ext cx="395478" cy="316382"/>
          </a:xfrm>
          <a:prstGeom prst="rect">
            <a:avLst/>
          </a:prstGeom>
          <a:noFill/>
          <a:ln/>
        </p:spPr>
        <p:txBody>
          <a:bodyPr wrap="square" lIns="0" tIns="0" rIns="0" bIns="0" rtlCol="0" anchor="ctr"/>
          <a:lstStyle/>
          <a:p>
            <a:pPr marL="0" indent="0" algn="l">
              <a:buNone/>
            </a:pPr>
            <a:r>
              <a:rPr lang="en-US" sz="1900" b="1">
                <a:solidFill>
                  <a:srgbClr val="F58220"/>
                </a:solidFill>
                <a:latin typeface="Syne" pitchFamily="34" charset="0"/>
                <a:ea typeface="Syne" pitchFamily="34" charset="-122"/>
                <a:cs typeface="Syne" pitchFamily="34" charset="-120"/>
              </a:rPr>
              <a:t>2</a:t>
            </a:r>
            <a:endParaRPr lang="en-US" sz="1900"/>
          </a:p>
        </p:txBody>
      </p:sp>
      <p:sp>
        <p:nvSpPr>
          <p:cNvPr id="18" name="Text 13"/>
          <p:cNvSpPr txBox="1"/>
          <p:nvPr/>
        </p:nvSpPr>
        <p:spPr>
          <a:xfrm>
            <a:off x="4274042" y="3456660"/>
            <a:ext cx="2301681" cy="355930"/>
          </a:xfrm>
          <a:prstGeom prst="rect">
            <a:avLst/>
          </a:prstGeom>
          <a:noFill/>
          <a:ln/>
        </p:spPr>
        <p:txBody>
          <a:bodyPr wrap="square" lIns="0" tIns="0" rIns="0" bIns="0" rtlCol="0" anchor="ctr"/>
          <a:lstStyle/>
          <a:p>
            <a:pPr marL="0" indent="0" algn="ctr">
              <a:buNone/>
            </a:pPr>
            <a:r>
              <a:rPr lang="en-US" sz="1450" b="1">
                <a:solidFill>
                  <a:srgbClr val="0B1F38"/>
                </a:solidFill>
                <a:latin typeface="Roboto" pitchFamily="34" charset="0"/>
                <a:ea typeface="Roboto" pitchFamily="34" charset="-122"/>
                <a:cs typeface="Roboto" pitchFamily="34" charset="-120"/>
              </a:rPr>
              <a:t>Go to the vehicle</a:t>
            </a:r>
            <a:endParaRPr lang="en-US" sz="1450"/>
          </a:p>
        </p:txBody>
      </p:sp>
      <p:sp>
        <p:nvSpPr>
          <p:cNvPr id="19" name="Text 14"/>
          <p:cNvSpPr txBox="1"/>
          <p:nvPr/>
        </p:nvSpPr>
        <p:spPr>
          <a:xfrm>
            <a:off x="4353138" y="3836319"/>
            <a:ext cx="2143490" cy="711860"/>
          </a:xfrm>
          <a:prstGeom prst="rect">
            <a:avLst/>
          </a:prstGeom>
          <a:noFill/>
          <a:ln/>
        </p:spPr>
        <p:txBody>
          <a:bodyPr wrap="square" lIns="0" tIns="0" rIns="0" bIns="0" rtlCol="0" anchor="t"/>
          <a:lstStyle/>
          <a:p>
            <a:pPr marL="0" indent="0" algn="ctr">
              <a:lnSpc>
                <a:spcPct val="105000"/>
              </a:lnSpc>
              <a:buNone/>
            </a:pPr>
            <a:r>
              <a:rPr lang="en-US" sz="1100">
                <a:solidFill>
                  <a:srgbClr val="1A1A1A"/>
                </a:solidFill>
                <a:latin typeface="Roboto" pitchFamily="34" charset="0"/>
                <a:ea typeface="Roboto" pitchFamily="34" charset="-122"/>
                <a:cs typeface="Roboto" pitchFamily="34" charset="-120"/>
              </a:rPr>
              <a:t>Head to the reserved vehicle at pickup time.</a:t>
            </a:r>
            <a:endParaRPr lang="en-US" sz="1100"/>
          </a:p>
        </p:txBody>
      </p:sp>
      <p:sp>
        <p:nvSpPr>
          <p:cNvPr id="20" name="Text 15"/>
          <p:cNvSpPr txBox="1"/>
          <p:nvPr/>
        </p:nvSpPr>
        <p:spPr>
          <a:xfrm>
            <a:off x="6813011" y="3021634"/>
            <a:ext cx="553669" cy="790956"/>
          </a:xfrm>
          <a:prstGeom prst="rect">
            <a:avLst/>
          </a:prstGeom>
          <a:noFill/>
          <a:ln/>
        </p:spPr>
        <p:txBody>
          <a:bodyPr wrap="square" lIns="0" tIns="0" rIns="0" bIns="0" rtlCol="0" anchor="ctr"/>
          <a:lstStyle/>
          <a:p>
            <a:pPr marL="0" indent="0" algn="ctr">
              <a:buNone/>
            </a:pPr>
            <a:r>
              <a:rPr lang="en-US" sz="3800" b="1">
                <a:solidFill>
                  <a:srgbClr val="F58220"/>
                </a:solidFill>
                <a:latin typeface="Syne" pitchFamily="34" charset="0"/>
                <a:ea typeface="Syne" pitchFamily="34" charset="-122"/>
                <a:cs typeface="Syne" pitchFamily="34" charset="-120"/>
              </a:rPr>
              <a:t>›</a:t>
            </a:r>
            <a:endParaRPr lang="en-US" sz="3800"/>
          </a:p>
        </p:txBody>
      </p:sp>
      <p:sp>
        <p:nvSpPr>
          <p:cNvPr id="21" name="Shape 16"/>
          <p:cNvSpPr/>
          <p:nvPr/>
        </p:nvSpPr>
        <p:spPr>
          <a:xfrm>
            <a:off x="7445776" y="2191131"/>
            <a:ext cx="2618064" cy="2451963"/>
          </a:xfrm>
          <a:prstGeom prst="roundRect">
            <a:avLst>
              <a:gd name="adj" fmla="val 2903"/>
            </a:avLst>
          </a:prstGeom>
          <a:solidFill>
            <a:srgbClr val="F2F5F9"/>
          </a:solidFill>
          <a:ln w="10985">
            <a:solidFill>
              <a:srgbClr val="D8E0EA"/>
            </a:solidFill>
            <a:prstDash val="solid"/>
          </a:ln>
        </p:spPr>
        <p:txBody>
          <a:bodyPr/>
          <a:lstStyle/>
          <a:p>
            <a:endParaRPr lang="en-US"/>
          </a:p>
        </p:txBody>
      </p:sp>
      <p:sp>
        <p:nvSpPr>
          <p:cNvPr id="22" name="Shape 17"/>
          <p:cNvSpPr/>
          <p:nvPr/>
        </p:nvSpPr>
        <p:spPr>
          <a:xfrm>
            <a:off x="8359330" y="2507513"/>
            <a:ext cx="790956" cy="790956"/>
          </a:xfrm>
          <a:prstGeom prst="ellipse">
            <a:avLst/>
          </a:prstGeom>
          <a:solidFill>
            <a:srgbClr val="0B1F38"/>
          </a:solidFill>
          <a:ln/>
        </p:spPr>
        <p:txBody>
          <a:bodyPr/>
          <a:lstStyle/>
          <a:p>
            <a:endParaRPr lang="en-US"/>
          </a:p>
        </p:txBody>
      </p:sp>
      <p:pic>
        <p:nvPicPr>
          <p:cNvPr id="23" name="Image 3" descr="preencoded.png"/>
          <p:cNvPicPr>
            <a:picLocks noChangeAspect="1"/>
          </p:cNvPicPr>
          <p:nvPr/>
        </p:nvPicPr>
        <p:blipFill>
          <a:blip r:embed="rId5"/>
          <a:stretch>
            <a:fillRect/>
          </a:stretch>
        </p:blipFill>
        <p:spPr>
          <a:xfrm>
            <a:off x="8588707" y="2736890"/>
            <a:ext cx="332201" cy="332201"/>
          </a:xfrm>
          <a:prstGeom prst="rect">
            <a:avLst/>
          </a:prstGeom>
        </p:spPr>
      </p:pic>
      <p:sp>
        <p:nvSpPr>
          <p:cNvPr id="24" name="Text 18"/>
          <p:cNvSpPr txBox="1"/>
          <p:nvPr/>
        </p:nvSpPr>
        <p:spPr>
          <a:xfrm>
            <a:off x="7643515" y="2365141"/>
            <a:ext cx="395478" cy="316382"/>
          </a:xfrm>
          <a:prstGeom prst="rect">
            <a:avLst/>
          </a:prstGeom>
          <a:noFill/>
          <a:ln/>
        </p:spPr>
        <p:txBody>
          <a:bodyPr wrap="square" lIns="0" tIns="0" rIns="0" bIns="0" rtlCol="0" anchor="ctr"/>
          <a:lstStyle/>
          <a:p>
            <a:pPr marL="0" indent="0" algn="l">
              <a:buNone/>
            </a:pPr>
            <a:r>
              <a:rPr lang="en-US" sz="1900" b="1">
                <a:solidFill>
                  <a:srgbClr val="F58220"/>
                </a:solidFill>
                <a:latin typeface="Syne" pitchFamily="34" charset="0"/>
                <a:ea typeface="Syne" pitchFamily="34" charset="-122"/>
                <a:cs typeface="Syne" pitchFamily="34" charset="-120"/>
              </a:rPr>
              <a:t>3</a:t>
            </a:r>
            <a:endParaRPr lang="en-US" sz="1900"/>
          </a:p>
        </p:txBody>
      </p:sp>
      <p:sp>
        <p:nvSpPr>
          <p:cNvPr id="25" name="Text 19"/>
          <p:cNvSpPr txBox="1"/>
          <p:nvPr/>
        </p:nvSpPr>
        <p:spPr>
          <a:xfrm>
            <a:off x="7603967" y="3456660"/>
            <a:ext cx="2301681" cy="355930"/>
          </a:xfrm>
          <a:prstGeom prst="rect">
            <a:avLst/>
          </a:prstGeom>
          <a:noFill/>
          <a:ln/>
        </p:spPr>
        <p:txBody>
          <a:bodyPr wrap="square" lIns="0" tIns="0" rIns="0" bIns="0" rtlCol="0" anchor="ctr"/>
          <a:lstStyle/>
          <a:p>
            <a:pPr marL="0" indent="0" algn="ctr">
              <a:buNone/>
            </a:pPr>
            <a:r>
              <a:rPr lang="en-US" sz="1450" b="1">
                <a:solidFill>
                  <a:srgbClr val="0B1F38"/>
                </a:solidFill>
                <a:latin typeface="Roboto" pitchFamily="34" charset="0"/>
                <a:ea typeface="Roboto" pitchFamily="34" charset="-122"/>
                <a:cs typeface="Roboto" pitchFamily="34" charset="-120"/>
              </a:rPr>
              <a:t>Badge in &amp; drive</a:t>
            </a:r>
            <a:endParaRPr lang="en-US" sz="1450"/>
          </a:p>
        </p:txBody>
      </p:sp>
      <p:sp>
        <p:nvSpPr>
          <p:cNvPr id="26" name="Text 20"/>
          <p:cNvSpPr txBox="1"/>
          <p:nvPr/>
        </p:nvSpPr>
        <p:spPr>
          <a:xfrm>
            <a:off x="7683063" y="3836319"/>
            <a:ext cx="2143490" cy="711860"/>
          </a:xfrm>
          <a:prstGeom prst="rect">
            <a:avLst/>
          </a:prstGeom>
          <a:noFill/>
          <a:ln/>
        </p:spPr>
        <p:txBody>
          <a:bodyPr wrap="square" lIns="0" tIns="0" rIns="0" bIns="0" rtlCol="0" anchor="t"/>
          <a:lstStyle/>
          <a:p>
            <a:pPr marL="0" indent="0" algn="ctr">
              <a:lnSpc>
                <a:spcPct val="105000"/>
              </a:lnSpc>
              <a:buNone/>
            </a:pPr>
            <a:r>
              <a:rPr lang="en-US" sz="1100">
                <a:solidFill>
                  <a:srgbClr val="1A1A1A"/>
                </a:solidFill>
                <a:latin typeface="Roboto" pitchFamily="34" charset="0"/>
                <a:ea typeface="Roboto" pitchFamily="34" charset="-122"/>
                <a:cs typeface="Roboto" pitchFamily="34" charset="-120"/>
              </a:rPr>
              <a:t>Scan your badge — the doors unlock and you can start the vehicle.</a:t>
            </a:r>
            <a:endParaRPr lang="en-US" sz="1100"/>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Keyless: a reservation, start to finish</a:t>
            </a:r>
            <a:endParaRPr lang="en-US" sz="235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Invers  ·  Current phase</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sp>
        <p:nvSpPr>
          <p:cNvPr id="101" name="Text 101"/>
          <p:cNvSpPr txBox="1"/>
          <p:nvPr/>
        </p:nvSpPr>
        <p:spPr>
          <a:xfrm>
            <a:off x="548640" y="1417320"/>
            <a:ext cx="9756648" cy="320040"/>
          </a:xfrm>
          <a:prstGeom prst="rect">
            <a:avLst/>
          </a:prstGeom>
          <a:noFill/>
        </p:spPr>
        <p:txBody>
          <a:bodyPr wrap="square" lIns="0" tIns="0" rIns="0" bIns="0" rtlCol="0" anchor="t">
            <a:noAutofit/>
          </a:bodyPr>
          <a:lstStyle/>
          <a:p>
            <a:pPr marL="0" indent="0" algn="l">
              <a:buNone/>
            </a:pPr>
            <a:r>
              <a:rPr lang="en-US" sz="1000" b="1" spc="200" dirty="0">
                <a:solidFill>
                  <a:srgbClr val="3773BC"/>
                </a:solidFill>
                <a:latin typeface="Roboto"/>
                <a:ea typeface="Roboto"/>
                <a:cs typeface="Roboto"/>
              </a:rPr>
              <a:t>EXAMPLE  ·  8:00AM – 12:00PM RESERVATION</a:t>
            </a:r>
          </a:p>
        </p:txBody>
      </p:sp>
      <p:cxnSp>
        <p:nvCxnSpPr>
          <p:cNvPr id="102" name="Axis 102"/>
          <p:cNvCxnSpPr/>
          <p:nvPr/>
        </p:nvCxnSpPr>
        <p:spPr>
          <a:xfrm>
            <a:off x="685800" y="3127248"/>
            <a:ext cx="9464040" cy="0"/>
          </a:xfrm>
          <a:prstGeom prst="line">
            <a:avLst/>
          </a:prstGeom>
          <a:ln w="25400">
            <a:solidFill>
              <a:srgbClr val="C6D3E2"/>
            </a:solidFill>
          </a:ln>
        </p:spPr>
      </p:cxnSp>
      <p:sp>
        <p:nvSpPr>
          <p:cNvPr id="103" name="Reservation window 103"/>
          <p:cNvSpPr/>
          <p:nvPr/>
        </p:nvSpPr>
        <p:spPr>
          <a:xfrm>
            <a:off x="1374140" y="3008376"/>
            <a:ext cx="8087360" cy="237744"/>
          </a:xfrm>
          <a:prstGeom prst="roundRect">
            <a:avLst>
              <a:gd name="adj" fmla="val 50000"/>
            </a:avLst>
          </a:prstGeom>
          <a:solidFill>
            <a:srgbClr val="0B1F38"/>
          </a:solidFill>
          <a:ln>
            <a:noFill/>
          </a:ln>
        </p:spPr>
        <p:txBody>
          <a:bodyPr/>
          <a:lstStyle/>
          <a:p>
            <a:endParaRPr lang="en-US"/>
          </a:p>
        </p:txBody>
      </p:sp>
      <p:sp>
        <p:nvSpPr>
          <p:cNvPr id="104" name="Text 104"/>
          <p:cNvSpPr txBox="1"/>
          <p:nvPr/>
        </p:nvSpPr>
        <p:spPr>
          <a:xfrm>
            <a:off x="1511300" y="3008376"/>
            <a:ext cx="2743200" cy="237744"/>
          </a:xfrm>
          <a:prstGeom prst="rect">
            <a:avLst/>
          </a:prstGeom>
          <a:noFill/>
        </p:spPr>
        <p:txBody>
          <a:bodyPr wrap="square" lIns="0" tIns="0" rIns="0" bIns="0" rtlCol="0" anchor="t">
            <a:noAutofit/>
          </a:bodyPr>
          <a:lstStyle/>
          <a:p>
            <a:pPr marL="0" indent="0" algn="l">
              <a:buNone/>
            </a:pPr>
            <a:endParaRPr/>
          </a:p>
        </p:txBody>
      </p:sp>
      <p:cxnSp>
        <p:nvCxnSpPr>
          <p:cNvPr id="105" name="Tick 105"/>
          <p:cNvCxnSpPr/>
          <p:nvPr/>
        </p:nvCxnSpPr>
        <p:spPr>
          <a:xfrm>
            <a:off x="1037167" y="2697480"/>
            <a:ext cx="0" cy="246888"/>
          </a:xfrm>
          <a:prstGeom prst="line">
            <a:avLst/>
          </a:prstGeom>
          <a:ln w="12700">
            <a:solidFill>
              <a:srgbClr val="B24A3C"/>
            </a:solidFill>
          </a:ln>
        </p:spPr>
      </p:cxnSp>
      <p:sp>
        <p:nvSpPr>
          <p:cNvPr id="106" name="Event card 106"/>
          <p:cNvSpPr/>
          <p:nvPr/>
        </p:nvSpPr>
        <p:spPr>
          <a:xfrm>
            <a:off x="548640" y="1783080"/>
            <a:ext cx="2240280" cy="914400"/>
          </a:xfrm>
          <a:prstGeom prst="roundRect">
            <a:avLst>
              <a:gd name="adj" fmla="val 10000"/>
            </a:avLst>
          </a:prstGeom>
          <a:solidFill>
            <a:srgbClr val="F2F5F9"/>
          </a:solidFill>
          <a:ln w="12700">
            <a:solidFill>
              <a:srgbClr val="D8E0EA"/>
            </a:solidFill>
          </a:ln>
        </p:spPr>
        <p:txBody>
          <a:bodyPr/>
          <a:lstStyle/>
          <a:p>
            <a:endParaRPr lang="en-US"/>
          </a:p>
        </p:txBody>
      </p:sp>
      <p:sp>
        <p:nvSpPr>
          <p:cNvPr id="107" name="Icon circle 107"/>
          <p:cNvSpPr/>
          <p:nvPr/>
        </p:nvSpPr>
        <p:spPr>
          <a:xfrm>
            <a:off x="854287" y="2944368"/>
            <a:ext cx="365760" cy="365760"/>
          </a:xfrm>
          <a:prstGeom prst="ellipse">
            <a:avLst/>
          </a:prstGeom>
          <a:solidFill>
            <a:srgbClr val="B24A3C"/>
          </a:solidFill>
          <a:ln>
            <a:noFill/>
          </a:ln>
        </p:spPr>
        <p:txBody>
          <a:bodyPr/>
          <a:lstStyle/>
          <a:p>
            <a:endParaRPr lang="en-US"/>
          </a:p>
        </p:txBody>
      </p:sp>
      <p:pic>
        <p:nvPicPr>
          <p:cNvPr id="108" name="Icon 108"/>
          <p:cNvPicPr>
            <a:picLocks noChangeAspect="1"/>
          </p:cNvPicPr>
          <p:nvPr/>
        </p:nvPicPr>
        <p:blipFill>
          <a:blip r:embed="rId4"/>
          <a:stretch>
            <a:fillRect/>
          </a:stretch>
        </p:blipFill>
        <p:spPr>
          <a:xfrm>
            <a:off x="945727" y="3035808"/>
            <a:ext cx="182880" cy="182880"/>
          </a:xfrm>
          <a:prstGeom prst="rect">
            <a:avLst/>
          </a:prstGeom>
        </p:spPr>
      </p:pic>
      <p:sp>
        <p:nvSpPr>
          <p:cNvPr id="109" name="Text 109"/>
          <p:cNvSpPr txBox="1"/>
          <p:nvPr/>
        </p:nvSpPr>
        <p:spPr>
          <a:xfrm>
            <a:off x="685800" y="1874520"/>
            <a:ext cx="1965960" cy="274320"/>
          </a:xfrm>
          <a:prstGeom prst="rect">
            <a:avLst/>
          </a:prstGeom>
          <a:noFill/>
        </p:spPr>
        <p:txBody>
          <a:bodyPr wrap="square" lIns="0" tIns="0" rIns="0" bIns="0" rtlCol="0" anchor="t">
            <a:noAutofit/>
          </a:bodyPr>
          <a:lstStyle/>
          <a:p>
            <a:pPr marL="0" indent="0" algn="l">
              <a:buNone/>
            </a:pPr>
            <a:r>
              <a:rPr lang="en-US" sz="1200" b="1" dirty="0">
                <a:solidFill>
                  <a:srgbClr val="B24A3C"/>
                </a:solidFill>
                <a:latin typeface="Roboto"/>
                <a:ea typeface="Roboto"/>
                <a:cs typeface="Roboto"/>
              </a:rPr>
              <a:t>7:50 — Too early</a:t>
            </a:r>
          </a:p>
        </p:txBody>
      </p:sp>
      <p:sp>
        <p:nvSpPr>
          <p:cNvPr id="110" name="Text 110"/>
          <p:cNvSpPr txBox="1"/>
          <p:nvPr/>
        </p:nvSpPr>
        <p:spPr>
          <a:xfrm>
            <a:off x="685800" y="2167128"/>
            <a:ext cx="1965960" cy="502920"/>
          </a:xfrm>
          <a:prstGeom prst="rect">
            <a:avLst/>
          </a:prstGeom>
          <a:noFill/>
        </p:spPr>
        <p:txBody>
          <a:bodyPr wrap="square" lIns="0" tIns="0" rIns="0" bIns="0" rtlCol="0" anchor="t">
            <a:noAutofit/>
          </a:bodyPr>
          <a:lstStyle/>
          <a:p>
            <a:pPr marL="0" indent="0" algn="l">
              <a:buNone/>
            </a:pPr>
            <a:r>
              <a:rPr lang="en-US" sz="1050" dirty="0">
                <a:solidFill>
                  <a:srgbClr val="4A5563"/>
                </a:solidFill>
                <a:latin typeface="Roboto"/>
                <a:ea typeface="Roboto"/>
                <a:cs typeface="Roboto"/>
              </a:rPr>
              <a:t>Unlock is refused before the reservation start time.</a:t>
            </a:r>
          </a:p>
        </p:txBody>
      </p:sp>
      <p:cxnSp>
        <p:nvCxnSpPr>
          <p:cNvPr id="111" name="Tick 111"/>
          <p:cNvCxnSpPr/>
          <p:nvPr/>
        </p:nvCxnSpPr>
        <p:spPr>
          <a:xfrm>
            <a:off x="1374140" y="3310128"/>
            <a:ext cx="0" cy="210312"/>
          </a:xfrm>
          <a:prstGeom prst="line">
            <a:avLst/>
          </a:prstGeom>
          <a:ln w="12700">
            <a:solidFill>
              <a:srgbClr val="0B1F38"/>
            </a:solidFill>
          </a:ln>
        </p:spPr>
      </p:cxnSp>
      <p:sp>
        <p:nvSpPr>
          <p:cNvPr id="112" name="Event card 112"/>
          <p:cNvSpPr/>
          <p:nvPr/>
        </p:nvSpPr>
        <p:spPr>
          <a:xfrm>
            <a:off x="548640" y="3520440"/>
            <a:ext cx="2240280" cy="914400"/>
          </a:xfrm>
          <a:prstGeom prst="roundRect">
            <a:avLst>
              <a:gd name="adj" fmla="val 10000"/>
            </a:avLst>
          </a:prstGeom>
          <a:solidFill>
            <a:srgbClr val="F2F5F9"/>
          </a:solidFill>
          <a:ln w="12700">
            <a:solidFill>
              <a:srgbClr val="D8E0EA"/>
            </a:solidFill>
          </a:ln>
        </p:spPr>
        <p:txBody>
          <a:bodyPr/>
          <a:lstStyle/>
          <a:p>
            <a:endParaRPr lang="en-US"/>
          </a:p>
        </p:txBody>
      </p:sp>
      <p:sp>
        <p:nvSpPr>
          <p:cNvPr id="113" name="Icon circle 113"/>
          <p:cNvSpPr/>
          <p:nvPr/>
        </p:nvSpPr>
        <p:spPr>
          <a:xfrm>
            <a:off x="1191260" y="2944368"/>
            <a:ext cx="365760" cy="365760"/>
          </a:xfrm>
          <a:prstGeom prst="ellipse">
            <a:avLst/>
          </a:prstGeom>
          <a:solidFill>
            <a:srgbClr val="0B1F38"/>
          </a:solidFill>
          <a:ln>
            <a:noFill/>
          </a:ln>
        </p:spPr>
        <p:txBody>
          <a:bodyPr/>
          <a:lstStyle/>
          <a:p>
            <a:endParaRPr lang="en-US"/>
          </a:p>
        </p:txBody>
      </p:sp>
      <p:pic>
        <p:nvPicPr>
          <p:cNvPr id="114" name="Icon 114"/>
          <p:cNvPicPr>
            <a:picLocks noChangeAspect="1"/>
          </p:cNvPicPr>
          <p:nvPr/>
        </p:nvPicPr>
        <p:blipFill>
          <a:blip r:embed="rId5"/>
          <a:stretch>
            <a:fillRect/>
          </a:stretch>
        </p:blipFill>
        <p:spPr>
          <a:xfrm>
            <a:off x="1282700" y="3035808"/>
            <a:ext cx="182880" cy="182880"/>
          </a:xfrm>
          <a:prstGeom prst="rect">
            <a:avLst/>
          </a:prstGeom>
        </p:spPr>
      </p:pic>
      <p:sp>
        <p:nvSpPr>
          <p:cNvPr id="115" name="Text 115"/>
          <p:cNvSpPr txBox="1"/>
          <p:nvPr/>
        </p:nvSpPr>
        <p:spPr>
          <a:xfrm>
            <a:off x="685800" y="3611880"/>
            <a:ext cx="1965960" cy="274320"/>
          </a:xfrm>
          <a:prstGeom prst="rect">
            <a:avLst/>
          </a:prstGeom>
          <a:noFill/>
        </p:spPr>
        <p:txBody>
          <a:bodyPr wrap="square" lIns="0" tIns="0" rIns="0" bIns="0" rtlCol="0" anchor="t">
            <a:noAutofit/>
          </a:bodyPr>
          <a:lstStyle/>
          <a:p>
            <a:pPr marL="0" indent="0" algn="l">
              <a:buNone/>
            </a:pPr>
            <a:r>
              <a:rPr lang="en-US" sz="1200" b="1" dirty="0">
                <a:solidFill>
                  <a:srgbClr val="0B1F38"/>
                </a:solidFill>
                <a:latin typeface="Roboto"/>
                <a:ea typeface="Roboto"/>
                <a:cs typeface="Roboto"/>
              </a:rPr>
              <a:t>8:00AM — Start</a:t>
            </a:r>
          </a:p>
        </p:txBody>
      </p:sp>
      <p:sp>
        <p:nvSpPr>
          <p:cNvPr id="116" name="Text 116"/>
          <p:cNvSpPr txBox="1"/>
          <p:nvPr/>
        </p:nvSpPr>
        <p:spPr>
          <a:xfrm>
            <a:off x="685800" y="3904488"/>
            <a:ext cx="1965960" cy="502920"/>
          </a:xfrm>
          <a:prstGeom prst="rect">
            <a:avLst/>
          </a:prstGeom>
          <a:noFill/>
        </p:spPr>
        <p:txBody>
          <a:bodyPr wrap="square" lIns="0" tIns="0" rIns="0" bIns="0" rtlCol="0" anchor="t">
            <a:noAutofit/>
          </a:bodyPr>
          <a:lstStyle/>
          <a:p>
            <a:pPr marL="0" indent="0" algn="l">
              <a:buNone/>
            </a:pPr>
            <a:r>
              <a:rPr lang="en-US" sz="1050" dirty="0">
                <a:solidFill>
                  <a:srgbClr val="4A5563"/>
                </a:solidFill>
                <a:latin typeface="Roboto"/>
                <a:ea typeface="Roboto"/>
                <a:cs typeface="Roboto"/>
              </a:rPr>
              <a:t>Badge in to unlock and drive.</a:t>
            </a:r>
          </a:p>
        </p:txBody>
      </p:sp>
      <p:cxnSp>
        <p:nvCxnSpPr>
          <p:cNvPr id="117" name="Tick 117"/>
          <p:cNvCxnSpPr/>
          <p:nvPr/>
        </p:nvCxnSpPr>
        <p:spPr>
          <a:xfrm>
            <a:off x="3429677" y="2697480"/>
            <a:ext cx="0" cy="246888"/>
          </a:xfrm>
          <a:prstGeom prst="line">
            <a:avLst/>
          </a:prstGeom>
          <a:ln w="12700">
            <a:solidFill>
              <a:srgbClr val="3773BC"/>
            </a:solidFill>
          </a:ln>
        </p:spPr>
      </p:cxnSp>
      <p:sp>
        <p:nvSpPr>
          <p:cNvPr id="118" name="Event card 118"/>
          <p:cNvSpPr/>
          <p:nvPr/>
        </p:nvSpPr>
        <p:spPr>
          <a:xfrm>
            <a:off x="2926080" y="1783080"/>
            <a:ext cx="2240280" cy="914400"/>
          </a:xfrm>
          <a:prstGeom prst="roundRect">
            <a:avLst>
              <a:gd name="adj" fmla="val 10000"/>
            </a:avLst>
          </a:prstGeom>
          <a:solidFill>
            <a:srgbClr val="F2F5F9"/>
          </a:solidFill>
          <a:ln w="12700">
            <a:solidFill>
              <a:srgbClr val="D8E0EA"/>
            </a:solidFill>
          </a:ln>
        </p:spPr>
        <p:txBody>
          <a:bodyPr/>
          <a:lstStyle/>
          <a:p>
            <a:endParaRPr lang="en-US"/>
          </a:p>
        </p:txBody>
      </p:sp>
      <p:sp>
        <p:nvSpPr>
          <p:cNvPr id="119" name="Icon circle 119"/>
          <p:cNvSpPr/>
          <p:nvPr/>
        </p:nvSpPr>
        <p:spPr>
          <a:xfrm>
            <a:off x="3246797" y="2944368"/>
            <a:ext cx="365760" cy="365760"/>
          </a:xfrm>
          <a:prstGeom prst="ellipse">
            <a:avLst/>
          </a:prstGeom>
          <a:solidFill>
            <a:srgbClr val="3773BC"/>
          </a:solidFill>
          <a:ln>
            <a:noFill/>
          </a:ln>
        </p:spPr>
        <p:txBody>
          <a:bodyPr/>
          <a:lstStyle/>
          <a:p>
            <a:endParaRPr lang="en-US"/>
          </a:p>
        </p:txBody>
      </p:sp>
      <p:pic>
        <p:nvPicPr>
          <p:cNvPr id="120" name="Icon 120"/>
          <p:cNvPicPr>
            <a:picLocks noChangeAspect="1"/>
          </p:cNvPicPr>
          <p:nvPr/>
        </p:nvPicPr>
        <p:blipFill>
          <a:blip r:embed="rId6"/>
          <a:stretch>
            <a:fillRect/>
          </a:stretch>
        </p:blipFill>
        <p:spPr>
          <a:xfrm>
            <a:off x="3338237" y="3035808"/>
            <a:ext cx="182880" cy="182880"/>
          </a:xfrm>
          <a:prstGeom prst="rect">
            <a:avLst/>
          </a:prstGeom>
        </p:spPr>
      </p:pic>
      <p:sp>
        <p:nvSpPr>
          <p:cNvPr id="121" name="Text 121"/>
          <p:cNvSpPr txBox="1"/>
          <p:nvPr/>
        </p:nvSpPr>
        <p:spPr>
          <a:xfrm>
            <a:off x="3063240" y="1874520"/>
            <a:ext cx="1965960" cy="274320"/>
          </a:xfrm>
          <a:prstGeom prst="rect">
            <a:avLst/>
          </a:prstGeom>
          <a:noFill/>
        </p:spPr>
        <p:txBody>
          <a:bodyPr wrap="square" lIns="0" tIns="0" rIns="0" bIns="0" rtlCol="0" anchor="t">
            <a:noAutofit/>
          </a:bodyPr>
          <a:lstStyle/>
          <a:p>
            <a:pPr marL="0" indent="0" algn="l">
              <a:buNone/>
            </a:pPr>
            <a:r>
              <a:rPr lang="en-US" sz="1200" b="1" dirty="0">
                <a:solidFill>
                  <a:srgbClr val="3773BC"/>
                </a:solidFill>
                <a:latin typeface="Roboto"/>
                <a:ea typeface="Roboto"/>
                <a:cs typeface="Roboto"/>
              </a:rPr>
              <a:t>9:01 — Returned</a:t>
            </a:r>
          </a:p>
        </p:txBody>
      </p:sp>
      <p:sp>
        <p:nvSpPr>
          <p:cNvPr id="122" name="Text 122"/>
          <p:cNvSpPr txBox="1"/>
          <p:nvPr/>
        </p:nvSpPr>
        <p:spPr>
          <a:xfrm>
            <a:off x="3063240" y="2167128"/>
            <a:ext cx="1965960" cy="502920"/>
          </a:xfrm>
          <a:prstGeom prst="rect">
            <a:avLst/>
          </a:prstGeom>
          <a:noFill/>
        </p:spPr>
        <p:txBody>
          <a:bodyPr wrap="square" lIns="0" tIns="0" rIns="0" bIns="0" rtlCol="0" anchor="t">
            <a:noAutofit/>
          </a:bodyPr>
          <a:lstStyle/>
          <a:p>
            <a:pPr marL="0" indent="0" algn="l">
              <a:buNone/>
            </a:pPr>
            <a:r>
              <a:rPr lang="en-US" sz="1050" dirty="0">
                <a:solidFill>
                  <a:srgbClr val="4A5563"/>
                </a:solidFill>
                <a:latin typeface="Roboto"/>
                <a:ea typeface="Roboto"/>
                <a:cs typeface="Roboto"/>
              </a:rPr>
              <a:t>Driver locks the vehicle. The last badge scan is recorded as the return time.</a:t>
            </a:r>
          </a:p>
        </p:txBody>
      </p:sp>
      <p:cxnSp>
        <p:nvCxnSpPr>
          <p:cNvPr id="123" name="Tick 123"/>
          <p:cNvCxnSpPr/>
          <p:nvPr/>
        </p:nvCxnSpPr>
        <p:spPr>
          <a:xfrm>
            <a:off x="5451517" y="3310128"/>
            <a:ext cx="0" cy="210312"/>
          </a:xfrm>
          <a:prstGeom prst="line">
            <a:avLst/>
          </a:prstGeom>
          <a:ln w="12700">
            <a:solidFill>
              <a:srgbClr val="8595A8"/>
            </a:solidFill>
            <a:prstDash val="dash"/>
          </a:ln>
        </p:spPr>
      </p:cxnSp>
      <p:sp>
        <p:nvSpPr>
          <p:cNvPr id="124" name="Event card 124"/>
          <p:cNvSpPr/>
          <p:nvPr/>
        </p:nvSpPr>
        <p:spPr>
          <a:xfrm>
            <a:off x="4526280" y="3520440"/>
            <a:ext cx="2240280" cy="914400"/>
          </a:xfrm>
          <a:prstGeom prst="roundRect">
            <a:avLst>
              <a:gd name="adj" fmla="val 10000"/>
            </a:avLst>
          </a:prstGeom>
          <a:solidFill>
            <a:srgbClr val="FFFFFF"/>
          </a:solidFill>
          <a:ln w="12700">
            <a:solidFill>
              <a:srgbClr val="8595A8"/>
            </a:solidFill>
            <a:prstDash val="dash"/>
          </a:ln>
        </p:spPr>
        <p:txBody>
          <a:bodyPr/>
          <a:lstStyle/>
          <a:p>
            <a:endParaRPr lang="en-US"/>
          </a:p>
        </p:txBody>
      </p:sp>
      <p:sp>
        <p:nvSpPr>
          <p:cNvPr id="125" name="Icon circle 125"/>
          <p:cNvSpPr/>
          <p:nvPr/>
        </p:nvSpPr>
        <p:spPr>
          <a:xfrm>
            <a:off x="5268637" y="2944368"/>
            <a:ext cx="365760" cy="365760"/>
          </a:xfrm>
          <a:prstGeom prst="ellipse">
            <a:avLst/>
          </a:prstGeom>
          <a:solidFill>
            <a:srgbClr val="8595A8"/>
          </a:solidFill>
          <a:ln>
            <a:noFill/>
          </a:ln>
        </p:spPr>
        <p:txBody>
          <a:bodyPr/>
          <a:lstStyle/>
          <a:p>
            <a:endParaRPr lang="en-US"/>
          </a:p>
        </p:txBody>
      </p:sp>
      <p:pic>
        <p:nvPicPr>
          <p:cNvPr id="126" name="Icon 126"/>
          <p:cNvPicPr>
            <a:picLocks noChangeAspect="1"/>
          </p:cNvPicPr>
          <p:nvPr/>
        </p:nvPicPr>
        <p:blipFill>
          <a:blip r:embed="rId7"/>
          <a:stretch>
            <a:fillRect/>
          </a:stretch>
        </p:blipFill>
        <p:spPr>
          <a:xfrm>
            <a:off x="5360077" y="3035808"/>
            <a:ext cx="182880" cy="182880"/>
          </a:xfrm>
          <a:prstGeom prst="rect">
            <a:avLst/>
          </a:prstGeom>
        </p:spPr>
      </p:pic>
      <p:sp>
        <p:nvSpPr>
          <p:cNvPr id="127" name="Text 127"/>
          <p:cNvSpPr txBox="1"/>
          <p:nvPr/>
        </p:nvSpPr>
        <p:spPr>
          <a:xfrm>
            <a:off x="4663440" y="3611880"/>
            <a:ext cx="1965960" cy="274320"/>
          </a:xfrm>
          <a:prstGeom prst="rect">
            <a:avLst/>
          </a:prstGeom>
          <a:noFill/>
        </p:spPr>
        <p:txBody>
          <a:bodyPr wrap="square" lIns="0" tIns="0" rIns="0" bIns="0" rtlCol="0" anchor="t">
            <a:noAutofit/>
          </a:bodyPr>
          <a:lstStyle/>
          <a:p>
            <a:pPr marL="0" indent="0" algn="l">
              <a:buNone/>
            </a:pPr>
            <a:r>
              <a:rPr lang="en-US" sz="1200" b="1" dirty="0">
                <a:solidFill>
                  <a:srgbClr val="4A5563"/>
                </a:solidFill>
                <a:latin typeface="Roboto"/>
                <a:ea typeface="Roboto"/>
                <a:cs typeface="Roboto"/>
              </a:rPr>
              <a:t>If never picked up</a:t>
            </a:r>
          </a:p>
        </p:txBody>
      </p:sp>
      <p:sp>
        <p:nvSpPr>
          <p:cNvPr id="128" name="Text 128"/>
          <p:cNvSpPr txBox="1"/>
          <p:nvPr/>
        </p:nvSpPr>
        <p:spPr>
          <a:xfrm>
            <a:off x="4663440" y="3904488"/>
            <a:ext cx="1965960" cy="502920"/>
          </a:xfrm>
          <a:prstGeom prst="rect">
            <a:avLst/>
          </a:prstGeom>
          <a:noFill/>
        </p:spPr>
        <p:txBody>
          <a:bodyPr wrap="square" lIns="0" tIns="0" rIns="0" bIns="0" rtlCol="0" anchor="t">
            <a:noAutofit/>
          </a:bodyPr>
          <a:lstStyle/>
          <a:p>
            <a:pPr marL="0" indent="0" algn="l">
              <a:buNone/>
            </a:pPr>
            <a:r>
              <a:rPr lang="en-US" sz="1050" dirty="0">
                <a:solidFill>
                  <a:srgbClr val="4A5563"/>
                </a:solidFill>
                <a:latin typeface="Roboto"/>
                <a:ea typeface="Roboto"/>
                <a:cs typeface="Roboto"/>
              </a:rPr>
              <a:t>With a 2-hour rule, the reservation auto-cancels at 10:01.</a:t>
            </a:r>
          </a:p>
        </p:txBody>
      </p:sp>
      <p:cxnSp>
        <p:nvCxnSpPr>
          <p:cNvPr id="129" name="Tick 129"/>
          <p:cNvCxnSpPr/>
          <p:nvPr/>
        </p:nvCxnSpPr>
        <p:spPr>
          <a:xfrm>
            <a:off x="9461500" y="2697480"/>
            <a:ext cx="0" cy="246888"/>
          </a:xfrm>
          <a:prstGeom prst="line">
            <a:avLst/>
          </a:prstGeom>
          <a:ln w="12700">
            <a:solidFill>
              <a:srgbClr val="F58220"/>
            </a:solidFill>
          </a:ln>
        </p:spPr>
      </p:cxnSp>
      <p:sp>
        <p:nvSpPr>
          <p:cNvPr id="130" name="Event card 130"/>
          <p:cNvSpPr/>
          <p:nvPr/>
        </p:nvSpPr>
        <p:spPr>
          <a:xfrm>
            <a:off x="8065008" y="1783080"/>
            <a:ext cx="2240280" cy="914400"/>
          </a:xfrm>
          <a:prstGeom prst="roundRect">
            <a:avLst>
              <a:gd name="adj" fmla="val 10000"/>
            </a:avLst>
          </a:prstGeom>
          <a:solidFill>
            <a:srgbClr val="F2F5F9"/>
          </a:solidFill>
          <a:ln w="12700">
            <a:solidFill>
              <a:srgbClr val="D8E0EA"/>
            </a:solidFill>
          </a:ln>
        </p:spPr>
        <p:txBody>
          <a:bodyPr/>
          <a:lstStyle/>
          <a:p>
            <a:endParaRPr lang="en-US"/>
          </a:p>
        </p:txBody>
      </p:sp>
      <p:sp>
        <p:nvSpPr>
          <p:cNvPr id="131" name="Icon circle 131"/>
          <p:cNvSpPr/>
          <p:nvPr/>
        </p:nvSpPr>
        <p:spPr>
          <a:xfrm>
            <a:off x="9278620" y="2944368"/>
            <a:ext cx="365760" cy="365760"/>
          </a:xfrm>
          <a:prstGeom prst="ellipse">
            <a:avLst/>
          </a:prstGeom>
          <a:solidFill>
            <a:srgbClr val="F58220"/>
          </a:solidFill>
          <a:ln>
            <a:noFill/>
          </a:ln>
        </p:spPr>
        <p:txBody>
          <a:bodyPr/>
          <a:lstStyle/>
          <a:p>
            <a:endParaRPr lang="en-US"/>
          </a:p>
        </p:txBody>
      </p:sp>
      <p:pic>
        <p:nvPicPr>
          <p:cNvPr id="132" name="Icon 132"/>
          <p:cNvPicPr>
            <a:picLocks noChangeAspect="1"/>
          </p:cNvPicPr>
          <p:nvPr/>
        </p:nvPicPr>
        <p:blipFill>
          <a:blip r:embed="rId8"/>
          <a:stretch>
            <a:fillRect/>
          </a:stretch>
        </p:blipFill>
        <p:spPr>
          <a:xfrm>
            <a:off x="9370060" y="3035808"/>
            <a:ext cx="182880" cy="182880"/>
          </a:xfrm>
          <a:prstGeom prst="rect">
            <a:avLst/>
          </a:prstGeom>
        </p:spPr>
      </p:pic>
      <p:sp>
        <p:nvSpPr>
          <p:cNvPr id="133" name="Text 133"/>
          <p:cNvSpPr txBox="1"/>
          <p:nvPr/>
        </p:nvSpPr>
        <p:spPr>
          <a:xfrm>
            <a:off x="8202168" y="1874520"/>
            <a:ext cx="1965960" cy="274320"/>
          </a:xfrm>
          <a:prstGeom prst="rect">
            <a:avLst/>
          </a:prstGeom>
          <a:noFill/>
        </p:spPr>
        <p:txBody>
          <a:bodyPr wrap="square" lIns="0" tIns="0" rIns="0" bIns="0" rtlCol="0" anchor="t">
            <a:noAutofit/>
          </a:bodyPr>
          <a:lstStyle/>
          <a:p>
            <a:pPr marL="0" indent="0" algn="l">
              <a:buNone/>
            </a:pPr>
            <a:r>
              <a:rPr lang="en-US" sz="1200" b="1" dirty="0">
                <a:solidFill>
                  <a:srgbClr val="F58220"/>
                </a:solidFill>
                <a:latin typeface="Roboto"/>
                <a:ea typeface="Roboto"/>
                <a:cs typeface="Roboto"/>
              </a:rPr>
              <a:t>12:00PM — Dispatched in</a:t>
            </a:r>
          </a:p>
        </p:txBody>
      </p:sp>
      <p:sp>
        <p:nvSpPr>
          <p:cNvPr id="134" name="Text 134"/>
          <p:cNvSpPr txBox="1"/>
          <p:nvPr/>
        </p:nvSpPr>
        <p:spPr>
          <a:xfrm>
            <a:off x="8202168" y="2167128"/>
            <a:ext cx="1965960" cy="502920"/>
          </a:xfrm>
          <a:prstGeom prst="rect">
            <a:avLst/>
          </a:prstGeom>
          <a:noFill/>
        </p:spPr>
        <p:txBody>
          <a:bodyPr wrap="square" lIns="0" tIns="0" rIns="0" bIns="0" rtlCol="0" anchor="t">
            <a:noAutofit/>
          </a:bodyPr>
          <a:lstStyle/>
          <a:p>
            <a:pPr marL="0" indent="0" algn="l">
              <a:buNone/>
            </a:pPr>
            <a:r>
              <a:rPr lang="en-US" sz="1050" dirty="0">
                <a:solidFill>
                  <a:srgbClr val="4A5563"/>
                </a:solidFill>
                <a:latin typeface="Roboto"/>
                <a:ea typeface="Roboto"/>
                <a:cs typeface="Roboto"/>
              </a:rPr>
              <a:t>Reservation closes at its end time, with the 9:01 return time.</a:t>
            </a:r>
          </a:p>
        </p:txBody>
      </p:sp>
      <p:sp>
        <p:nvSpPr>
          <p:cNvPr id="135" name="Note band 135"/>
          <p:cNvSpPr/>
          <p:nvPr/>
        </p:nvSpPr>
        <p:spPr>
          <a:xfrm>
            <a:off x="548640" y="4800600"/>
            <a:ext cx="9756648" cy="502920"/>
          </a:xfrm>
          <a:prstGeom prst="roundRect">
            <a:avLst>
              <a:gd name="adj" fmla="val 12000"/>
            </a:avLst>
          </a:prstGeom>
          <a:solidFill>
            <a:srgbClr val="EAF2FB"/>
          </a:solidFill>
          <a:ln w="12700">
            <a:solidFill>
              <a:srgbClr val="D8E0EA"/>
            </a:solidFill>
          </a:ln>
        </p:spPr>
        <p:txBody>
          <a:bodyPr/>
          <a:lstStyle/>
          <a:p>
            <a:endParaRPr lang="en-US"/>
          </a:p>
        </p:txBody>
      </p:sp>
      <p:sp>
        <p:nvSpPr>
          <p:cNvPr id="136" name="Icon circle 136"/>
          <p:cNvSpPr/>
          <p:nvPr/>
        </p:nvSpPr>
        <p:spPr>
          <a:xfrm>
            <a:off x="704088" y="4887468"/>
            <a:ext cx="329184" cy="329184"/>
          </a:xfrm>
          <a:prstGeom prst="ellipse">
            <a:avLst/>
          </a:prstGeom>
          <a:solidFill>
            <a:srgbClr val="3773BC"/>
          </a:solidFill>
          <a:ln>
            <a:noFill/>
          </a:ln>
        </p:spPr>
        <p:txBody>
          <a:bodyPr/>
          <a:lstStyle/>
          <a:p>
            <a:endParaRPr lang="en-US"/>
          </a:p>
        </p:txBody>
      </p:sp>
      <p:pic>
        <p:nvPicPr>
          <p:cNvPr id="137" name="Icon 137"/>
          <p:cNvPicPr>
            <a:picLocks noChangeAspect="1"/>
          </p:cNvPicPr>
          <p:nvPr/>
        </p:nvPicPr>
        <p:blipFill>
          <a:blip r:embed="rId9"/>
          <a:stretch>
            <a:fillRect/>
          </a:stretch>
        </p:blipFill>
        <p:spPr>
          <a:xfrm>
            <a:off x="792968" y="4976348"/>
            <a:ext cx="151425" cy="151425"/>
          </a:xfrm>
          <a:prstGeom prst="rect">
            <a:avLst/>
          </a:prstGeom>
        </p:spPr>
      </p:pic>
      <p:sp>
        <p:nvSpPr>
          <p:cNvPr id="138" name="Text 138"/>
          <p:cNvSpPr txBox="1"/>
          <p:nvPr/>
        </p:nvSpPr>
        <p:spPr>
          <a:xfrm>
            <a:off x="1188720" y="4800600"/>
            <a:ext cx="8961120" cy="502920"/>
          </a:xfrm>
          <a:prstGeom prst="rect">
            <a:avLst/>
          </a:prstGeom>
          <a:noFill/>
        </p:spPr>
        <p:txBody>
          <a:bodyPr wrap="square" lIns="0" tIns="0" rIns="0" bIns="0" rtlCol="0" anchor="ctr">
            <a:noAutofit/>
          </a:bodyPr>
          <a:lstStyle/>
          <a:p>
            <a:pPr marL="0" indent="0" algn="l">
              <a:buNone/>
            </a:pPr>
            <a:r>
              <a:rPr lang="en-US" sz="1250" b="1" dirty="0">
                <a:solidFill>
                  <a:srgbClr val="0B1F38"/>
                </a:solidFill>
                <a:latin typeface="Roboto"/>
                <a:ea typeface="Roboto"/>
                <a:cs typeface="Roboto"/>
              </a:rPr>
              <a:t>Returned early? </a:t>
            </a:r>
            <a:r>
              <a:rPr lang="en-US" sz="1250" dirty="0">
                <a:solidFill>
                  <a:srgbClr val="1A1A1A"/>
                </a:solidFill>
                <a:latin typeface="Roboto"/>
                <a:ea typeface="Roboto"/>
                <a:cs typeface="Roboto"/>
              </a:rPr>
              <a:t>The vehicle stays reserved until 12:00 — unless an admin dispatches it in sooner.</a:t>
            </a:r>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Keyless: pickup &amp; return rules</a:t>
            </a:r>
            <a:endParaRPr lang="en-US" sz="235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Invers  ·  Current phase</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sp>
        <p:nvSpPr>
          <p:cNvPr id="101" name="Rule card 101"/>
          <p:cNvSpPr/>
          <p:nvPr/>
        </p:nvSpPr>
        <p:spPr>
          <a:xfrm>
            <a:off x="548640" y="1463040"/>
            <a:ext cx="4764024" cy="3154680"/>
          </a:xfrm>
          <a:prstGeom prst="roundRect">
            <a:avLst>
              <a:gd name="adj" fmla="val 5000"/>
            </a:avLst>
          </a:prstGeom>
          <a:solidFill>
            <a:srgbClr val="F2F5F9"/>
          </a:solidFill>
          <a:ln w="12700">
            <a:solidFill>
              <a:srgbClr val="D8E0EA"/>
            </a:solidFill>
          </a:ln>
        </p:spPr>
        <p:txBody>
          <a:bodyPr/>
          <a:lstStyle/>
          <a:p>
            <a:endParaRPr lang="en-US"/>
          </a:p>
        </p:txBody>
      </p:sp>
      <p:sp>
        <p:nvSpPr>
          <p:cNvPr id="102" name="Icon circle 102"/>
          <p:cNvSpPr/>
          <p:nvPr/>
        </p:nvSpPr>
        <p:spPr>
          <a:xfrm>
            <a:off x="768096" y="1636776"/>
            <a:ext cx="566928" cy="566928"/>
          </a:xfrm>
          <a:prstGeom prst="ellipse">
            <a:avLst/>
          </a:prstGeom>
          <a:solidFill>
            <a:srgbClr val="0B1F38"/>
          </a:solidFill>
          <a:ln>
            <a:noFill/>
          </a:ln>
        </p:spPr>
        <p:txBody>
          <a:bodyPr/>
          <a:lstStyle/>
          <a:p>
            <a:endParaRPr lang="en-US"/>
          </a:p>
        </p:txBody>
      </p:sp>
      <p:pic>
        <p:nvPicPr>
          <p:cNvPr id="103" name="Icon 103"/>
          <p:cNvPicPr>
            <a:picLocks noChangeAspect="1"/>
          </p:cNvPicPr>
          <p:nvPr/>
        </p:nvPicPr>
        <p:blipFill>
          <a:blip r:embed="rId4"/>
          <a:stretch>
            <a:fillRect/>
          </a:stretch>
        </p:blipFill>
        <p:spPr>
          <a:xfrm>
            <a:off x="921167" y="1789847"/>
            <a:ext cx="260787" cy="260787"/>
          </a:xfrm>
          <a:prstGeom prst="rect">
            <a:avLst/>
          </a:prstGeom>
        </p:spPr>
      </p:pic>
      <p:sp>
        <p:nvSpPr>
          <p:cNvPr id="104" name="Text 104"/>
          <p:cNvSpPr txBox="1"/>
          <p:nvPr/>
        </p:nvSpPr>
        <p:spPr>
          <a:xfrm>
            <a:off x="1463040" y="1737360"/>
            <a:ext cx="3657600" cy="365760"/>
          </a:xfrm>
          <a:prstGeom prst="rect">
            <a:avLst/>
          </a:prstGeom>
          <a:noFill/>
        </p:spPr>
        <p:txBody>
          <a:bodyPr wrap="square" lIns="0" tIns="0" rIns="0" bIns="0" rtlCol="0" anchor="ctr">
            <a:noAutofit/>
          </a:bodyPr>
          <a:lstStyle/>
          <a:p>
            <a:pPr marL="0" indent="0" algn="l">
              <a:buNone/>
            </a:pPr>
            <a:r>
              <a:rPr lang="en-US" sz="1500" b="1" dirty="0">
                <a:solidFill>
                  <a:srgbClr val="0B1F38"/>
                </a:solidFill>
                <a:latin typeface="Roboto"/>
                <a:ea typeface="Roboto"/>
                <a:cs typeface="Roboto"/>
              </a:rPr>
              <a:t>Pickup &amp; auto-cancel</a:t>
            </a:r>
          </a:p>
        </p:txBody>
      </p:sp>
      <p:sp>
        <p:nvSpPr>
          <p:cNvPr id="105" name="Text 105"/>
          <p:cNvSpPr txBox="1"/>
          <p:nvPr/>
        </p:nvSpPr>
        <p:spPr>
          <a:xfrm>
            <a:off x="822960" y="2423160"/>
            <a:ext cx="4251960" cy="2103120"/>
          </a:xfrm>
          <a:prstGeom prst="rect">
            <a:avLst/>
          </a:prstGeom>
          <a:noFill/>
        </p:spPr>
        <p:txBody>
          <a:bodyPr wrap="square" lIns="0" tIns="0" rIns="0" bIns="0" rtlCol="0" anchor="t">
            <a:noAutofit/>
          </a:bodyPr>
          <a:lstStyle/>
          <a:p>
            <a:pPr marL="228600" indent="-228600" algn="l">
              <a:spcAft>
                <a:spcPts val="700"/>
              </a:spcAft>
              <a:buClr>
                <a:srgbClr val="F58220"/>
              </a:buClr>
              <a:buSzPct val="100000"/>
              <a:buFont typeface="Arial"/>
              <a:buChar char="•"/>
            </a:pPr>
            <a:r>
              <a:rPr lang="en-US" sz="1200" dirty="0">
                <a:solidFill>
                  <a:srgbClr val="1A1A1A"/>
                </a:solidFill>
                <a:latin typeface="Roboto"/>
                <a:ea typeface="Roboto"/>
                <a:cs typeface="Roboto"/>
              </a:rPr>
              <a:t>The vehicle can’t be unlocked before the reservation start time</a:t>
            </a:r>
          </a:p>
          <a:p>
            <a:pPr marL="228600" indent="-228600" algn="l">
              <a:spcAft>
                <a:spcPts val="700"/>
              </a:spcAft>
              <a:buClr>
                <a:srgbClr val="F58220"/>
              </a:buClr>
              <a:buSzPct val="100000"/>
              <a:buFont typeface="Arial"/>
              <a:buChar char="•"/>
            </a:pPr>
            <a:r>
              <a:rPr lang="en-US" sz="1200" dirty="0">
                <a:solidFill>
                  <a:srgbClr val="1A1A1A"/>
                </a:solidFill>
                <a:latin typeface="Roboto"/>
                <a:ea typeface="Roboto"/>
                <a:cs typeface="Roboto"/>
              </a:rPr>
              <a:t>Standard FleetCommander auto-cancel rules apply if the vehicle isn’t picked up</a:t>
            </a:r>
          </a:p>
          <a:p>
            <a:pPr marL="228600" indent="-228600" algn="l">
              <a:spcAft>
                <a:spcPts val="700"/>
              </a:spcAft>
              <a:buClr>
                <a:srgbClr val="F58220"/>
              </a:buClr>
              <a:buSzPct val="100000"/>
              <a:buFont typeface="Arial"/>
              <a:buChar char="•"/>
            </a:pPr>
            <a:r>
              <a:rPr lang="en-US" sz="1200" dirty="0">
                <a:solidFill>
                  <a:srgbClr val="1A1A1A"/>
                </a:solidFill>
                <a:latin typeface="Roboto"/>
                <a:ea typeface="Roboto"/>
                <a:cs typeface="Roboto"/>
              </a:rPr>
              <a:t>Location isn’t checked at pickup — start wherever the vehicle is parked</a:t>
            </a:r>
          </a:p>
        </p:txBody>
      </p:sp>
      <p:sp>
        <p:nvSpPr>
          <p:cNvPr id="106" name="Rule card 106"/>
          <p:cNvSpPr/>
          <p:nvPr/>
        </p:nvSpPr>
        <p:spPr>
          <a:xfrm>
            <a:off x="5541264" y="1463040"/>
            <a:ext cx="4764024" cy="3154680"/>
          </a:xfrm>
          <a:prstGeom prst="roundRect">
            <a:avLst>
              <a:gd name="adj" fmla="val 5000"/>
            </a:avLst>
          </a:prstGeom>
          <a:solidFill>
            <a:srgbClr val="F2F5F9"/>
          </a:solidFill>
          <a:ln w="12700">
            <a:solidFill>
              <a:srgbClr val="D8E0EA"/>
            </a:solidFill>
          </a:ln>
        </p:spPr>
        <p:txBody>
          <a:bodyPr/>
          <a:lstStyle/>
          <a:p>
            <a:endParaRPr lang="en-US"/>
          </a:p>
        </p:txBody>
      </p:sp>
      <p:sp>
        <p:nvSpPr>
          <p:cNvPr id="107" name="Icon circle 107"/>
          <p:cNvSpPr/>
          <p:nvPr/>
        </p:nvSpPr>
        <p:spPr>
          <a:xfrm>
            <a:off x="5760720" y="1636776"/>
            <a:ext cx="566928" cy="566928"/>
          </a:xfrm>
          <a:prstGeom prst="ellipse">
            <a:avLst/>
          </a:prstGeom>
          <a:solidFill>
            <a:srgbClr val="0B1F38"/>
          </a:solidFill>
          <a:ln>
            <a:noFill/>
          </a:ln>
        </p:spPr>
        <p:txBody>
          <a:bodyPr/>
          <a:lstStyle/>
          <a:p>
            <a:endParaRPr lang="en-US"/>
          </a:p>
        </p:txBody>
      </p:sp>
      <p:pic>
        <p:nvPicPr>
          <p:cNvPr id="108" name="Icon 108"/>
          <p:cNvPicPr>
            <a:picLocks noChangeAspect="1"/>
          </p:cNvPicPr>
          <p:nvPr/>
        </p:nvPicPr>
        <p:blipFill>
          <a:blip r:embed="rId5"/>
          <a:stretch>
            <a:fillRect/>
          </a:stretch>
        </p:blipFill>
        <p:spPr>
          <a:xfrm>
            <a:off x="5913791" y="1789847"/>
            <a:ext cx="260787" cy="260787"/>
          </a:xfrm>
          <a:prstGeom prst="rect">
            <a:avLst/>
          </a:prstGeom>
        </p:spPr>
      </p:pic>
      <p:sp>
        <p:nvSpPr>
          <p:cNvPr id="109" name="Text 109"/>
          <p:cNvSpPr txBox="1"/>
          <p:nvPr/>
        </p:nvSpPr>
        <p:spPr>
          <a:xfrm>
            <a:off x="6455664" y="1737360"/>
            <a:ext cx="3657600" cy="365760"/>
          </a:xfrm>
          <a:prstGeom prst="rect">
            <a:avLst/>
          </a:prstGeom>
          <a:noFill/>
        </p:spPr>
        <p:txBody>
          <a:bodyPr wrap="square" lIns="0" tIns="0" rIns="0" bIns="0" rtlCol="0" anchor="ctr">
            <a:noAutofit/>
          </a:bodyPr>
          <a:lstStyle/>
          <a:p>
            <a:pPr marL="0" indent="0" algn="l">
              <a:buNone/>
            </a:pPr>
            <a:r>
              <a:rPr lang="en-US" sz="1500" b="1" dirty="0">
                <a:solidFill>
                  <a:srgbClr val="0B1F38"/>
                </a:solidFill>
                <a:latin typeface="Roboto"/>
                <a:ea typeface="Roboto"/>
                <a:cs typeface="Roboto"/>
              </a:rPr>
              <a:t>Return &amp; dispatch-in</a:t>
            </a:r>
          </a:p>
        </p:txBody>
      </p:sp>
      <p:sp>
        <p:nvSpPr>
          <p:cNvPr id="110" name="Text 110"/>
          <p:cNvSpPr txBox="1"/>
          <p:nvPr/>
        </p:nvSpPr>
        <p:spPr>
          <a:xfrm>
            <a:off x="5815584" y="2423160"/>
            <a:ext cx="4251960" cy="2103120"/>
          </a:xfrm>
          <a:prstGeom prst="rect">
            <a:avLst/>
          </a:prstGeom>
          <a:noFill/>
        </p:spPr>
        <p:txBody>
          <a:bodyPr wrap="square" lIns="0" tIns="0" rIns="0" bIns="0" rtlCol="0" anchor="t">
            <a:noAutofit/>
          </a:bodyPr>
          <a:lstStyle/>
          <a:p>
            <a:pPr marL="228600" indent="-228600" algn="l">
              <a:spcAft>
                <a:spcPts val="700"/>
              </a:spcAft>
              <a:buClr>
                <a:srgbClr val="F58220"/>
              </a:buClr>
              <a:buSzPct val="100000"/>
              <a:buFont typeface="Arial"/>
              <a:buChar char="•"/>
            </a:pPr>
            <a:r>
              <a:rPr lang="en-US" sz="1200" dirty="0">
                <a:solidFill>
                  <a:srgbClr val="1A1A1A"/>
                </a:solidFill>
                <a:latin typeface="Roboto"/>
                <a:ea typeface="Roboto"/>
                <a:cs typeface="Roboto"/>
              </a:rPr>
              <a:t>The reservation stays open for its full length, even if returned early</a:t>
            </a:r>
          </a:p>
          <a:p>
            <a:pPr marL="228600" indent="-228600" algn="l">
              <a:spcAft>
                <a:spcPts val="700"/>
              </a:spcAft>
              <a:buClr>
                <a:srgbClr val="F58220"/>
              </a:buClr>
              <a:buSzPct val="100000"/>
              <a:buFont typeface="Arial"/>
              <a:buChar char="•"/>
            </a:pPr>
            <a:r>
              <a:rPr lang="en-US" sz="1200" dirty="0">
                <a:solidFill>
                  <a:srgbClr val="1A1A1A"/>
                </a:solidFill>
                <a:latin typeface="Roboto"/>
                <a:ea typeface="Roboto"/>
                <a:cs typeface="Roboto"/>
              </a:rPr>
              <a:t>The last badge scan (lock) is recorded as the dispatch-in time</a:t>
            </a:r>
          </a:p>
          <a:p>
            <a:pPr marL="228600" indent="-228600" algn="l">
              <a:spcAft>
                <a:spcPts val="700"/>
              </a:spcAft>
              <a:buClr>
                <a:srgbClr val="F58220"/>
              </a:buClr>
              <a:buSzPct val="100000"/>
              <a:buFont typeface="Arial"/>
              <a:buChar char="•"/>
            </a:pPr>
            <a:r>
              <a:rPr lang="en-US" sz="1200" dirty="0">
                <a:solidFill>
                  <a:srgbClr val="1A1A1A"/>
                </a:solidFill>
                <a:latin typeface="Roboto"/>
                <a:ea typeface="Roboto"/>
                <a:cs typeface="Roboto"/>
              </a:rPr>
              <a:t>The vehicle isn’t available to others until the end time — unless an admin dispatches it in</a:t>
            </a:r>
          </a:p>
          <a:p>
            <a:pPr marL="228600" indent="-228600" algn="l">
              <a:spcAft>
                <a:spcPts val="700"/>
              </a:spcAft>
              <a:buClr>
                <a:srgbClr val="F58220"/>
              </a:buClr>
              <a:buSzPct val="100000"/>
              <a:buFont typeface="Arial"/>
              <a:buChar char="•"/>
            </a:pPr>
            <a:r>
              <a:rPr lang="en-US" sz="1200" dirty="0">
                <a:solidFill>
                  <a:srgbClr val="1A1A1A"/>
                </a:solidFill>
                <a:latin typeface="Roboto"/>
                <a:ea typeface="Roboto"/>
                <a:cs typeface="Roboto"/>
              </a:rPr>
              <a:t>The return must be within 100 yards of home (configurable) — if it isn’t, the reservation stays open until the vehicle is back and locked</a:t>
            </a:r>
          </a:p>
        </p:txBody>
      </p:sp>
      <p:sp>
        <p:nvSpPr>
          <p:cNvPr id="111" name="Watch-out 111"/>
          <p:cNvSpPr/>
          <p:nvPr/>
        </p:nvSpPr>
        <p:spPr>
          <a:xfrm>
            <a:off x="548640" y="4800600"/>
            <a:ext cx="9756648" cy="502920"/>
          </a:xfrm>
          <a:prstGeom prst="roundRect">
            <a:avLst>
              <a:gd name="adj" fmla="val 12000"/>
            </a:avLst>
          </a:prstGeom>
          <a:solidFill>
            <a:srgbClr val="F7ECEA"/>
          </a:solidFill>
          <a:ln w="12700">
            <a:solidFill>
              <a:srgbClr val="E4C9C4"/>
            </a:solidFill>
          </a:ln>
        </p:spPr>
        <p:txBody>
          <a:bodyPr/>
          <a:lstStyle/>
          <a:p>
            <a:endParaRPr lang="en-US"/>
          </a:p>
        </p:txBody>
      </p:sp>
      <p:sp>
        <p:nvSpPr>
          <p:cNvPr id="112" name="Text 112"/>
          <p:cNvSpPr txBox="1"/>
          <p:nvPr/>
        </p:nvSpPr>
        <p:spPr>
          <a:xfrm>
            <a:off x="777240" y="4800600"/>
            <a:ext cx="9326880" cy="502920"/>
          </a:xfrm>
          <a:prstGeom prst="rect">
            <a:avLst/>
          </a:prstGeom>
          <a:noFill/>
        </p:spPr>
        <p:txBody>
          <a:bodyPr wrap="square" lIns="0" tIns="0" rIns="0" bIns="0" rtlCol="0" anchor="ctr">
            <a:noAutofit/>
          </a:bodyPr>
          <a:lstStyle/>
          <a:p>
            <a:pPr marL="0" indent="0" algn="l">
              <a:buNone/>
            </a:pPr>
            <a:r>
              <a:rPr lang="en-US" sz="1200" b="1" dirty="0">
                <a:solidFill>
                  <a:srgbClr val="B24A3C"/>
                </a:solidFill>
                <a:latin typeface="Roboto"/>
                <a:ea typeface="Roboto"/>
                <a:cs typeface="Roboto"/>
              </a:rPr>
              <a:t>Known gap   </a:t>
            </a:r>
            <a:r>
              <a:rPr lang="en-US" sz="1200" dirty="0">
                <a:solidFill>
                  <a:srgbClr val="6E3B34"/>
                </a:solidFill>
                <a:latin typeface="Roboto"/>
                <a:ea typeface="Roboto"/>
                <a:cs typeface="Roboto"/>
              </a:rPr>
              <a:t>Drivers can’t end a trip early in this phase. Early return is planned for the upcoming mobile app.</a:t>
            </a:r>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Keyless: location &amp; geofence</a:t>
            </a:r>
            <a:endParaRPr lang="en-US" sz="235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Invers  ·  Location only matters at return</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sp>
        <p:nvSpPr>
          <p:cNvPr id="101" name="Geofence panel 101"/>
          <p:cNvSpPr/>
          <p:nvPr/>
        </p:nvSpPr>
        <p:spPr>
          <a:xfrm>
            <a:off x="548640" y="1463040"/>
            <a:ext cx="3931920" cy="3977640"/>
          </a:xfrm>
          <a:prstGeom prst="roundRect">
            <a:avLst>
              <a:gd name="adj" fmla="val 5000"/>
            </a:avLst>
          </a:prstGeom>
          <a:solidFill>
            <a:srgbClr val="F2F5F9"/>
          </a:solidFill>
          <a:ln w="12700">
            <a:solidFill>
              <a:srgbClr val="D8E0EA"/>
            </a:solidFill>
          </a:ln>
        </p:spPr>
        <p:txBody>
          <a:bodyPr/>
          <a:lstStyle/>
          <a:p>
            <a:endParaRPr lang="en-US"/>
          </a:p>
        </p:txBody>
      </p:sp>
      <p:sp>
        <p:nvSpPr>
          <p:cNvPr id="102" name="Text 102"/>
          <p:cNvSpPr txBox="1"/>
          <p:nvPr/>
        </p:nvSpPr>
        <p:spPr>
          <a:xfrm>
            <a:off x="777240" y="1627632"/>
            <a:ext cx="3474720" cy="274320"/>
          </a:xfrm>
          <a:prstGeom prst="rect">
            <a:avLst/>
          </a:prstGeom>
          <a:noFill/>
        </p:spPr>
        <p:txBody>
          <a:bodyPr wrap="square" lIns="0" tIns="0" rIns="0" bIns="0" rtlCol="0" anchor="t">
            <a:noAutofit/>
          </a:bodyPr>
          <a:lstStyle/>
          <a:p>
            <a:pPr marL="0" indent="0" algn="l">
              <a:buNone/>
            </a:pPr>
            <a:r>
              <a:rPr lang="en-US" sz="1000" b="1" spc="200" dirty="0">
                <a:solidFill>
                  <a:srgbClr val="3773BC"/>
                </a:solidFill>
                <a:latin typeface="Roboto"/>
                <a:ea typeface="Roboto"/>
                <a:cs typeface="Roboto"/>
              </a:rPr>
              <a:t>HOME LOCATION</a:t>
            </a:r>
          </a:p>
        </p:txBody>
      </p:sp>
      <p:sp>
        <p:nvSpPr>
          <p:cNvPr id="103" name="Geofence 103"/>
          <p:cNvSpPr/>
          <p:nvPr/>
        </p:nvSpPr>
        <p:spPr>
          <a:xfrm>
            <a:off x="1371600" y="2194560"/>
            <a:ext cx="2286000" cy="2286000"/>
          </a:xfrm>
          <a:prstGeom prst="ellipse">
            <a:avLst/>
          </a:prstGeom>
          <a:solidFill>
            <a:srgbClr val="DCEBF7"/>
          </a:solidFill>
          <a:ln w="19050">
            <a:solidFill>
              <a:srgbClr val="3773BC"/>
            </a:solidFill>
            <a:prstDash val="dash"/>
          </a:ln>
        </p:spPr>
        <p:txBody>
          <a:bodyPr/>
          <a:lstStyle/>
          <a:p>
            <a:endParaRPr lang="en-US"/>
          </a:p>
        </p:txBody>
      </p:sp>
      <p:sp>
        <p:nvSpPr>
          <p:cNvPr id="104" name="Icon circle 104"/>
          <p:cNvSpPr/>
          <p:nvPr/>
        </p:nvSpPr>
        <p:spPr>
          <a:xfrm>
            <a:off x="2231136" y="2944368"/>
            <a:ext cx="566928" cy="566928"/>
          </a:xfrm>
          <a:prstGeom prst="ellipse">
            <a:avLst/>
          </a:prstGeom>
          <a:solidFill>
            <a:srgbClr val="0B1F38"/>
          </a:solidFill>
          <a:ln>
            <a:noFill/>
          </a:ln>
        </p:spPr>
        <p:txBody>
          <a:bodyPr/>
          <a:lstStyle/>
          <a:p>
            <a:endParaRPr lang="en-US"/>
          </a:p>
        </p:txBody>
      </p:sp>
      <p:pic>
        <p:nvPicPr>
          <p:cNvPr id="105" name="Icon 105"/>
          <p:cNvPicPr>
            <a:picLocks noChangeAspect="1"/>
          </p:cNvPicPr>
          <p:nvPr/>
        </p:nvPicPr>
        <p:blipFill>
          <a:blip r:embed="rId3"/>
          <a:stretch>
            <a:fillRect/>
          </a:stretch>
        </p:blipFill>
        <p:spPr>
          <a:xfrm>
            <a:off x="2384207" y="3097439"/>
            <a:ext cx="260787" cy="260787"/>
          </a:xfrm>
          <a:prstGeom prst="rect">
            <a:avLst/>
          </a:prstGeom>
        </p:spPr>
      </p:pic>
      <p:sp>
        <p:nvSpPr>
          <p:cNvPr id="106" name="Text 106"/>
          <p:cNvSpPr txBox="1"/>
          <p:nvPr/>
        </p:nvSpPr>
        <p:spPr>
          <a:xfrm>
            <a:off x="1508760" y="3611880"/>
            <a:ext cx="2011680" cy="274320"/>
          </a:xfrm>
          <a:prstGeom prst="rect">
            <a:avLst/>
          </a:prstGeom>
          <a:noFill/>
        </p:spPr>
        <p:txBody>
          <a:bodyPr wrap="square" lIns="0" tIns="0" rIns="0" bIns="0" rtlCol="0" anchor="t">
            <a:noAutofit/>
          </a:bodyPr>
          <a:lstStyle/>
          <a:p>
            <a:pPr marL="0" indent="0" algn="ctr">
              <a:buNone/>
            </a:pPr>
            <a:r>
              <a:rPr lang="en-US" sz="1100" b="1" dirty="0">
                <a:solidFill>
                  <a:srgbClr val="0B1F38"/>
                </a:solidFill>
                <a:latin typeface="Roboto"/>
                <a:ea typeface="Roboto"/>
                <a:cs typeface="Roboto"/>
              </a:rPr>
              <a:t>Landmark</a:t>
            </a:r>
          </a:p>
        </p:txBody>
      </p:sp>
      <p:sp>
        <p:nvSpPr>
          <p:cNvPr id="107" name="Text 107"/>
          <p:cNvSpPr txBox="1"/>
          <p:nvPr/>
        </p:nvSpPr>
        <p:spPr>
          <a:xfrm>
            <a:off x="1508760" y="3867912"/>
            <a:ext cx="2011680" cy="274320"/>
          </a:xfrm>
          <a:prstGeom prst="rect">
            <a:avLst/>
          </a:prstGeom>
          <a:noFill/>
        </p:spPr>
        <p:txBody>
          <a:bodyPr wrap="square" lIns="0" tIns="0" rIns="0" bIns="0" rtlCol="0" anchor="t">
            <a:noAutofit/>
          </a:bodyPr>
          <a:lstStyle/>
          <a:p>
            <a:pPr marL="0" indent="0" algn="ctr">
              <a:buNone/>
            </a:pPr>
            <a:r>
              <a:rPr lang="en-US" sz="1000" dirty="0">
                <a:solidFill>
                  <a:srgbClr val="3773BC"/>
                </a:solidFill>
                <a:latin typeface="Roboto"/>
                <a:ea typeface="Roboto"/>
                <a:cs typeface="Roboto"/>
              </a:rPr>
              <a:t>100-yard return zone</a:t>
            </a:r>
          </a:p>
        </p:txBody>
      </p:sp>
      <p:sp>
        <p:nvSpPr>
          <p:cNvPr id="108" name="Icon circle 108"/>
          <p:cNvSpPr/>
          <p:nvPr/>
        </p:nvSpPr>
        <p:spPr>
          <a:xfrm>
            <a:off x="3584448" y="2029968"/>
            <a:ext cx="420624" cy="420624"/>
          </a:xfrm>
          <a:prstGeom prst="ellipse">
            <a:avLst/>
          </a:prstGeom>
          <a:solidFill>
            <a:srgbClr val="F58220"/>
          </a:solidFill>
          <a:ln>
            <a:noFill/>
          </a:ln>
        </p:spPr>
        <p:txBody>
          <a:bodyPr/>
          <a:lstStyle/>
          <a:p>
            <a:endParaRPr lang="en-US"/>
          </a:p>
        </p:txBody>
      </p:sp>
      <p:pic>
        <p:nvPicPr>
          <p:cNvPr id="109" name="Icon 109"/>
          <p:cNvPicPr>
            <a:picLocks noChangeAspect="1"/>
          </p:cNvPicPr>
          <p:nvPr/>
        </p:nvPicPr>
        <p:blipFill>
          <a:blip r:embed="rId4"/>
          <a:stretch>
            <a:fillRect/>
          </a:stretch>
        </p:blipFill>
        <p:spPr>
          <a:xfrm>
            <a:off x="3698016" y="2143536"/>
            <a:ext cx="193487" cy="193487"/>
          </a:xfrm>
          <a:prstGeom prst="rect">
            <a:avLst/>
          </a:prstGeom>
        </p:spPr>
      </p:pic>
      <p:sp>
        <p:nvSpPr>
          <p:cNvPr id="110" name="Text 110"/>
          <p:cNvSpPr txBox="1"/>
          <p:nvPr/>
        </p:nvSpPr>
        <p:spPr>
          <a:xfrm>
            <a:off x="777240" y="4709160"/>
            <a:ext cx="3474720" cy="548640"/>
          </a:xfrm>
          <a:prstGeom prst="rect">
            <a:avLst/>
          </a:prstGeom>
          <a:noFill/>
        </p:spPr>
        <p:txBody>
          <a:bodyPr wrap="square" lIns="0" tIns="0" rIns="0" bIns="0" rtlCol="0" anchor="t">
            <a:noAutofit/>
          </a:bodyPr>
          <a:lstStyle/>
          <a:p>
            <a:pPr marL="0" indent="0" algn="ctr">
              <a:buNone/>
            </a:pPr>
            <a:r>
              <a:rPr lang="en-US" sz="1150" i="1" dirty="0">
                <a:solidFill>
                  <a:srgbClr val="4A5563"/>
                </a:solidFill>
                <a:latin typeface="Roboto"/>
                <a:ea typeface="Roboto"/>
                <a:cs typeface="Roboto"/>
              </a:rPr>
              <a:t>Not home yet? The reservation stays open until the vehicle is back inside the geofence and locked.</a:t>
            </a:r>
          </a:p>
        </p:txBody>
      </p:sp>
      <p:sp>
        <p:nvSpPr>
          <p:cNvPr id="111" name="Icon circle 111"/>
          <p:cNvSpPr/>
          <p:nvPr/>
        </p:nvSpPr>
        <p:spPr>
          <a:xfrm>
            <a:off x="4754880" y="1581912"/>
            <a:ext cx="548640" cy="548640"/>
          </a:xfrm>
          <a:prstGeom prst="ellipse">
            <a:avLst/>
          </a:prstGeom>
          <a:solidFill>
            <a:srgbClr val="0B1F38"/>
          </a:solidFill>
          <a:ln>
            <a:noFill/>
          </a:ln>
        </p:spPr>
        <p:txBody>
          <a:bodyPr/>
          <a:lstStyle/>
          <a:p>
            <a:endParaRPr lang="en-US"/>
          </a:p>
        </p:txBody>
      </p:sp>
      <p:pic>
        <p:nvPicPr>
          <p:cNvPr id="112" name="Icon 112"/>
          <p:cNvPicPr>
            <a:picLocks noChangeAspect="1"/>
          </p:cNvPicPr>
          <p:nvPr/>
        </p:nvPicPr>
        <p:blipFill>
          <a:blip r:embed="rId5"/>
          <a:stretch>
            <a:fillRect/>
          </a:stretch>
        </p:blipFill>
        <p:spPr>
          <a:xfrm>
            <a:off x="4903013" y="1730045"/>
            <a:ext cx="252374" cy="252374"/>
          </a:xfrm>
          <a:prstGeom prst="rect">
            <a:avLst/>
          </a:prstGeom>
        </p:spPr>
      </p:pic>
      <p:sp>
        <p:nvSpPr>
          <p:cNvPr id="113" name="Text 113"/>
          <p:cNvSpPr txBox="1"/>
          <p:nvPr/>
        </p:nvSpPr>
        <p:spPr>
          <a:xfrm>
            <a:off x="5486400" y="1554480"/>
            <a:ext cx="4800600" cy="292608"/>
          </a:xfrm>
          <a:prstGeom prst="rect">
            <a:avLst/>
          </a:prstGeom>
          <a:noFill/>
        </p:spPr>
        <p:txBody>
          <a:bodyPr wrap="square" lIns="0" tIns="0" rIns="0" bIns="0" rtlCol="0" anchor="t">
            <a:noAutofit/>
          </a:bodyPr>
          <a:lstStyle/>
          <a:p>
            <a:pPr marL="0" indent="0" algn="l">
              <a:buNone/>
            </a:pPr>
            <a:r>
              <a:rPr lang="en-US" sz="1350" b="1" dirty="0">
                <a:solidFill>
                  <a:srgbClr val="0B1F38"/>
                </a:solidFill>
                <a:latin typeface="Roboto"/>
                <a:ea typeface="Roboto"/>
                <a:cs typeface="Roboto"/>
              </a:rPr>
              <a:t>Set the home location</a:t>
            </a:r>
          </a:p>
        </p:txBody>
      </p:sp>
      <p:sp>
        <p:nvSpPr>
          <p:cNvPr id="114" name="Text 114"/>
          <p:cNvSpPr txBox="1"/>
          <p:nvPr/>
        </p:nvSpPr>
        <p:spPr>
          <a:xfrm>
            <a:off x="5486400" y="1874520"/>
            <a:ext cx="4800600" cy="548640"/>
          </a:xfrm>
          <a:prstGeom prst="rect">
            <a:avLst/>
          </a:prstGeom>
          <a:noFill/>
        </p:spPr>
        <p:txBody>
          <a:bodyPr wrap="square" lIns="0" tIns="0" rIns="0" bIns="0" rtlCol="0" anchor="t">
            <a:noAutofit/>
          </a:bodyPr>
          <a:lstStyle/>
          <a:p>
            <a:pPr marL="0" indent="0" algn="l">
              <a:buNone/>
            </a:pPr>
            <a:r>
              <a:rPr lang="en-US" sz="1100" dirty="0">
                <a:solidFill>
                  <a:srgbClr val="4A5563"/>
                </a:solidFill>
                <a:latin typeface="Roboto"/>
                <a:ea typeface="Roboto"/>
                <a:cs typeface="Roboto"/>
              </a:rPr>
              <a:t>Assign a site and location on the vehicle profile — that landmark becomes the vehicle’s home.</a:t>
            </a:r>
          </a:p>
        </p:txBody>
      </p:sp>
      <p:sp>
        <p:nvSpPr>
          <p:cNvPr id="115" name="Icon circle 115"/>
          <p:cNvSpPr/>
          <p:nvPr/>
        </p:nvSpPr>
        <p:spPr>
          <a:xfrm>
            <a:off x="4754880" y="2569464"/>
            <a:ext cx="548640" cy="548640"/>
          </a:xfrm>
          <a:prstGeom prst="ellipse">
            <a:avLst/>
          </a:prstGeom>
          <a:solidFill>
            <a:srgbClr val="0B1F38"/>
          </a:solidFill>
          <a:ln>
            <a:noFill/>
          </a:ln>
        </p:spPr>
        <p:txBody>
          <a:bodyPr/>
          <a:lstStyle/>
          <a:p>
            <a:endParaRPr lang="en-US"/>
          </a:p>
        </p:txBody>
      </p:sp>
      <p:pic>
        <p:nvPicPr>
          <p:cNvPr id="116" name="Icon 116"/>
          <p:cNvPicPr>
            <a:picLocks noChangeAspect="1"/>
          </p:cNvPicPr>
          <p:nvPr/>
        </p:nvPicPr>
        <p:blipFill>
          <a:blip r:embed="rId3"/>
          <a:stretch>
            <a:fillRect/>
          </a:stretch>
        </p:blipFill>
        <p:spPr>
          <a:xfrm>
            <a:off x="4903013" y="2717597"/>
            <a:ext cx="252374" cy="252374"/>
          </a:xfrm>
          <a:prstGeom prst="rect">
            <a:avLst/>
          </a:prstGeom>
        </p:spPr>
      </p:pic>
      <p:sp>
        <p:nvSpPr>
          <p:cNvPr id="117" name="Text 117"/>
          <p:cNvSpPr txBox="1"/>
          <p:nvPr/>
        </p:nvSpPr>
        <p:spPr>
          <a:xfrm>
            <a:off x="5486400" y="2542032"/>
            <a:ext cx="4800600" cy="292608"/>
          </a:xfrm>
          <a:prstGeom prst="rect">
            <a:avLst/>
          </a:prstGeom>
          <a:noFill/>
        </p:spPr>
        <p:txBody>
          <a:bodyPr wrap="square" lIns="0" tIns="0" rIns="0" bIns="0" rtlCol="0" anchor="t">
            <a:noAutofit/>
          </a:bodyPr>
          <a:lstStyle/>
          <a:p>
            <a:pPr marL="0" indent="0" algn="l">
              <a:buNone/>
            </a:pPr>
            <a:r>
              <a:rPr lang="en-US" sz="1350" b="1" dirty="0">
                <a:solidFill>
                  <a:srgbClr val="0B1F38"/>
                </a:solidFill>
                <a:latin typeface="Roboto"/>
                <a:ea typeface="Roboto"/>
                <a:cs typeface="Roboto"/>
              </a:rPr>
              <a:t>Location only matters at return</a:t>
            </a:r>
          </a:p>
        </p:txBody>
      </p:sp>
      <p:sp>
        <p:nvSpPr>
          <p:cNvPr id="118" name="Text 118"/>
          <p:cNvSpPr txBox="1"/>
          <p:nvPr/>
        </p:nvSpPr>
        <p:spPr>
          <a:xfrm>
            <a:off x="5486400" y="2862072"/>
            <a:ext cx="4800600" cy="548640"/>
          </a:xfrm>
          <a:prstGeom prst="rect">
            <a:avLst/>
          </a:prstGeom>
          <a:noFill/>
        </p:spPr>
        <p:txBody>
          <a:bodyPr wrap="square" lIns="0" tIns="0" rIns="0" bIns="0" rtlCol="0" anchor="t">
            <a:noAutofit/>
          </a:bodyPr>
          <a:lstStyle/>
          <a:p>
            <a:pPr marL="0" indent="0" algn="l">
              <a:buNone/>
            </a:pPr>
            <a:r>
              <a:rPr lang="en-US" sz="1100" dirty="0">
                <a:solidFill>
                  <a:srgbClr val="4A5563"/>
                </a:solidFill>
                <a:latin typeface="Roboto"/>
                <a:ea typeface="Roboto"/>
                <a:cs typeface="Roboto"/>
              </a:rPr>
              <a:t>If the vehicle isn’t at its home location, the reservation won’t end. It stays open until the driver returns and locks the door — so no driver is left stranded.</a:t>
            </a:r>
          </a:p>
        </p:txBody>
      </p:sp>
      <p:sp>
        <p:nvSpPr>
          <p:cNvPr id="119" name="Icon circle 119"/>
          <p:cNvSpPr/>
          <p:nvPr/>
        </p:nvSpPr>
        <p:spPr>
          <a:xfrm>
            <a:off x="4754880" y="3557016"/>
            <a:ext cx="548640" cy="548640"/>
          </a:xfrm>
          <a:prstGeom prst="ellipse">
            <a:avLst/>
          </a:prstGeom>
          <a:solidFill>
            <a:srgbClr val="0B1F38"/>
          </a:solidFill>
          <a:ln>
            <a:noFill/>
          </a:ln>
        </p:spPr>
        <p:txBody>
          <a:bodyPr/>
          <a:lstStyle/>
          <a:p>
            <a:endParaRPr lang="en-US"/>
          </a:p>
        </p:txBody>
      </p:sp>
      <p:pic>
        <p:nvPicPr>
          <p:cNvPr id="120" name="Icon 120"/>
          <p:cNvPicPr>
            <a:picLocks noChangeAspect="1"/>
          </p:cNvPicPr>
          <p:nvPr/>
        </p:nvPicPr>
        <p:blipFill>
          <a:blip r:embed="rId6"/>
          <a:stretch>
            <a:fillRect/>
          </a:stretch>
        </p:blipFill>
        <p:spPr>
          <a:xfrm>
            <a:off x="4903013" y="3705149"/>
            <a:ext cx="252374" cy="252374"/>
          </a:xfrm>
          <a:prstGeom prst="rect">
            <a:avLst/>
          </a:prstGeom>
        </p:spPr>
      </p:pic>
      <p:sp>
        <p:nvSpPr>
          <p:cNvPr id="121" name="Text 121"/>
          <p:cNvSpPr txBox="1"/>
          <p:nvPr/>
        </p:nvSpPr>
        <p:spPr>
          <a:xfrm>
            <a:off x="5486400" y="3529584"/>
            <a:ext cx="4800600" cy="292608"/>
          </a:xfrm>
          <a:prstGeom prst="rect">
            <a:avLst/>
          </a:prstGeom>
          <a:noFill/>
        </p:spPr>
        <p:txBody>
          <a:bodyPr wrap="square" lIns="0" tIns="0" rIns="0" bIns="0" rtlCol="0" anchor="t">
            <a:noAutofit/>
          </a:bodyPr>
          <a:lstStyle/>
          <a:p>
            <a:pPr marL="0" indent="0" algn="l">
              <a:buNone/>
            </a:pPr>
            <a:r>
              <a:rPr lang="en-US" sz="1350" b="1" dirty="0">
                <a:solidFill>
                  <a:srgbClr val="0B1F38"/>
                </a:solidFill>
                <a:latin typeface="Roboto"/>
                <a:ea typeface="Roboto"/>
                <a:cs typeface="Roboto"/>
              </a:rPr>
              <a:t>One-way trips(e.g., drop-off at airport; drive to home location)</a:t>
            </a:r>
          </a:p>
        </p:txBody>
      </p:sp>
      <p:sp>
        <p:nvSpPr>
          <p:cNvPr id="122" name="Text 122"/>
          <p:cNvSpPr txBox="1"/>
          <p:nvPr/>
        </p:nvSpPr>
        <p:spPr>
          <a:xfrm>
            <a:off x="5486400" y="3849624"/>
            <a:ext cx="4800600" cy="548640"/>
          </a:xfrm>
          <a:prstGeom prst="rect">
            <a:avLst/>
          </a:prstGeom>
          <a:noFill/>
        </p:spPr>
        <p:txBody>
          <a:bodyPr wrap="square" lIns="0" tIns="0" rIns="0" bIns="0" rtlCol="0" anchor="t">
            <a:noAutofit/>
          </a:bodyPr>
          <a:lstStyle/>
          <a:p>
            <a:pPr marL="0" indent="0" algn="l">
              <a:buNone/>
            </a:pPr>
            <a:r>
              <a:rPr lang="en-US" sz="1100" dirty="0">
                <a:solidFill>
                  <a:srgbClr val="4A5563"/>
                </a:solidFill>
                <a:latin typeface="Roboto"/>
                <a:ea typeface="Roboto"/>
                <a:cs typeface="Roboto"/>
              </a:rPr>
              <a:t>An admin ends the reservation manually; the next driver picks up remotely and returns the vehicle to home base.</a:t>
            </a:r>
          </a:p>
        </p:txBody>
      </p:sp>
      <p:sp>
        <p:nvSpPr>
          <p:cNvPr id="123" name="Icon circle 123"/>
          <p:cNvSpPr/>
          <p:nvPr/>
        </p:nvSpPr>
        <p:spPr>
          <a:xfrm>
            <a:off x="4754880" y="4544568"/>
            <a:ext cx="548640" cy="548640"/>
          </a:xfrm>
          <a:prstGeom prst="ellipse">
            <a:avLst/>
          </a:prstGeom>
          <a:solidFill>
            <a:srgbClr val="0B1F38"/>
          </a:solidFill>
          <a:ln>
            <a:noFill/>
          </a:ln>
        </p:spPr>
        <p:txBody>
          <a:bodyPr/>
          <a:lstStyle/>
          <a:p>
            <a:endParaRPr lang="en-US"/>
          </a:p>
        </p:txBody>
      </p:sp>
      <p:pic>
        <p:nvPicPr>
          <p:cNvPr id="124" name="Icon 124"/>
          <p:cNvPicPr>
            <a:picLocks noChangeAspect="1"/>
          </p:cNvPicPr>
          <p:nvPr/>
        </p:nvPicPr>
        <p:blipFill>
          <a:blip r:embed="rId7"/>
          <a:stretch>
            <a:fillRect/>
          </a:stretch>
        </p:blipFill>
        <p:spPr>
          <a:xfrm>
            <a:off x="4903013" y="4692701"/>
            <a:ext cx="252374" cy="252374"/>
          </a:xfrm>
          <a:prstGeom prst="rect">
            <a:avLst/>
          </a:prstGeom>
        </p:spPr>
      </p:pic>
      <p:sp>
        <p:nvSpPr>
          <p:cNvPr id="125" name="Text 125"/>
          <p:cNvSpPr txBox="1"/>
          <p:nvPr/>
        </p:nvSpPr>
        <p:spPr>
          <a:xfrm>
            <a:off x="5486400" y="4517136"/>
            <a:ext cx="4800600" cy="292608"/>
          </a:xfrm>
          <a:prstGeom prst="rect">
            <a:avLst/>
          </a:prstGeom>
          <a:noFill/>
        </p:spPr>
        <p:txBody>
          <a:bodyPr wrap="square" lIns="0" tIns="0" rIns="0" bIns="0" rtlCol="0" anchor="t">
            <a:noAutofit/>
          </a:bodyPr>
          <a:lstStyle/>
          <a:p>
            <a:pPr marL="0" indent="0" algn="l">
              <a:buNone/>
            </a:pPr>
            <a:r>
              <a:rPr lang="en-US" sz="1350" b="1" dirty="0">
                <a:solidFill>
                  <a:srgbClr val="0B1F38"/>
                </a:solidFill>
                <a:latin typeface="Roboto"/>
                <a:ea typeface="Roboto"/>
                <a:cs typeface="Roboto"/>
              </a:rPr>
              <a:t>One home location per vehicle</a:t>
            </a:r>
          </a:p>
        </p:txBody>
      </p:sp>
      <p:sp>
        <p:nvSpPr>
          <p:cNvPr id="126" name="Text 126"/>
          <p:cNvSpPr txBox="1"/>
          <p:nvPr/>
        </p:nvSpPr>
        <p:spPr>
          <a:xfrm>
            <a:off x="5486400" y="4837176"/>
            <a:ext cx="4800600" cy="548640"/>
          </a:xfrm>
          <a:prstGeom prst="rect">
            <a:avLst/>
          </a:prstGeom>
          <a:noFill/>
        </p:spPr>
        <p:txBody>
          <a:bodyPr wrap="square" lIns="0" tIns="0" rIns="0" bIns="0" rtlCol="0" anchor="t">
            <a:noAutofit/>
          </a:bodyPr>
          <a:lstStyle/>
          <a:p>
            <a:pPr marL="0" indent="0" algn="l">
              <a:buNone/>
            </a:pPr>
            <a:r>
              <a:rPr lang="en-US" sz="1100" dirty="0">
                <a:solidFill>
                  <a:srgbClr val="4A5563"/>
                </a:solidFill>
                <a:latin typeface="Roboto"/>
                <a:ea typeface="Roboto"/>
                <a:cs typeface="Roboto"/>
              </a:rPr>
              <a:t>Multiple home locations per vehicle (true one-way or multi-site) isn’t supported today.</a:t>
            </a:r>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a:solidFill>
                  <a:srgbClr val="0B1F38"/>
                </a:solidFill>
                <a:latin typeface="Syne" pitchFamily="34" charset="0"/>
                <a:ea typeface="Syne" pitchFamily="34" charset="-122"/>
                <a:cs typeface="Syne" pitchFamily="34" charset="-120"/>
              </a:rPr>
              <a:t>Keyless: badge enrollment</a:t>
            </a:r>
            <a:endParaRPr lang="en-US" sz="235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Invers  ·  Card setup is the only step on the Invers side</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sp>
        <p:nvSpPr>
          <p:cNvPr id="101" name="Step card 101"/>
          <p:cNvSpPr/>
          <p:nvPr/>
        </p:nvSpPr>
        <p:spPr>
          <a:xfrm>
            <a:off x="548640" y="1463040"/>
            <a:ext cx="2212848" cy="2011680"/>
          </a:xfrm>
          <a:prstGeom prst="roundRect">
            <a:avLst>
              <a:gd name="adj" fmla="val 8000"/>
            </a:avLst>
          </a:prstGeom>
          <a:solidFill>
            <a:srgbClr val="F2F5F9"/>
          </a:solidFill>
          <a:ln w="12700">
            <a:solidFill>
              <a:srgbClr val="D8E0EA"/>
            </a:solidFill>
          </a:ln>
        </p:spPr>
        <p:txBody>
          <a:bodyPr/>
          <a:lstStyle/>
          <a:p>
            <a:endParaRPr lang="en-US"/>
          </a:p>
        </p:txBody>
      </p:sp>
      <p:sp>
        <p:nvSpPr>
          <p:cNvPr id="102" name="Text 102"/>
          <p:cNvSpPr txBox="1"/>
          <p:nvPr/>
        </p:nvSpPr>
        <p:spPr>
          <a:xfrm>
            <a:off x="713232" y="1572768"/>
            <a:ext cx="365760" cy="320040"/>
          </a:xfrm>
          <a:prstGeom prst="rect">
            <a:avLst/>
          </a:prstGeom>
          <a:noFill/>
        </p:spPr>
        <p:txBody>
          <a:bodyPr wrap="square" lIns="0" tIns="0" rIns="0" bIns="0" rtlCol="0" anchor="t">
            <a:noAutofit/>
          </a:bodyPr>
          <a:lstStyle/>
          <a:p>
            <a:pPr marL="0" indent="0" algn="l">
              <a:buNone/>
            </a:pPr>
            <a:r>
              <a:rPr lang="en-US" sz="1600" b="1" dirty="0">
                <a:solidFill>
                  <a:srgbClr val="F58220"/>
                </a:solidFill>
                <a:latin typeface="Syne"/>
                <a:ea typeface="Syne"/>
                <a:cs typeface="Syne"/>
              </a:rPr>
              <a:t>1</a:t>
            </a:r>
          </a:p>
        </p:txBody>
      </p:sp>
      <p:sp>
        <p:nvSpPr>
          <p:cNvPr id="103" name="Icon circle 103"/>
          <p:cNvSpPr/>
          <p:nvPr/>
        </p:nvSpPr>
        <p:spPr>
          <a:xfrm>
            <a:off x="1389888" y="1673352"/>
            <a:ext cx="530352" cy="530352"/>
          </a:xfrm>
          <a:prstGeom prst="ellipse">
            <a:avLst/>
          </a:prstGeom>
          <a:solidFill>
            <a:srgbClr val="0B1F38"/>
          </a:solidFill>
          <a:ln>
            <a:noFill/>
          </a:ln>
        </p:spPr>
        <p:txBody>
          <a:bodyPr/>
          <a:lstStyle/>
          <a:p>
            <a:endParaRPr lang="en-US"/>
          </a:p>
        </p:txBody>
      </p:sp>
      <p:pic>
        <p:nvPicPr>
          <p:cNvPr id="104" name="Icon 104"/>
          <p:cNvPicPr>
            <a:picLocks noChangeAspect="1"/>
          </p:cNvPicPr>
          <p:nvPr/>
        </p:nvPicPr>
        <p:blipFill>
          <a:blip r:embed="rId3"/>
          <a:stretch>
            <a:fillRect/>
          </a:stretch>
        </p:blipFill>
        <p:spPr>
          <a:xfrm>
            <a:off x="1533083" y="1816547"/>
            <a:ext cx="243962" cy="243962"/>
          </a:xfrm>
          <a:prstGeom prst="rect">
            <a:avLst/>
          </a:prstGeom>
        </p:spPr>
      </p:pic>
      <p:sp>
        <p:nvSpPr>
          <p:cNvPr id="105" name="Text 105"/>
          <p:cNvSpPr txBox="1"/>
          <p:nvPr/>
        </p:nvSpPr>
        <p:spPr>
          <a:xfrm>
            <a:off x="685800" y="2286000"/>
            <a:ext cx="1938528" cy="274320"/>
          </a:xfrm>
          <a:prstGeom prst="rect">
            <a:avLst/>
          </a:prstGeom>
          <a:noFill/>
        </p:spPr>
        <p:txBody>
          <a:bodyPr wrap="square" lIns="0" tIns="0" rIns="0" bIns="0" rtlCol="0" anchor="t">
            <a:noAutofit/>
          </a:bodyPr>
          <a:lstStyle/>
          <a:p>
            <a:pPr marL="0" indent="0" algn="ctr">
              <a:buNone/>
            </a:pPr>
            <a:r>
              <a:rPr lang="en-US" sz="1300" b="1" dirty="0">
                <a:solidFill>
                  <a:srgbClr val="0B1F38"/>
                </a:solidFill>
                <a:latin typeface="Roboto"/>
                <a:ea typeface="Roboto"/>
                <a:cs typeface="Roboto"/>
              </a:rPr>
              <a:t>Scan the card</a:t>
            </a:r>
          </a:p>
        </p:txBody>
      </p:sp>
      <p:sp>
        <p:nvSpPr>
          <p:cNvPr id="106" name="Text 106"/>
          <p:cNvSpPr txBox="1"/>
          <p:nvPr/>
        </p:nvSpPr>
        <p:spPr>
          <a:xfrm>
            <a:off x="685800" y="2606040"/>
            <a:ext cx="1938528" cy="822960"/>
          </a:xfrm>
          <a:prstGeom prst="rect">
            <a:avLst/>
          </a:prstGeom>
          <a:noFill/>
        </p:spPr>
        <p:txBody>
          <a:bodyPr wrap="square" lIns="0" tIns="0" rIns="0" bIns="0" rtlCol="0" anchor="t">
            <a:noAutofit/>
          </a:bodyPr>
          <a:lstStyle/>
          <a:p>
            <a:pPr marL="0" indent="0" algn="ctr">
              <a:buNone/>
            </a:pPr>
            <a:r>
              <a:rPr lang="en-US" sz="1050" dirty="0">
                <a:solidFill>
                  <a:srgbClr val="4A5563"/>
                </a:solidFill>
                <a:latin typeface="Roboto"/>
                <a:ea typeface="Roboto"/>
                <a:cs typeface="Roboto"/>
              </a:rPr>
              <a:t>Invers reads the card value.</a:t>
            </a:r>
          </a:p>
        </p:txBody>
      </p:sp>
      <p:sp>
        <p:nvSpPr>
          <p:cNvPr id="107" name="Text 107"/>
          <p:cNvSpPr txBox="1"/>
          <p:nvPr/>
        </p:nvSpPr>
        <p:spPr>
          <a:xfrm>
            <a:off x="2761488" y="2103120"/>
            <a:ext cx="301752" cy="457200"/>
          </a:xfrm>
          <a:prstGeom prst="rect">
            <a:avLst/>
          </a:prstGeom>
          <a:noFill/>
        </p:spPr>
        <p:txBody>
          <a:bodyPr wrap="square" lIns="0" tIns="0" rIns="0" bIns="0" rtlCol="0" anchor="ctr">
            <a:noAutofit/>
          </a:bodyPr>
          <a:lstStyle/>
          <a:p>
            <a:pPr marL="0" indent="0" algn="ctr">
              <a:buNone/>
            </a:pPr>
            <a:r>
              <a:rPr lang="en-US" sz="2600" b="1" dirty="0">
                <a:solidFill>
                  <a:srgbClr val="F58220"/>
                </a:solidFill>
                <a:latin typeface="Roboto"/>
                <a:ea typeface="Roboto"/>
                <a:cs typeface="Roboto"/>
              </a:rPr>
              <a:t>›</a:t>
            </a:r>
          </a:p>
        </p:txBody>
      </p:sp>
      <p:sp>
        <p:nvSpPr>
          <p:cNvPr id="108" name="Step card 108"/>
          <p:cNvSpPr/>
          <p:nvPr/>
        </p:nvSpPr>
        <p:spPr>
          <a:xfrm>
            <a:off x="3063240" y="1463040"/>
            <a:ext cx="2212848" cy="2011680"/>
          </a:xfrm>
          <a:prstGeom prst="roundRect">
            <a:avLst>
              <a:gd name="adj" fmla="val 8000"/>
            </a:avLst>
          </a:prstGeom>
          <a:solidFill>
            <a:srgbClr val="F2F5F9"/>
          </a:solidFill>
          <a:ln w="12700">
            <a:solidFill>
              <a:srgbClr val="D8E0EA"/>
            </a:solidFill>
          </a:ln>
        </p:spPr>
        <p:txBody>
          <a:bodyPr/>
          <a:lstStyle/>
          <a:p>
            <a:endParaRPr lang="en-US"/>
          </a:p>
        </p:txBody>
      </p:sp>
      <p:sp>
        <p:nvSpPr>
          <p:cNvPr id="109" name="Text 109"/>
          <p:cNvSpPr txBox="1"/>
          <p:nvPr/>
        </p:nvSpPr>
        <p:spPr>
          <a:xfrm>
            <a:off x="3227832" y="1572768"/>
            <a:ext cx="365760" cy="320040"/>
          </a:xfrm>
          <a:prstGeom prst="rect">
            <a:avLst/>
          </a:prstGeom>
          <a:noFill/>
        </p:spPr>
        <p:txBody>
          <a:bodyPr wrap="square" lIns="0" tIns="0" rIns="0" bIns="0" rtlCol="0" anchor="t">
            <a:noAutofit/>
          </a:bodyPr>
          <a:lstStyle/>
          <a:p>
            <a:pPr marL="0" indent="0" algn="l">
              <a:buNone/>
            </a:pPr>
            <a:r>
              <a:rPr lang="en-US" sz="1600" b="1" dirty="0">
                <a:solidFill>
                  <a:srgbClr val="F58220"/>
                </a:solidFill>
                <a:latin typeface="Syne"/>
                <a:ea typeface="Syne"/>
                <a:cs typeface="Syne"/>
              </a:rPr>
              <a:t>2</a:t>
            </a:r>
          </a:p>
        </p:txBody>
      </p:sp>
      <p:sp>
        <p:nvSpPr>
          <p:cNvPr id="110" name="Icon circle 110"/>
          <p:cNvSpPr/>
          <p:nvPr/>
        </p:nvSpPr>
        <p:spPr>
          <a:xfrm>
            <a:off x="3904488" y="1673352"/>
            <a:ext cx="530352" cy="530352"/>
          </a:xfrm>
          <a:prstGeom prst="ellipse">
            <a:avLst/>
          </a:prstGeom>
          <a:solidFill>
            <a:srgbClr val="0B1F38"/>
          </a:solidFill>
          <a:ln>
            <a:noFill/>
          </a:ln>
        </p:spPr>
        <p:txBody>
          <a:bodyPr/>
          <a:lstStyle/>
          <a:p>
            <a:endParaRPr lang="en-US"/>
          </a:p>
        </p:txBody>
      </p:sp>
      <p:pic>
        <p:nvPicPr>
          <p:cNvPr id="111" name="Icon 111"/>
          <p:cNvPicPr>
            <a:picLocks noChangeAspect="1"/>
          </p:cNvPicPr>
          <p:nvPr/>
        </p:nvPicPr>
        <p:blipFill>
          <a:blip r:embed="rId4"/>
          <a:stretch>
            <a:fillRect/>
          </a:stretch>
        </p:blipFill>
        <p:spPr>
          <a:xfrm>
            <a:off x="4047683" y="1816547"/>
            <a:ext cx="243962" cy="243962"/>
          </a:xfrm>
          <a:prstGeom prst="rect">
            <a:avLst/>
          </a:prstGeom>
        </p:spPr>
      </p:pic>
      <p:sp>
        <p:nvSpPr>
          <p:cNvPr id="112" name="Text 112"/>
          <p:cNvSpPr txBox="1"/>
          <p:nvPr/>
        </p:nvSpPr>
        <p:spPr>
          <a:xfrm>
            <a:off x="3200400" y="2286000"/>
            <a:ext cx="1938528" cy="274320"/>
          </a:xfrm>
          <a:prstGeom prst="rect">
            <a:avLst/>
          </a:prstGeom>
          <a:noFill/>
        </p:spPr>
        <p:txBody>
          <a:bodyPr wrap="square" lIns="0" tIns="0" rIns="0" bIns="0" rtlCol="0" anchor="t">
            <a:noAutofit/>
          </a:bodyPr>
          <a:lstStyle/>
          <a:p>
            <a:pPr marL="0" indent="0" algn="ctr">
              <a:buNone/>
            </a:pPr>
            <a:r>
              <a:rPr lang="en-US" sz="1300" b="1" dirty="0">
                <a:solidFill>
                  <a:srgbClr val="0B1F38"/>
                </a:solidFill>
                <a:latin typeface="Roboto"/>
                <a:ea typeface="Roboto"/>
                <a:cs typeface="Roboto"/>
              </a:rPr>
              <a:t>UID created</a:t>
            </a:r>
          </a:p>
        </p:txBody>
      </p:sp>
      <p:sp>
        <p:nvSpPr>
          <p:cNvPr id="113" name="Text 113"/>
          <p:cNvSpPr txBox="1"/>
          <p:nvPr/>
        </p:nvSpPr>
        <p:spPr>
          <a:xfrm>
            <a:off x="3200400" y="2606040"/>
            <a:ext cx="1938528" cy="822960"/>
          </a:xfrm>
          <a:prstGeom prst="rect">
            <a:avLst/>
          </a:prstGeom>
          <a:noFill/>
        </p:spPr>
        <p:txBody>
          <a:bodyPr wrap="square" lIns="0" tIns="0" rIns="0" bIns="0" rtlCol="0" anchor="t">
            <a:noAutofit/>
          </a:bodyPr>
          <a:lstStyle/>
          <a:p>
            <a:pPr marL="0" indent="0" algn="ctr">
              <a:buNone/>
            </a:pPr>
            <a:r>
              <a:rPr lang="en-US" sz="1050" dirty="0">
                <a:solidFill>
                  <a:srgbClr val="4A5563"/>
                </a:solidFill>
                <a:latin typeface="Roboto"/>
                <a:ea typeface="Roboto"/>
                <a:cs typeface="Roboto"/>
              </a:rPr>
              <a:t>Invers hashes it into a UID on its whitelist. FleetCommander stores the same UID on the user profile.</a:t>
            </a:r>
          </a:p>
        </p:txBody>
      </p:sp>
      <p:sp>
        <p:nvSpPr>
          <p:cNvPr id="114" name="Text 114"/>
          <p:cNvSpPr txBox="1"/>
          <p:nvPr/>
        </p:nvSpPr>
        <p:spPr>
          <a:xfrm>
            <a:off x="5276088" y="2103120"/>
            <a:ext cx="301752" cy="457200"/>
          </a:xfrm>
          <a:prstGeom prst="rect">
            <a:avLst/>
          </a:prstGeom>
          <a:noFill/>
        </p:spPr>
        <p:txBody>
          <a:bodyPr wrap="square" lIns="0" tIns="0" rIns="0" bIns="0" rtlCol="0" anchor="ctr">
            <a:noAutofit/>
          </a:bodyPr>
          <a:lstStyle/>
          <a:p>
            <a:pPr marL="0" indent="0" algn="ctr">
              <a:buNone/>
            </a:pPr>
            <a:r>
              <a:rPr lang="en-US" sz="2600" b="1" dirty="0">
                <a:solidFill>
                  <a:srgbClr val="F58220"/>
                </a:solidFill>
                <a:latin typeface="Roboto"/>
                <a:ea typeface="Roboto"/>
                <a:cs typeface="Roboto"/>
              </a:rPr>
              <a:t>›</a:t>
            </a:r>
          </a:p>
        </p:txBody>
      </p:sp>
      <p:sp>
        <p:nvSpPr>
          <p:cNvPr id="115" name="Step card 115"/>
          <p:cNvSpPr/>
          <p:nvPr/>
        </p:nvSpPr>
        <p:spPr>
          <a:xfrm>
            <a:off x="5577840" y="1463040"/>
            <a:ext cx="2212848" cy="2011680"/>
          </a:xfrm>
          <a:prstGeom prst="roundRect">
            <a:avLst>
              <a:gd name="adj" fmla="val 8000"/>
            </a:avLst>
          </a:prstGeom>
          <a:solidFill>
            <a:srgbClr val="F2F5F9"/>
          </a:solidFill>
          <a:ln w="12700">
            <a:solidFill>
              <a:srgbClr val="D8E0EA"/>
            </a:solidFill>
          </a:ln>
        </p:spPr>
        <p:txBody>
          <a:bodyPr/>
          <a:lstStyle/>
          <a:p>
            <a:endParaRPr lang="en-US"/>
          </a:p>
        </p:txBody>
      </p:sp>
      <p:sp>
        <p:nvSpPr>
          <p:cNvPr id="116" name="Text 116"/>
          <p:cNvSpPr txBox="1"/>
          <p:nvPr/>
        </p:nvSpPr>
        <p:spPr>
          <a:xfrm>
            <a:off x="5742432" y="1572768"/>
            <a:ext cx="365760" cy="320040"/>
          </a:xfrm>
          <a:prstGeom prst="rect">
            <a:avLst/>
          </a:prstGeom>
          <a:noFill/>
        </p:spPr>
        <p:txBody>
          <a:bodyPr wrap="square" lIns="0" tIns="0" rIns="0" bIns="0" rtlCol="0" anchor="t">
            <a:noAutofit/>
          </a:bodyPr>
          <a:lstStyle/>
          <a:p>
            <a:pPr marL="0" indent="0" algn="l">
              <a:buNone/>
            </a:pPr>
            <a:r>
              <a:rPr lang="en-US" sz="1600" b="1" dirty="0">
                <a:solidFill>
                  <a:srgbClr val="F58220"/>
                </a:solidFill>
                <a:latin typeface="Syne"/>
                <a:ea typeface="Syne"/>
                <a:cs typeface="Syne"/>
              </a:rPr>
              <a:t>3</a:t>
            </a:r>
          </a:p>
        </p:txBody>
      </p:sp>
      <p:sp>
        <p:nvSpPr>
          <p:cNvPr id="117" name="Icon circle 117"/>
          <p:cNvSpPr/>
          <p:nvPr/>
        </p:nvSpPr>
        <p:spPr>
          <a:xfrm>
            <a:off x="6419088" y="1673352"/>
            <a:ext cx="530352" cy="530352"/>
          </a:xfrm>
          <a:prstGeom prst="ellipse">
            <a:avLst/>
          </a:prstGeom>
          <a:solidFill>
            <a:srgbClr val="0B1F38"/>
          </a:solidFill>
          <a:ln>
            <a:noFill/>
          </a:ln>
        </p:spPr>
        <p:txBody>
          <a:bodyPr/>
          <a:lstStyle/>
          <a:p>
            <a:endParaRPr lang="en-US"/>
          </a:p>
        </p:txBody>
      </p:sp>
      <p:pic>
        <p:nvPicPr>
          <p:cNvPr id="118" name="Icon 118"/>
          <p:cNvPicPr>
            <a:picLocks noChangeAspect="1"/>
          </p:cNvPicPr>
          <p:nvPr/>
        </p:nvPicPr>
        <p:blipFill>
          <a:blip r:embed="rId5"/>
          <a:stretch>
            <a:fillRect/>
          </a:stretch>
        </p:blipFill>
        <p:spPr>
          <a:xfrm>
            <a:off x="6562283" y="1816547"/>
            <a:ext cx="243962" cy="243962"/>
          </a:xfrm>
          <a:prstGeom prst="rect">
            <a:avLst/>
          </a:prstGeom>
        </p:spPr>
      </p:pic>
      <p:sp>
        <p:nvSpPr>
          <p:cNvPr id="119" name="Text 119"/>
          <p:cNvSpPr txBox="1"/>
          <p:nvPr/>
        </p:nvSpPr>
        <p:spPr>
          <a:xfrm>
            <a:off x="5715000" y="2286000"/>
            <a:ext cx="1938528" cy="274320"/>
          </a:xfrm>
          <a:prstGeom prst="rect">
            <a:avLst/>
          </a:prstGeom>
          <a:noFill/>
        </p:spPr>
        <p:txBody>
          <a:bodyPr wrap="square" lIns="0" tIns="0" rIns="0" bIns="0" rtlCol="0" anchor="t">
            <a:noAutofit/>
          </a:bodyPr>
          <a:lstStyle/>
          <a:p>
            <a:pPr marL="0" indent="0" algn="ctr">
              <a:buNone/>
            </a:pPr>
            <a:r>
              <a:rPr lang="en-US" sz="1300" b="1" dirty="0">
                <a:solidFill>
                  <a:srgbClr val="0B1F38"/>
                </a:solidFill>
                <a:latin typeface="Roboto"/>
                <a:ea typeface="Roboto"/>
                <a:cs typeface="Roboto"/>
              </a:rPr>
              <a:t>Reserve</a:t>
            </a:r>
          </a:p>
        </p:txBody>
      </p:sp>
      <p:sp>
        <p:nvSpPr>
          <p:cNvPr id="120" name="Text 120"/>
          <p:cNvSpPr txBox="1"/>
          <p:nvPr/>
        </p:nvSpPr>
        <p:spPr>
          <a:xfrm>
            <a:off x="5715000" y="2606040"/>
            <a:ext cx="1938528" cy="822960"/>
          </a:xfrm>
          <a:prstGeom prst="rect">
            <a:avLst/>
          </a:prstGeom>
          <a:noFill/>
        </p:spPr>
        <p:txBody>
          <a:bodyPr wrap="square" lIns="0" tIns="0" rIns="0" bIns="0" rtlCol="0" anchor="t">
            <a:noAutofit/>
          </a:bodyPr>
          <a:lstStyle/>
          <a:p>
            <a:pPr marL="0" indent="0" algn="ctr">
              <a:buNone/>
            </a:pPr>
            <a:r>
              <a:rPr lang="en-US" sz="1050" dirty="0">
                <a:solidFill>
                  <a:srgbClr val="4A5563"/>
                </a:solidFill>
                <a:latin typeface="Roboto"/>
                <a:ea typeface="Roboto"/>
                <a:cs typeface="Roboto"/>
              </a:rPr>
              <a:t>FleetCommander sends Invers the start time, end time, and UID.</a:t>
            </a:r>
          </a:p>
        </p:txBody>
      </p:sp>
      <p:sp>
        <p:nvSpPr>
          <p:cNvPr id="121" name="Text 121"/>
          <p:cNvSpPr txBox="1"/>
          <p:nvPr/>
        </p:nvSpPr>
        <p:spPr>
          <a:xfrm>
            <a:off x="7790688" y="2103120"/>
            <a:ext cx="301752" cy="457200"/>
          </a:xfrm>
          <a:prstGeom prst="rect">
            <a:avLst/>
          </a:prstGeom>
          <a:noFill/>
        </p:spPr>
        <p:txBody>
          <a:bodyPr wrap="square" lIns="0" tIns="0" rIns="0" bIns="0" rtlCol="0" anchor="ctr">
            <a:noAutofit/>
          </a:bodyPr>
          <a:lstStyle/>
          <a:p>
            <a:pPr marL="0" indent="0" algn="ctr">
              <a:buNone/>
            </a:pPr>
            <a:r>
              <a:rPr lang="en-US" sz="2600" b="1" dirty="0">
                <a:solidFill>
                  <a:srgbClr val="F58220"/>
                </a:solidFill>
                <a:latin typeface="Roboto"/>
                <a:ea typeface="Roboto"/>
                <a:cs typeface="Roboto"/>
              </a:rPr>
              <a:t>›</a:t>
            </a:r>
          </a:p>
        </p:txBody>
      </p:sp>
      <p:sp>
        <p:nvSpPr>
          <p:cNvPr id="122" name="Step card 122"/>
          <p:cNvSpPr/>
          <p:nvPr/>
        </p:nvSpPr>
        <p:spPr>
          <a:xfrm>
            <a:off x="8092440" y="1463040"/>
            <a:ext cx="2212848" cy="2011680"/>
          </a:xfrm>
          <a:prstGeom prst="roundRect">
            <a:avLst>
              <a:gd name="adj" fmla="val 8000"/>
            </a:avLst>
          </a:prstGeom>
          <a:solidFill>
            <a:srgbClr val="F2F5F9"/>
          </a:solidFill>
          <a:ln w="12700">
            <a:solidFill>
              <a:srgbClr val="D8E0EA"/>
            </a:solidFill>
          </a:ln>
        </p:spPr>
        <p:txBody>
          <a:bodyPr/>
          <a:lstStyle/>
          <a:p>
            <a:endParaRPr lang="en-US"/>
          </a:p>
        </p:txBody>
      </p:sp>
      <p:sp>
        <p:nvSpPr>
          <p:cNvPr id="123" name="Text 123"/>
          <p:cNvSpPr txBox="1"/>
          <p:nvPr/>
        </p:nvSpPr>
        <p:spPr>
          <a:xfrm>
            <a:off x="8257032" y="1572768"/>
            <a:ext cx="365760" cy="320040"/>
          </a:xfrm>
          <a:prstGeom prst="rect">
            <a:avLst/>
          </a:prstGeom>
          <a:noFill/>
        </p:spPr>
        <p:txBody>
          <a:bodyPr wrap="square" lIns="0" tIns="0" rIns="0" bIns="0" rtlCol="0" anchor="t">
            <a:noAutofit/>
          </a:bodyPr>
          <a:lstStyle/>
          <a:p>
            <a:pPr marL="0" indent="0" algn="l">
              <a:buNone/>
            </a:pPr>
            <a:r>
              <a:rPr lang="en-US" sz="1600" b="1" dirty="0">
                <a:solidFill>
                  <a:srgbClr val="F58220"/>
                </a:solidFill>
                <a:latin typeface="Syne"/>
                <a:ea typeface="Syne"/>
                <a:cs typeface="Syne"/>
              </a:rPr>
              <a:t>4</a:t>
            </a:r>
          </a:p>
        </p:txBody>
      </p:sp>
      <p:sp>
        <p:nvSpPr>
          <p:cNvPr id="124" name="Icon circle 124"/>
          <p:cNvSpPr/>
          <p:nvPr/>
        </p:nvSpPr>
        <p:spPr>
          <a:xfrm>
            <a:off x="8933688" y="1673352"/>
            <a:ext cx="530352" cy="530352"/>
          </a:xfrm>
          <a:prstGeom prst="ellipse">
            <a:avLst/>
          </a:prstGeom>
          <a:solidFill>
            <a:srgbClr val="0B1F38"/>
          </a:solidFill>
          <a:ln>
            <a:noFill/>
          </a:ln>
        </p:spPr>
        <p:txBody>
          <a:bodyPr/>
          <a:lstStyle/>
          <a:p>
            <a:endParaRPr lang="en-US"/>
          </a:p>
        </p:txBody>
      </p:sp>
      <p:pic>
        <p:nvPicPr>
          <p:cNvPr id="125" name="Icon 125"/>
          <p:cNvPicPr>
            <a:picLocks noChangeAspect="1"/>
          </p:cNvPicPr>
          <p:nvPr/>
        </p:nvPicPr>
        <p:blipFill>
          <a:blip r:embed="rId6"/>
          <a:stretch>
            <a:fillRect/>
          </a:stretch>
        </p:blipFill>
        <p:spPr>
          <a:xfrm>
            <a:off x="9076883" y="1816547"/>
            <a:ext cx="243962" cy="243962"/>
          </a:xfrm>
          <a:prstGeom prst="rect">
            <a:avLst/>
          </a:prstGeom>
        </p:spPr>
      </p:pic>
      <p:sp>
        <p:nvSpPr>
          <p:cNvPr id="126" name="Text 126"/>
          <p:cNvSpPr txBox="1"/>
          <p:nvPr/>
        </p:nvSpPr>
        <p:spPr>
          <a:xfrm>
            <a:off x="8229600" y="2286000"/>
            <a:ext cx="1938528" cy="274320"/>
          </a:xfrm>
          <a:prstGeom prst="rect">
            <a:avLst/>
          </a:prstGeom>
          <a:noFill/>
        </p:spPr>
        <p:txBody>
          <a:bodyPr wrap="square" lIns="0" tIns="0" rIns="0" bIns="0" rtlCol="0" anchor="t">
            <a:noAutofit/>
          </a:bodyPr>
          <a:lstStyle/>
          <a:p>
            <a:pPr marL="0" indent="0" algn="ctr">
              <a:buNone/>
            </a:pPr>
            <a:r>
              <a:rPr lang="en-US" sz="1300" b="1" dirty="0">
                <a:solidFill>
                  <a:srgbClr val="0B1F38"/>
                </a:solidFill>
                <a:latin typeface="Roboto"/>
                <a:ea typeface="Roboto"/>
                <a:cs typeface="Roboto"/>
              </a:rPr>
              <a:t>Badge in</a:t>
            </a:r>
          </a:p>
        </p:txBody>
      </p:sp>
      <p:sp>
        <p:nvSpPr>
          <p:cNvPr id="127" name="Text 127"/>
          <p:cNvSpPr txBox="1"/>
          <p:nvPr/>
        </p:nvSpPr>
        <p:spPr>
          <a:xfrm>
            <a:off x="8229600" y="2606040"/>
            <a:ext cx="1938528" cy="822960"/>
          </a:xfrm>
          <a:prstGeom prst="rect">
            <a:avLst/>
          </a:prstGeom>
          <a:noFill/>
        </p:spPr>
        <p:txBody>
          <a:bodyPr wrap="square" lIns="0" tIns="0" rIns="0" bIns="0" rtlCol="0" anchor="t">
            <a:noAutofit/>
          </a:bodyPr>
          <a:lstStyle/>
          <a:p>
            <a:pPr marL="0" indent="0" algn="ctr">
              <a:buNone/>
            </a:pPr>
            <a:r>
              <a:rPr lang="en-US" sz="1050" dirty="0">
                <a:solidFill>
                  <a:srgbClr val="4A5563"/>
                </a:solidFill>
                <a:latin typeface="Roboto"/>
                <a:ea typeface="Roboto"/>
                <a:cs typeface="Roboto"/>
              </a:rPr>
              <a:t>The badge unlocks the vehicle during the reservation window.</a:t>
            </a:r>
          </a:p>
        </p:txBody>
      </p:sp>
      <p:sp>
        <p:nvSpPr>
          <p:cNvPr id="128" name="Badges card 128"/>
          <p:cNvSpPr/>
          <p:nvPr/>
        </p:nvSpPr>
        <p:spPr>
          <a:xfrm>
            <a:off x="548640" y="3657600"/>
            <a:ext cx="4764024" cy="1783080"/>
          </a:xfrm>
          <a:prstGeom prst="roundRect">
            <a:avLst>
              <a:gd name="adj" fmla="val 6000"/>
            </a:avLst>
          </a:prstGeom>
          <a:solidFill>
            <a:srgbClr val="FFFFFF"/>
          </a:solidFill>
          <a:ln w="12700">
            <a:solidFill>
              <a:srgbClr val="D8E0EA"/>
            </a:solidFill>
          </a:ln>
        </p:spPr>
        <p:txBody>
          <a:bodyPr/>
          <a:lstStyle/>
          <a:p>
            <a:endParaRPr lang="en-US"/>
          </a:p>
        </p:txBody>
      </p:sp>
      <p:sp>
        <p:nvSpPr>
          <p:cNvPr id="129" name="Text 129"/>
          <p:cNvSpPr txBox="1"/>
          <p:nvPr/>
        </p:nvSpPr>
        <p:spPr>
          <a:xfrm>
            <a:off x="777240" y="3776472"/>
            <a:ext cx="4306824" cy="274320"/>
          </a:xfrm>
          <a:prstGeom prst="rect">
            <a:avLst/>
          </a:prstGeom>
          <a:noFill/>
        </p:spPr>
        <p:txBody>
          <a:bodyPr wrap="square" lIns="0" tIns="0" rIns="0" bIns="0" rtlCol="0" anchor="t">
            <a:noAutofit/>
          </a:bodyPr>
          <a:lstStyle/>
          <a:p>
            <a:pPr marL="0" indent="0" algn="l">
              <a:buNone/>
            </a:pPr>
            <a:r>
              <a:rPr lang="en-US" sz="1000" b="1" spc="200" dirty="0">
                <a:solidFill>
                  <a:srgbClr val="3773BC"/>
                </a:solidFill>
                <a:latin typeface="Roboto"/>
                <a:ea typeface="Roboto"/>
                <a:cs typeface="Roboto"/>
              </a:rPr>
              <a:t>WHICH BADGES WORK?</a:t>
            </a:r>
          </a:p>
        </p:txBody>
      </p:sp>
      <p:sp>
        <p:nvSpPr>
          <p:cNvPr id="130" name="Icon circle 130"/>
          <p:cNvSpPr/>
          <p:nvPr/>
        </p:nvSpPr>
        <p:spPr>
          <a:xfrm>
            <a:off x="804672" y="4215384"/>
            <a:ext cx="347472" cy="347472"/>
          </a:xfrm>
          <a:prstGeom prst="ellipse">
            <a:avLst/>
          </a:prstGeom>
          <a:solidFill>
            <a:srgbClr val="2E7D57"/>
          </a:solidFill>
          <a:ln>
            <a:noFill/>
          </a:ln>
        </p:spPr>
        <p:txBody>
          <a:bodyPr/>
          <a:lstStyle/>
          <a:p>
            <a:endParaRPr lang="en-US"/>
          </a:p>
        </p:txBody>
      </p:sp>
      <p:pic>
        <p:nvPicPr>
          <p:cNvPr id="131" name="Icon 131"/>
          <p:cNvPicPr>
            <a:picLocks noChangeAspect="1"/>
          </p:cNvPicPr>
          <p:nvPr/>
        </p:nvPicPr>
        <p:blipFill>
          <a:blip r:embed="rId7"/>
          <a:stretch>
            <a:fillRect/>
          </a:stretch>
        </p:blipFill>
        <p:spPr>
          <a:xfrm>
            <a:off x="891540" y="4302252"/>
            <a:ext cx="173736" cy="173736"/>
          </a:xfrm>
          <a:prstGeom prst="rect">
            <a:avLst/>
          </a:prstGeom>
        </p:spPr>
      </p:pic>
      <p:sp>
        <p:nvSpPr>
          <p:cNvPr id="132" name="Text 132"/>
          <p:cNvSpPr txBox="1"/>
          <p:nvPr/>
        </p:nvSpPr>
        <p:spPr>
          <a:xfrm>
            <a:off x="1280160" y="4114800"/>
            <a:ext cx="3849624" cy="548640"/>
          </a:xfrm>
          <a:prstGeom prst="rect">
            <a:avLst/>
          </a:prstGeom>
          <a:noFill/>
        </p:spPr>
        <p:txBody>
          <a:bodyPr wrap="square" lIns="0" tIns="0" rIns="0" bIns="0" rtlCol="0" anchor="ctr">
            <a:noAutofit/>
          </a:bodyPr>
          <a:lstStyle/>
          <a:p>
            <a:pPr marL="0" indent="0" algn="l">
              <a:buNone/>
            </a:pPr>
            <a:r>
              <a:rPr lang="en-US" sz="1150" b="1" dirty="0">
                <a:solidFill>
                  <a:srgbClr val="0B1F38"/>
                </a:solidFill>
                <a:latin typeface="Roboto"/>
                <a:ea typeface="Roboto"/>
                <a:cs typeface="Roboto"/>
              </a:rPr>
              <a:t>Standard cards: </a:t>
            </a:r>
            <a:r>
              <a:rPr lang="en-US" sz="1150" dirty="0">
                <a:solidFill>
                  <a:srgbClr val="1A1A1A"/>
                </a:solidFill>
                <a:latin typeface="Roboto"/>
                <a:ea typeface="Roboto"/>
                <a:cs typeface="Roboto"/>
              </a:rPr>
              <a:t>use your existing employee badges.</a:t>
            </a:r>
          </a:p>
        </p:txBody>
      </p:sp>
      <p:sp>
        <p:nvSpPr>
          <p:cNvPr id="133" name="Icon circle 133"/>
          <p:cNvSpPr/>
          <p:nvPr/>
        </p:nvSpPr>
        <p:spPr>
          <a:xfrm>
            <a:off x="804672" y="4782312"/>
            <a:ext cx="347472" cy="347472"/>
          </a:xfrm>
          <a:prstGeom prst="ellipse">
            <a:avLst/>
          </a:prstGeom>
          <a:solidFill>
            <a:srgbClr val="B24A3C"/>
          </a:solidFill>
          <a:ln>
            <a:noFill/>
          </a:ln>
        </p:spPr>
        <p:txBody>
          <a:bodyPr/>
          <a:lstStyle/>
          <a:p>
            <a:endParaRPr lang="en-US"/>
          </a:p>
        </p:txBody>
      </p:sp>
      <p:pic>
        <p:nvPicPr>
          <p:cNvPr id="134" name="Icon 134"/>
          <p:cNvPicPr>
            <a:picLocks noChangeAspect="1"/>
          </p:cNvPicPr>
          <p:nvPr/>
        </p:nvPicPr>
        <p:blipFill>
          <a:blip r:embed="rId8"/>
          <a:stretch>
            <a:fillRect/>
          </a:stretch>
        </p:blipFill>
        <p:spPr>
          <a:xfrm>
            <a:off x="891540" y="4869180"/>
            <a:ext cx="173736" cy="173736"/>
          </a:xfrm>
          <a:prstGeom prst="rect">
            <a:avLst/>
          </a:prstGeom>
        </p:spPr>
      </p:pic>
      <p:sp>
        <p:nvSpPr>
          <p:cNvPr id="135" name="Text 135"/>
          <p:cNvSpPr txBox="1"/>
          <p:nvPr/>
        </p:nvSpPr>
        <p:spPr>
          <a:xfrm>
            <a:off x="1280160" y="4681728"/>
            <a:ext cx="3849624" cy="548640"/>
          </a:xfrm>
          <a:prstGeom prst="rect">
            <a:avLst/>
          </a:prstGeom>
          <a:noFill/>
        </p:spPr>
        <p:txBody>
          <a:bodyPr wrap="square" lIns="0" tIns="0" rIns="0" bIns="0" rtlCol="0" anchor="ctr">
            <a:noAutofit/>
          </a:bodyPr>
          <a:lstStyle/>
          <a:p>
            <a:pPr marL="0" indent="0" algn="l">
              <a:buNone/>
            </a:pPr>
            <a:r>
              <a:rPr lang="en-US" sz="1150" b="1" dirty="0">
                <a:solidFill>
                  <a:srgbClr val="0B1F38"/>
                </a:solidFill>
                <a:latin typeface="Roboto"/>
                <a:ea typeface="Roboto"/>
                <a:cs typeface="Roboto"/>
              </a:rPr>
              <a:t>Randomized or encrypted cards: </a:t>
            </a:r>
            <a:r>
              <a:rPr lang="en-US" sz="1150" dirty="0">
                <a:solidFill>
                  <a:srgbClr val="1A1A1A"/>
                </a:solidFill>
                <a:latin typeface="Roboto"/>
                <a:ea typeface="Roboto"/>
                <a:cs typeface="Roboto"/>
              </a:rPr>
              <a:t>will not work.  We can recommend a generic RFID card to issue. </a:t>
            </a:r>
          </a:p>
        </p:txBody>
      </p:sp>
      <p:sp>
        <p:nvSpPr>
          <p:cNvPr id="136" name="Enrollment card 136"/>
          <p:cNvSpPr/>
          <p:nvPr/>
        </p:nvSpPr>
        <p:spPr>
          <a:xfrm>
            <a:off x="5541264" y="3657600"/>
            <a:ext cx="4764024" cy="1783080"/>
          </a:xfrm>
          <a:prstGeom prst="roundRect">
            <a:avLst>
              <a:gd name="adj" fmla="val 6000"/>
            </a:avLst>
          </a:prstGeom>
          <a:solidFill>
            <a:srgbClr val="FFFFFF"/>
          </a:solidFill>
          <a:ln w="12700">
            <a:solidFill>
              <a:srgbClr val="D8E0EA"/>
            </a:solidFill>
          </a:ln>
        </p:spPr>
        <p:txBody>
          <a:bodyPr/>
          <a:lstStyle/>
          <a:p>
            <a:endParaRPr lang="en-US"/>
          </a:p>
        </p:txBody>
      </p:sp>
      <p:sp>
        <p:nvSpPr>
          <p:cNvPr id="137" name="Text 137"/>
          <p:cNvSpPr txBox="1"/>
          <p:nvPr/>
        </p:nvSpPr>
        <p:spPr>
          <a:xfrm>
            <a:off x="5769864" y="3776472"/>
            <a:ext cx="4306824" cy="274320"/>
          </a:xfrm>
          <a:prstGeom prst="rect">
            <a:avLst/>
          </a:prstGeom>
          <a:noFill/>
        </p:spPr>
        <p:txBody>
          <a:bodyPr wrap="square" lIns="0" tIns="0" rIns="0" bIns="0" rtlCol="0" anchor="t">
            <a:noAutofit/>
          </a:bodyPr>
          <a:lstStyle/>
          <a:p>
            <a:pPr marL="0" indent="0" algn="l">
              <a:buNone/>
            </a:pPr>
            <a:r>
              <a:rPr lang="en-US" sz="1000" b="1" spc="200" dirty="0">
                <a:solidFill>
                  <a:srgbClr val="3773BC"/>
                </a:solidFill>
                <a:latin typeface="Roboto"/>
                <a:ea typeface="Roboto"/>
                <a:cs typeface="Roboto"/>
              </a:rPr>
              <a:t>ENROLLING TODAY</a:t>
            </a:r>
          </a:p>
        </p:txBody>
      </p:sp>
      <p:sp>
        <p:nvSpPr>
          <p:cNvPr id="138" name="Text 138"/>
          <p:cNvSpPr txBox="1"/>
          <p:nvPr/>
        </p:nvSpPr>
        <p:spPr>
          <a:xfrm>
            <a:off x="5769864" y="4087368"/>
            <a:ext cx="4306824" cy="914400"/>
          </a:xfrm>
          <a:prstGeom prst="rect">
            <a:avLst/>
          </a:prstGeom>
          <a:noFill/>
        </p:spPr>
        <p:txBody>
          <a:bodyPr wrap="square" lIns="0" tIns="0" rIns="0" bIns="0" rtlCol="0" anchor="t">
            <a:noAutofit/>
          </a:bodyPr>
          <a:lstStyle/>
          <a:p>
            <a:pPr marL="228600" indent="-228600" algn="l">
              <a:spcAft>
                <a:spcPts val="500"/>
              </a:spcAft>
              <a:buClr>
                <a:srgbClr val="F58220"/>
              </a:buClr>
              <a:buSzPct val="100000"/>
              <a:buFont typeface="Arial"/>
              <a:buChar char="•"/>
            </a:pPr>
            <a:r>
              <a:rPr lang="en-US" sz="1150" dirty="0">
                <a:solidFill>
                  <a:srgbClr val="1A1A1A"/>
                </a:solidFill>
                <a:latin typeface="Roboto"/>
                <a:ea typeface="Roboto"/>
                <a:cs typeface="Roboto"/>
              </a:rPr>
              <a:t>The user scans their card at any keyless vehicle (or an office cloud box)</a:t>
            </a:r>
          </a:p>
          <a:p>
            <a:pPr marL="228600" indent="-228600" algn="l">
              <a:spcAft>
                <a:spcPts val="500"/>
              </a:spcAft>
              <a:buClr>
                <a:srgbClr val="F58220"/>
              </a:buClr>
              <a:buSzPct val="100000"/>
              <a:buFont typeface="Arial"/>
              <a:buChar char="•"/>
            </a:pPr>
            <a:r>
              <a:rPr lang="en-US" sz="1150" dirty="0">
                <a:solidFill>
                  <a:srgbClr val="1A1A1A"/>
                </a:solidFill>
                <a:latin typeface="Roboto"/>
                <a:ea typeface="Roboto"/>
                <a:cs typeface="Roboto"/>
              </a:rPr>
              <a:t>An admin copies the UID from Invers FleetControl into FleetCommander</a:t>
            </a:r>
          </a:p>
        </p:txBody>
      </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Shape 0"/>
          <p:cNvSpPr/>
          <p:nvPr/>
        </p:nvSpPr>
        <p:spPr>
          <a:xfrm>
            <a:off x="548640" y="451027"/>
            <a:ext cx="711860" cy="711860"/>
          </a:xfrm>
          <a:prstGeom prst="ellipse">
            <a:avLst/>
          </a:prstGeom>
          <a:solidFill>
            <a:srgbClr val="0B1F38"/>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754288" y="656676"/>
            <a:ext cx="300563" cy="300563"/>
          </a:xfrm>
          <a:prstGeom prst="rect">
            <a:avLst/>
          </a:prstGeom>
        </p:spPr>
      </p:pic>
      <p:sp>
        <p:nvSpPr>
          <p:cNvPr id="4" name="Text 1"/>
          <p:cNvSpPr txBox="1"/>
          <p:nvPr/>
        </p:nvSpPr>
        <p:spPr>
          <a:xfrm>
            <a:off x="1418691" y="435208"/>
            <a:ext cx="8548269" cy="435025"/>
          </a:xfrm>
          <a:prstGeom prst="rect">
            <a:avLst/>
          </a:prstGeom>
          <a:noFill/>
          <a:ln/>
        </p:spPr>
        <p:txBody>
          <a:bodyPr wrap="square" lIns="0" tIns="0" rIns="0" bIns="0" rtlCol="0" anchor="ctr"/>
          <a:lstStyle/>
          <a:p>
            <a:pPr marL="0" indent="0" algn="l">
              <a:buNone/>
            </a:pPr>
            <a:r>
              <a:rPr lang="en-US" sz="2400" b="1" dirty="0">
                <a:solidFill>
                  <a:srgbClr val="0B1F38"/>
                </a:solidFill>
                <a:latin typeface="Syne" pitchFamily="34" charset="0"/>
                <a:ea typeface="Syne" pitchFamily="34" charset="-122"/>
                <a:cs typeface="Syne" pitchFamily="34" charset="-120"/>
              </a:rPr>
              <a:t> What’s next</a:t>
            </a:r>
            <a:endParaRPr lang="en-US" sz="2350" dirty="0"/>
          </a:p>
        </p:txBody>
      </p:sp>
      <p:sp>
        <p:nvSpPr>
          <p:cNvPr id="5" name="Text 2"/>
          <p:cNvSpPr txBox="1"/>
          <p:nvPr/>
        </p:nvSpPr>
        <p:spPr>
          <a:xfrm>
            <a:off x="1434510" y="862324"/>
            <a:ext cx="8858707" cy="253105"/>
          </a:xfrm>
          <a:prstGeom prst="rect">
            <a:avLst/>
          </a:prstGeom>
          <a:noFill/>
          <a:ln/>
        </p:spPr>
        <p:txBody>
          <a:bodyPr wrap="square" lIns="0" tIns="0" rIns="0" bIns="0" rtlCol="0" anchor="ctr"/>
          <a:lstStyle/>
          <a:p>
            <a:pPr marL="0" indent="0" algn="l">
              <a:buNone/>
            </a:pPr>
            <a:r>
              <a:rPr lang="en-US" sz="1100" b="1" i="1">
                <a:solidFill>
                  <a:srgbClr val="F58220"/>
                </a:solidFill>
                <a:latin typeface="Roboto" pitchFamily="34" charset="0"/>
                <a:ea typeface="Roboto" pitchFamily="34" charset="-122"/>
                <a:cs typeface="Roboto" pitchFamily="34" charset="-120"/>
              </a:rPr>
              <a:t>Invers</a:t>
            </a:r>
            <a:endParaRPr lang="en-US" sz="1100"/>
          </a:p>
        </p:txBody>
      </p:sp>
      <p:sp>
        <p:nvSpPr>
          <p:cNvPr id="6" name="Shape 3"/>
          <p:cNvSpPr/>
          <p:nvPr/>
        </p:nvSpPr>
        <p:spPr>
          <a:xfrm>
            <a:off x="548640" y="1241983"/>
            <a:ext cx="9752487" cy="0"/>
          </a:xfrm>
          <a:prstGeom prst="line">
            <a:avLst/>
          </a:prstGeom>
          <a:noFill/>
          <a:ln w="10985">
            <a:solidFill>
              <a:srgbClr val="D8E0EA"/>
            </a:solidFill>
            <a:prstDash val="solid"/>
          </a:ln>
        </p:spPr>
        <p:txBody>
          <a:bodyPr/>
          <a:lstStyle/>
          <a:p>
            <a:endParaRPr lang="en-US"/>
          </a:p>
        </p:txBody>
      </p:sp>
      <p:grpSp>
        <p:nvGrpSpPr>
          <p:cNvPr id="7" name="Group 6">
            <a:extLst>
              <a:ext uri="{FF2B5EF4-FFF2-40B4-BE49-F238E27FC236}">
                <a16:creationId xmlns:a16="http://schemas.microsoft.com/office/drawing/2014/main" id="{EA0AED56-72D1-252E-5953-8BF1A1B138AA}"/>
              </a:ext>
            </a:extLst>
          </p:cNvPr>
          <p:cNvGrpSpPr/>
          <p:nvPr/>
        </p:nvGrpSpPr>
        <p:grpSpPr>
          <a:xfrm>
            <a:off x="3621024" y="1440180"/>
            <a:ext cx="4764024" cy="3977640"/>
            <a:chOff x="5541264" y="1463040"/>
            <a:chExt cx="4764024" cy="3977640"/>
          </a:xfrm>
        </p:grpSpPr>
        <p:sp>
          <p:nvSpPr>
            <p:cNvPr id="115" name="Coming next panel 115"/>
            <p:cNvSpPr/>
            <p:nvPr/>
          </p:nvSpPr>
          <p:spPr>
            <a:xfrm>
              <a:off x="5541264" y="1463040"/>
              <a:ext cx="4764024" cy="3977640"/>
            </a:xfrm>
            <a:prstGeom prst="roundRect">
              <a:avLst>
                <a:gd name="adj" fmla="val 5000"/>
              </a:avLst>
            </a:prstGeom>
            <a:solidFill>
              <a:srgbClr val="FFFFFF"/>
            </a:solidFill>
            <a:ln w="12700">
              <a:solidFill>
                <a:srgbClr val="D8E0EA"/>
              </a:solidFill>
            </a:ln>
          </p:spPr>
          <p:txBody>
            <a:bodyPr/>
            <a:lstStyle/>
            <a:p>
              <a:endParaRPr lang="en-US"/>
            </a:p>
          </p:txBody>
        </p:sp>
        <p:sp>
          <p:nvSpPr>
            <p:cNvPr id="116" name="Icon circle 116"/>
            <p:cNvSpPr/>
            <p:nvPr/>
          </p:nvSpPr>
          <p:spPr>
            <a:xfrm>
              <a:off x="5760720" y="1636776"/>
              <a:ext cx="566928" cy="566928"/>
            </a:xfrm>
            <a:prstGeom prst="ellipse">
              <a:avLst/>
            </a:prstGeom>
            <a:solidFill>
              <a:srgbClr val="F58220"/>
            </a:solidFill>
            <a:ln>
              <a:noFill/>
            </a:ln>
          </p:spPr>
          <p:txBody>
            <a:bodyPr/>
            <a:lstStyle/>
            <a:p>
              <a:endParaRPr lang="en-US"/>
            </a:p>
          </p:txBody>
        </p:sp>
        <p:pic>
          <p:nvPicPr>
            <p:cNvPr id="117" name="Icon 117"/>
            <p:cNvPicPr>
              <a:picLocks noChangeAspect="1"/>
            </p:cNvPicPr>
            <p:nvPr/>
          </p:nvPicPr>
          <p:blipFill>
            <a:blip r:embed="rId3"/>
            <a:stretch>
              <a:fillRect/>
            </a:stretch>
          </p:blipFill>
          <p:spPr>
            <a:xfrm>
              <a:off x="5913791" y="1789847"/>
              <a:ext cx="260787" cy="260787"/>
            </a:xfrm>
            <a:prstGeom prst="rect">
              <a:avLst/>
            </a:prstGeom>
          </p:spPr>
        </p:pic>
        <p:sp>
          <p:nvSpPr>
            <p:cNvPr id="118" name="Text 118"/>
            <p:cNvSpPr txBox="1"/>
            <p:nvPr/>
          </p:nvSpPr>
          <p:spPr>
            <a:xfrm>
              <a:off x="6455664" y="1737360"/>
              <a:ext cx="3657600" cy="365760"/>
            </a:xfrm>
            <a:prstGeom prst="rect">
              <a:avLst/>
            </a:prstGeom>
            <a:noFill/>
          </p:spPr>
          <p:txBody>
            <a:bodyPr wrap="square" lIns="0" tIns="0" rIns="0" bIns="0" rtlCol="0" anchor="ctr">
              <a:noAutofit/>
            </a:bodyPr>
            <a:lstStyle/>
            <a:p>
              <a:pPr marL="0" indent="0" algn="l">
                <a:buNone/>
              </a:pPr>
              <a:r>
                <a:rPr lang="en-US" sz="1500" b="1" dirty="0">
                  <a:solidFill>
                    <a:srgbClr val="0B1F38"/>
                  </a:solidFill>
                  <a:latin typeface="Roboto"/>
                  <a:ea typeface="Roboto"/>
                  <a:cs typeface="Roboto"/>
                </a:rPr>
                <a:t>Coming next: mobile app</a:t>
              </a:r>
            </a:p>
          </p:txBody>
        </p:sp>
        <p:sp>
          <p:nvSpPr>
            <p:cNvPr id="119" name="Text 119"/>
            <p:cNvSpPr txBox="1"/>
            <p:nvPr/>
          </p:nvSpPr>
          <p:spPr>
            <a:xfrm>
              <a:off x="5815584" y="2377440"/>
              <a:ext cx="2377440" cy="1828800"/>
            </a:xfrm>
            <a:prstGeom prst="rect">
              <a:avLst/>
            </a:prstGeom>
            <a:noFill/>
          </p:spPr>
          <p:txBody>
            <a:bodyPr wrap="square" lIns="0" tIns="0" rIns="0" bIns="0" rtlCol="0" anchor="t">
              <a:noAutofit/>
            </a:bodyPr>
            <a:lstStyle/>
            <a:p>
              <a:pPr marL="228600" indent="-228600" algn="l">
                <a:spcAft>
                  <a:spcPts val="700"/>
                </a:spcAft>
                <a:buClr>
                  <a:srgbClr val="F58220"/>
                </a:buClr>
                <a:buSzPct val="100000"/>
                <a:buFont typeface="Arial"/>
                <a:buChar char="•"/>
              </a:pPr>
              <a:r>
                <a:rPr lang="en-US" sz="1150" dirty="0">
                  <a:solidFill>
                    <a:srgbClr val="1A1A1A"/>
                  </a:solidFill>
                  <a:latin typeface="Roboto"/>
                  <a:ea typeface="Roboto"/>
                  <a:cs typeface="Roboto"/>
                </a:rPr>
                <a:t>Cards are RFID today</a:t>
              </a:r>
            </a:p>
            <a:p>
              <a:pPr marL="228600" indent="-228600" algn="l">
                <a:spcAft>
                  <a:spcPts val="700"/>
                </a:spcAft>
                <a:buClr>
                  <a:srgbClr val="F58220"/>
                </a:buClr>
                <a:buSzPct val="100000"/>
                <a:buFont typeface="Arial"/>
                <a:buChar char="•"/>
              </a:pPr>
              <a:r>
                <a:rPr lang="en-US" sz="1150" dirty="0">
                  <a:solidFill>
                    <a:srgbClr val="1A1A1A"/>
                  </a:solidFill>
                  <a:latin typeface="Roboto"/>
                  <a:ea typeface="Roboto"/>
                  <a:cs typeface="Roboto"/>
                </a:rPr>
                <a:t>Bluetooth access through the phone app</a:t>
              </a:r>
            </a:p>
            <a:p>
              <a:pPr marL="228600" indent="-228600" algn="l">
                <a:spcAft>
                  <a:spcPts val="700"/>
                </a:spcAft>
                <a:buClr>
                  <a:srgbClr val="F58220"/>
                </a:buClr>
                <a:buSzPct val="100000"/>
                <a:buFont typeface="Arial"/>
                <a:buChar char="•"/>
              </a:pPr>
              <a:r>
                <a:rPr lang="en-US" sz="1150" dirty="0">
                  <a:solidFill>
                    <a:srgbClr val="1A1A1A"/>
                  </a:solidFill>
                  <a:latin typeface="Roboto"/>
                  <a:ea typeface="Roboto"/>
                  <a:cs typeface="Roboto"/>
                </a:rPr>
                <a:t>Early return at the home location — dispatched in on confirmation</a:t>
              </a:r>
            </a:p>
          </p:txBody>
        </p:sp>
        <p:sp>
          <p:nvSpPr>
            <p:cNvPr id="120" name="Phone 120"/>
            <p:cNvSpPr/>
            <p:nvPr/>
          </p:nvSpPr>
          <p:spPr>
            <a:xfrm>
              <a:off x="8421624" y="2331720"/>
              <a:ext cx="1600200" cy="2926080"/>
            </a:xfrm>
            <a:prstGeom prst="roundRect">
              <a:avLst>
                <a:gd name="adj" fmla="val 14000"/>
              </a:avLst>
            </a:prstGeom>
            <a:solidFill>
              <a:srgbClr val="0B1F38"/>
            </a:solidFill>
            <a:ln>
              <a:noFill/>
            </a:ln>
          </p:spPr>
          <p:txBody>
            <a:bodyPr/>
            <a:lstStyle/>
            <a:p>
              <a:endParaRPr lang="en-US"/>
            </a:p>
          </p:txBody>
        </p:sp>
        <p:sp>
          <p:nvSpPr>
            <p:cNvPr id="121" name="Phone screen 121"/>
            <p:cNvSpPr/>
            <p:nvPr/>
          </p:nvSpPr>
          <p:spPr>
            <a:xfrm>
              <a:off x="8513064" y="2560320"/>
              <a:ext cx="1417320" cy="2514600"/>
            </a:xfrm>
            <a:prstGeom prst="roundRect">
              <a:avLst>
                <a:gd name="adj" fmla="val 6000"/>
              </a:avLst>
            </a:prstGeom>
            <a:solidFill>
              <a:srgbClr val="FFFFFF"/>
            </a:solidFill>
            <a:ln>
              <a:noFill/>
            </a:ln>
          </p:spPr>
          <p:txBody>
            <a:bodyPr/>
            <a:lstStyle/>
            <a:p>
              <a:endParaRPr lang="en-US"/>
            </a:p>
          </p:txBody>
        </p:sp>
        <p:sp>
          <p:nvSpPr>
            <p:cNvPr id="122" name="Icon circle 122"/>
            <p:cNvSpPr/>
            <p:nvPr/>
          </p:nvSpPr>
          <p:spPr>
            <a:xfrm>
              <a:off x="9029700" y="2798064"/>
              <a:ext cx="384048" cy="384048"/>
            </a:xfrm>
            <a:prstGeom prst="ellipse">
              <a:avLst/>
            </a:prstGeom>
            <a:solidFill>
              <a:srgbClr val="3773BC"/>
            </a:solidFill>
            <a:ln>
              <a:noFill/>
            </a:ln>
          </p:spPr>
          <p:txBody>
            <a:bodyPr/>
            <a:lstStyle/>
            <a:p>
              <a:endParaRPr lang="en-US"/>
            </a:p>
          </p:txBody>
        </p:sp>
        <p:pic>
          <p:nvPicPr>
            <p:cNvPr id="123" name="Icon 123"/>
            <p:cNvPicPr>
              <a:picLocks noChangeAspect="1"/>
            </p:cNvPicPr>
            <p:nvPr/>
          </p:nvPicPr>
          <p:blipFill>
            <a:blip r:embed="rId4"/>
            <a:stretch>
              <a:fillRect/>
            </a:stretch>
          </p:blipFill>
          <p:spPr>
            <a:xfrm>
              <a:off x="9125712" y="2894076"/>
              <a:ext cx="192024" cy="192024"/>
            </a:xfrm>
            <a:prstGeom prst="rect">
              <a:avLst/>
            </a:prstGeom>
          </p:spPr>
        </p:pic>
        <p:sp>
          <p:nvSpPr>
            <p:cNvPr id="124" name="Text 124"/>
            <p:cNvSpPr txBox="1"/>
            <p:nvPr/>
          </p:nvSpPr>
          <p:spPr>
            <a:xfrm>
              <a:off x="8604504" y="3291840"/>
              <a:ext cx="1234440" cy="685800"/>
            </a:xfrm>
            <a:prstGeom prst="rect">
              <a:avLst/>
            </a:prstGeom>
            <a:noFill/>
          </p:spPr>
          <p:txBody>
            <a:bodyPr wrap="square" lIns="0" tIns="0" rIns="0" bIns="0" rtlCol="0" anchor="ctr">
              <a:noAutofit/>
            </a:bodyPr>
            <a:lstStyle/>
            <a:p>
              <a:pPr marL="0" indent="0" algn="ctr">
                <a:buNone/>
              </a:pPr>
              <a:r>
                <a:rPr lang="en-US" sz="1000" b="1" dirty="0">
                  <a:solidFill>
                    <a:srgbClr val="0B1F38"/>
                  </a:solidFill>
                  <a:latin typeface="Roboto"/>
                  <a:ea typeface="Roboto"/>
                  <a:cs typeface="Roboto"/>
                </a:rPr>
                <a:t>Are you finished, or do you want to extend?</a:t>
              </a:r>
            </a:p>
          </p:txBody>
        </p:sp>
        <p:sp>
          <p:nvSpPr>
            <p:cNvPr id="125" name="Finish button 125"/>
            <p:cNvSpPr/>
            <p:nvPr/>
          </p:nvSpPr>
          <p:spPr>
            <a:xfrm>
              <a:off x="8622792" y="4114800"/>
              <a:ext cx="1197864" cy="347472"/>
            </a:xfrm>
            <a:prstGeom prst="roundRect">
              <a:avLst>
                <a:gd name="adj" fmla="val 30000"/>
              </a:avLst>
            </a:prstGeom>
            <a:solidFill>
              <a:srgbClr val="F58220"/>
            </a:solidFill>
            <a:ln>
              <a:noFill/>
            </a:ln>
          </p:spPr>
          <p:txBody>
            <a:bodyPr/>
            <a:lstStyle/>
            <a:p>
              <a:endParaRPr lang="en-US"/>
            </a:p>
          </p:txBody>
        </p:sp>
        <p:sp>
          <p:nvSpPr>
            <p:cNvPr id="126" name="Text 126"/>
            <p:cNvSpPr txBox="1"/>
            <p:nvPr/>
          </p:nvSpPr>
          <p:spPr>
            <a:xfrm>
              <a:off x="8622792" y="4114800"/>
              <a:ext cx="1197864" cy="347472"/>
            </a:xfrm>
            <a:prstGeom prst="rect">
              <a:avLst/>
            </a:prstGeom>
            <a:noFill/>
          </p:spPr>
          <p:txBody>
            <a:bodyPr wrap="square" lIns="0" tIns="0" rIns="0" bIns="0" rtlCol="0" anchor="ctr">
              <a:noAutofit/>
            </a:bodyPr>
            <a:lstStyle/>
            <a:p>
              <a:pPr marL="0" indent="0" algn="ctr">
                <a:buNone/>
              </a:pPr>
              <a:r>
                <a:rPr lang="en-US" sz="1000" b="1" dirty="0">
                  <a:solidFill>
                    <a:srgbClr val="FFFFFF"/>
                  </a:solidFill>
                  <a:latin typeface="Roboto"/>
                  <a:ea typeface="Roboto"/>
                  <a:cs typeface="Roboto"/>
                </a:rPr>
                <a:t>Finish trip</a:t>
              </a:r>
            </a:p>
          </p:txBody>
        </p:sp>
        <p:sp>
          <p:nvSpPr>
            <p:cNvPr id="127" name="Extend button 127"/>
            <p:cNvSpPr/>
            <p:nvPr/>
          </p:nvSpPr>
          <p:spPr>
            <a:xfrm>
              <a:off x="8622792" y="4544568"/>
              <a:ext cx="1197864" cy="347472"/>
            </a:xfrm>
            <a:prstGeom prst="roundRect">
              <a:avLst>
                <a:gd name="adj" fmla="val 30000"/>
              </a:avLst>
            </a:prstGeom>
            <a:solidFill>
              <a:srgbClr val="FFFFFF"/>
            </a:solidFill>
            <a:ln w="12700">
              <a:solidFill>
                <a:srgbClr val="3773BC"/>
              </a:solidFill>
            </a:ln>
          </p:spPr>
          <p:txBody>
            <a:bodyPr/>
            <a:lstStyle/>
            <a:p>
              <a:endParaRPr lang="en-US"/>
            </a:p>
          </p:txBody>
        </p:sp>
        <p:sp>
          <p:nvSpPr>
            <p:cNvPr id="128" name="Text 128"/>
            <p:cNvSpPr txBox="1"/>
            <p:nvPr/>
          </p:nvSpPr>
          <p:spPr>
            <a:xfrm>
              <a:off x="8622792" y="4544568"/>
              <a:ext cx="1197864" cy="347472"/>
            </a:xfrm>
            <a:prstGeom prst="rect">
              <a:avLst/>
            </a:prstGeom>
            <a:noFill/>
          </p:spPr>
          <p:txBody>
            <a:bodyPr wrap="square" lIns="0" tIns="0" rIns="0" bIns="0" rtlCol="0" anchor="ctr">
              <a:noAutofit/>
            </a:bodyPr>
            <a:lstStyle/>
            <a:p>
              <a:pPr marL="0" indent="0" algn="ctr">
                <a:buNone/>
              </a:pPr>
              <a:r>
                <a:rPr lang="en-US" sz="1000" b="1" dirty="0">
                  <a:solidFill>
                    <a:srgbClr val="3773BC"/>
                  </a:solidFill>
                  <a:latin typeface="Roboto"/>
                  <a:ea typeface="Roboto"/>
                  <a:cs typeface="Roboto"/>
                </a:rPr>
                <a:t>Extend</a:t>
              </a:r>
            </a:p>
          </p:txBody>
        </p:sp>
      </p:grpSp>
      <p:sp>
        <p:nvSpPr>
          <p:cNvPr id="9999" name="Slide Number Placeholder 0"/>
          <p:cNvSpPr>
            <a:spLocks noGrp="1"/>
          </p:cNvSpPr>
          <p:nvPr>
            <p:ph type="sldNum" sz="quarter" idx="4294967295"/>
          </p:nvPr>
        </p:nvSpPr>
        <p:spPr>
          <a:xfrm>
            <a:off x="11338560" y="5605272"/>
            <a:ext cx="457200" cy="256032"/>
          </a:xfrm>
          <a:prstGeom prst="rect">
            <a:avLst/>
          </a:prstGeom>
        </p:spPr>
        <p:txBody>
          <a:bodyPr/>
          <a:lstStyle>
            <a:lvl1pPr>
              <a:defRPr sz="1000">
                <a:solidFill>
                  <a:srgbClr val="818182"/>
                </a:solidFill>
                <a:latin typeface="Roboto"/>
                <a:ea typeface="Roboto"/>
                <a:cs typeface="Roboto"/>
              </a:defRPr>
            </a:lvl1pPr>
          </a:lstStyle>
          <a:p>
            <a:pPr algn="r"/>
            <a:fld id="{F7021451-1387-4CA6-816F-3879F97B5CBC}" type="slidenum">
              <a:rPr lang="en-US" b="0"/>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3" name="Text 0"/>
          <p:cNvSpPr txBox="1"/>
          <p:nvPr/>
        </p:nvSpPr>
        <p:spPr>
          <a:xfrm>
            <a:off x="640080" y="1188720"/>
            <a:ext cx="10881360" cy="914400"/>
          </a:xfrm>
          <a:prstGeom prst="rect">
            <a:avLst/>
          </a:prstGeom>
          <a:noFill/>
          <a:ln/>
        </p:spPr>
        <p:txBody>
          <a:bodyPr wrap="square" lIns="0" tIns="0" rIns="0" bIns="0" rtlCol="0" anchor="t"/>
          <a:lstStyle/>
          <a:p>
            <a:pPr marL="0" indent="0" algn="l">
              <a:buNone/>
            </a:pPr>
            <a:r>
              <a:rPr lang="en-US" sz="3400" b="1">
                <a:solidFill>
                  <a:srgbClr val="FFFFFF"/>
                </a:solidFill>
                <a:latin typeface="Syne" pitchFamily="34" charset="0"/>
                <a:ea typeface="Syne" pitchFamily="34" charset="-122"/>
                <a:cs typeface="Syne" pitchFamily="34" charset="-120"/>
              </a:rPr>
              <a:t>Mix and match across your organization</a:t>
            </a:r>
            <a:endParaRPr lang="en-US" sz="3400"/>
          </a:p>
        </p:txBody>
      </p:sp>
      <p:sp>
        <p:nvSpPr>
          <p:cNvPr id="4" name="Text 1"/>
          <p:cNvSpPr txBox="1"/>
          <p:nvPr/>
        </p:nvSpPr>
        <p:spPr>
          <a:xfrm>
            <a:off x="658368" y="2148840"/>
            <a:ext cx="10515600" cy="548640"/>
          </a:xfrm>
          <a:prstGeom prst="rect">
            <a:avLst/>
          </a:prstGeom>
          <a:noFill/>
          <a:ln/>
        </p:spPr>
        <p:txBody>
          <a:bodyPr wrap="square" lIns="0" tIns="0" rIns="0" bIns="0" rtlCol="0" anchor="t"/>
          <a:lstStyle/>
          <a:p>
            <a:pPr marL="0" indent="0" algn="l">
              <a:buNone/>
            </a:pPr>
            <a:r>
              <a:rPr lang="en-US" sz="1500">
                <a:solidFill>
                  <a:srgbClr val="CBD6E2"/>
                </a:solidFill>
                <a:latin typeface="Roboto" pitchFamily="34" charset="0"/>
                <a:ea typeface="Roboto" pitchFamily="34" charset="-122"/>
                <a:cs typeface="Roboto" pitchFamily="34" charset="-120"/>
              </a:rPr>
              <a:t>The five options are interchangeable — pick the right one location by location. Three questions usually decide it:</a:t>
            </a:r>
            <a:endParaRPr lang="en-US" sz="1500"/>
          </a:p>
        </p:txBody>
      </p:sp>
      <p:sp>
        <p:nvSpPr>
          <p:cNvPr id="5" name="Shape 2"/>
          <p:cNvSpPr/>
          <p:nvPr/>
        </p:nvSpPr>
        <p:spPr>
          <a:xfrm>
            <a:off x="640080" y="2926080"/>
            <a:ext cx="3392424" cy="2514600"/>
          </a:xfrm>
          <a:prstGeom prst="roundRect">
            <a:avLst>
              <a:gd name="adj" fmla="val 2909"/>
            </a:avLst>
          </a:prstGeom>
          <a:solidFill>
            <a:srgbClr val="0B1F38">
              <a:alpha val="82000"/>
            </a:srgbClr>
          </a:solidFill>
          <a:ln w="12700">
            <a:solidFill>
              <a:srgbClr val="2C4A72"/>
            </a:solidFill>
            <a:prstDash val="solid"/>
          </a:ln>
        </p:spPr>
        <p:txBody>
          <a:bodyPr/>
          <a:lstStyle/>
          <a:p>
            <a:endParaRPr lang="en-US"/>
          </a:p>
        </p:txBody>
      </p:sp>
      <p:sp>
        <p:nvSpPr>
          <p:cNvPr id="6" name="Text 3"/>
          <p:cNvSpPr txBox="1"/>
          <p:nvPr/>
        </p:nvSpPr>
        <p:spPr>
          <a:xfrm>
            <a:off x="868680" y="3127248"/>
            <a:ext cx="731520" cy="640080"/>
          </a:xfrm>
          <a:prstGeom prst="rect">
            <a:avLst/>
          </a:prstGeom>
          <a:noFill/>
          <a:ln/>
        </p:spPr>
        <p:txBody>
          <a:bodyPr wrap="square" lIns="0" tIns="0" rIns="0" bIns="0" rtlCol="0" anchor="t"/>
          <a:lstStyle/>
          <a:p>
            <a:pPr marL="0" indent="0" algn="l">
              <a:buNone/>
            </a:pPr>
            <a:r>
              <a:rPr lang="en-US" sz="3400" b="1">
                <a:solidFill>
                  <a:srgbClr val="F58220"/>
                </a:solidFill>
                <a:latin typeface="Syne" pitchFamily="34" charset="0"/>
                <a:ea typeface="Syne" pitchFamily="34" charset="-122"/>
                <a:cs typeface="Syne" pitchFamily="34" charset="-120"/>
              </a:rPr>
              <a:t>1</a:t>
            </a:r>
            <a:endParaRPr lang="en-US" sz="3400"/>
          </a:p>
        </p:txBody>
      </p:sp>
      <p:sp>
        <p:nvSpPr>
          <p:cNvPr id="7" name="Text 4"/>
          <p:cNvSpPr txBox="1"/>
          <p:nvPr/>
        </p:nvSpPr>
        <p:spPr>
          <a:xfrm>
            <a:off x="896112" y="3794760"/>
            <a:ext cx="2935224" cy="365760"/>
          </a:xfrm>
          <a:prstGeom prst="rect">
            <a:avLst/>
          </a:prstGeom>
          <a:noFill/>
          <a:ln/>
        </p:spPr>
        <p:txBody>
          <a:bodyPr wrap="square" lIns="0" tIns="0" rIns="0" bIns="0" rtlCol="0" anchor="ctr"/>
          <a:lstStyle/>
          <a:p>
            <a:pPr marL="0" indent="0" algn="l">
              <a:buNone/>
            </a:pPr>
            <a:r>
              <a:rPr lang="en-US" sz="1700" b="1">
                <a:solidFill>
                  <a:srgbClr val="FFFFFF"/>
                </a:solidFill>
                <a:latin typeface="Roboto" pitchFamily="34" charset="0"/>
                <a:ea typeface="Roboto" pitchFamily="34" charset="-122"/>
                <a:cs typeface="Roboto" pitchFamily="34" charset="-120"/>
              </a:rPr>
              <a:t>Security</a:t>
            </a:r>
            <a:endParaRPr lang="en-US" sz="1700"/>
          </a:p>
        </p:txBody>
      </p:sp>
      <p:sp>
        <p:nvSpPr>
          <p:cNvPr id="8" name="Text 5"/>
          <p:cNvSpPr txBox="1"/>
          <p:nvPr/>
        </p:nvSpPr>
        <p:spPr>
          <a:xfrm>
            <a:off x="896112" y="4224528"/>
            <a:ext cx="2880360" cy="1097280"/>
          </a:xfrm>
          <a:prstGeom prst="rect">
            <a:avLst/>
          </a:prstGeom>
          <a:noFill/>
          <a:ln/>
        </p:spPr>
        <p:txBody>
          <a:bodyPr wrap="square" lIns="0" tIns="0" rIns="0" bIns="0" rtlCol="0" anchor="t"/>
          <a:lstStyle/>
          <a:p>
            <a:pPr marL="0" indent="0" algn="l">
              <a:lnSpc>
                <a:spcPct val="105000"/>
              </a:lnSpc>
              <a:buNone/>
            </a:pPr>
            <a:r>
              <a:rPr lang="en-US" sz="1250">
                <a:solidFill>
                  <a:srgbClr val="C6D3E2"/>
                </a:solidFill>
                <a:latin typeface="Roboto" pitchFamily="34" charset="0"/>
                <a:ea typeface="Roboto" pitchFamily="34" charset="-122"/>
                <a:cs typeface="Roboto" pitchFamily="34" charset="-120"/>
              </a:rPr>
              <a:t>How locked-down do the keys need to be — fully secured, or is a trusted, self-serve pool fine?</a:t>
            </a:r>
            <a:endParaRPr lang="en-US" sz="1250"/>
          </a:p>
        </p:txBody>
      </p:sp>
      <p:sp>
        <p:nvSpPr>
          <p:cNvPr id="9" name="Shape 6"/>
          <p:cNvSpPr/>
          <p:nvPr/>
        </p:nvSpPr>
        <p:spPr>
          <a:xfrm>
            <a:off x="4398264" y="2926080"/>
            <a:ext cx="3392424" cy="2514600"/>
          </a:xfrm>
          <a:prstGeom prst="roundRect">
            <a:avLst>
              <a:gd name="adj" fmla="val 2909"/>
            </a:avLst>
          </a:prstGeom>
          <a:solidFill>
            <a:srgbClr val="0B1F38">
              <a:alpha val="82000"/>
            </a:srgbClr>
          </a:solidFill>
          <a:ln w="12700">
            <a:solidFill>
              <a:srgbClr val="2C4A72"/>
            </a:solidFill>
            <a:prstDash val="solid"/>
          </a:ln>
        </p:spPr>
        <p:txBody>
          <a:bodyPr/>
          <a:lstStyle/>
          <a:p>
            <a:endParaRPr lang="en-US"/>
          </a:p>
        </p:txBody>
      </p:sp>
      <p:sp>
        <p:nvSpPr>
          <p:cNvPr id="10" name="Text 7"/>
          <p:cNvSpPr txBox="1"/>
          <p:nvPr/>
        </p:nvSpPr>
        <p:spPr>
          <a:xfrm>
            <a:off x="4626864" y="3127248"/>
            <a:ext cx="731520" cy="640080"/>
          </a:xfrm>
          <a:prstGeom prst="rect">
            <a:avLst/>
          </a:prstGeom>
          <a:noFill/>
          <a:ln/>
        </p:spPr>
        <p:txBody>
          <a:bodyPr wrap="square" lIns="0" tIns="0" rIns="0" bIns="0" rtlCol="0" anchor="t"/>
          <a:lstStyle/>
          <a:p>
            <a:pPr marL="0" indent="0" algn="l">
              <a:buNone/>
            </a:pPr>
            <a:r>
              <a:rPr lang="en-US" sz="3400" b="1">
                <a:solidFill>
                  <a:srgbClr val="F58220"/>
                </a:solidFill>
                <a:latin typeface="Syne" pitchFamily="34" charset="0"/>
                <a:ea typeface="Syne" pitchFamily="34" charset="-122"/>
                <a:cs typeface="Syne" pitchFamily="34" charset="-120"/>
              </a:rPr>
              <a:t>2</a:t>
            </a:r>
            <a:endParaRPr lang="en-US" sz="3400"/>
          </a:p>
        </p:txBody>
      </p:sp>
      <p:sp>
        <p:nvSpPr>
          <p:cNvPr id="11" name="Text 8"/>
          <p:cNvSpPr txBox="1"/>
          <p:nvPr/>
        </p:nvSpPr>
        <p:spPr>
          <a:xfrm>
            <a:off x="4654296" y="3794760"/>
            <a:ext cx="2935224" cy="365760"/>
          </a:xfrm>
          <a:prstGeom prst="rect">
            <a:avLst/>
          </a:prstGeom>
          <a:noFill/>
          <a:ln/>
        </p:spPr>
        <p:txBody>
          <a:bodyPr wrap="square" lIns="0" tIns="0" rIns="0" bIns="0" rtlCol="0" anchor="ctr"/>
          <a:lstStyle/>
          <a:p>
            <a:pPr marL="0" indent="0" algn="l">
              <a:buNone/>
            </a:pPr>
            <a:r>
              <a:rPr lang="en-US" sz="1700" b="1">
                <a:solidFill>
                  <a:srgbClr val="FFFFFF"/>
                </a:solidFill>
                <a:latin typeface="Roboto" pitchFamily="34" charset="0"/>
                <a:ea typeface="Roboto" pitchFamily="34" charset="-122"/>
                <a:cs typeface="Roboto" pitchFamily="34" charset="-120"/>
              </a:rPr>
              <a:t>Location</a:t>
            </a:r>
            <a:endParaRPr lang="en-US" sz="1700"/>
          </a:p>
        </p:txBody>
      </p:sp>
      <p:sp>
        <p:nvSpPr>
          <p:cNvPr id="12" name="Text 9"/>
          <p:cNvSpPr txBox="1"/>
          <p:nvPr/>
        </p:nvSpPr>
        <p:spPr>
          <a:xfrm>
            <a:off x="4654296" y="4224528"/>
            <a:ext cx="2880360" cy="1097280"/>
          </a:xfrm>
          <a:prstGeom prst="rect">
            <a:avLst/>
          </a:prstGeom>
          <a:noFill/>
          <a:ln/>
        </p:spPr>
        <p:txBody>
          <a:bodyPr wrap="square" lIns="0" tIns="0" rIns="0" bIns="0" rtlCol="0" anchor="t"/>
          <a:lstStyle/>
          <a:p>
            <a:pPr marL="0" indent="0" algn="l">
              <a:lnSpc>
                <a:spcPct val="105000"/>
              </a:lnSpc>
              <a:buNone/>
            </a:pPr>
            <a:r>
              <a:rPr lang="en-US" sz="1250">
                <a:solidFill>
                  <a:srgbClr val="C6D3E2"/>
                </a:solidFill>
                <a:latin typeface="Roboto" pitchFamily="34" charset="0"/>
                <a:ea typeface="Roboto" pitchFamily="34" charset="-122"/>
                <a:cs typeface="Roboto" pitchFamily="34" charset="-120"/>
              </a:rPr>
              <a:t>Is the site staffed, unattended, or fully remote? Remote pools point toward Keyless or Key Café.</a:t>
            </a:r>
            <a:endParaRPr lang="en-US" sz="1250"/>
          </a:p>
        </p:txBody>
      </p:sp>
      <p:sp>
        <p:nvSpPr>
          <p:cNvPr id="13" name="Shape 10"/>
          <p:cNvSpPr/>
          <p:nvPr/>
        </p:nvSpPr>
        <p:spPr>
          <a:xfrm>
            <a:off x="8156448" y="2926080"/>
            <a:ext cx="3392424" cy="2514600"/>
          </a:xfrm>
          <a:prstGeom prst="roundRect">
            <a:avLst>
              <a:gd name="adj" fmla="val 2909"/>
            </a:avLst>
          </a:prstGeom>
          <a:solidFill>
            <a:srgbClr val="0B1F38">
              <a:alpha val="82000"/>
            </a:srgbClr>
          </a:solidFill>
          <a:ln w="12700">
            <a:solidFill>
              <a:srgbClr val="2C4A72"/>
            </a:solidFill>
            <a:prstDash val="solid"/>
          </a:ln>
        </p:spPr>
        <p:txBody>
          <a:bodyPr/>
          <a:lstStyle/>
          <a:p>
            <a:endParaRPr lang="en-US"/>
          </a:p>
        </p:txBody>
      </p:sp>
      <p:sp>
        <p:nvSpPr>
          <p:cNvPr id="14" name="Text 11"/>
          <p:cNvSpPr txBox="1"/>
          <p:nvPr/>
        </p:nvSpPr>
        <p:spPr>
          <a:xfrm>
            <a:off x="8385048" y="3127248"/>
            <a:ext cx="731520" cy="640080"/>
          </a:xfrm>
          <a:prstGeom prst="rect">
            <a:avLst/>
          </a:prstGeom>
          <a:noFill/>
          <a:ln/>
        </p:spPr>
        <p:txBody>
          <a:bodyPr wrap="square" lIns="0" tIns="0" rIns="0" bIns="0" rtlCol="0" anchor="t"/>
          <a:lstStyle/>
          <a:p>
            <a:pPr marL="0" indent="0" algn="l">
              <a:buNone/>
            </a:pPr>
            <a:r>
              <a:rPr lang="en-US" sz="3400" b="1">
                <a:solidFill>
                  <a:srgbClr val="F58220"/>
                </a:solidFill>
                <a:latin typeface="Syne" pitchFamily="34" charset="0"/>
                <a:ea typeface="Syne" pitchFamily="34" charset="-122"/>
                <a:cs typeface="Syne" pitchFamily="34" charset="-120"/>
              </a:rPr>
              <a:t>3</a:t>
            </a:r>
            <a:endParaRPr lang="en-US" sz="3400"/>
          </a:p>
        </p:txBody>
      </p:sp>
      <p:sp>
        <p:nvSpPr>
          <p:cNvPr id="15" name="Text 12"/>
          <p:cNvSpPr txBox="1"/>
          <p:nvPr/>
        </p:nvSpPr>
        <p:spPr>
          <a:xfrm>
            <a:off x="8412480" y="3794760"/>
            <a:ext cx="2935224" cy="365760"/>
          </a:xfrm>
          <a:prstGeom prst="rect">
            <a:avLst/>
          </a:prstGeom>
          <a:noFill/>
          <a:ln/>
        </p:spPr>
        <p:txBody>
          <a:bodyPr wrap="square" lIns="0" tIns="0" rIns="0" bIns="0" rtlCol="0" anchor="ctr"/>
          <a:lstStyle/>
          <a:p>
            <a:pPr marL="0" indent="0" algn="l">
              <a:buNone/>
            </a:pPr>
            <a:r>
              <a:rPr lang="en-US" sz="1700" b="1">
                <a:solidFill>
                  <a:srgbClr val="FFFFFF"/>
                </a:solidFill>
                <a:latin typeface="Roboto" pitchFamily="34" charset="0"/>
                <a:ea typeface="Roboto" pitchFamily="34" charset="-122"/>
                <a:cs typeface="Roboto" pitchFamily="34" charset="-120"/>
              </a:rPr>
              <a:t>Budget &amp; scale</a:t>
            </a:r>
            <a:endParaRPr lang="en-US" sz="1700"/>
          </a:p>
        </p:txBody>
      </p:sp>
      <p:sp>
        <p:nvSpPr>
          <p:cNvPr id="16" name="Text 13"/>
          <p:cNvSpPr txBox="1"/>
          <p:nvPr/>
        </p:nvSpPr>
        <p:spPr>
          <a:xfrm>
            <a:off x="8412480" y="4224528"/>
            <a:ext cx="2880360" cy="1097280"/>
          </a:xfrm>
          <a:prstGeom prst="rect">
            <a:avLst/>
          </a:prstGeom>
          <a:noFill/>
          <a:ln/>
        </p:spPr>
        <p:txBody>
          <a:bodyPr wrap="square" lIns="0" tIns="0" rIns="0" bIns="0" rtlCol="0" anchor="t"/>
          <a:lstStyle/>
          <a:p>
            <a:pPr marL="0" indent="0" algn="l">
              <a:lnSpc>
                <a:spcPct val="105000"/>
              </a:lnSpc>
              <a:buNone/>
            </a:pPr>
            <a:r>
              <a:rPr lang="en-US" sz="1250">
                <a:solidFill>
                  <a:srgbClr val="C6D3E2"/>
                </a:solidFill>
                <a:latin typeface="Roboto" pitchFamily="34" charset="0"/>
                <a:ea typeface="Roboto" pitchFamily="34" charset="-122"/>
                <a:cs typeface="Roboto" pitchFamily="34" charset="-120"/>
              </a:rPr>
              <a:t>Weigh upfront hardware against ongoing labor, and how the option scales as the fleet grows.</a:t>
            </a:r>
            <a:endParaRPr lang="en-US" sz="1250"/>
          </a:p>
        </p:txBody>
      </p:sp>
    </p:spTree>
  </p:cSld>
  <p:clrMapOvr>
    <a:masterClrMapping/>
  </p:clrMapOvr>
</p:sld>
</file>

<file path=ppt/theme/theme1.xml><?xml version="1.0" encoding="utf-8"?>
<a:theme xmlns:a="http://schemas.openxmlformats.org/drawingml/2006/main" name="COMMAND 202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Syne"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Roboto"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95c04c3-6940-420f-9b44-f011cddbce17" xsi:nil="true"/>
    <RelatedLink xmlns="797aa1b6-d276-4963-8e9b-a389f20630ae">
      <Url xsi:nil="true"/>
      <Description xsi:nil="true"/>
    </RelatedLink>
    <_ExtendedDescription xmlns="http://schemas.microsoft.com/sharepoint/v3">*Type brief description</_ExtendedDescription>
    <lcf76f155ced4ddcb4097134ff3c332f xmlns="797aa1b6-d276-4963-8e9b-a389f20630ae">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EAA15E6BD239F4BB8716AC11FDD8152" ma:contentTypeVersion="22" ma:contentTypeDescription="Create a new document." ma:contentTypeScope="" ma:versionID="b506f2727e9fad8643b095f77e12cee0">
  <xsd:schema xmlns:xsd="http://www.w3.org/2001/XMLSchema" xmlns:xs="http://www.w3.org/2001/XMLSchema" xmlns:p="http://schemas.microsoft.com/office/2006/metadata/properties" xmlns:ns1="http://schemas.microsoft.com/sharepoint/v3" xmlns:ns2="797aa1b6-d276-4963-8e9b-a389f20630ae" xmlns:ns3="995c04c3-6940-420f-9b44-f011cddbce17" targetNamespace="http://schemas.microsoft.com/office/2006/metadata/properties" ma:root="true" ma:fieldsID="eb56b69a69c09444661ef86c038b4955" ns1:_="" ns2:_="" ns3:_="">
    <xsd:import namespace="http://schemas.microsoft.com/sharepoint/v3"/>
    <xsd:import namespace="797aa1b6-d276-4963-8e9b-a389f20630ae"/>
    <xsd:import namespace="995c04c3-6940-420f-9b44-f011cddbce1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1:_ExtendedDescription"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element ref="ns2:RelatedLink"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ExtendedDescription" ma:index="22" nillable="true" ma:displayName="Description" ma:default="*Type brief description" ma:format="Dropdown" ma:internalName="_ExtendedDescription">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7aa1b6-d276-4963-8e9b-a389f20630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2a0eb56-2e03-4499-a475-1cbd21fab794" ma:termSetId="09814cd3-568e-fe90-9814-8d621ff8fb84" ma:anchorId="fba54fb3-c3e1-fe81-a776-ca4b69148c4d" ma:open="true" ma:isKeyword="false">
      <xsd:complexType>
        <xsd:sequence>
          <xsd:element ref="pc:Terms" minOccurs="0" maxOccurs="1"/>
        </xsd:sequence>
      </xsd:complex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CR" ma:index="23" nillable="true" ma:displayName="Extracted Text" ma:internalName="MediaServiceOCR" ma:readOnly="true">
      <xsd:simpleType>
        <xsd:restriction base="dms:Note">
          <xsd:maxLength value="255"/>
        </xsd:restriction>
      </xsd:simpleType>
    </xsd:element>
    <xsd:element name="MediaServiceLocation" ma:index="24" nillable="true" ma:displayName="Location" ma:internalName="MediaServiceLocation" ma:readOnly="true">
      <xsd:simpleType>
        <xsd:restriction base="dms:Text"/>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element name="RelatedLink" ma:index="28" nillable="true" ma:displayName="Related Link" ma:format="Hyperlink" ma:internalName="RelatedLink">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95c04c3-6940-420f-9b44-f011cddbce1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38a304cd-276d-40d2-8f0d-a58c241e1e1a}" ma:internalName="TaxCatchAll" ma:showField="CatchAllData" ma:web="995c04c3-6940-420f-9b44-f011cddbce1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8F964E7-9BB2-4A4B-9524-9D91890B6E25}">
  <ds:schemaRefs>
    <ds:schemaRef ds:uri="http://schemas.microsoft.com/sharepoint/v3/contenttype/forms"/>
  </ds:schemaRefs>
</ds:datastoreItem>
</file>

<file path=customXml/itemProps2.xml><?xml version="1.0" encoding="utf-8"?>
<ds:datastoreItem xmlns:ds="http://schemas.openxmlformats.org/officeDocument/2006/customXml" ds:itemID="{4EE1762C-5D7D-422F-A742-19C2BC6D74E4}">
  <ds:schemaRefs>
    <ds:schemaRef ds:uri="797aa1b6-d276-4963-8e9b-a389f20630ae"/>
    <ds:schemaRef ds:uri="995c04c3-6940-420f-9b44-f011cddbce17"/>
    <ds:schemaRef ds:uri="http://schemas.microsoft.com/office/2006/metadata/properties"/>
    <ds:schemaRef ds:uri="http://schemas.microsoft.com/office/infopath/2007/PartnerControls"/>
    <ds:schemaRef ds:uri="http://schemas.microsoft.com/sharepoint/v3"/>
  </ds:schemaRefs>
</ds:datastoreItem>
</file>

<file path=customXml/itemProps3.xml><?xml version="1.0" encoding="utf-8"?>
<ds:datastoreItem xmlns:ds="http://schemas.openxmlformats.org/officeDocument/2006/customXml" ds:itemID="{749D65AB-9971-4C1E-BEE0-C0F8E881133B}">
  <ds:schemaRefs>
    <ds:schemaRef ds:uri="797aa1b6-d276-4963-8e9b-a389f20630ae"/>
    <ds:schemaRef ds:uri="995c04c3-6940-420f-9b44-f011cddbce1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163</TotalTime>
  <Words>4526</Words>
  <Application>Microsoft Office PowerPoint</Application>
  <PresentationFormat>Widescreen</PresentationFormat>
  <Paragraphs>474</Paragraphs>
  <Slides>30</Slides>
  <Notes>30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Roboto</vt:lpstr>
      <vt:lpstr>Syne</vt:lpstr>
      <vt:lpstr>COMMAND 2026</vt:lpstr>
      <vt:lpstr>Key Dispatching Options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Dispatching Options</dc:title>
  <dc:subject>PptxGenJS Presentation</dc:subject>
  <dc:creator>Agile Fleet</dc:creator>
  <cp:lastModifiedBy>David Kennerley</cp:lastModifiedBy>
  <cp:revision>4</cp:revision>
  <dcterms:created xsi:type="dcterms:W3CDTF">2026-09-21T20:47:09Z</dcterms:created>
  <dcterms:modified xsi:type="dcterms:W3CDTF">2026-11-04T14:54:02Z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0x0101003EAA15E6BD239F4BB8716AC11FDD8152</vt:lpwstr>
  </property>
  <property fmtid="{D5CDD505-2E9C-101B-9397-08002B2CF9AE}" pid="3" name="MediaServiceImageTags">
    <vt:lpwstr/>
  </property>
</Properties>
</file>