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29"/>
    <p:restoredTop sz="94610"/>
  </p:normalViewPr>
  <p:slideViewPr>
    <p:cSldViewPr snapToGrid="0" snapToObjects="1">
      <p:cViewPr varScale="1">
        <p:scale>
          <a:sx n="126" d="100"/>
          <a:sy n="126" d="100"/>
        </p:scale>
        <p:origin x="584"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87594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4.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5.jpg"/><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5.jp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jp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tmp/cmd2026work/assets/logo_light.png"/>
          <p:cNvPicPr>
            <a:picLocks noChangeAspect="1"/>
          </p:cNvPicPr>
          <p:nvPr/>
        </p:nvPicPr>
        <p:blipFill>
          <a:blip r:embed="rId4"/>
          <a:stretch>
            <a:fillRect/>
          </a:stretch>
        </p:blipFill>
        <p:spPr>
          <a:xfrm>
            <a:off x="457200" y="384048"/>
            <a:ext cx="1737360" cy="290853"/>
          </a:xfrm>
          <a:prstGeom prst="rect">
            <a:avLst/>
          </a:prstGeom>
        </p:spPr>
      </p:pic>
      <p:sp>
        <p:nvSpPr>
          <p:cNvPr id="3" name="Text 0"/>
          <p:cNvSpPr/>
          <p:nvPr/>
        </p:nvSpPr>
        <p:spPr>
          <a:xfrm>
            <a:off x="457200" y="2148840"/>
            <a:ext cx="10515600" cy="365760"/>
          </a:xfrm>
          <a:prstGeom prst="rect">
            <a:avLst/>
          </a:prstGeom>
          <a:noFill/>
          <a:ln/>
        </p:spPr>
        <p:txBody>
          <a:bodyPr wrap="square" lIns="0" tIns="0" rIns="0" bIns="0" rtlCol="0" anchor="ctr"/>
          <a:lstStyle/>
          <a:p>
            <a:pPr marL="0" indent="0">
              <a:buNone/>
            </a:pPr>
            <a:r>
              <a:rPr lang="en-US" sz="1400" b="1" kern="0" spc="300" dirty="0">
                <a:solidFill>
                  <a:srgbClr val="F58220"/>
                </a:solidFill>
                <a:latin typeface="Arial" pitchFamily="34" charset="0"/>
                <a:ea typeface="Arial" pitchFamily="34" charset="-122"/>
                <a:cs typeface="Arial" pitchFamily="34" charset="-120"/>
              </a:rPr>
              <a:t>COMMAND 2026 · THURSDAY RECAP</a:t>
            </a:r>
            <a:endParaRPr lang="en-US" sz="1400" dirty="0"/>
          </a:p>
        </p:txBody>
      </p:sp>
      <p:sp>
        <p:nvSpPr>
          <p:cNvPr id="4" name="Text 1"/>
          <p:cNvSpPr/>
          <p:nvPr/>
        </p:nvSpPr>
        <p:spPr>
          <a:xfrm>
            <a:off x="457200" y="2651760"/>
            <a:ext cx="11247120" cy="1188720"/>
          </a:xfrm>
          <a:prstGeom prst="rect">
            <a:avLst/>
          </a:prstGeom>
          <a:noFill/>
          <a:ln/>
        </p:spPr>
        <p:txBody>
          <a:bodyPr wrap="square" lIns="0" tIns="0" rIns="0" bIns="0" rtlCol="0" anchor="t"/>
          <a:lstStyle/>
          <a:p>
            <a:pPr marL="0" indent="0">
              <a:buNone/>
            </a:pPr>
            <a:r>
              <a:rPr lang="en-US" sz="4000" b="1" dirty="0">
                <a:solidFill>
                  <a:srgbClr val="FFFFFF"/>
                </a:solidFill>
                <a:latin typeface="Arial Black" pitchFamily="34" charset="0"/>
                <a:ea typeface="Arial Black" pitchFamily="34" charset="-122"/>
                <a:cs typeface="Arial Black" pitchFamily="34" charset="-120"/>
              </a:rPr>
              <a:t>Three Days. One Community.</a:t>
            </a:r>
            <a:endParaRPr lang="en-US" sz="4000" dirty="0"/>
          </a:p>
        </p:txBody>
      </p:sp>
      <p:sp>
        <p:nvSpPr>
          <p:cNvPr id="5" name="Text 2"/>
          <p:cNvSpPr/>
          <p:nvPr/>
        </p:nvSpPr>
        <p:spPr>
          <a:xfrm>
            <a:off x="457200" y="3794760"/>
            <a:ext cx="10515600" cy="548640"/>
          </a:xfrm>
          <a:prstGeom prst="rect">
            <a:avLst/>
          </a:prstGeom>
          <a:noFill/>
          <a:ln/>
        </p:spPr>
        <p:txBody>
          <a:bodyPr wrap="square" lIns="0" tIns="0" rIns="0" bIns="0" rtlCol="0" anchor="ctr"/>
          <a:lstStyle/>
          <a:p>
            <a:pPr marL="0" indent="0">
              <a:buNone/>
            </a:pPr>
            <a:r>
              <a:rPr lang="en-US" sz="2000" b="1" dirty="0">
                <a:solidFill>
                  <a:srgbClr val="5CC6DC"/>
                </a:solidFill>
                <a:latin typeface="Arial" pitchFamily="34" charset="0"/>
                <a:ea typeface="Arial" pitchFamily="34" charset="-122"/>
                <a:cs typeface="Arial" pitchFamily="34" charset="-120"/>
              </a:rPr>
              <a:t>Built on Trust. Built for What's Next.</a:t>
            </a:r>
            <a:endParaRPr lang="en-US" sz="2000" dirty="0"/>
          </a:p>
        </p:txBody>
      </p:sp>
      <p:sp>
        <p:nvSpPr>
          <p:cNvPr id="6" name="Text 3"/>
          <p:cNvSpPr/>
          <p:nvPr/>
        </p:nvSpPr>
        <p:spPr>
          <a:xfrm>
            <a:off x="457200" y="4343400"/>
            <a:ext cx="10515600" cy="365760"/>
          </a:xfrm>
          <a:prstGeom prst="rect">
            <a:avLst/>
          </a:prstGeom>
          <a:noFill/>
          <a:ln/>
        </p:spPr>
        <p:txBody>
          <a:bodyPr wrap="square" lIns="0" tIns="0" rIns="0" bIns="0" rtlCol="0" anchor="ctr"/>
          <a:lstStyle/>
          <a:p>
            <a:pPr marL="0" indent="0">
              <a:buNone/>
            </a:pPr>
            <a:r>
              <a:rPr lang="en-US" sz="1400" dirty="0">
                <a:solidFill>
                  <a:srgbClr val="D7DEE6"/>
                </a:solidFill>
                <a:latin typeface="Arial" pitchFamily="34" charset="0"/>
                <a:ea typeface="Arial" pitchFamily="34" charset="-122"/>
                <a:cs typeface="Arial" pitchFamily="34" charset="-120"/>
              </a:rPr>
              <a:t>Mike Hicks  ·  Thursday, November 5  ·  Glendale, AZ</a:t>
            </a:r>
            <a:endParaRPr lang="en-US" sz="1400" dirty="0"/>
          </a:p>
        </p:txBody>
      </p:sp>
      <p:sp>
        <p:nvSpPr>
          <p:cNvPr id="7" name="Text 4"/>
          <p:cNvSpPr/>
          <p:nvPr/>
        </p:nvSpPr>
        <p:spPr>
          <a:xfrm>
            <a:off x="10682935" y="5696712"/>
            <a:ext cx="1005840" cy="201168"/>
          </a:xfrm>
          <a:prstGeom prst="rect">
            <a:avLst/>
          </a:prstGeom>
          <a:noFill/>
          <a:ln/>
        </p:spPr>
        <p:txBody>
          <a:bodyPr wrap="square" lIns="0" tIns="0" rIns="0" bIns="0" rtlCol="0" anchor="ctr"/>
          <a:lstStyle/>
          <a:p>
            <a:pPr marL="0" indent="0" algn="ctr">
              <a:buNone/>
            </a:pPr>
            <a:r>
              <a:rPr lang="en-US" sz="800" dirty="0">
                <a:solidFill>
                  <a:srgbClr val="B9C2CE"/>
                </a:solidFill>
                <a:latin typeface="Arial" pitchFamily="34" charset="0"/>
                <a:ea typeface="Arial" pitchFamily="34" charset="-122"/>
                <a:cs typeface="Arial" pitchFamily="34" charset="-120"/>
              </a:rPr>
              <a:t>Sponsored by</a:t>
            </a:r>
            <a:endParaRPr lang="en-US" sz="800" dirty="0"/>
          </a:p>
        </p:txBody>
      </p:sp>
      <p:pic>
        <p:nvPicPr>
          <p:cNvPr id="8" name="Image 1" descr="/tmp/cmd2026work/assets/sponsor_gps.png"/>
          <p:cNvPicPr>
            <a:picLocks noChangeAspect="1"/>
          </p:cNvPicPr>
          <p:nvPr/>
        </p:nvPicPr>
        <p:blipFill>
          <a:blip r:embed="rId5"/>
          <a:stretch>
            <a:fillRect/>
          </a:stretch>
        </p:blipFill>
        <p:spPr>
          <a:xfrm>
            <a:off x="10682935" y="5916168"/>
            <a:ext cx="1005840" cy="50292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pic>
        <p:nvPicPr>
          <p:cNvPr id="2" name="Image 0" descr="/tmp/cmd2026work/assets/logo_dark.png"/>
          <p:cNvPicPr>
            <a:picLocks noChangeAspect="1"/>
          </p:cNvPicPr>
          <p:nvPr/>
        </p:nvPicPr>
        <p:blipFill>
          <a:blip r:embed="rId3"/>
          <a:stretch>
            <a:fillRect/>
          </a:stretch>
        </p:blipFill>
        <p:spPr>
          <a:xfrm>
            <a:off x="10317175" y="320040"/>
            <a:ext cx="1417320" cy="237275"/>
          </a:xfrm>
          <a:prstGeom prst="rect">
            <a:avLst/>
          </a:prstGeom>
        </p:spPr>
      </p:pic>
      <p:sp>
        <p:nvSpPr>
          <p:cNvPr id="3" name="Text 0"/>
          <p:cNvSpPr/>
          <p:nvPr/>
        </p:nvSpPr>
        <p:spPr>
          <a:xfrm>
            <a:off x="457200" y="365760"/>
            <a:ext cx="8229600" cy="320040"/>
          </a:xfrm>
          <a:prstGeom prst="rect">
            <a:avLst/>
          </a:prstGeom>
          <a:noFill/>
          <a:ln/>
        </p:spPr>
        <p:txBody>
          <a:bodyPr wrap="square" lIns="0" tIns="0" rIns="0" bIns="0" rtlCol="0" anchor="ctr"/>
          <a:lstStyle/>
          <a:p>
            <a:pPr marL="0" indent="0">
              <a:buNone/>
            </a:pPr>
            <a:r>
              <a:rPr lang="en-US" sz="1300" b="1" kern="0" spc="300" dirty="0">
                <a:solidFill>
                  <a:srgbClr val="F58220"/>
                </a:solidFill>
                <a:latin typeface="Arial" pitchFamily="34" charset="0"/>
                <a:ea typeface="Arial" pitchFamily="34" charset="-122"/>
                <a:cs typeface="Arial" pitchFamily="34" charset="-120"/>
              </a:rPr>
              <a:t>TODAY IN REVIEW</a:t>
            </a:r>
            <a:endParaRPr lang="en-US" sz="1300" dirty="0"/>
          </a:p>
        </p:txBody>
      </p:sp>
      <p:sp>
        <p:nvSpPr>
          <p:cNvPr id="4" name="Text 1"/>
          <p:cNvSpPr/>
          <p:nvPr/>
        </p:nvSpPr>
        <p:spPr>
          <a:xfrm>
            <a:off x="457200" y="658368"/>
            <a:ext cx="9601200" cy="685800"/>
          </a:xfrm>
          <a:prstGeom prst="rect">
            <a:avLst/>
          </a:prstGeom>
          <a:noFill/>
          <a:ln/>
        </p:spPr>
        <p:txBody>
          <a:bodyPr wrap="square" lIns="0" tIns="0" rIns="0" bIns="0" rtlCol="0" anchor="ctr"/>
          <a:lstStyle/>
          <a:p>
            <a:pPr marL="0" indent="0">
              <a:buNone/>
            </a:pPr>
            <a:r>
              <a:rPr lang="en-US" sz="3000" b="1" dirty="0">
                <a:solidFill>
                  <a:srgbClr val="0B1F38"/>
                </a:solidFill>
                <a:latin typeface="Arial Black" pitchFamily="34" charset="0"/>
                <a:ea typeface="Arial Black" pitchFamily="34" charset="-122"/>
                <a:cs typeface="Arial Black" pitchFamily="34" charset="-120"/>
              </a:rPr>
              <a:t>Everything We Covered</a:t>
            </a:r>
            <a:endParaRPr lang="en-US" sz="3000" dirty="0"/>
          </a:p>
        </p:txBody>
      </p:sp>
      <p:pic>
        <p:nvPicPr>
          <p:cNvPr id="5" name="Image 1" descr="/tmp/cmd2026work/assets/footer_strip.jpg"/>
          <p:cNvPicPr>
            <a:picLocks noChangeAspect="1"/>
          </p:cNvPicPr>
          <p:nvPr/>
        </p:nvPicPr>
        <p:blipFill>
          <a:blip r:embed="rId4"/>
          <a:stretch>
            <a:fillRect/>
          </a:stretch>
        </p:blipFill>
        <p:spPr>
          <a:xfrm>
            <a:off x="0" y="6291072"/>
            <a:ext cx="12191695" cy="566928"/>
          </a:xfrm>
          <a:prstGeom prst="rect">
            <a:avLst/>
          </a:prstGeom>
        </p:spPr>
      </p:pic>
      <p:sp>
        <p:nvSpPr>
          <p:cNvPr id="6" name="Text 2"/>
          <p:cNvSpPr/>
          <p:nvPr/>
        </p:nvSpPr>
        <p:spPr>
          <a:xfrm>
            <a:off x="457200" y="6419088"/>
            <a:ext cx="5486400" cy="274320"/>
          </a:xfrm>
          <a:prstGeom prst="rect">
            <a:avLst/>
          </a:prstGeom>
          <a:noFill/>
          <a:ln/>
        </p:spPr>
        <p:txBody>
          <a:bodyPr wrap="square" lIns="0" tIns="0" rIns="0" bIns="0" rtlCol="0" anchor="ctr"/>
          <a:lstStyle/>
          <a:p>
            <a:pPr marL="0" indent="0">
              <a:buNone/>
            </a:pPr>
            <a:r>
              <a:rPr lang="en-US" sz="1000" dirty="0">
                <a:solidFill>
                  <a:srgbClr val="FFFFFF"/>
                </a:solidFill>
                <a:latin typeface="Arial" pitchFamily="34" charset="0"/>
                <a:ea typeface="Arial" pitchFamily="34" charset="-122"/>
                <a:cs typeface="Arial" pitchFamily="34" charset="-120"/>
              </a:rPr>
              <a:t>COMMAND 2026  ·  Glendale, AZ</a:t>
            </a:r>
            <a:endParaRPr lang="en-US" sz="1000" dirty="0"/>
          </a:p>
        </p:txBody>
      </p:sp>
      <p:sp>
        <p:nvSpPr>
          <p:cNvPr id="7" name="Text 3"/>
          <p:cNvSpPr/>
          <p:nvPr/>
        </p:nvSpPr>
        <p:spPr>
          <a:xfrm>
            <a:off x="457200" y="1691640"/>
            <a:ext cx="5212080" cy="320040"/>
          </a:xfrm>
          <a:prstGeom prst="rect">
            <a:avLst/>
          </a:prstGeom>
          <a:noFill/>
          <a:ln/>
        </p:spPr>
        <p:txBody>
          <a:bodyPr wrap="square" lIns="0" tIns="0" rIns="0" bIns="0" rtlCol="0" anchor="ctr"/>
          <a:lstStyle/>
          <a:p>
            <a:pPr marL="0" indent="0">
              <a:buNone/>
            </a:pPr>
            <a:r>
              <a:rPr lang="en-US" sz="1400" b="1" dirty="0">
                <a:solidFill>
                  <a:srgbClr val="F58220"/>
                </a:solidFill>
                <a:latin typeface="Arial" pitchFamily="34" charset="0"/>
                <a:ea typeface="Arial" pitchFamily="34" charset="-122"/>
                <a:cs typeface="Arial" pitchFamily="34" charset="-120"/>
              </a:rPr>
              <a:t>THIS MORNING</a:t>
            </a:r>
            <a:endParaRPr lang="en-US" sz="1400" dirty="0"/>
          </a:p>
        </p:txBody>
      </p:sp>
      <p:sp>
        <p:nvSpPr>
          <p:cNvPr id="8" name="Text 4"/>
          <p:cNvSpPr/>
          <p:nvPr/>
        </p:nvSpPr>
        <p:spPr>
          <a:xfrm>
            <a:off x="457200" y="2103120"/>
            <a:ext cx="822960" cy="457200"/>
          </a:xfrm>
          <a:prstGeom prst="rect">
            <a:avLst/>
          </a:prstGeom>
          <a:noFill/>
          <a:ln/>
        </p:spPr>
        <p:txBody>
          <a:bodyPr wrap="square" lIns="0" tIns="0" rIns="0" bIns="0" rtlCol="0" anchor="ctr"/>
          <a:lstStyle/>
          <a:p>
            <a:pPr marL="0" indent="0">
              <a:buNone/>
            </a:pPr>
            <a:r>
              <a:rPr lang="en-US" sz="1300" b="1" dirty="0">
                <a:solidFill>
                  <a:srgbClr val="3773BC"/>
                </a:solidFill>
                <a:latin typeface="Arial" pitchFamily="34" charset="0"/>
                <a:ea typeface="Arial" pitchFamily="34" charset="-122"/>
                <a:cs typeface="Arial" pitchFamily="34" charset="-120"/>
              </a:rPr>
              <a:t>9:00</a:t>
            </a:r>
            <a:endParaRPr lang="en-US" sz="1300" dirty="0"/>
          </a:p>
        </p:txBody>
      </p:sp>
      <p:sp>
        <p:nvSpPr>
          <p:cNvPr id="9" name="Text 5"/>
          <p:cNvSpPr/>
          <p:nvPr/>
        </p:nvSpPr>
        <p:spPr>
          <a:xfrm>
            <a:off x="1325880" y="2103120"/>
            <a:ext cx="4343400" cy="457200"/>
          </a:xfrm>
          <a:prstGeom prst="rect">
            <a:avLst/>
          </a:prstGeom>
          <a:noFill/>
          <a:ln/>
        </p:spPr>
        <p:txBody>
          <a:bodyPr wrap="square" lIns="0" tIns="0" rIns="0" bIns="0" rtlCol="0" anchor="t"/>
          <a:lstStyle/>
          <a:p>
            <a:pPr marL="0" indent="0">
              <a:buNone/>
            </a:pPr>
            <a:r>
              <a:rPr lang="en-US" sz="1450" b="1" dirty="0">
                <a:solidFill>
                  <a:srgbClr val="0B1F38"/>
                </a:solidFill>
                <a:latin typeface="Arial" pitchFamily="34" charset="0"/>
                <a:ea typeface="Arial" pitchFamily="34" charset="-122"/>
                <a:cs typeface="Arial" pitchFamily="34" charset="-120"/>
              </a:rPr>
              <a:t>Analyze &amp; Advocate with AI
</a:t>
            </a:r>
            <a:r>
              <a:rPr lang="en-US" sz="1100" dirty="0">
                <a:solidFill>
                  <a:srgbClr val="7A8696"/>
                </a:solidFill>
                <a:latin typeface="Arial" pitchFamily="34" charset="0"/>
                <a:ea typeface="Arial" pitchFamily="34" charset="-122"/>
                <a:cs typeface="Arial" pitchFamily="34" charset="-120"/>
              </a:rPr>
              <a:t>Dave Kennerley &amp; Mike Hicks</a:t>
            </a:r>
            <a:endParaRPr lang="en-US" sz="1450" dirty="0"/>
          </a:p>
        </p:txBody>
      </p:sp>
      <p:sp>
        <p:nvSpPr>
          <p:cNvPr id="10" name="Text 6"/>
          <p:cNvSpPr/>
          <p:nvPr/>
        </p:nvSpPr>
        <p:spPr>
          <a:xfrm>
            <a:off x="457200" y="2761488"/>
            <a:ext cx="822960" cy="457200"/>
          </a:xfrm>
          <a:prstGeom prst="rect">
            <a:avLst/>
          </a:prstGeom>
          <a:noFill/>
          <a:ln/>
        </p:spPr>
        <p:txBody>
          <a:bodyPr wrap="square" lIns="0" tIns="0" rIns="0" bIns="0" rtlCol="0" anchor="ctr"/>
          <a:lstStyle/>
          <a:p>
            <a:pPr marL="0" indent="0">
              <a:buNone/>
            </a:pPr>
            <a:r>
              <a:rPr lang="en-US" sz="1300" b="1" dirty="0">
                <a:solidFill>
                  <a:srgbClr val="3773BC"/>
                </a:solidFill>
                <a:latin typeface="Arial" pitchFamily="34" charset="0"/>
                <a:ea typeface="Arial" pitchFamily="34" charset="-122"/>
                <a:cs typeface="Arial" pitchFamily="34" charset="-120"/>
              </a:rPr>
              <a:t>10:00</a:t>
            </a:r>
            <a:endParaRPr lang="en-US" sz="1300" dirty="0"/>
          </a:p>
        </p:txBody>
      </p:sp>
      <p:sp>
        <p:nvSpPr>
          <p:cNvPr id="11" name="Text 7"/>
          <p:cNvSpPr/>
          <p:nvPr/>
        </p:nvSpPr>
        <p:spPr>
          <a:xfrm>
            <a:off x="1325880" y="2761488"/>
            <a:ext cx="4343400" cy="457200"/>
          </a:xfrm>
          <a:prstGeom prst="rect">
            <a:avLst/>
          </a:prstGeom>
          <a:noFill/>
          <a:ln/>
        </p:spPr>
        <p:txBody>
          <a:bodyPr wrap="square" lIns="0" tIns="0" rIns="0" bIns="0" rtlCol="0" anchor="t"/>
          <a:lstStyle/>
          <a:p>
            <a:pPr marL="0" indent="0">
              <a:buNone/>
            </a:pPr>
            <a:r>
              <a:rPr lang="en-US" sz="1450" b="1" dirty="0">
                <a:solidFill>
                  <a:srgbClr val="0B1F38"/>
                </a:solidFill>
                <a:latin typeface="Arial" pitchFamily="34" charset="0"/>
                <a:ea typeface="Arial" pitchFamily="34" charset="-122"/>
                <a:cs typeface="Arial" pitchFamily="34" charset="-120"/>
              </a:rPr>
              <a:t>New Product Talk: KeyCommander
</a:t>
            </a:r>
            <a:r>
              <a:rPr lang="en-US" sz="1100" dirty="0">
                <a:solidFill>
                  <a:srgbClr val="7A8696"/>
                </a:solidFill>
                <a:latin typeface="Arial" pitchFamily="34" charset="0"/>
                <a:ea typeface="Arial" pitchFamily="34" charset="-122"/>
                <a:cs typeface="Arial" pitchFamily="34" charset="-120"/>
              </a:rPr>
              <a:t>Phelps Rogovoy</a:t>
            </a:r>
            <a:endParaRPr lang="en-US" sz="1450" dirty="0"/>
          </a:p>
        </p:txBody>
      </p:sp>
      <p:sp>
        <p:nvSpPr>
          <p:cNvPr id="12" name="Text 8"/>
          <p:cNvSpPr/>
          <p:nvPr/>
        </p:nvSpPr>
        <p:spPr>
          <a:xfrm>
            <a:off x="457200" y="3419856"/>
            <a:ext cx="822960" cy="457200"/>
          </a:xfrm>
          <a:prstGeom prst="rect">
            <a:avLst/>
          </a:prstGeom>
          <a:noFill/>
          <a:ln/>
        </p:spPr>
        <p:txBody>
          <a:bodyPr wrap="square" lIns="0" tIns="0" rIns="0" bIns="0" rtlCol="0" anchor="ctr"/>
          <a:lstStyle/>
          <a:p>
            <a:pPr marL="0" indent="0">
              <a:buNone/>
            </a:pPr>
            <a:r>
              <a:rPr lang="en-US" sz="1300" b="1" dirty="0">
                <a:solidFill>
                  <a:srgbClr val="3773BC"/>
                </a:solidFill>
                <a:latin typeface="Arial" pitchFamily="34" charset="0"/>
                <a:ea typeface="Arial" pitchFamily="34" charset="-122"/>
                <a:cs typeface="Arial" pitchFamily="34" charset="-120"/>
              </a:rPr>
              <a:t>10:45</a:t>
            </a:r>
            <a:endParaRPr lang="en-US" sz="1300" dirty="0"/>
          </a:p>
        </p:txBody>
      </p:sp>
      <p:sp>
        <p:nvSpPr>
          <p:cNvPr id="13" name="Text 9"/>
          <p:cNvSpPr/>
          <p:nvPr/>
        </p:nvSpPr>
        <p:spPr>
          <a:xfrm>
            <a:off x="1325880" y="3419856"/>
            <a:ext cx="4343400" cy="457200"/>
          </a:xfrm>
          <a:prstGeom prst="rect">
            <a:avLst/>
          </a:prstGeom>
          <a:noFill/>
          <a:ln/>
        </p:spPr>
        <p:txBody>
          <a:bodyPr wrap="square" lIns="0" tIns="0" rIns="0" bIns="0" rtlCol="0" anchor="t"/>
          <a:lstStyle/>
          <a:p>
            <a:pPr marL="0" indent="0">
              <a:buNone/>
            </a:pPr>
            <a:r>
              <a:rPr lang="en-US" sz="1450" b="1" dirty="0">
                <a:solidFill>
                  <a:srgbClr val="0B1F38"/>
                </a:solidFill>
                <a:latin typeface="Arial" pitchFamily="34" charset="0"/>
                <a:ea typeface="Arial" pitchFamily="34" charset="-122"/>
                <a:cs typeface="Arial" pitchFamily="34" charset="-120"/>
              </a:rPr>
              <a:t>How ValleyRide Turns Renters into Partners
</a:t>
            </a:r>
            <a:r>
              <a:rPr lang="en-US" sz="1100" dirty="0">
                <a:solidFill>
                  <a:srgbClr val="7A8696"/>
                </a:solidFill>
                <a:latin typeface="Arial" pitchFamily="34" charset="0"/>
                <a:ea typeface="Arial" pitchFamily="34" charset="-122"/>
                <a:cs typeface="Arial" pitchFamily="34" charset="-120"/>
              </a:rPr>
              <a:t>Greg Burrus</a:t>
            </a:r>
            <a:endParaRPr lang="en-US" sz="1450" dirty="0"/>
          </a:p>
        </p:txBody>
      </p:sp>
      <p:sp>
        <p:nvSpPr>
          <p:cNvPr id="14" name="Text 10"/>
          <p:cNvSpPr/>
          <p:nvPr/>
        </p:nvSpPr>
        <p:spPr>
          <a:xfrm>
            <a:off x="457200" y="4078224"/>
            <a:ext cx="822960" cy="457200"/>
          </a:xfrm>
          <a:prstGeom prst="rect">
            <a:avLst/>
          </a:prstGeom>
          <a:noFill/>
          <a:ln/>
        </p:spPr>
        <p:txBody>
          <a:bodyPr wrap="square" lIns="0" tIns="0" rIns="0" bIns="0" rtlCol="0" anchor="ctr"/>
          <a:lstStyle/>
          <a:p>
            <a:pPr marL="0" indent="0">
              <a:buNone/>
            </a:pPr>
            <a:r>
              <a:rPr lang="en-US" sz="1300" b="1" dirty="0">
                <a:solidFill>
                  <a:srgbClr val="3773BC"/>
                </a:solidFill>
                <a:latin typeface="Arial" pitchFamily="34" charset="0"/>
                <a:ea typeface="Arial" pitchFamily="34" charset="-122"/>
                <a:cs typeface="Arial" pitchFamily="34" charset="-120"/>
              </a:rPr>
              <a:t>11:15</a:t>
            </a:r>
            <a:endParaRPr lang="en-US" sz="1300" dirty="0"/>
          </a:p>
        </p:txBody>
      </p:sp>
      <p:sp>
        <p:nvSpPr>
          <p:cNvPr id="15" name="Text 11"/>
          <p:cNvSpPr/>
          <p:nvPr/>
        </p:nvSpPr>
        <p:spPr>
          <a:xfrm>
            <a:off x="1325880" y="4078224"/>
            <a:ext cx="4343400" cy="457200"/>
          </a:xfrm>
          <a:prstGeom prst="rect">
            <a:avLst/>
          </a:prstGeom>
          <a:noFill/>
          <a:ln/>
        </p:spPr>
        <p:txBody>
          <a:bodyPr wrap="square" lIns="0" tIns="0" rIns="0" bIns="0" rtlCol="0" anchor="t"/>
          <a:lstStyle/>
          <a:p>
            <a:pPr marL="0" indent="0">
              <a:buNone/>
            </a:pPr>
            <a:r>
              <a:rPr lang="en-US" sz="1450" b="1" dirty="0">
                <a:solidFill>
                  <a:srgbClr val="0B1F38"/>
                </a:solidFill>
                <a:latin typeface="Arial" pitchFamily="34" charset="0"/>
                <a:ea typeface="Arial" pitchFamily="34" charset="-122"/>
                <a:cs typeface="Arial" pitchFamily="34" charset="-120"/>
              </a:rPr>
              <a:t>Report Center &amp; AI Insights
</a:t>
            </a:r>
            <a:r>
              <a:rPr lang="en-US" sz="1100" dirty="0">
                <a:solidFill>
                  <a:srgbClr val="7A8696"/>
                </a:solidFill>
                <a:latin typeface="Arial" pitchFamily="34" charset="0"/>
                <a:ea typeface="Arial" pitchFamily="34" charset="-122"/>
                <a:cs typeface="Arial" pitchFamily="34" charset="-120"/>
              </a:rPr>
              <a:t>Dave Kennerley</a:t>
            </a:r>
            <a:endParaRPr lang="en-US" sz="1450" dirty="0"/>
          </a:p>
        </p:txBody>
      </p:sp>
      <p:sp>
        <p:nvSpPr>
          <p:cNvPr id="16" name="Text 12"/>
          <p:cNvSpPr/>
          <p:nvPr/>
        </p:nvSpPr>
        <p:spPr>
          <a:xfrm>
            <a:off x="5989320" y="1691640"/>
            <a:ext cx="5212080" cy="320040"/>
          </a:xfrm>
          <a:prstGeom prst="rect">
            <a:avLst/>
          </a:prstGeom>
          <a:noFill/>
          <a:ln/>
        </p:spPr>
        <p:txBody>
          <a:bodyPr wrap="square" lIns="0" tIns="0" rIns="0" bIns="0" rtlCol="0" anchor="ctr"/>
          <a:lstStyle/>
          <a:p>
            <a:pPr marL="0" indent="0">
              <a:buNone/>
            </a:pPr>
            <a:r>
              <a:rPr lang="en-US" sz="1400" b="1" dirty="0">
                <a:solidFill>
                  <a:srgbClr val="3773BC"/>
                </a:solidFill>
                <a:latin typeface="Arial" pitchFamily="34" charset="0"/>
                <a:ea typeface="Arial" pitchFamily="34" charset="-122"/>
                <a:cs typeface="Arial" pitchFamily="34" charset="-120"/>
              </a:rPr>
              <a:t>THIS AFTERNOON</a:t>
            </a:r>
            <a:endParaRPr lang="en-US" sz="1400" dirty="0"/>
          </a:p>
        </p:txBody>
      </p:sp>
      <p:sp>
        <p:nvSpPr>
          <p:cNvPr id="17" name="Text 13"/>
          <p:cNvSpPr/>
          <p:nvPr/>
        </p:nvSpPr>
        <p:spPr>
          <a:xfrm>
            <a:off x="5989320" y="2103120"/>
            <a:ext cx="822960" cy="457200"/>
          </a:xfrm>
          <a:prstGeom prst="rect">
            <a:avLst/>
          </a:prstGeom>
          <a:noFill/>
          <a:ln/>
        </p:spPr>
        <p:txBody>
          <a:bodyPr wrap="square" lIns="0" tIns="0" rIns="0" bIns="0" rtlCol="0" anchor="ctr"/>
          <a:lstStyle/>
          <a:p>
            <a:pPr marL="0" indent="0">
              <a:buNone/>
            </a:pPr>
            <a:r>
              <a:rPr lang="en-US" sz="1300" b="1" dirty="0">
                <a:solidFill>
                  <a:srgbClr val="3773BC"/>
                </a:solidFill>
                <a:latin typeface="Arial" pitchFamily="34" charset="0"/>
                <a:ea typeface="Arial" pitchFamily="34" charset="-122"/>
                <a:cs typeface="Arial" pitchFamily="34" charset="-120"/>
              </a:rPr>
              <a:t>1:00</a:t>
            </a:r>
            <a:endParaRPr lang="en-US" sz="1300" dirty="0"/>
          </a:p>
        </p:txBody>
      </p:sp>
      <p:sp>
        <p:nvSpPr>
          <p:cNvPr id="18" name="Text 14"/>
          <p:cNvSpPr/>
          <p:nvPr/>
        </p:nvSpPr>
        <p:spPr>
          <a:xfrm>
            <a:off x="6858000" y="2103120"/>
            <a:ext cx="4343400" cy="457200"/>
          </a:xfrm>
          <a:prstGeom prst="rect">
            <a:avLst/>
          </a:prstGeom>
          <a:noFill/>
          <a:ln/>
        </p:spPr>
        <p:txBody>
          <a:bodyPr wrap="square" lIns="0" tIns="0" rIns="0" bIns="0" rtlCol="0" anchor="t"/>
          <a:lstStyle/>
          <a:p>
            <a:pPr marL="0" indent="0">
              <a:buNone/>
            </a:pPr>
            <a:r>
              <a:rPr lang="en-US" sz="1450" b="1" dirty="0">
                <a:solidFill>
                  <a:srgbClr val="0B1F38"/>
                </a:solidFill>
                <a:latin typeface="Arial" pitchFamily="34" charset="0"/>
                <a:ea typeface="Arial" pitchFamily="34" charset="-122"/>
                <a:cs typeface="Arial" pitchFamily="34" charset="-120"/>
              </a:rPr>
              <a:t>Configurable Billing
</a:t>
            </a:r>
            <a:r>
              <a:rPr lang="en-US" sz="1100" dirty="0">
                <a:solidFill>
                  <a:srgbClr val="7A8696"/>
                </a:solidFill>
                <a:latin typeface="Arial" pitchFamily="34" charset="0"/>
                <a:ea typeface="Arial" pitchFamily="34" charset="-122"/>
                <a:cs typeface="Arial" pitchFamily="34" charset="-120"/>
              </a:rPr>
              <a:t>Helen Lagerblade</a:t>
            </a:r>
            <a:endParaRPr lang="en-US" sz="1450" dirty="0"/>
          </a:p>
        </p:txBody>
      </p:sp>
      <p:sp>
        <p:nvSpPr>
          <p:cNvPr id="19" name="Text 15"/>
          <p:cNvSpPr/>
          <p:nvPr/>
        </p:nvSpPr>
        <p:spPr>
          <a:xfrm>
            <a:off x="5989320" y="2761488"/>
            <a:ext cx="822960" cy="457200"/>
          </a:xfrm>
          <a:prstGeom prst="rect">
            <a:avLst/>
          </a:prstGeom>
          <a:noFill/>
          <a:ln/>
        </p:spPr>
        <p:txBody>
          <a:bodyPr wrap="square" lIns="0" tIns="0" rIns="0" bIns="0" rtlCol="0" anchor="ctr"/>
          <a:lstStyle/>
          <a:p>
            <a:pPr marL="0" indent="0">
              <a:buNone/>
            </a:pPr>
            <a:r>
              <a:rPr lang="en-US" sz="1300" b="1" dirty="0">
                <a:solidFill>
                  <a:srgbClr val="3773BC"/>
                </a:solidFill>
                <a:latin typeface="Arial" pitchFamily="34" charset="0"/>
                <a:ea typeface="Arial" pitchFamily="34" charset="-122"/>
                <a:cs typeface="Arial" pitchFamily="34" charset="-120"/>
              </a:rPr>
              <a:t>1:45</a:t>
            </a:r>
            <a:endParaRPr lang="en-US" sz="1300" dirty="0"/>
          </a:p>
        </p:txBody>
      </p:sp>
      <p:sp>
        <p:nvSpPr>
          <p:cNvPr id="20" name="Text 16"/>
          <p:cNvSpPr/>
          <p:nvPr/>
        </p:nvSpPr>
        <p:spPr>
          <a:xfrm>
            <a:off x="6858000" y="2761488"/>
            <a:ext cx="4343400" cy="457200"/>
          </a:xfrm>
          <a:prstGeom prst="rect">
            <a:avLst/>
          </a:prstGeom>
          <a:noFill/>
          <a:ln/>
        </p:spPr>
        <p:txBody>
          <a:bodyPr wrap="square" lIns="0" tIns="0" rIns="0" bIns="0" rtlCol="0" anchor="t"/>
          <a:lstStyle/>
          <a:p>
            <a:pPr marL="0" indent="0">
              <a:buNone/>
            </a:pPr>
            <a:r>
              <a:rPr lang="en-US" sz="1450" b="1" dirty="0">
                <a:solidFill>
                  <a:srgbClr val="0B1F38"/>
                </a:solidFill>
                <a:latin typeface="Arial" pitchFamily="34" charset="0"/>
                <a:ea typeface="Arial" pitchFamily="34" charset="-122"/>
                <a:cs typeface="Arial" pitchFamily="34" charset="-120"/>
              </a:rPr>
              <a:t>Partner Spotlight: GPS Insight
</a:t>
            </a:r>
            <a:r>
              <a:rPr lang="en-US" sz="1100" dirty="0">
                <a:solidFill>
                  <a:srgbClr val="7A8696"/>
                </a:solidFill>
                <a:latin typeface="Arial" pitchFamily="34" charset="0"/>
                <a:ea typeface="Arial" pitchFamily="34" charset="-122"/>
                <a:cs typeface="Arial" pitchFamily="34" charset="-120"/>
              </a:rPr>
              <a:t>Krista Jurczenia</a:t>
            </a:r>
            <a:endParaRPr lang="en-US" sz="1450" dirty="0"/>
          </a:p>
        </p:txBody>
      </p:sp>
      <p:sp>
        <p:nvSpPr>
          <p:cNvPr id="21" name="Text 17"/>
          <p:cNvSpPr/>
          <p:nvPr/>
        </p:nvSpPr>
        <p:spPr>
          <a:xfrm>
            <a:off x="5989320" y="3419856"/>
            <a:ext cx="822960" cy="457200"/>
          </a:xfrm>
          <a:prstGeom prst="rect">
            <a:avLst/>
          </a:prstGeom>
          <a:noFill/>
          <a:ln/>
        </p:spPr>
        <p:txBody>
          <a:bodyPr wrap="square" lIns="0" tIns="0" rIns="0" bIns="0" rtlCol="0" anchor="ctr"/>
          <a:lstStyle/>
          <a:p>
            <a:pPr marL="0" indent="0">
              <a:buNone/>
            </a:pPr>
            <a:r>
              <a:rPr lang="en-US" sz="1300" b="1" dirty="0">
                <a:solidFill>
                  <a:srgbClr val="3773BC"/>
                </a:solidFill>
                <a:latin typeface="Arial" pitchFamily="34" charset="0"/>
                <a:ea typeface="Arial" pitchFamily="34" charset="-122"/>
                <a:cs typeface="Arial" pitchFamily="34" charset="-120"/>
              </a:rPr>
              <a:t>2:45</a:t>
            </a:r>
            <a:endParaRPr lang="en-US" sz="1300" dirty="0"/>
          </a:p>
        </p:txBody>
      </p:sp>
      <p:sp>
        <p:nvSpPr>
          <p:cNvPr id="22" name="Text 18"/>
          <p:cNvSpPr/>
          <p:nvPr/>
        </p:nvSpPr>
        <p:spPr>
          <a:xfrm>
            <a:off x="6858000" y="3419856"/>
            <a:ext cx="4343400" cy="457200"/>
          </a:xfrm>
          <a:prstGeom prst="rect">
            <a:avLst/>
          </a:prstGeom>
          <a:noFill/>
          <a:ln/>
        </p:spPr>
        <p:txBody>
          <a:bodyPr wrap="square" lIns="0" tIns="0" rIns="0" bIns="0" rtlCol="0" anchor="t"/>
          <a:lstStyle/>
          <a:p>
            <a:pPr marL="0" indent="0">
              <a:buNone/>
            </a:pPr>
            <a:r>
              <a:rPr lang="en-US" sz="1450" b="1" dirty="0">
                <a:solidFill>
                  <a:srgbClr val="0B1F38"/>
                </a:solidFill>
                <a:latin typeface="Arial" pitchFamily="34" charset="0"/>
                <a:ea typeface="Arial" pitchFamily="34" charset="-122"/>
                <a:cs typeface="Arial" pitchFamily="34" charset="-120"/>
              </a:rPr>
              <a:t>Business Reviews Intro
</a:t>
            </a:r>
            <a:r>
              <a:rPr lang="en-US" sz="1100" dirty="0">
                <a:solidFill>
                  <a:srgbClr val="7A8696"/>
                </a:solidFill>
                <a:latin typeface="Arial" pitchFamily="34" charset="0"/>
                <a:ea typeface="Arial" pitchFamily="34" charset="-122"/>
                <a:cs typeface="Arial" pitchFamily="34" charset="-120"/>
              </a:rPr>
              <a:t>Kristin Sondermann &amp; Brian Hall</a:t>
            </a:r>
            <a:endParaRPr lang="en-US" sz="1450" dirty="0"/>
          </a:p>
        </p:txBody>
      </p:sp>
      <p:sp>
        <p:nvSpPr>
          <p:cNvPr id="23" name="Text 19"/>
          <p:cNvSpPr/>
          <p:nvPr/>
        </p:nvSpPr>
        <p:spPr>
          <a:xfrm>
            <a:off x="5989320" y="4078224"/>
            <a:ext cx="822960" cy="457200"/>
          </a:xfrm>
          <a:prstGeom prst="rect">
            <a:avLst/>
          </a:prstGeom>
          <a:noFill/>
          <a:ln/>
        </p:spPr>
        <p:txBody>
          <a:bodyPr wrap="square" lIns="0" tIns="0" rIns="0" bIns="0" rtlCol="0" anchor="ctr"/>
          <a:lstStyle/>
          <a:p>
            <a:pPr marL="0" indent="0">
              <a:buNone/>
            </a:pPr>
            <a:r>
              <a:rPr lang="en-US" sz="1300" b="1" dirty="0">
                <a:solidFill>
                  <a:srgbClr val="3773BC"/>
                </a:solidFill>
                <a:latin typeface="Arial" pitchFamily="34" charset="0"/>
                <a:ea typeface="Arial" pitchFamily="34" charset="-122"/>
                <a:cs typeface="Arial" pitchFamily="34" charset="-120"/>
              </a:rPr>
              <a:t>3:30</a:t>
            </a:r>
            <a:endParaRPr lang="en-US" sz="1300" dirty="0"/>
          </a:p>
        </p:txBody>
      </p:sp>
      <p:sp>
        <p:nvSpPr>
          <p:cNvPr id="24" name="Text 20"/>
          <p:cNvSpPr/>
          <p:nvPr/>
        </p:nvSpPr>
        <p:spPr>
          <a:xfrm>
            <a:off x="6858000" y="4078224"/>
            <a:ext cx="4343400" cy="457200"/>
          </a:xfrm>
          <a:prstGeom prst="rect">
            <a:avLst/>
          </a:prstGeom>
          <a:noFill/>
          <a:ln/>
        </p:spPr>
        <p:txBody>
          <a:bodyPr wrap="square" lIns="0" tIns="0" rIns="0" bIns="0" rtlCol="0" anchor="t"/>
          <a:lstStyle/>
          <a:p>
            <a:pPr marL="0" indent="0">
              <a:buNone/>
            </a:pPr>
            <a:r>
              <a:rPr lang="en-US" sz="1450" b="1" dirty="0">
                <a:solidFill>
                  <a:srgbClr val="0B1F38"/>
                </a:solidFill>
                <a:latin typeface="Arial" pitchFamily="34" charset="0"/>
                <a:ea typeface="Arial" pitchFamily="34" charset="-122"/>
                <a:cs typeface="Arial" pitchFamily="34" charset="-120"/>
              </a:rPr>
              <a:t>Partner Spotlight: INVERS
</a:t>
            </a:r>
            <a:r>
              <a:rPr lang="en-US" sz="1100" dirty="0">
                <a:solidFill>
                  <a:srgbClr val="7A8696"/>
                </a:solidFill>
                <a:latin typeface="Arial" pitchFamily="34" charset="0"/>
                <a:ea typeface="Arial" pitchFamily="34" charset="-122"/>
                <a:cs typeface="Arial" pitchFamily="34" charset="-120"/>
              </a:rPr>
              <a:t>Chris Anderson</a:t>
            </a:r>
            <a:endParaRPr lang="en-US" sz="14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pic>
        <p:nvPicPr>
          <p:cNvPr id="2" name="Image 0" descr="/tmp/cmd2026work/assets/logo_dark.png"/>
          <p:cNvPicPr>
            <a:picLocks noChangeAspect="1"/>
          </p:cNvPicPr>
          <p:nvPr/>
        </p:nvPicPr>
        <p:blipFill>
          <a:blip r:embed="rId3"/>
          <a:stretch>
            <a:fillRect/>
          </a:stretch>
        </p:blipFill>
        <p:spPr>
          <a:xfrm>
            <a:off x="10317175" y="320040"/>
            <a:ext cx="1417320" cy="237275"/>
          </a:xfrm>
          <a:prstGeom prst="rect">
            <a:avLst/>
          </a:prstGeom>
        </p:spPr>
      </p:pic>
      <p:sp>
        <p:nvSpPr>
          <p:cNvPr id="3" name="Text 0"/>
          <p:cNvSpPr/>
          <p:nvPr/>
        </p:nvSpPr>
        <p:spPr>
          <a:xfrm>
            <a:off x="457200" y="365760"/>
            <a:ext cx="8229600" cy="320040"/>
          </a:xfrm>
          <a:prstGeom prst="rect">
            <a:avLst/>
          </a:prstGeom>
          <a:noFill/>
          <a:ln/>
        </p:spPr>
        <p:txBody>
          <a:bodyPr wrap="square" lIns="0" tIns="0" rIns="0" bIns="0" rtlCol="0" anchor="ctr"/>
          <a:lstStyle/>
          <a:p>
            <a:pPr marL="0" indent="0">
              <a:buNone/>
            </a:pPr>
            <a:r>
              <a:rPr lang="en-US" sz="1300" b="1" kern="0" spc="300" dirty="0">
                <a:solidFill>
                  <a:srgbClr val="F58220"/>
                </a:solidFill>
                <a:latin typeface="Arial" pitchFamily="34" charset="0"/>
                <a:ea typeface="Arial" pitchFamily="34" charset="-122"/>
                <a:cs typeface="Arial" pitchFamily="34" charset="-120"/>
              </a:rPr>
              <a:t>YOUR TAKEAWAYS</a:t>
            </a:r>
            <a:endParaRPr lang="en-US" sz="1300" dirty="0"/>
          </a:p>
        </p:txBody>
      </p:sp>
      <p:sp>
        <p:nvSpPr>
          <p:cNvPr id="4" name="Text 1"/>
          <p:cNvSpPr/>
          <p:nvPr/>
        </p:nvSpPr>
        <p:spPr>
          <a:xfrm>
            <a:off x="457200" y="658368"/>
            <a:ext cx="9601200" cy="685800"/>
          </a:xfrm>
          <a:prstGeom prst="rect">
            <a:avLst/>
          </a:prstGeom>
          <a:noFill/>
          <a:ln/>
        </p:spPr>
        <p:txBody>
          <a:bodyPr wrap="square" lIns="0" tIns="0" rIns="0" bIns="0" rtlCol="0" anchor="ctr"/>
          <a:lstStyle/>
          <a:p>
            <a:pPr marL="0" indent="0">
              <a:buNone/>
            </a:pPr>
            <a:r>
              <a:rPr lang="en-US" sz="3000" b="1" dirty="0">
                <a:solidFill>
                  <a:srgbClr val="0B1F38"/>
                </a:solidFill>
                <a:latin typeface="Arial Black" pitchFamily="34" charset="0"/>
                <a:ea typeface="Arial Black" pitchFamily="34" charset="-122"/>
                <a:cs typeface="Arial Black" pitchFamily="34" charset="-120"/>
              </a:rPr>
              <a:t>What This Means For Your Fleet</a:t>
            </a:r>
            <a:endParaRPr lang="en-US" sz="3000" dirty="0"/>
          </a:p>
        </p:txBody>
      </p:sp>
      <p:pic>
        <p:nvPicPr>
          <p:cNvPr id="5" name="Image 1" descr="/tmp/cmd2026work/assets/footer_strip.jpg"/>
          <p:cNvPicPr>
            <a:picLocks noChangeAspect="1"/>
          </p:cNvPicPr>
          <p:nvPr/>
        </p:nvPicPr>
        <p:blipFill>
          <a:blip r:embed="rId4"/>
          <a:stretch>
            <a:fillRect/>
          </a:stretch>
        </p:blipFill>
        <p:spPr>
          <a:xfrm>
            <a:off x="0" y="6291072"/>
            <a:ext cx="12191695" cy="566928"/>
          </a:xfrm>
          <a:prstGeom prst="rect">
            <a:avLst/>
          </a:prstGeom>
        </p:spPr>
      </p:pic>
      <p:sp>
        <p:nvSpPr>
          <p:cNvPr id="6" name="Text 2"/>
          <p:cNvSpPr/>
          <p:nvPr/>
        </p:nvSpPr>
        <p:spPr>
          <a:xfrm>
            <a:off x="457200" y="6419088"/>
            <a:ext cx="5486400" cy="274320"/>
          </a:xfrm>
          <a:prstGeom prst="rect">
            <a:avLst/>
          </a:prstGeom>
          <a:noFill/>
          <a:ln/>
        </p:spPr>
        <p:txBody>
          <a:bodyPr wrap="square" lIns="0" tIns="0" rIns="0" bIns="0" rtlCol="0" anchor="ctr"/>
          <a:lstStyle/>
          <a:p>
            <a:pPr marL="0" indent="0">
              <a:buNone/>
            </a:pPr>
            <a:r>
              <a:rPr lang="en-US" sz="1000" dirty="0">
                <a:solidFill>
                  <a:srgbClr val="FFFFFF"/>
                </a:solidFill>
                <a:latin typeface="Arial" pitchFamily="34" charset="0"/>
                <a:ea typeface="Arial" pitchFamily="34" charset="-122"/>
                <a:cs typeface="Arial" pitchFamily="34" charset="-120"/>
              </a:rPr>
              <a:t>COMMAND 2026  ·  Glendale, AZ</a:t>
            </a:r>
            <a:endParaRPr lang="en-US" sz="1000" dirty="0"/>
          </a:p>
        </p:txBody>
      </p:sp>
      <p:sp>
        <p:nvSpPr>
          <p:cNvPr id="7" name="Shape 3"/>
          <p:cNvSpPr/>
          <p:nvPr/>
        </p:nvSpPr>
        <p:spPr>
          <a:xfrm>
            <a:off x="457200" y="1600200"/>
            <a:ext cx="2579294" cy="2697480"/>
          </a:xfrm>
          <a:prstGeom prst="roundRect">
            <a:avLst>
              <a:gd name="adj" fmla="val 4254"/>
            </a:avLst>
          </a:prstGeom>
          <a:solidFill>
            <a:srgbClr val="0B1F38"/>
          </a:solidFill>
          <a:ln/>
        </p:spPr>
        <p:txBody>
          <a:bodyPr/>
          <a:lstStyle/>
          <a:p>
            <a:endParaRPr lang="en-US"/>
          </a:p>
        </p:txBody>
      </p:sp>
      <p:pic>
        <p:nvPicPr>
          <p:cNvPr id="8" name="Image 2" descr="/tmp/cmd2026work/assets/badges/robot_navy.png"/>
          <p:cNvPicPr>
            <a:picLocks noChangeAspect="1"/>
          </p:cNvPicPr>
          <p:nvPr/>
        </p:nvPicPr>
        <p:blipFill>
          <a:blip r:embed="rId5"/>
          <a:stretch>
            <a:fillRect/>
          </a:stretch>
        </p:blipFill>
        <p:spPr>
          <a:xfrm>
            <a:off x="731520" y="1874520"/>
            <a:ext cx="713232" cy="713232"/>
          </a:xfrm>
          <a:prstGeom prst="rect">
            <a:avLst/>
          </a:prstGeom>
        </p:spPr>
      </p:pic>
      <p:sp>
        <p:nvSpPr>
          <p:cNvPr id="9" name="Text 4"/>
          <p:cNvSpPr/>
          <p:nvPr/>
        </p:nvSpPr>
        <p:spPr>
          <a:xfrm>
            <a:off x="731520" y="2743200"/>
            <a:ext cx="2030654" cy="594360"/>
          </a:xfrm>
          <a:prstGeom prst="rect">
            <a:avLst/>
          </a:prstGeom>
          <a:noFill/>
          <a:ln/>
        </p:spPr>
        <p:txBody>
          <a:bodyPr wrap="square" lIns="0" tIns="0" rIns="0" bIns="0" rtlCol="0" anchor="t"/>
          <a:lstStyle/>
          <a:p>
            <a:pPr marL="0" indent="0">
              <a:buNone/>
            </a:pPr>
            <a:r>
              <a:rPr lang="en-US" sz="1650" b="1" dirty="0">
                <a:solidFill>
                  <a:srgbClr val="FFFFFF"/>
                </a:solidFill>
                <a:latin typeface="Arial" pitchFamily="34" charset="0"/>
                <a:ea typeface="Arial" pitchFamily="34" charset="-122"/>
                <a:cs typeface="Arial" pitchFamily="34" charset="-120"/>
              </a:rPr>
              <a:t>AI That Works For You</a:t>
            </a:r>
            <a:endParaRPr lang="en-US" sz="1650" dirty="0"/>
          </a:p>
        </p:txBody>
      </p:sp>
      <p:sp>
        <p:nvSpPr>
          <p:cNvPr id="10" name="Text 5"/>
          <p:cNvSpPr/>
          <p:nvPr/>
        </p:nvSpPr>
        <p:spPr>
          <a:xfrm>
            <a:off x="731520" y="3227832"/>
            <a:ext cx="2030654" cy="886968"/>
          </a:xfrm>
          <a:prstGeom prst="rect">
            <a:avLst/>
          </a:prstGeom>
          <a:noFill/>
          <a:ln/>
        </p:spPr>
        <p:txBody>
          <a:bodyPr wrap="square" lIns="0" tIns="0" rIns="0" bIns="0" rtlCol="0" anchor="t"/>
          <a:lstStyle/>
          <a:p>
            <a:pPr marL="0" indent="0">
              <a:lnSpc>
                <a:spcPct val="112000"/>
              </a:lnSpc>
              <a:buNone/>
            </a:pPr>
            <a:r>
              <a:rPr lang="en-US" sz="1250" dirty="0">
                <a:solidFill>
                  <a:srgbClr val="D7DEE6"/>
                </a:solidFill>
                <a:latin typeface="Arial" pitchFamily="34" charset="0"/>
                <a:ea typeface="Arial" pitchFamily="34" charset="-122"/>
                <a:cs typeface="Arial" pitchFamily="34" charset="-120"/>
              </a:rPr>
              <a:t>From fleet data, to insight, to influence — your reports just got a force multiplier.</a:t>
            </a:r>
            <a:endParaRPr lang="en-US" sz="1250" dirty="0"/>
          </a:p>
        </p:txBody>
      </p:sp>
      <p:sp>
        <p:nvSpPr>
          <p:cNvPr id="11" name="Shape 6"/>
          <p:cNvSpPr/>
          <p:nvPr/>
        </p:nvSpPr>
        <p:spPr>
          <a:xfrm>
            <a:off x="3356534" y="1600200"/>
            <a:ext cx="2579294" cy="2697480"/>
          </a:xfrm>
          <a:prstGeom prst="roundRect">
            <a:avLst>
              <a:gd name="adj" fmla="val 4254"/>
            </a:avLst>
          </a:prstGeom>
          <a:solidFill>
            <a:srgbClr val="F4F6FA"/>
          </a:solidFill>
          <a:ln/>
        </p:spPr>
        <p:txBody>
          <a:bodyPr/>
          <a:lstStyle/>
          <a:p>
            <a:endParaRPr lang="en-US"/>
          </a:p>
        </p:txBody>
      </p:sp>
      <p:pic>
        <p:nvPicPr>
          <p:cNvPr id="12" name="Image 3" descr="/tmp/cmd2026work/assets/badges/gauge_blue.png"/>
          <p:cNvPicPr>
            <a:picLocks noChangeAspect="1"/>
          </p:cNvPicPr>
          <p:nvPr/>
        </p:nvPicPr>
        <p:blipFill>
          <a:blip r:embed="rId6"/>
          <a:stretch>
            <a:fillRect/>
          </a:stretch>
        </p:blipFill>
        <p:spPr>
          <a:xfrm>
            <a:off x="3630854" y="1874520"/>
            <a:ext cx="713232" cy="713232"/>
          </a:xfrm>
          <a:prstGeom prst="rect">
            <a:avLst/>
          </a:prstGeom>
        </p:spPr>
      </p:pic>
      <p:sp>
        <p:nvSpPr>
          <p:cNvPr id="13" name="Text 7"/>
          <p:cNvSpPr/>
          <p:nvPr/>
        </p:nvSpPr>
        <p:spPr>
          <a:xfrm>
            <a:off x="3630854" y="2743200"/>
            <a:ext cx="2030654" cy="594360"/>
          </a:xfrm>
          <a:prstGeom prst="rect">
            <a:avLst/>
          </a:prstGeom>
          <a:noFill/>
          <a:ln/>
        </p:spPr>
        <p:txBody>
          <a:bodyPr wrap="square" lIns="0" tIns="0" rIns="0" bIns="0" rtlCol="0" anchor="t"/>
          <a:lstStyle/>
          <a:p>
            <a:pPr marL="0" indent="0">
              <a:buNone/>
            </a:pPr>
            <a:r>
              <a:rPr lang="en-US" sz="1650" b="1" dirty="0">
                <a:solidFill>
                  <a:srgbClr val="0B1F38"/>
                </a:solidFill>
                <a:latin typeface="Arial" pitchFamily="34" charset="0"/>
                <a:ea typeface="Arial" pitchFamily="34" charset="-122"/>
                <a:cs typeface="Arial" pitchFamily="34" charset="-120"/>
              </a:rPr>
              <a:t>KeyCommander Is Here</a:t>
            </a:r>
            <a:endParaRPr lang="en-US" sz="1650" dirty="0"/>
          </a:p>
        </p:txBody>
      </p:sp>
      <p:sp>
        <p:nvSpPr>
          <p:cNvPr id="14" name="Text 8"/>
          <p:cNvSpPr/>
          <p:nvPr/>
        </p:nvSpPr>
        <p:spPr>
          <a:xfrm>
            <a:off x="3630854" y="3227832"/>
            <a:ext cx="2030654" cy="886968"/>
          </a:xfrm>
          <a:prstGeom prst="rect">
            <a:avLst/>
          </a:prstGeom>
          <a:noFill/>
          <a:ln/>
        </p:spPr>
        <p:txBody>
          <a:bodyPr wrap="square" lIns="0" tIns="0" rIns="0" bIns="0" rtlCol="0" anchor="t"/>
          <a:lstStyle/>
          <a:p>
            <a:pPr marL="0" indent="0">
              <a:lnSpc>
                <a:spcPct val="112000"/>
              </a:lnSpc>
              <a:buNone/>
            </a:pPr>
            <a:r>
              <a:rPr lang="en-US" sz="1250" dirty="0">
                <a:solidFill>
                  <a:srgbClr val="44505E"/>
                </a:solidFill>
                <a:latin typeface="Arial" pitchFamily="34" charset="0"/>
                <a:ea typeface="Arial" pitchFamily="34" charset="-122"/>
                <a:cs typeface="Arial" pitchFamily="34" charset="-120"/>
              </a:rPr>
              <a:t>A new way to manage access, built on everything you told us was missing.</a:t>
            </a:r>
            <a:endParaRPr lang="en-US" sz="1250" dirty="0"/>
          </a:p>
        </p:txBody>
      </p:sp>
      <p:sp>
        <p:nvSpPr>
          <p:cNvPr id="15" name="Shape 9"/>
          <p:cNvSpPr/>
          <p:nvPr/>
        </p:nvSpPr>
        <p:spPr>
          <a:xfrm>
            <a:off x="6255868" y="1600200"/>
            <a:ext cx="2579294" cy="2697480"/>
          </a:xfrm>
          <a:prstGeom prst="roundRect">
            <a:avLst>
              <a:gd name="adj" fmla="val 4254"/>
            </a:avLst>
          </a:prstGeom>
          <a:solidFill>
            <a:srgbClr val="F4F6FA"/>
          </a:solidFill>
          <a:ln/>
        </p:spPr>
        <p:txBody>
          <a:bodyPr/>
          <a:lstStyle/>
          <a:p>
            <a:endParaRPr lang="en-US"/>
          </a:p>
        </p:txBody>
      </p:sp>
      <p:pic>
        <p:nvPicPr>
          <p:cNvPr id="16" name="Image 4" descr="/tmp/cmd2026work/assets/badges/document_orange.png"/>
          <p:cNvPicPr>
            <a:picLocks noChangeAspect="1"/>
          </p:cNvPicPr>
          <p:nvPr/>
        </p:nvPicPr>
        <p:blipFill>
          <a:blip r:embed="rId7"/>
          <a:stretch>
            <a:fillRect/>
          </a:stretch>
        </p:blipFill>
        <p:spPr>
          <a:xfrm>
            <a:off x="6530188" y="1874520"/>
            <a:ext cx="713232" cy="713232"/>
          </a:xfrm>
          <a:prstGeom prst="rect">
            <a:avLst/>
          </a:prstGeom>
        </p:spPr>
      </p:pic>
      <p:sp>
        <p:nvSpPr>
          <p:cNvPr id="17" name="Text 10"/>
          <p:cNvSpPr/>
          <p:nvPr/>
        </p:nvSpPr>
        <p:spPr>
          <a:xfrm>
            <a:off x="6530188" y="2743200"/>
            <a:ext cx="2030654" cy="594360"/>
          </a:xfrm>
          <a:prstGeom prst="rect">
            <a:avLst/>
          </a:prstGeom>
          <a:noFill/>
          <a:ln/>
        </p:spPr>
        <p:txBody>
          <a:bodyPr wrap="square" lIns="0" tIns="0" rIns="0" bIns="0" rtlCol="0" anchor="t"/>
          <a:lstStyle/>
          <a:p>
            <a:pPr marL="0" indent="0">
              <a:buNone/>
            </a:pPr>
            <a:r>
              <a:rPr lang="en-US" sz="1650" b="1" dirty="0">
                <a:solidFill>
                  <a:srgbClr val="0B1F38"/>
                </a:solidFill>
                <a:latin typeface="Arial" pitchFamily="34" charset="0"/>
                <a:ea typeface="Arial" pitchFamily="34" charset="-122"/>
                <a:cs typeface="Arial" pitchFamily="34" charset="-120"/>
              </a:rPr>
              <a:t>Billing on Your Terms</a:t>
            </a:r>
            <a:endParaRPr lang="en-US" sz="1650" dirty="0"/>
          </a:p>
        </p:txBody>
      </p:sp>
      <p:sp>
        <p:nvSpPr>
          <p:cNvPr id="18" name="Text 11"/>
          <p:cNvSpPr/>
          <p:nvPr/>
        </p:nvSpPr>
        <p:spPr>
          <a:xfrm>
            <a:off x="6530188" y="3227832"/>
            <a:ext cx="2030654" cy="886968"/>
          </a:xfrm>
          <a:prstGeom prst="rect">
            <a:avLst/>
          </a:prstGeom>
          <a:noFill/>
          <a:ln/>
        </p:spPr>
        <p:txBody>
          <a:bodyPr wrap="square" lIns="0" tIns="0" rIns="0" bIns="0" rtlCol="0" anchor="t"/>
          <a:lstStyle/>
          <a:p>
            <a:pPr marL="0" indent="0">
              <a:lnSpc>
                <a:spcPct val="112000"/>
              </a:lnSpc>
              <a:buNone/>
            </a:pPr>
            <a:r>
              <a:rPr lang="en-US" sz="1250" dirty="0">
                <a:solidFill>
                  <a:srgbClr val="44505E"/>
                </a:solidFill>
                <a:latin typeface="Arial" pitchFamily="34" charset="0"/>
                <a:ea typeface="Arial" pitchFamily="34" charset="-122"/>
                <a:cs typeface="Arial" pitchFamily="34" charset="-120"/>
              </a:rPr>
              <a:t>Configurable billing means fewer workarounds and more control.</a:t>
            </a:r>
            <a:endParaRPr lang="en-US" sz="1250" dirty="0"/>
          </a:p>
        </p:txBody>
      </p:sp>
      <p:sp>
        <p:nvSpPr>
          <p:cNvPr id="19" name="Shape 12"/>
          <p:cNvSpPr/>
          <p:nvPr/>
        </p:nvSpPr>
        <p:spPr>
          <a:xfrm>
            <a:off x="9155201" y="1600200"/>
            <a:ext cx="2579294" cy="2697480"/>
          </a:xfrm>
          <a:prstGeom prst="roundRect">
            <a:avLst>
              <a:gd name="adj" fmla="val 4254"/>
            </a:avLst>
          </a:prstGeom>
          <a:solidFill>
            <a:srgbClr val="F4F6FA"/>
          </a:solidFill>
          <a:ln/>
        </p:spPr>
        <p:txBody>
          <a:bodyPr/>
          <a:lstStyle/>
          <a:p>
            <a:endParaRPr lang="en-US"/>
          </a:p>
        </p:txBody>
      </p:sp>
      <p:pic>
        <p:nvPicPr>
          <p:cNvPr id="20" name="Image 5" descr="/tmp/cmd2026work/assets/badges/people_blue.png"/>
          <p:cNvPicPr>
            <a:picLocks noChangeAspect="1"/>
          </p:cNvPicPr>
          <p:nvPr/>
        </p:nvPicPr>
        <p:blipFill>
          <a:blip r:embed="rId8"/>
          <a:stretch>
            <a:fillRect/>
          </a:stretch>
        </p:blipFill>
        <p:spPr>
          <a:xfrm>
            <a:off x="9429521" y="1874520"/>
            <a:ext cx="713232" cy="713232"/>
          </a:xfrm>
          <a:prstGeom prst="rect">
            <a:avLst/>
          </a:prstGeom>
        </p:spPr>
      </p:pic>
      <p:sp>
        <p:nvSpPr>
          <p:cNvPr id="21" name="Text 13"/>
          <p:cNvSpPr/>
          <p:nvPr/>
        </p:nvSpPr>
        <p:spPr>
          <a:xfrm>
            <a:off x="9429521" y="2743200"/>
            <a:ext cx="2030654" cy="594360"/>
          </a:xfrm>
          <a:prstGeom prst="rect">
            <a:avLst/>
          </a:prstGeom>
          <a:noFill/>
          <a:ln/>
        </p:spPr>
        <p:txBody>
          <a:bodyPr wrap="square" lIns="0" tIns="0" rIns="0" bIns="0" rtlCol="0" anchor="t"/>
          <a:lstStyle/>
          <a:p>
            <a:pPr marL="0" indent="0">
              <a:buNone/>
            </a:pPr>
            <a:r>
              <a:rPr lang="en-US" sz="1650" b="1" dirty="0">
                <a:solidFill>
                  <a:srgbClr val="0B1F38"/>
                </a:solidFill>
                <a:latin typeface="Arial" pitchFamily="34" charset="0"/>
                <a:ea typeface="Arial" pitchFamily="34" charset="-122"/>
                <a:cs typeface="Arial" pitchFamily="34" charset="-120"/>
              </a:rPr>
              <a:t>A Deeper Bench</a:t>
            </a:r>
            <a:endParaRPr lang="en-US" sz="1650" dirty="0"/>
          </a:p>
        </p:txBody>
      </p:sp>
      <p:sp>
        <p:nvSpPr>
          <p:cNvPr id="22" name="Text 14"/>
          <p:cNvSpPr/>
          <p:nvPr/>
        </p:nvSpPr>
        <p:spPr>
          <a:xfrm>
            <a:off x="9429521" y="3227832"/>
            <a:ext cx="2030654" cy="886968"/>
          </a:xfrm>
          <a:prstGeom prst="rect">
            <a:avLst/>
          </a:prstGeom>
          <a:noFill/>
          <a:ln/>
        </p:spPr>
        <p:txBody>
          <a:bodyPr wrap="square" lIns="0" tIns="0" rIns="0" bIns="0" rtlCol="0" anchor="t"/>
          <a:lstStyle/>
          <a:p>
            <a:pPr marL="0" indent="0">
              <a:lnSpc>
                <a:spcPct val="112000"/>
              </a:lnSpc>
              <a:buNone/>
            </a:pPr>
            <a:r>
              <a:rPr lang="en-US" sz="1250" dirty="0">
                <a:solidFill>
                  <a:srgbClr val="44505E"/>
                </a:solidFill>
                <a:latin typeface="Arial" pitchFamily="34" charset="0"/>
                <a:ea typeface="Arial" pitchFamily="34" charset="-122"/>
                <a:cs typeface="Arial" pitchFamily="34" charset="-120"/>
              </a:rPr>
              <a:t>GPS Insight and INVERS mean more ways to extend what FleetCommander can do.</a:t>
            </a:r>
            <a:endParaRPr lang="en-US" sz="12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pic>
        <p:nvPicPr>
          <p:cNvPr id="2" name="Image 0" descr="/tmp/cmd2026work/assets/logo_dark.png"/>
          <p:cNvPicPr>
            <a:picLocks noChangeAspect="1"/>
          </p:cNvPicPr>
          <p:nvPr/>
        </p:nvPicPr>
        <p:blipFill>
          <a:blip r:embed="rId3"/>
          <a:stretch>
            <a:fillRect/>
          </a:stretch>
        </p:blipFill>
        <p:spPr>
          <a:xfrm>
            <a:off x="10317175" y="320040"/>
            <a:ext cx="1417320" cy="237275"/>
          </a:xfrm>
          <a:prstGeom prst="rect">
            <a:avLst/>
          </a:prstGeom>
        </p:spPr>
      </p:pic>
      <p:sp>
        <p:nvSpPr>
          <p:cNvPr id="3" name="Text 0"/>
          <p:cNvSpPr/>
          <p:nvPr/>
        </p:nvSpPr>
        <p:spPr>
          <a:xfrm>
            <a:off x="457200" y="365760"/>
            <a:ext cx="8229600" cy="320040"/>
          </a:xfrm>
          <a:prstGeom prst="rect">
            <a:avLst/>
          </a:prstGeom>
          <a:noFill/>
          <a:ln/>
        </p:spPr>
        <p:txBody>
          <a:bodyPr wrap="square" lIns="0" tIns="0" rIns="0" bIns="0" rtlCol="0" anchor="ctr"/>
          <a:lstStyle/>
          <a:p>
            <a:pPr marL="0" indent="0">
              <a:buNone/>
            </a:pPr>
            <a:r>
              <a:rPr lang="en-US" sz="1300" b="1" kern="0" spc="300" dirty="0">
                <a:solidFill>
                  <a:srgbClr val="F58220"/>
                </a:solidFill>
                <a:latin typeface="Arial" pitchFamily="34" charset="0"/>
                <a:ea typeface="Arial" pitchFamily="34" charset="-122"/>
                <a:cs typeface="Arial" pitchFamily="34" charset="-120"/>
              </a:rPr>
              <a:t>2026 CORE VALUES AWARDS</a:t>
            </a:r>
            <a:endParaRPr lang="en-US" sz="1300" dirty="0"/>
          </a:p>
        </p:txBody>
      </p:sp>
      <p:sp>
        <p:nvSpPr>
          <p:cNvPr id="4" name="Text 1"/>
          <p:cNvSpPr/>
          <p:nvPr/>
        </p:nvSpPr>
        <p:spPr>
          <a:xfrm>
            <a:off x="457200" y="658368"/>
            <a:ext cx="9601200" cy="685800"/>
          </a:xfrm>
          <a:prstGeom prst="rect">
            <a:avLst/>
          </a:prstGeom>
          <a:noFill/>
          <a:ln/>
        </p:spPr>
        <p:txBody>
          <a:bodyPr wrap="square" lIns="0" tIns="0" rIns="0" bIns="0" rtlCol="0" anchor="ctr"/>
          <a:lstStyle/>
          <a:p>
            <a:pPr marL="0" indent="0">
              <a:buNone/>
            </a:pPr>
            <a:r>
              <a:rPr lang="en-US" sz="3000" b="1" dirty="0">
                <a:solidFill>
                  <a:srgbClr val="0B1F38"/>
                </a:solidFill>
                <a:latin typeface="Arial Black" pitchFamily="34" charset="0"/>
                <a:ea typeface="Arial Black" pitchFamily="34" charset="-122"/>
                <a:cs typeface="Arial Black" pitchFamily="34" charset="-120"/>
              </a:rPr>
              <a:t>What We're Recognizing — And Why</a:t>
            </a:r>
            <a:endParaRPr lang="en-US" sz="3000" dirty="0"/>
          </a:p>
        </p:txBody>
      </p:sp>
      <p:pic>
        <p:nvPicPr>
          <p:cNvPr id="5" name="Image 1" descr="/tmp/cmd2026work/assets/footer_strip.jpg"/>
          <p:cNvPicPr>
            <a:picLocks noChangeAspect="1"/>
          </p:cNvPicPr>
          <p:nvPr/>
        </p:nvPicPr>
        <p:blipFill>
          <a:blip r:embed="rId4"/>
          <a:stretch>
            <a:fillRect/>
          </a:stretch>
        </p:blipFill>
        <p:spPr>
          <a:xfrm>
            <a:off x="0" y="6291072"/>
            <a:ext cx="12191695" cy="566928"/>
          </a:xfrm>
          <a:prstGeom prst="rect">
            <a:avLst/>
          </a:prstGeom>
        </p:spPr>
      </p:pic>
      <p:sp>
        <p:nvSpPr>
          <p:cNvPr id="6" name="Text 2"/>
          <p:cNvSpPr/>
          <p:nvPr/>
        </p:nvSpPr>
        <p:spPr>
          <a:xfrm>
            <a:off x="457200" y="6419088"/>
            <a:ext cx="5486400" cy="274320"/>
          </a:xfrm>
          <a:prstGeom prst="rect">
            <a:avLst/>
          </a:prstGeom>
          <a:noFill/>
          <a:ln/>
        </p:spPr>
        <p:txBody>
          <a:bodyPr wrap="square" lIns="0" tIns="0" rIns="0" bIns="0" rtlCol="0" anchor="ctr"/>
          <a:lstStyle/>
          <a:p>
            <a:pPr marL="0" indent="0">
              <a:buNone/>
            </a:pPr>
            <a:r>
              <a:rPr lang="en-US" sz="1000" dirty="0">
                <a:solidFill>
                  <a:srgbClr val="FFFFFF"/>
                </a:solidFill>
                <a:latin typeface="Arial" pitchFamily="34" charset="0"/>
                <a:ea typeface="Arial" pitchFamily="34" charset="-122"/>
                <a:cs typeface="Arial" pitchFamily="34" charset="-120"/>
              </a:rPr>
              <a:t>COMMAND 2026  ·  Glendale, AZ</a:t>
            </a:r>
            <a:endParaRPr lang="en-US" sz="1000" dirty="0"/>
          </a:p>
        </p:txBody>
      </p:sp>
      <p:sp>
        <p:nvSpPr>
          <p:cNvPr id="7" name="Text 3"/>
          <p:cNvSpPr/>
          <p:nvPr/>
        </p:nvSpPr>
        <p:spPr>
          <a:xfrm>
            <a:off x="457200" y="1417320"/>
            <a:ext cx="11277295" cy="365760"/>
          </a:xfrm>
          <a:prstGeom prst="rect">
            <a:avLst/>
          </a:prstGeom>
          <a:noFill/>
          <a:ln/>
        </p:spPr>
        <p:txBody>
          <a:bodyPr wrap="square" lIns="0" tIns="0" rIns="0" bIns="0" rtlCol="0" anchor="ctr"/>
          <a:lstStyle/>
          <a:p>
            <a:pPr marL="0" indent="0">
              <a:buNone/>
            </a:pPr>
            <a:r>
              <a:rPr lang="en-US" sz="1450" dirty="0">
                <a:solidFill>
                  <a:srgbClr val="44505E"/>
                </a:solidFill>
                <a:latin typeface="Arial" pitchFamily="34" charset="0"/>
                <a:ea typeface="Arial" pitchFamily="34" charset="-122"/>
                <a:cs typeface="Arial" pitchFamily="34" charset="-120"/>
              </a:rPr>
              <a:t>Five principles guide how we work, every day, with every client and partner.</a:t>
            </a:r>
            <a:endParaRPr lang="en-US" sz="1450" dirty="0"/>
          </a:p>
        </p:txBody>
      </p:sp>
      <p:sp>
        <p:nvSpPr>
          <p:cNvPr id="8" name="Shape 4"/>
          <p:cNvSpPr/>
          <p:nvPr/>
        </p:nvSpPr>
        <p:spPr>
          <a:xfrm>
            <a:off x="457200" y="1874520"/>
            <a:ext cx="2036003" cy="2834640"/>
          </a:xfrm>
          <a:prstGeom prst="roundRect">
            <a:avLst>
              <a:gd name="adj" fmla="val 4491"/>
            </a:avLst>
          </a:prstGeom>
          <a:solidFill>
            <a:srgbClr val="F4F6FA"/>
          </a:solidFill>
          <a:ln/>
        </p:spPr>
        <p:txBody>
          <a:bodyPr/>
          <a:lstStyle/>
          <a:p>
            <a:endParaRPr lang="en-US"/>
          </a:p>
        </p:txBody>
      </p:sp>
      <p:pic>
        <p:nvPicPr>
          <p:cNvPr id="9" name="Image 2" descr="/tmp/cmd2026work/assets/badges/trophy_orange.png"/>
          <p:cNvPicPr>
            <a:picLocks noChangeAspect="1"/>
          </p:cNvPicPr>
          <p:nvPr/>
        </p:nvPicPr>
        <p:blipFill>
          <a:blip r:embed="rId5"/>
          <a:stretch>
            <a:fillRect/>
          </a:stretch>
        </p:blipFill>
        <p:spPr>
          <a:xfrm>
            <a:off x="1191738" y="2130552"/>
            <a:ext cx="566928" cy="566928"/>
          </a:xfrm>
          <a:prstGeom prst="rect">
            <a:avLst/>
          </a:prstGeom>
        </p:spPr>
      </p:pic>
      <p:sp>
        <p:nvSpPr>
          <p:cNvPr id="10" name="Text 5"/>
          <p:cNvSpPr/>
          <p:nvPr/>
        </p:nvSpPr>
        <p:spPr>
          <a:xfrm>
            <a:off x="594360" y="2834640"/>
            <a:ext cx="1761683" cy="457200"/>
          </a:xfrm>
          <a:prstGeom prst="rect">
            <a:avLst/>
          </a:prstGeom>
          <a:noFill/>
          <a:ln/>
        </p:spPr>
        <p:txBody>
          <a:bodyPr wrap="square" lIns="0" tIns="0" rIns="0" bIns="0" rtlCol="0" anchor="t"/>
          <a:lstStyle/>
          <a:p>
            <a:pPr marL="0" indent="0" algn="ctr">
              <a:buNone/>
            </a:pPr>
            <a:r>
              <a:rPr lang="en-US" sz="1400" b="1" dirty="0">
                <a:solidFill>
                  <a:srgbClr val="0B1F38"/>
                </a:solidFill>
                <a:latin typeface="Arial" pitchFamily="34" charset="0"/>
                <a:ea typeface="Arial" pitchFamily="34" charset="-122"/>
                <a:cs typeface="Arial" pitchFamily="34" charset="-120"/>
              </a:rPr>
              <a:t>Innovation</a:t>
            </a:r>
            <a:endParaRPr lang="en-US" sz="1400" dirty="0"/>
          </a:p>
        </p:txBody>
      </p:sp>
      <p:sp>
        <p:nvSpPr>
          <p:cNvPr id="11" name="Text 6"/>
          <p:cNvSpPr/>
          <p:nvPr/>
        </p:nvSpPr>
        <p:spPr>
          <a:xfrm>
            <a:off x="640080" y="3291840"/>
            <a:ext cx="1670243" cy="1234440"/>
          </a:xfrm>
          <a:prstGeom prst="rect">
            <a:avLst/>
          </a:prstGeom>
          <a:noFill/>
          <a:ln/>
        </p:spPr>
        <p:txBody>
          <a:bodyPr wrap="square" lIns="0" tIns="0" rIns="0" bIns="0" rtlCol="0" anchor="t"/>
          <a:lstStyle/>
          <a:p>
            <a:pPr marL="0" indent="0" algn="ctr">
              <a:lnSpc>
                <a:spcPct val="115000"/>
              </a:lnSpc>
              <a:buNone/>
            </a:pPr>
            <a:r>
              <a:rPr lang="en-US" sz="1050" dirty="0">
                <a:solidFill>
                  <a:srgbClr val="44505E"/>
                </a:solidFill>
                <a:latin typeface="Arial" pitchFamily="34" charset="0"/>
                <a:ea typeface="Arial" pitchFamily="34" charset="-122"/>
                <a:cs typeface="Arial" pitchFamily="34" charset="-120"/>
              </a:rPr>
              <a:t>Always looking for a better way to solve real problems.</a:t>
            </a:r>
            <a:endParaRPr lang="en-US" sz="1050" dirty="0"/>
          </a:p>
        </p:txBody>
      </p:sp>
      <p:sp>
        <p:nvSpPr>
          <p:cNvPr id="12" name="Shape 7"/>
          <p:cNvSpPr/>
          <p:nvPr/>
        </p:nvSpPr>
        <p:spPr>
          <a:xfrm>
            <a:off x="2767523" y="1874520"/>
            <a:ext cx="2036003" cy="2834640"/>
          </a:xfrm>
          <a:prstGeom prst="roundRect">
            <a:avLst>
              <a:gd name="adj" fmla="val 4491"/>
            </a:avLst>
          </a:prstGeom>
          <a:solidFill>
            <a:srgbClr val="F4F6FA"/>
          </a:solidFill>
          <a:ln/>
        </p:spPr>
        <p:txBody>
          <a:bodyPr/>
          <a:lstStyle/>
          <a:p>
            <a:endParaRPr lang="en-US"/>
          </a:p>
        </p:txBody>
      </p:sp>
      <p:pic>
        <p:nvPicPr>
          <p:cNvPr id="13" name="Image 3" descr="/tmp/cmd2026work/assets/badges/shield_blue.png"/>
          <p:cNvPicPr>
            <a:picLocks noChangeAspect="1"/>
          </p:cNvPicPr>
          <p:nvPr/>
        </p:nvPicPr>
        <p:blipFill>
          <a:blip r:embed="rId6"/>
          <a:stretch>
            <a:fillRect/>
          </a:stretch>
        </p:blipFill>
        <p:spPr>
          <a:xfrm>
            <a:off x="3502061" y="2130552"/>
            <a:ext cx="566928" cy="566928"/>
          </a:xfrm>
          <a:prstGeom prst="rect">
            <a:avLst/>
          </a:prstGeom>
        </p:spPr>
      </p:pic>
      <p:sp>
        <p:nvSpPr>
          <p:cNvPr id="14" name="Text 8"/>
          <p:cNvSpPr/>
          <p:nvPr/>
        </p:nvSpPr>
        <p:spPr>
          <a:xfrm>
            <a:off x="2904683" y="2834640"/>
            <a:ext cx="1761683" cy="457200"/>
          </a:xfrm>
          <a:prstGeom prst="rect">
            <a:avLst/>
          </a:prstGeom>
          <a:noFill/>
          <a:ln/>
        </p:spPr>
        <p:txBody>
          <a:bodyPr wrap="square" lIns="0" tIns="0" rIns="0" bIns="0" rtlCol="0" anchor="t"/>
          <a:lstStyle/>
          <a:p>
            <a:pPr marL="0" indent="0" algn="ctr">
              <a:buNone/>
            </a:pPr>
            <a:r>
              <a:rPr lang="en-US" sz="1400" b="1" dirty="0">
                <a:solidFill>
                  <a:srgbClr val="0B1F38"/>
                </a:solidFill>
                <a:latin typeface="Arial" pitchFamily="34" charset="0"/>
                <a:ea typeface="Arial" pitchFamily="34" charset="-122"/>
                <a:cs typeface="Arial" pitchFamily="34" charset="-120"/>
              </a:rPr>
              <a:t>Integrity</a:t>
            </a:r>
            <a:endParaRPr lang="en-US" sz="1400" dirty="0"/>
          </a:p>
        </p:txBody>
      </p:sp>
      <p:sp>
        <p:nvSpPr>
          <p:cNvPr id="15" name="Text 9"/>
          <p:cNvSpPr/>
          <p:nvPr/>
        </p:nvSpPr>
        <p:spPr>
          <a:xfrm>
            <a:off x="2950403" y="3291840"/>
            <a:ext cx="1670243" cy="1234440"/>
          </a:xfrm>
          <a:prstGeom prst="rect">
            <a:avLst/>
          </a:prstGeom>
          <a:noFill/>
          <a:ln/>
        </p:spPr>
        <p:txBody>
          <a:bodyPr wrap="square" lIns="0" tIns="0" rIns="0" bIns="0" rtlCol="0" anchor="t"/>
          <a:lstStyle/>
          <a:p>
            <a:pPr marL="0" indent="0" algn="ctr">
              <a:lnSpc>
                <a:spcPct val="115000"/>
              </a:lnSpc>
              <a:buNone/>
            </a:pPr>
            <a:r>
              <a:rPr lang="en-US" sz="1050" dirty="0">
                <a:solidFill>
                  <a:srgbClr val="44505E"/>
                </a:solidFill>
                <a:latin typeface="Arial" pitchFamily="34" charset="0"/>
                <a:ea typeface="Arial" pitchFamily="34" charset="-122"/>
                <a:cs typeface="Arial" pitchFamily="34" charset="-120"/>
              </a:rPr>
              <a:t>Acting with honesty, transparency, and fairness.</a:t>
            </a:r>
            <a:endParaRPr lang="en-US" sz="1050" dirty="0"/>
          </a:p>
        </p:txBody>
      </p:sp>
      <p:sp>
        <p:nvSpPr>
          <p:cNvPr id="16" name="Shape 10"/>
          <p:cNvSpPr/>
          <p:nvPr/>
        </p:nvSpPr>
        <p:spPr>
          <a:xfrm>
            <a:off x="5077846" y="1874520"/>
            <a:ext cx="2036003" cy="2834640"/>
          </a:xfrm>
          <a:prstGeom prst="roundRect">
            <a:avLst>
              <a:gd name="adj" fmla="val 4491"/>
            </a:avLst>
          </a:prstGeom>
          <a:solidFill>
            <a:srgbClr val="F4F6FA"/>
          </a:solidFill>
          <a:ln/>
        </p:spPr>
        <p:txBody>
          <a:bodyPr/>
          <a:lstStyle/>
          <a:p>
            <a:endParaRPr lang="en-US"/>
          </a:p>
        </p:txBody>
      </p:sp>
      <p:pic>
        <p:nvPicPr>
          <p:cNvPr id="17" name="Image 4" descr="/tmp/cmd2026work/assets/badges/people_blue.png"/>
          <p:cNvPicPr>
            <a:picLocks noChangeAspect="1"/>
          </p:cNvPicPr>
          <p:nvPr/>
        </p:nvPicPr>
        <p:blipFill>
          <a:blip r:embed="rId7"/>
          <a:stretch>
            <a:fillRect/>
          </a:stretch>
        </p:blipFill>
        <p:spPr>
          <a:xfrm>
            <a:off x="5812384" y="2130552"/>
            <a:ext cx="566928" cy="566928"/>
          </a:xfrm>
          <a:prstGeom prst="rect">
            <a:avLst/>
          </a:prstGeom>
        </p:spPr>
      </p:pic>
      <p:sp>
        <p:nvSpPr>
          <p:cNvPr id="18" name="Text 11"/>
          <p:cNvSpPr/>
          <p:nvPr/>
        </p:nvSpPr>
        <p:spPr>
          <a:xfrm>
            <a:off x="5215006" y="2834640"/>
            <a:ext cx="1761683" cy="457200"/>
          </a:xfrm>
          <a:prstGeom prst="rect">
            <a:avLst/>
          </a:prstGeom>
          <a:noFill/>
          <a:ln/>
        </p:spPr>
        <p:txBody>
          <a:bodyPr wrap="square" lIns="0" tIns="0" rIns="0" bIns="0" rtlCol="0" anchor="t"/>
          <a:lstStyle/>
          <a:p>
            <a:pPr marL="0" indent="0" algn="ctr">
              <a:buNone/>
            </a:pPr>
            <a:r>
              <a:rPr lang="en-US" sz="1400" b="1" dirty="0">
                <a:solidFill>
                  <a:srgbClr val="0B1F38"/>
                </a:solidFill>
                <a:latin typeface="Arial" pitchFamily="34" charset="0"/>
                <a:ea typeface="Arial" pitchFamily="34" charset="-122"/>
                <a:cs typeface="Arial" pitchFamily="34" charset="-120"/>
              </a:rPr>
              <a:t>Strong Partnerships</a:t>
            </a:r>
            <a:endParaRPr lang="en-US" sz="1400" dirty="0"/>
          </a:p>
        </p:txBody>
      </p:sp>
      <p:sp>
        <p:nvSpPr>
          <p:cNvPr id="19" name="Text 12"/>
          <p:cNvSpPr/>
          <p:nvPr/>
        </p:nvSpPr>
        <p:spPr>
          <a:xfrm>
            <a:off x="5260726" y="3291840"/>
            <a:ext cx="1670243" cy="1234440"/>
          </a:xfrm>
          <a:prstGeom prst="rect">
            <a:avLst/>
          </a:prstGeom>
          <a:noFill/>
          <a:ln/>
        </p:spPr>
        <p:txBody>
          <a:bodyPr wrap="square" lIns="0" tIns="0" rIns="0" bIns="0" rtlCol="0" anchor="t"/>
          <a:lstStyle/>
          <a:p>
            <a:pPr marL="0" indent="0" algn="ctr">
              <a:lnSpc>
                <a:spcPct val="115000"/>
              </a:lnSpc>
              <a:buNone/>
            </a:pPr>
            <a:r>
              <a:rPr lang="en-US" sz="1050" dirty="0">
                <a:solidFill>
                  <a:srgbClr val="44505E"/>
                </a:solidFill>
                <a:latin typeface="Arial" pitchFamily="34" charset="0"/>
                <a:ea typeface="Arial" pitchFamily="34" charset="-122"/>
                <a:cs typeface="Arial" pitchFamily="34" charset="-120"/>
              </a:rPr>
              <a:t>Delivering real outcomes — not just being responsive.</a:t>
            </a:r>
            <a:endParaRPr lang="en-US" sz="1050" dirty="0"/>
          </a:p>
        </p:txBody>
      </p:sp>
      <p:sp>
        <p:nvSpPr>
          <p:cNvPr id="20" name="Shape 13"/>
          <p:cNvSpPr/>
          <p:nvPr/>
        </p:nvSpPr>
        <p:spPr>
          <a:xfrm>
            <a:off x="7388169" y="1874520"/>
            <a:ext cx="2036003" cy="2834640"/>
          </a:xfrm>
          <a:prstGeom prst="roundRect">
            <a:avLst>
              <a:gd name="adj" fmla="val 4491"/>
            </a:avLst>
          </a:prstGeom>
          <a:solidFill>
            <a:srgbClr val="F4F6FA"/>
          </a:solidFill>
          <a:ln/>
        </p:spPr>
        <p:txBody>
          <a:bodyPr/>
          <a:lstStyle/>
          <a:p>
            <a:endParaRPr lang="en-US"/>
          </a:p>
        </p:txBody>
      </p:sp>
      <p:pic>
        <p:nvPicPr>
          <p:cNvPr id="21" name="Image 5" descr="/tmp/cmd2026work/assets/badges/checkmark_navy.png"/>
          <p:cNvPicPr>
            <a:picLocks noChangeAspect="1"/>
          </p:cNvPicPr>
          <p:nvPr/>
        </p:nvPicPr>
        <p:blipFill>
          <a:blip r:embed="rId8"/>
          <a:stretch>
            <a:fillRect/>
          </a:stretch>
        </p:blipFill>
        <p:spPr>
          <a:xfrm>
            <a:off x="8122707" y="2130552"/>
            <a:ext cx="566928" cy="566928"/>
          </a:xfrm>
          <a:prstGeom prst="rect">
            <a:avLst/>
          </a:prstGeom>
        </p:spPr>
      </p:pic>
      <p:sp>
        <p:nvSpPr>
          <p:cNvPr id="22" name="Text 14"/>
          <p:cNvSpPr/>
          <p:nvPr/>
        </p:nvSpPr>
        <p:spPr>
          <a:xfrm>
            <a:off x="7525329" y="2834640"/>
            <a:ext cx="1761683" cy="457200"/>
          </a:xfrm>
          <a:prstGeom prst="rect">
            <a:avLst/>
          </a:prstGeom>
          <a:noFill/>
          <a:ln/>
        </p:spPr>
        <p:txBody>
          <a:bodyPr wrap="square" lIns="0" tIns="0" rIns="0" bIns="0" rtlCol="0" anchor="t"/>
          <a:lstStyle/>
          <a:p>
            <a:pPr marL="0" indent="0" algn="ctr">
              <a:buNone/>
            </a:pPr>
            <a:r>
              <a:rPr lang="en-US" sz="1400" b="1" dirty="0">
                <a:solidFill>
                  <a:srgbClr val="0B1F38"/>
                </a:solidFill>
                <a:latin typeface="Arial" pitchFamily="34" charset="0"/>
                <a:ea typeface="Arial" pitchFamily="34" charset="-122"/>
                <a:cs typeface="Arial" pitchFamily="34" charset="-120"/>
              </a:rPr>
              <a:t>Accountability</a:t>
            </a:r>
            <a:endParaRPr lang="en-US" sz="1400" dirty="0"/>
          </a:p>
        </p:txBody>
      </p:sp>
      <p:sp>
        <p:nvSpPr>
          <p:cNvPr id="23" name="Text 15"/>
          <p:cNvSpPr/>
          <p:nvPr/>
        </p:nvSpPr>
        <p:spPr>
          <a:xfrm>
            <a:off x="7571049" y="3291840"/>
            <a:ext cx="1670243" cy="1234440"/>
          </a:xfrm>
          <a:prstGeom prst="rect">
            <a:avLst/>
          </a:prstGeom>
          <a:noFill/>
          <a:ln/>
        </p:spPr>
        <p:txBody>
          <a:bodyPr wrap="square" lIns="0" tIns="0" rIns="0" bIns="0" rtlCol="0" anchor="t"/>
          <a:lstStyle/>
          <a:p>
            <a:pPr marL="0" indent="0" algn="ctr">
              <a:lnSpc>
                <a:spcPct val="115000"/>
              </a:lnSpc>
              <a:buNone/>
            </a:pPr>
            <a:r>
              <a:rPr lang="en-US" sz="1050" dirty="0">
                <a:solidFill>
                  <a:srgbClr val="44505E"/>
                </a:solidFill>
                <a:latin typeface="Arial" pitchFamily="34" charset="0"/>
                <a:ea typeface="Arial" pitchFamily="34" charset="-122"/>
                <a:cs typeface="Arial" pitchFamily="34" charset="-120"/>
              </a:rPr>
              <a:t>Owning our work, and following through on it.</a:t>
            </a:r>
            <a:endParaRPr lang="en-US" sz="1050" dirty="0"/>
          </a:p>
        </p:txBody>
      </p:sp>
      <p:sp>
        <p:nvSpPr>
          <p:cNvPr id="24" name="Shape 16"/>
          <p:cNvSpPr/>
          <p:nvPr/>
        </p:nvSpPr>
        <p:spPr>
          <a:xfrm>
            <a:off x="9698492" y="1874520"/>
            <a:ext cx="2036003" cy="2834640"/>
          </a:xfrm>
          <a:prstGeom prst="roundRect">
            <a:avLst>
              <a:gd name="adj" fmla="val 4491"/>
            </a:avLst>
          </a:prstGeom>
          <a:solidFill>
            <a:srgbClr val="F4F6FA"/>
          </a:solidFill>
          <a:ln/>
        </p:spPr>
        <p:txBody>
          <a:bodyPr/>
          <a:lstStyle/>
          <a:p>
            <a:endParaRPr lang="en-US"/>
          </a:p>
        </p:txBody>
      </p:sp>
      <p:pic>
        <p:nvPicPr>
          <p:cNvPr id="25" name="Image 6" descr="/tmp/cmd2026work/assets/badges/gauge_blue.png"/>
          <p:cNvPicPr>
            <a:picLocks noChangeAspect="1"/>
          </p:cNvPicPr>
          <p:nvPr/>
        </p:nvPicPr>
        <p:blipFill>
          <a:blip r:embed="rId9"/>
          <a:stretch>
            <a:fillRect/>
          </a:stretch>
        </p:blipFill>
        <p:spPr>
          <a:xfrm>
            <a:off x="10433030" y="2130552"/>
            <a:ext cx="566928" cy="566928"/>
          </a:xfrm>
          <a:prstGeom prst="rect">
            <a:avLst/>
          </a:prstGeom>
        </p:spPr>
      </p:pic>
      <p:sp>
        <p:nvSpPr>
          <p:cNvPr id="26" name="Text 17"/>
          <p:cNvSpPr/>
          <p:nvPr/>
        </p:nvSpPr>
        <p:spPr>
          <a:xfrm>
            <a:off x="9835652" y="2834640"/>
            <a:ext cx="1761683" cy="457200"/>
          </a:xfrm>
          <a:prstGeom prst="rect">
            <a:avLst/>
          </a:prstGeom>
          <a:noFill/>
          <a:ln/>
        </p:spPr>
        <p:txBody>
          <a:bodyPr wrap="square" lIns="0" tIns="0" rIns="0" bIns="0" rtlCol="0" anchor="t"/>
          <a:lstStyle/>
          <a:p>
            <a:pPr marL="0" indent="0" algn="ctr">
              <a:buNone/>
            </a:pPr>
            <a:r>
              <a:rPr lang="en-US" sz="1400" b="1" dirty="0">
                <a:solidFill>
                  <a:srgbClr val="0B1F38"/>
                </a:solidFill>
                <a:latin typeface="Arial" pitchFamily="34" charset="0"/>
                <a:ea typeface="Arial" pitchFamily="34" charset="-122"/>
                <a:cs typeface="Arial" pitchFamily="34" charset="-120"/>
              </a:rPr>
              <a:t>Adaptability</a:t>
            </a:r>
            <a:endParaRPr lang="en-US" sz="1400" dirty="0"/>
          </a:p>
        </p:txBody>
      </p:sp>
      <p:sp>
        <p:nvSpPr>
          <p:cNvPr id="27" name="Text 18"/>
          <p:cNvSpPr/>
          <p:nvPr/>
        </p:nvSpPr>
        <p:spPr>
          <a:xfrm>
            <a:off x="9881372" y="3291840"/>
            <a:ext cx="1670243" cy="1234440"/>
          </a:xfrm>
          <a:prstGeom prst="rect">
            <a:avLst/>
          </a:prstGeom>
          <a:noFill/>
          <a:ln/>
        </p:spPr>
        <p:txBody>
          <a:bodyPr wrap="square" lIns="0" tIns="0" rIns="0" bIns="0" rtlCol="0" anchor="t"/>
          <a:lstStyle/>
          <a:p>
            <a:pPr marL="0" indent="0" algn="ctr">
              <a:lnSpc>
                <a:spcPct val="115000"/>
              </a:lnSpc>
              <a:buNone/>
            </a:pPr>
            <a:r>
              <a:rPr lang="en-US" sz="1050" dirty="0">
                <a:solidFill>
                  <a:srgbClr val="44505E"/>
                </a:solidFill>
                <a:latin typeface="Arial" pitchFamily="34" charset="0"/>
                <a:ea typeface="Arial" pitchFamily="34" charset="-122"/>
                <a:cs typeface="Arial" pitchFamily="34" charset="-120"/>
              </a:rPr>
              <a:t>Adjusting thoughtfully, without losing sight of what matters.</a:t>
            </a:r>
            <a:endParaRPr lang="en-US" sz="1050" dirty="0"/>
          </a:p>
        </p:txBody>
      </p:sp>
      <p:sp>
        <p:nvSpPr>
          <p:cNvPr id="28" name="Text 19"/>
          <p:cNvSpPr/>
          <p:nvPr/>
        </p:nvSpPr>
        <p:spPr>
          <a:xfrm>
            <a:off x="457200" y="5074920"/>
            <a:ext cx="11277295" cy="548640"/>
          </a:xfrm>
          <a:prstGeom prst="rect">
            <a:avLst/>
          </a:prstGeom>
          <a:noFill/>
          <a:ln/>
        </p:spPr>
        <p:txBody>
          <a:bodyPr wrap="square" lIns="0" tIns="0" rIns="0" bIns="0" rtlCol="0" anchor="ctr"/>
          <a:lstStyle/>
          <a:p>
            <a:pPr marL="0" indent="0">
              <a:buNone/>
            </a:pPr>
            <a:r>
              <a:rPr lang="en-US" sz="1500" i="1" dirty="0">
                <a:solidFill>
                  <a:srgbClr val="3773BC"/>
                </a:solidFill>
                <a:latin typeface="Arial" pitchFamily="34" charset="0"/>
                <a:ea typeface="Arial" pitchFamily="34" charset="-122"/>
                <a:cs typeface="Arial" pitchFamily="34" charset="-120"/>
              </a:rPr>
              <a:t>Every COMMAND, we recognize the people who live these values all year — not just talk about them.</a:t>
            </a:r>
            <a:endParaRPr lang="en-US" sz="15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pic>
        <p:nvPicPr>
          <p:cNvPr id="2" name="Image 0" descr="/tmp/cmd2026work/assets/logo_dark.png"/>
          <p:cNvPicPr>
            <a:picLocks noChangeAspect="1"/>
          </p:cNvPicPr>
          <p:nvPr/>
        </p:nvPicPr>
        <p:blipFill>
          <a:blip r:embed="rId3"/>
          <a:stretch>
            <a:fillRect/>
          </a:stretch>
        </p:blipFill>
        <p:spPr>
          <a:xfrm>
            <a:off x="10317175" y="320040"/>
            <a:ext cx="1417320" cy="237275"/>
          </a:xfrm>
          <a:prstGeom prst="rect">
            <a:avLst/>
          </a:prstGeom>
        </p:spPr>
      </p:pic>
      <p:sp>
        <p:nvSpPr>
          <p:cNvPr id="3" name="Text 0"/>
          <p:cNvSpPr/>
          <p:nvPr/>
        </p:nvSpPr>
        <p:spPr>
          <a:xfrm>
            <a:off x="457200" y="365760"/>
            <a:ext cx="8229600" cy="320040"/>
          </a:xfrm>
          <a:prstGeom prst="rect">
            <a:avLst/>
          </a:prstGeom>
          <a:noFill/>
          <a:ln/>
        </p:spPr>
        <p:txBody>
          <a:bodyPr wrap="square" lIns="0" tIns="0" rIns="0" bIns="0" rtlCol="0" anchor="ctr"/>
          <a:lstStyle/>
          <a:p>
            <a:pPr marL="0" indent="0">
              <a:buNone/>
            </a:pPr>
            <a:r>
              <a:rPr lang="en-US" sz="1300" b="1" kern="0" spc="300" dirty="0">
                <a:solidFill>
                  <a:srgbClr val="F58220"/>
                </a:solidFill>
                <a:latin typeface="Arial" pitchFamily="34" charset="0"/>
                <a:ea typeface="Arial" pitchFamily="34" charset="-122"/>
                <a:cs typeface="Arial" pitchFamily="34" charset="-120"/>
              </a:rPr>
              <a:t>2026 CORE VALUES AWARD</a:t>
            </a:r>
            <a:endParaRPr lang="en-US" sz="1300" dirty="0"/>
          </a:p>
        </p:txBody>
      </p:sp>
      <p:sp>
        <p:nvSpPr>
          <p:cNvPr id="4" name="Text 1"/>
          <p:cNvSpPr/>
          <p:nvPr/>
        </p:nvSpPr>
        <p:spPr>
          <a:xfrm>
            <a:off x="457200" y="658368"/>
            <a:ext cx="9601200" cy="685800"/>
          </a:xfrm>
          <a:prstGeom prst="rect">
            <a:avLst/>
          </a:prstGeom>
          <a:noFill/>
          <a:ln/>
        </p:spPr>
        <p:txBody>
          <a:bodyPr wrap="square" lIns="0" tIns="0" rIns="0" bIns="0" rtlCol="0" anchor="ctr"/>
          <a:lstStyle/>
          <a:p>
            <a:pPr marL="0" indent="0">
              <a:buNone/>
            </a:pPr>
            <a:r>
              <a:rPr lang="en-US" sz="3000" b="1" dirty="0">
                <a:solidFill>
                  <a:srgbClr val="0B1F38"/>
                </a:solidFill>
                <a:latin typeface="Arial Black" pitchFamily="34" charset="0"/>
                <a:ea typeface="Arial Black" pitchFamily="34" charset="-122"/>
                <a:cs typeface="Arial Black" pitchFamily="34" charset="-120"/>
              </a:rPr>
              <a:t>Innovation</a:t>
            </a:r>
            <a:endParaRPr lang="en-US" sz="3000" dirty="0"/>
          </a:p>
        </p:txBody>
      </p:sp>
      <p:pic>
        <p:nvPicPr>
          <p:cNvPr id="5" name="Image 1" descr="/tmp/cmd2026work/assets/footer_strip.jpg"/>
          <p:cNvPicPr>
            <a:picLocks noChangeAspect="1"/>
          </p:cNvPicPr>
          <p:nvPr/>
        </p:nvPicPr>
        <p:blipFill>
          <a:blip r:embed="rId4"/>
          <a:stretch>
            <a:fillRect/>
          </a:stretch>
        </p:blipFill>
        <p:spPr>
          <a:xfrm>
            <a:off x="0" y="6291072"/>
            <a:ext cx="12191695" cy="566928"/>
          </a:xfrm>
          <a:prstGeom prst="rect">
            <a:avLst/>
          </a:prstGeom>
        </p:spPr>
      </p:pic>
      <p:sp>
        <p:nvSpPr>
          <p:cNvPr id="6" name="Text 2"/>
          <p:cNvSpPr/>
          <p:nvPr/>
        </p:nvSpPr>
        <p:spPr>
          <a:xfrm>
            <a:off x="457200" y="6419088"/>
            <a:ext cx="5486400" cy="274320"/>
          </a:xfrm>
          <a:prstGeom prst="rect">
            <a:avLst/>
          </a:prstGeom>
          <a:noFill/>
          <a:ln/>
        </p:spPr>
        <p:txBody>
          <a:bodyPr wrap="square" lIns="0" tIns="0" rIns="0" bIns="0" rtlCol="0" anchor="ctr"/>
          <a:lstStyle/>
          <a:p>
            <a:pPr marL="0" indent="0">
              <a:buNone/>
            </a:pPr>
            <a:r>
              <a:rPr lang="en-US" sz="1000" dirty="0">
                <a:solidFill>
                  <a:srgbClr val="FFFFFF"/>
                </a:solidFill>
                <a:latin typeface="Arial" pitchFamily="34" charset="0"/>
                <a:ea typeface="Arial" pitchFamily="34" charset="-122"/>
                <a:cs typeface="Arial" pitchFamily="34" charset="-120"/>
              </a:rPr>
              <a:t>COMMAND 2026  ·  Glendale, AZ</a:t>
            </a:r>
            <a:endParaRPr lang="en-US" sz="1000" dirty="0"/>
          </a:p>
        </p:txBody>
      </p:sp>
      <p:sp>
        <p:nvSpPr>
          <p:cNvPr id="7" name="Shape 3"/>
          <p:cNvSpPr/>
          <p:nvPr/>
        </p:nvSpPr>
        <p:spPr>
          <a:xfrm>
            <a:off x="457200" y="2331720"/>
            <a:ext cx="11277295" cy="2377440"/>
          </a:xfrm>
          <a:prstGeom prst="roundRect">
            <a:avLst>
              <a:gd name="adj" fmla="val 4615"/>
            </a:avLst>
          </a:prstGeom>
          <a:solidFill>
            <a:srgbClr val="0B1F38"/>
          </a:solidFill>
          <a:ln/>
        </p:spPr>
        <p:txBody>
          <a:bodyPr/>
          <a:lstStyle/>
          <a:p>
            <a:endParaRPr lang="en-US"/>
          </a:p>
        </p:txBody>
      </p:sp>
      <p:pic>
        <p:nvPicPr>
          <p:cNvPr id="8" name="Image 2" descr="/tmp/cmd2026work/assets/badges/trophy_orange.png"/>
          <p:cNvPicPr>
            <a:picLocks noChangeAspect="1"/>
          </p:cNvPicPr>
          <p:nvPr/>
        </p:nvPicPr>
        <p:blipFill>
          <a:blip r:embed="rId5"/>
          <a:stretch>
            <a:fillRect/>
          </a:stretch>
        </p:blipFill>
        <p:spPr>
          <a:xfrm>
            <a:off x="868680" y="2834640"/>
            <a:ext cx="1371600" cy="1371600"/>
          </a:xfrm>
          <a:prstGeom prst="rect">
            <a:avLst/>
          </a:prstGeom>
        </p:spPr>
      </p:pic>
      <p:sp>
        <p:nvSpPr>
          <p:cNvPr id="9" name="Text 4"/>
          <p:cNvSpPr/>
          <p:nvPr/>
        </p:nvSpPr>
        <p:spPr>
          <a:xfrm>
            <a:off x="2697480" y="2606040"/>
            <a:ext cx="8671255" cy="502920"/>
          </a:xfrm>
          <a:prstGeom prst="rect">
            <a:avLst/>
          </a:prstGeom>
          <a:noFill/>
          <a:ln/>
        </p:spPr>
        <p:txBody>
          <a:bodyPr wrap="square" lIns="0" tIns="0" rIns="0" bIns="0" rtlCol="0" anchor="t"/>
          <a:lstStyle/>
          <a:p>
            <a:pPr marL="0" indent="0">
              <a:buNone/>
            </a:pPr>
            <a:r>
              <a:rPr lang="en-US" sz="2600" b="1" dirty="0">
                <a:solidFill>
                  <a:srgbClr val="FFFFFF"/>
                </a:solidFill>
                <a:latin typeface="Arial" pitchFamily="34" charset="0"/>
                <a:ea typeface="Arial" pitchFamily="34" charset="-122"/>
                <a:cs typeface="Arial" pitchFamily="34" charset="-120"/>
              </a:rPr>
              <a:t>Micheal Farley  </a:t>
            </a:r>
            <a:r>
              <a:rPr lang="en-US" sz="1800" dirty="0">
                <a:solidFill>
                  <a:srgbClr val="5CC6DC"/>
                </a:solidFill>
                <a:latin typeface="Arial" pitchFamily="34" charset="0"/>
                <a:ea typeface="Arial" pitchFamily="34" charset="-122"/>
                <a:cs typeface="Arial" pitchFamily="34" charset="-120"/>
              </a:rPr>
              <a:t>Basin Electric Power Cooperative</a:t>
            </a:r>
            <a:endParaRPr lang="en-US" sz="2600" dirty="0"/>
          </a:p>
        </p:txBody>
      </p:sp>
      <p:sp>
        <p:nvSpPr>
          <p:cNvPr id="10" name="Text 5"/>
          <p:cNvSpPr/>
          <p:nvPr/>
        </p:nvSpPr>
        <p:spPr>
          <a:xfrm>
            <a:off x="2697480" y="3154680"/>
            <a:ext cx="8671255" cy="1371600"/>
          </a:xfrm>
          <a:prstGeom prst="rect">
            <a:avLst/>
          </a:prstGeom>
          <a:noFill/>
          <a:ln/>
        </p:spPr>
        <p:txBody>
          <a:bodyPr wrap="square" lIns="0" tIns="0" rIns="0" bIns="0" rtlCol="0" anchor="t"/>
          <a:lstStyle/>
          <a:p>
            <a:pPr marL="0" indent="0">
              <a:lnSpc>
                <a:spcPct val="120000"/>
              </a:lnSpc>
              <a:buNone/>
            </a:pPr>
            <a:r>
              <a:rPr lang="en-US" sz="1550" dirty="0">
                <a:solidFill>
                  <a:schemeClr val="bg1"/>
                </a:solidFill>
                <a:latin typeface="Arial" pitchFamily="34" charset="0"/>
                <a:ea typeface="Arial" pitchFamily="34" charset="-122"/>
                <a:cs typeface="Arial" pitchFamily="34" charset="-120"/>
              </a:rPr>
              <a:t>A steady, inventive partner on the BEPC fleet — always looking for a better way to get the job done.  Micheal is always learning and adapting to organizational change and finding ways to move BEPC operations forward.  Micheal recently jumped on board to serve as our first client piloting out our </a:t>
            </a:r>
            <a:r>
              <a:rPr lang="en-US" sz="1550" dirty="0" err="1">
                <a:solidFill>
                  <a:schemeClr val="bg1"/>
                </a:solidFill>
                <a:latin typeface="Arial" pitchFamily="34" charset="0"/>
                <a:ea typeface="Arial" pitchFamily="34" charset="-122"/>
                <a:cs typeface="Arial" pitchFamily="34" charset="-120"/>
              </a:rPr>
              <a:t>FleetCommander</a:t>
            </a:r>
            <a:r>
              <a:rPr lang="en-US" sz="1550" dirty="0">
                <a:solidFill>
                  <a:schemeClr val="bg1"/>
                </a:solidFill>
                <a:latin typeface="Arial" pitchFamily="34" charset="0"/>
                <a:ea typeface="Arial" pitchFamily="34" charset="-122"/>
                <a:cs typeface="Arial" pitchFamily="34" charset="-120"/>
              </a:rPr>
              <a:t> Keyless product through our partners at Invers.  We offer our sincere appreciation for his trust and innovative spirit.</a:t>
            </a:r>
            <a:endParaRPr lang="en-US" sz="1550" dirty="0">
              <a:solidFill>
                <a:schemeClr val="bg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pic>
        <p:nvPicPr>
          <p:cNvPr id="2" name="Image 0" descr="/tmp/cmd2026work/assets/logo_dark.png"/>
          <p:cNvPicPr>
            <a:picLocks noChangeAspect="1"/>
          </p:cNvPicPr>
          <p:nvPr/>
        </p:nvPicPr>
        <p:blipFill>
          <a:blip r:embed="rId3"/>
          <a:stretch>
            <a:fillRect/>
          </a:stretch>
        </p:blipFill>
        <p:spPr>
          <a:xfrm>
            <a:off x="10317175" y="320040"/>
            <a:ext cx="1417320" cy="237275"/>
          </a:xfrm>
          <a:prstGeom prst="rect">
            <a:avLst/>
          </a:prstGeom>
        </p:spPr>
      </p:pic>
      <p:sp>
        <p:nvSpPr>
          <p:cNvPr id="3" name="Text 0"/>
          <p:cNvSpPr/>
          <p:nvPr/>
        </p:nvSpPr>
        <p:spPr>
          <a:xfrm>
            <a:off x="457200" y="365760"/>
            <a:ext cx="8229600" cy="320040"/>
          </a:xfrm>
          <a:prstGeom prst="rect">
            <a:avLst/>
          </a:prstGeom>
          <a:noFill/>
          <a:ln/>
        </p:spPr>
        <p:txBody>
          <a:bodyPr wrap="square" lIns="0" tIns="0" rIns="0" bIns="0" rtlCol="0" anchor="ctr"/>
          <a:lstStyle/>
          <a:p>
            <a:pPr marL="0" indent="0">
              <a:buNone/>
            </a:pPr>
            <a:r>
              <a:rPr lang="en-US" sz="1300" b="1" kern="0" spc="300" dirty="0">
                <a:solidFill>
                  <a:srgbClr val="F58220"/>
                </a:solidFill>
                <a:latin typeface="Arial" pitchFamily="34" charset="0"/>
                <a:ea typeface="Arial" pitchFamily="34" charset="-122"/>
                <a:cs typeface="Arial" pitchFamily="34" charset="-120"/>
              </a:rPr>
              <a:t>2026 CORE VALUES AWARD</a:t>
            </a:r>
            <a:endParaRPr lang="en-US" sz="1300" dirty="0"/>
          </a:p>
        </p:txBody>
      </p:sp>
      <p:sp>
        <p:nvSpPr>
          <p:cNvPr id="4" name="Text 1"/>
          <p:cNvSpPr/>
          <p:nvPr/>
        </p:nvSpPr>
        <p:spPr>
          <a:xfrm>
            <a:off x="457200" y="658368"/>
            <a:ext cx="9601200" cy="685800"/>
          </a:xfrm>
          <a:prstGeom prst="rect">
            <a:avLst/>
          </a:prstGeom>
          <a:noFill/>
          <a:ln/>
        </p:spPr>
        <p:txBody>
          <a:bodyPr wrap="square" lIns="0" tIns="0" rIns="0" bIns="0" rtlCol="0" anchor="ctr"/>
          <a:lstStyle/>
          <a:p>
            <a:pPr marL="0" indent="0">
              <a:buNone/>
            </a:pPr>
            <a:r>
              <a:rPr lang="en-US" sz="3000" b="1" dirty="0">
                <a:solidFill>
                  <a:srgbClr val="0B1F38"/>
                </a:solidFill>
                <a:latin typeface="Arial Black" pitchFamily="34" charset="0"/>
                <a:ea typeface="Arial Black" pitchFamily="34" charset="-122"/>
                <a:cs typeface="Arial Black" pitchFamily="34" charset="-120"/>
              </a:rPr>
              <a:t>Integrity</a:t>
            </a:r>
            <a:endParaRPr lang="en-US" sz="3000" dirty="0"/>
          </a:p>
        </p:txBody>
      </p:sp>
      <p:pic>
        <p:nvPicPr>
          <p:cNvPr id="5" name="Image 1" descr="/tmp/cmd2026work/assets/footer_strip.jpg"/>
          <p:cNvPicPr>
            <a:picLocks noChangeAspect="1"/>
          </p:cNvPicPr>
          <p:nvPr/>
        </p:nvPicPr>
        <p:blipFill>
          <a:blip r:embed="rId4"/>
          <a:stretch>
            <a:fillRect/>
          </a:stretch>
        </p:blipFill>
        <p:spPr>
          <a:xfrm>
            <a:off x="0" y="6291072"/>
            <a:ext cx="12191695" cy="566928"/>
          </a:xfrm>
          <a:prstGeom prst="rect">
            <a:avLst/>
          </a:prstGeom>
        </p:spPr>
      </p:pic>
      <p:sp>
        <p:nvSpPr>
          <p:cNvPr id="6" name="Text 2"/>
          <p:cNvSpPr/>
          <p:nvPr/>
        </p:nvSpPr>
        <p:spPr>
          <a:xfrm>
            <a:off x="457200" y="6419088"/>
            <a:ext cx="5486400" cy="274320"/>
          </a:xfrm>
          <a:prstGeom prst="rect">
            <a:avLst/>
          </a:prstGeom>
          <a:noFill/>
          <a:ln/>
        </p:spPr>
        <p:txBody>
          <a:bodyPr wrap="square" lIns="0" tIns="0" rIns="0" bIns="0" rtlCol="0" anchor="ctr"/>
          <a:lstStyle/>
          <a:p>
            <a:pPr marL="0" indent="0">
              <a:buNone/>
            </a:pPr>
            <a:r>
              <a:rPr lang="en-US" sz="1000" dirty="0">
                <a:solidFill>
                  <a:srgbClr val="FFFFFF"/>
                </a:solidFill>
                <a:latin typeface="Arial" pitchFamily="34" charset="0"/>
                <a:ea typeface="Arial" pitchFamily="34" charset="-122"/>
                <a:cs typeface="Arial" pitchFamily="34" charset="-120"/>
              </a:rPr>
              <a:t>COMMAND 2026  ·  Glendale, AZ</a:t>
            </a:r>
            <a:endParaRPr lang="en-US" sz="1000" dirty="0"/>
          </a:p>
        </p:txBody>
      </p:sp>
      <p:sp>
        <p:nvSpPr>
          <p:cNvPr id="7" name="Shape 3"/>
          <p:cNvSpPr/>
          <p:nvPr/>
        </p:nvSpPr>
        <p:spPr>
          <a:xfrm>
            <a:off x="457200" y="2331720"/>
            <a:ext cx="11277295" cy="2377440"/>
          </a:xfrm>
          <a:prstGeom prst="roundRect">
            <a:avLst>
              <a:gd name="adj" fmla="val 4615"/>
            </a:avLst>
          </a:prstGeom>
          <a:solidFill>
            <a:srgbClr val="0B1F38"/>
          </a:solidFill>
          <a:ln/>
        </p:spPr>
        <p:txBody>
          <a:bodyPr/>
          <a:lstStyle/>
          <a:p>
            <a:endParaRPr lang="en-US"/>
          </a:p>
        </p:txBody>
      </p:sp>
      <p:pic>
        <p:nvPicPr>
          <p:cNvPr id="8" name="Image 2" descr="/tmp/cmd2026work/assets/badges/shield_blue.png"/>
          <p:cNvPicPr>
            <a:picLocks noChangeAspect="1"/>
          </p:cNvPicPr>
          <p:nvPr/>
        </p:nvPicPr>
        <p:blipFill>
          <a:blip r:embed="rId5"/>
          <a:stretch>
            <a:fillRect/>
          </a:stretch>
        </p:blipFill>
        <p:spPr>
          <a:xfrm>
            <a:off x="868680" y="2834640"/>
            <a:ext cx="1371600" cy="1371600"/>
          </a:xfrm>
          <a:prstGeom prst="rect">
            <a:avLst/>
          </a:prstGeom>
        </p:spPr>
      </p:pic>
      <p:sp>
        <p:nvSpPr>
          <p:cNvPr id="9" name="Text 4"/>
          <p:cNvSpPr/>
          <p:nvPr/>
        </p:nvSpPr>
        <p:spPr>
          <a:xfrm>
            <a:off x="2697480" y="2606040"/>
            <a:ext cx="8671255" cy="502920"/>
          </a:xfrm>
          <a:prstGeom prst="rect">
            <a:avLst/>
          </a:prstGeom>
          <a:noFill/>
          <a:ln/>
        </p:spPr>
        <p:txBody>
          <a:bodyPr wrap="square" lIns="0" tIns="0" rIns="0" bIns="0" rtlCol="0" anchor="t"/>
          <a:lstStyle/>
          <a:p>
            <a:pPr marL="0" indent="0">
              <a:buNone/>
            </a:pPr>
            <a:r>
              <a:rPr lang="en-US" sz="2600" b="1" dirty="0">
                <a:solidFill>
                  <a:srgbClr val="FFFFFF"/>
                </a:solidFill>
                <a:latin typeface="Arial" pitchFamily="34" charset="0"/>
                <a:ea typeface="Arial" pitchFamily="34" charset="-122"/>
                <a:cs typeface="Arial" pitchFamily="34" charset="-120"/>
              </a:rPr>
              <a:t>Brian Hope  </a:t>
            </a:r>
            <a:r>
              <a:rPr lang="en-US" sz="1800" dirty="0">
                <a:solidFill>
                  <a:srgbClr val="5CC6DC"/>
                </a:solidFill>
                <a:latin typeface="Arial" pitchFamily="34" charset="0"/>
                <a:ea typeface="Arial" pitchFamily="34" charset="-122"/>
                <a:cs typeface="Arial" pitchFamily="34" charset="-120"/>
              </a:rPr>
              <a:t>UCLA</a:t>
            </a:r>
            <a:endParaRPr lang="en-US" sz="2600" dirty="0"/>
          </a:p>
        </p:txBody>
      </p:sp>
      <p:sp>
        <p:nvSpPr>
          <p:cNvPr id="10" name="Text 5"/>
          <p:cNvSpPr/>
          <p:nvPr/>
        </p:nvSpPr>
        <p:spPr>
          <a:xfrm>
            <a:off x="2697480" y="3154680"/>
            <a:ext cx="8671255" cy="1371600"/>
          </a:xfrm>
          <a:prstGeom prst="rect">
            <a:avLst/>
          </a:prstGeom>
          <a:noFill/>
          <a:ln/>
        </p:spPr>
        <p:txBody>
          <a:bodyPr wrap="square" lIns="0" tIns="0" rIns="0" bIns="0" rtlCol="0" anchor="t"/>
          <a:lstStyle/>
          <a:p>
            <a:pPr marL="0" indent="0">
              <a:lnSpc>
                <a:spcPct val="120000"/>
              </a:lnSpc>
              <a:buNone/>
            </a:pPr>
            <a:r>
              <a:rPr lang="en-US" sz="1550" dirty="0">
                <a:solidFill>
                  <a:schemeClr val="bg1"/>
                </a:solidFill>
                <a:latin typeface="Arial" pitchFamily="34" charset="0"/>
                <a:ea typeface="Arial" pitchFamily="34" charset="-122"/>
                <a:cs typeface="Arial" pitchFamily="34" charset="-120"/>
              </a:rPr>
              <a:t>Integrity is built on a willingness to tell the truth – even when that truth is difficult to hear.  UCLA has been an Agile Fleet client for many years, and when we weren’t innovating in the product as quickly as UCLA’s needs required, Brian and his team called us to task.  Like Micheal, Brian and his team are also piloting </a:t>
            </a:r>
            <a:r>
              <a:rPr lang="en-US" sz="1550" dirty="0" err="1">
                <a:solidFill>
                  <a:schemeClr val="bg1"/>
                </a:solidFill>
                <a:latin typeface="Arial" pitchFamily="34" charset="0"/>
                <a:ea typeface="Arial" pitchFamily="34" charset="-122"/>
                <a:cs typeface="Arial" pitchFamily="34" charset="-120"/>
              </a:rPr>
              <a:t>FleetCommander</a:t>
            </a:r>
            <a:r>
              <a:rPr lang="en-US" sz="1550" dirty="0">
                <a:solidFill>
                  <a:schemeClr val="bg1"/>
                </a:solidFill>
                <a:latin typeface="Arial" pitchFamily="34" charset="0"/>
                <a:ea typeface="Arial" pitchFamily="34" charset="-122"/>
                <a:cs typeface="Arial" pitchFamily="34" charset="-120"/>
              </a:rPr>
              <a:t> Keyless through Invers, and we sincerely appreciate Brian’s integrity and push to deliver a better product.</a:t>
            </a:r>
            <a:endParaRPr lang="en-US" sz="1550" dirty="0">
              <a:solidFill>
                <a:schemeClr val="bg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pic>
        <p:nvPicPr>
          <p:cNvPr id="2" name="Image 0" descr="/tmp/cmd2026work/assets/logo_dark.png"/>
          <p:cNvPicPr>
            <a:picLocks noChangeAspect="1"/>
          </p:cNvPicPr>
          <p:nvPr/>
        </p:nvPicPr>
        <p:blipFill>
          <a:blip r:embed="rId3"/>
          <a:stretch>
            <a:fillRect/>
          </a:stretch>
        </p:blipFill>
        <p:spPr>
          <a:xfrm>
            <a:off x="10317175" y="320040"/>
            <a:ext cx="1417320" cy="237275"/>
          </a:xfrm>
          <a:prstGeom prst="rect">
            <a:avLst/>
          </a:prstGeom>
        </p:spPr>
      </p:pic>
      <p:sp>
        <p:nvSpPr>
          <p:cNvPr id="3" name="Text 0"/>
          <p:cNvSpPr/>
          <p:nvPr/>
        </p:nvSpPr>
        <p:spPr>
          <a:xfrm>
            <a:off x="457200" y="365760"/>
            <a:ext cx="8229600" cy="320040"/>
          </a:xfrm>
          <a:prstGeom prst="rect">
            <a:avLst/>
          </a:prstGeom>
          <a:noFill/>
          <a:ln/>
        </p:spPr>
        <p:txBody>
          <a:bodyPr wrap="square" lIns="0" tIns="0" rIns="0" bIns="0" rtlCol="0" anchor="ctr"/>
          <a:lstStyle/>
          <a:p>
            <a:pPr marL="0" indent="0">
              <a:buNone/>
            </a:pPr>
            <a:r>
              <a:rPr lang="en-US" sz="1300" b="1" kern="0" spc="300" dirty="0">
                <a:solidFill>
                  <a:srgbClr val="F58220"/>
                </a:solidFill>
                <a:latin typeface="Arial" pitchFamily="34" charset="0"/>
                <a:ea typeface="Arial" pitchFamily="34" charset="-122"/>
                <a:cs typeface="Arial" pitchFamily="34" charset="-120"/>
              </a:rPr>
              <a:t>2026 CORE VALUES AWARD</a:t>
            </a:r>
            <a:endParaRPr lang="en-US" sz="1300" dirty="0"/>
          </a:p>
        </p:txBody>
      </p:sp>
      <p:sp>
        <p:nvSpPr>
          <p:cNvPr id="4" name="Text 1"/>
          <p:cNvSpPr/>
          <p:nvPr/>
        </p:nvSpPr>
        <p:spPr>
          <a:xfrm>
            <a:off x="457200" y="658368"/>
            <a:ext cx="9601200" cy="685800"/>
          </a:xfrm>
          <a:prstGeom prst="rect">
            <a:avLst/>
          </a:prstGeom>
          <a:noFill/>
          <a:ln/>
        </p:spPr>
        <p:txBody>
          <a:bodyPr wrap="square" lIns="0" tIns="0" rIns="0" bIns="0" rtlCol="0" anchor="ctr"/>
          <a:lstStyle/>
          <a:p>
            <a:pPr marL="0" indent="0">
              <a:buNone/>
            </a:pPr>
            <a:r>
              <a:rPr lang="en-US" sz="3000" b="1" dirty="0">
                <a:solidFill>
                  <a:srgbClr val="0B1F38"/>
                </a:solidFill>
                <a:latin typeface="Arial Black" pitchFamily="34" charset="0"/>
                <a:ea typeface="Arial Black" pitchFamily="34" charset="-122"/>
                <a:cs typeface="Arial Black" pitchFamily="34" charset="-120"/>
              </a:rPr>
              <a:t>Strong Partnerships</a:t>
            </a:r>
            <a:endParaRPr lang="en-US" sz="3000" dirty="0"/>
          </a:p>
        </p:txBody>
      </p:sp>
      <p:pic>
        <p:nvPicPr>
          <p:cNvPr id="5" name="Image 1" descr="/tmp/cmd2026work/assets/footer_strip.jpg"/>
          <p:cNvPicPr>
            <a:picLocks noChangeAspect="1"/>
          </p:cNvPicPr>
          <p:nvPr/>
        </p:nvPicPr>
        <p:blipFill>
          <a:blip r:embed="rId4"/>
          <a:stretch>
            <a:fillRect/>
          </a:stretch>
        </p:blipFill>
        <p:spPr>
          <a:xfrm>
            <a:off x="0" y="6291072"/>
            <a:ext cx="12191695" cy="566928"/>
          </a:xfrm>
          <a:prstGeom prst="rect">
            <a:avLst/>
          </a:prstGeom>
        </p:spPr>
      </p:pic>
      <p:sp>
        <p:nvSpPr>
          <p:cNvPr id="6" name="Text 2"/>
          <p:cNvSpPr/>
          <p:nvPr/>
        </p:nvSpPr>
        <p:spPr>
          <a:xfrm>
            <a:off x="457200" y="6419088"/>
            <a:ext cx="5486400" cy="274320"/>
          </a:xfrm>
          <a:prstGeom prst="rect">
            <a:avLst/>
          </a:prstGeom>
          <a:noFill/>
          <a:ln/>
        </p:spPr>
        <p:txBody>
          <a:bodyPr wrap="square" lIns="0" tIns="0" rIns="0" bIns="0" rtlCol="0" anchor="ctr"/>
          <a:lstStyle/>
          <a:p>
            <a:pPr marL="0" indent="0">
              <a:buNone/>
            </a:pPr>
            <a:r>
              <a:rPr lang="en-US" sz="1000" dirty="0">
                <a:solidFill>
                  <a:srgbClr val="FFFFFF"/>
                </a:solidFill>
                <a:latin typeface="Arial" pitchFamily="34" charset="0"/>
                <a:ea typeface="Arial" pitchFamily="34" charset="-122"/>
                <a:cs typeface="Arial" pitchFamily="34" charset="-120"/>
              </a:rPr>
              <a:t>COMMAND 2026  ·  Glendale, AZ</a:t>
            </a:r>
            <a:endParaRPr lang="en-US" sz="1000" dirty="0"/>
          </a:p>
        </p:txBody>
      </p:sp>
      <p:sp>
        <p:nvSpPr>
          <p:cNvPr id="7" name="Shape 3"/>
          <p:cNvSpPr/>
          <p:nvPr/>
        </p:nvSpPr>
        <p:spPr>
          <a:xfrm>
            <a:off x="457200" y="2331720"/>
            <a:ext cx="11277295" cy="2377440"/>
          </a:xfrm>
          <a:prstGeom prst="roundRect">
            <a:avLst>
              <a:gd name="adj" fmla="val 4615"/>
            </a:avLst>
          </a:prstGeom>
          <a:solidFill>
            <a:srgbClr val="0B1F38"/>
          </a:solidFill>
          <a:ln/>
        </p:spPr>
        <p:txBody>
          <a:bodyPr/>
          <a:lstStyle/>
          <a:p>
            <a:endParaRPr lang="en-US"/>
          </a:p>
        </p:txBody>
      </p:sp>
      <p:pic>
        <p:nvPicPr>
          <p:cNvPr id="8" name="Image 2" descr="/tmp/cmd2026work/assets/badges/people_blue.png"/>
          <p:cNvPicPr>
            <a:picLocks noChangeAspect="1"/>
          </p:cNvPicPr>
          <p:nvPr/>
        </p:nvPicPr>
        <p:blipFill>
          <a:blip r:embed="rId5"/>
          <a:stretch>
            <a:fillRect/>
          </a:stretch>
        </p:blipFill>
        <p:spPr>
          <a:xfrm>
            <a:off x="868680" y="2834640"/>
            <a:ext cx="1371600" cy="1371600"/>
          </a:xfrm>
          <a:prstGeom prst="rect">
            <a:avLst/>
          </a:prstGeom>
        </p:spPr>
      </p:pic>
      <p:sp>
        <p:nvSpPr>
          <p:cNvPr id="9" name="Text 4"/>
          <p:cNvSpPr/>
          <p:nvPr/>
        </p:nvSpPr>
        <p:spPr>
          <a:xfrm>
            <a:off x="2697480" y="2606040"/>
            <a:ext cx="8671255" cy="502920"/>
          </a:xfrm>
          <a:prstGeom prst="rect">
            <a:avLst/>
          </a:prstGeom>
          <a:noFill/>
          <a:ln/>
        </p:spPr>
        <p:txBody>
          <a:bodyPr wrap="square" lIns="0" tIns="0" rIns="0" bIns="0" rtlCol="0" anchor="t"/>
          <a:lstStyle/>
          <a:p>
            <a:pPr marL="0" indent="0">
              <a:buNone/>
            </a:pPr>
            <a:r>
              <a:rPr lang="en-US" sz="2600" b="1" dirty="0">
                <a:solidFill>
                  <a:srgbClr val="FFFFFF"/>
                </a:solidFill>
                <a:latin typeface="Arial" pitchFamily="34" charset="0"/>
                <a:ea typeface="Arial" pitchFamily="34" charset="-122"/>
                <a:cs typeface="Arial" pitchFamily="34" charset="-120"/>
              </a:rPr>
              <a:t>Alex Swim  </a:t>
            </a:r>
            <a:r>
              <a:rPr lang="en-US" sz="1800" dirty="0">
                <a:solidFill>
                  <a:srgbClr val="5CC6DC"/>
                </a:solidFill>
                <a:latin typeface="Arial" pitchFamily="34" charset="0"/>
                <a:ea typeface="Arial" pitchFamily="34" charset="-122"/>
                <a:cs typeface="Arial" pitchFamily="34" charset="-120"/>
              </a:rPr>
              <a:t>Wake County, NC</a:t>
            </a:r>
            <a:endParaRPr lang="en-US" sz="2600" dirty="0"/>
          </a:p>
        </p:txBody>
      </p:sp>
      <p:sp>
        <p:nvSpPr>
          <p:cNvPr id="10" name="Text 5"/>
          <p:cNvSpPr/>
          <p:nvPr/>
        </p:nvSpPr>
        <p:spPr>
          <a:xfrm>
            <a:off x="2697480" y="3154680"/>
            <a:ext cx="8671255" cy="1371600"/>
          </a:xfrm>
          <a:prstGeom prst="rect">
            <a:avLst/>
          </a:prstGeom>
          <a:noFill/>
          <a:ln/>
        </p:spPr>
        <p:txBody>
          <a:bodyPr wrap="square" lIns="0" tIns="0" rIns="0" bIns="0" rtlCol="0" anchor="t"/>
          <a:lstStyle/>
          <a:p>
            <a:r>
              <a:rPr lang="en-US" sz="1550" dirty="0">
                <a:solidFill>
                  <a:schemeClr val="bg1"/>
                </a:solidFill>
                <a:latin typeface="Arial" panose="020B0604020202020204" pitchFamily="34" charset="0"/>
                <a:cs typeface="Arial" panose="020B0604020202020204" pitchFamily="34" charset="0"/>
              </a:rPr>
              <a:t>Alex grew Wake County’s </a:t>
            </a:r>
            <a:r>
              <a:rPr lang="en-US" sz="1550" dirty="0" err="1">
                <a:solidFill>
                  <a:schemeClr val="bg1"/>
                </a:solidFill>
                <a:latin typeface="Arial" panose="020B0604020202020204" pitchFamily="34" charset="0"/>
                <a:cs typeface="Arial" panose="020B0604020202020204" pitchFamily="34" charset="0"/>
              </a:rPr>
              <a:t>FleetCommander</a:t>
            </a:r>
            <a:r>
              <a:rPr lang="en-US" sz="1550" dirty="0">
                <a:solidFill>
                  <a:schemeClr val="bg1"/>
                </a:solidFill>
                <a:latin typeface="Arial" panose="020B0604020202020204" pitchFamily="34" charset="0"/>
                <a:cs typeface="Arial" panose="020B0604020202020204" pitchFamily="34" charset="0"/>
              </a:rPr>
              <a:t> footprint this year, adding licenses, a new </a:t>
            </a:r>
            <a:r>
              <a:rPr lang="en-US" sz="1550" dirty="0" err="1">
                <a:solidFill>
                  <a:schemeClr val="bg1"/>
                </a:solidFill>
                <a:latin typeface="Arial" panose="020B0604020202020204" pitchFamily="34" charset="0"/>
                <a:cs typeface="Arial" panose="020B0604020202020204" pitchFamily="34" charset="0"/>
              </a:rPr>
              <a:t>SmartFob</a:t>
            </a:r>
            <a:r>
              <a:rPr lang="en-US" sz="1550" dirty="0">
                <a:solidFill>
                  <a:schemeClr val="bg1"/>
                </a:solidFill>
                <a:latin typeface="Arial" panose="020B0604020202020204" pitchFamily="34" charset="0"/>
                <a:cs typeface="Arial" panose="020B0604020202020204" pitchFamily="34" charset="0"/>
              </a:rPr>
              <a:t> key cabinet </a:t>
            </a:r>
            <a:r>
              <a:rPr lang="en-US" sz="1550" dirty="0">
                <a:solidFill>
                  <a:srgbClr val="D7DEE6"/>
                </a:solidFill>
                <a:latin typeface="Arial" pitchFamily="34" charset="0"/>
                <a:cs typeface="Arial" pitchFamily="34" charset="-120"/>
              </a:rPr>
              <a:t>and</a:t>
            </a:r>
            <a:r>
              <a:rPr lang="en-US" sz="1550" dirty="0">
                <a:solidFill>
                  <a:schemeClr val="bg1"/>
                </a:solidFill>
                <a:latin typeface="Arial" panose="020B0604020202020204" pitchFamily="34" charset="0"/>
                <a:cs typeface="Arial" panose="020B0604020202020204" pitchFamily="34" charset="0"/>
              </a:rPr>
              <a:t> a VPN project. Alex trains new users, shares product ideas and works closely with our support team. Our product, our support, and our team are made better for our interactions with Alex and his team.  That’s what strong partnership looks like.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pic>
        <p:nvPicPr>
          <p:cNvPr id="2" name="Image 0" descr="/tmp/cmd2026work/assets/logo_dark.png"/>
          <p:cNvPicPr>
            <a:picLocks noChangeAspect="1"/>
          </p:cNvPicPr>
          <p:nvPr/>
        </p:nvPicPr>
        <p:blipFill>
          <a:blip r:embed="rId3"/>
          <a:stretch>
            <a:fillRect/>
          </a:stretch>
        </p:blipFill>
        <p:spPr>
          <a:xfrm>
            <a:off x="10317175" y="320040"/>
            <a:ext cx="1417320" cy="237275"/>
          </a:xfrm>
          <a:prstGeom prst="rect">
            <a:avLst/>
          </a:prstGeom>
        </p:spPr>
      </p:pic>
      <p:sp>
        <p:nvSpPr>
          <p:cNvPr id="3" name="Text 0"/>
          <p:cNvSpPr/>
          <p:nvPr/>
        </p:nvSpPr>
        <p:spPr>
          <a:xfrm>
            <a:off x="457200" y="365760"/>
            <a:ext cx="8229600" cy="320040"/>
          </a:xfrm>
          <a:prstGeom prst="rect">
            <a:avLst/>
          </a:prstGeom>
          <a:noFill/>
          <a:ln/>
        </p:spPr>
        <p:txBody>
          <a:bodyPr wrap="square" lIns="0" tIns="0" rIns="0" bIns="0" rtlCol="0" anchor="ctr"/>
          <a:lstStyle/>
          <a:p>
            <a:pPr marL="0" indent="0">
              <a:buNone/>
            </a:pPr>
            <a:r>
              <a:rPr lang="en-US" sz="1300" b="1" kern="0" spc="300" dirty="0">
                <a:solidFill>
                  <a:srgbClr val="F58220"/>
                </a:solidFill>
                <a:latin typeface="Arial" pitchFamily="34" charset="0"/>
                <a:ea typeface="Arial" pitchFamily="34" charset="-122"/>
                <a:cs typeface="Arial" pitchFamily="34" charset="-120"/>
              </a:rPr>
              <a:t>2026 CORE VALUES AWARD</a:t>
            </a:r>
            <a:endParaRPr lang="en-US" sz="1300" dirty="0"/>
          </a:p>
        </p:txBody>
      </p:sp>
      <p:sp>
        <p:nvSpPr>
          <p:cNvPr id="4" name="Text 1"/>
          <p:cNvSpPr/>
          <p:nvPr/>
        </p:nvSpPr>
        <p:spPr>
          <a:xfrm>
            <a:off x="457200" y="658368"/>
            <a:ext cx="9601200" cy="685800"/>
          </a:xfrm>
          <a:prstGeom prst="rect">
            <a:avLst/>
          </a:prstGeom>
          <a:noFill/>
          <a:ln/>
        </p:spPr>
        <p:txBody>
          <a:bodyPr wrap="square" lIns="0" tIns="0" rIns="0" bIns="0" rtlCol="0" anchor="ctr"/>
          <a:lstStyle/>
          <a:p>
            <a:pPr marL="0" indent="0">
              <a:buNone/>
            </a:pPr>
            <a:r>
              <a:rPr lang="en-US" sz="3000" b="1" dirty="0">
                <a:solidFill>
                  <a:srgbClr val="0B1F38"/>
                </a:solidFill>
                <a:latin typeface="Arial Black" pitchFamily="34" charset="0"/>
                <a:ea typeface="Arial Black" pitchFamily="34" charset="-122"/>
                <a:cs typeface="Arial Black" pitchFamily="34" charset="-120"/>
              </a:rPr>
              <a:t>Accountability</a:t>
            </a:r>
            <a:endParaRPr lang="en-US" sz="3000" dirty="0"/>
          </a:p>
        </p:txBody>
      </p:sp>
      <p:pic>
        <p:nvPicPr>
          <p:cNvPr id="5" name="Image 1" descr="/tmp/cmd2026work/assets/footer_strip.jpg"/>
          <p:cNvPicPr>
            <a:picLocks noChangeAspect="1"/>
          </p:cNvPicPr>
          <p:nvPr/>
        </p:nvPicPr>
        <p:blipFill>
          <a:blip r:embed="rId4"/>
          <a:stretch>
            <a:fillRect/>
          </a:stretch>
        </p:blipFill>
        <p:spPr>
          <a:xfrm>
            <a:off x="0" y="6291072"/>
            <a:ext cx="12191695" cy="566928"/>
          </a:xfrm>
          <a:prstGeom prst="rect">
            <a:avLst/>
          </a:prstGeom>
        </p:spPr>
      </p:pic>
      <p:sp>
        <p:nvSpPr>
          <p:cNvPr id="6" name="Text 2"/>
          <p:cNvSpPr/>
          <p:nvPr/>
        </p:nvSpPr>
        <p:spPr>
          <a:xfrm>
            <a:off x="457200" y="6419088"/>
            <a:ext cx="5486400" cy="274320"/>
          </a:xfrm>
          <a:prstGeom prst="rect">
            <a:avLst/>
          </a:prstGeom>
          <a:noFill/>
          <a:ln/>
        </p:spPr>
        <p:txBody>
          <a:bodyPr wrap="square" lIns="0" tIns="0" rIns="0" bIns="0" rtlCol="0" anchor="ctr"/>
          <a:lstStyle/>
          <a:p>
            <a:pPr marL="0" indent="0">
              <a:buNone/>
            </a:pPr>
            <a:r>
              <a:rPr lang="en-US" sz="1000" dirty="0">
                <a:solidFill>
                  <a:srgbClr val="FFFFFF"/>
                </a:solidFill>
                <a:latin typeface="Arial" pitchFamily="34" charset="0"/>
                <a:ea typeface="Arial" pitchFamily="34" charset="-122"/>
                <a:cs typeface="Arial" pitchFamily="34" charset="-120"/>
              </a:rPr>
              <a:t>COMMAND 2026  ·  Glendale, AZ</a:t>
            </a:r>
            <a:endParaRPr lang="en-US" sz="1000" dirty="0"/>
          </a:p>
        </p:txBody>
      </p:sp>
      <p:sp>
        <p:nvSpPr>
          <p:cNvPr id="7" name="Shape 3"/>
          <p:cNvSpPr/>
          <p:nvPr/>
        </p:nvSpPr>
        <p:spPr>
          <a:xfrm>
            <a:off x="457200" y="2331720"/>
            <a:ext cx="11277295" cy="2377440"/>
          </a:xfrm>
          <a:prstGeom prst="roundRect">
            <a:avLst>
              <a:gd name="adj" fmla="val 4615"/>
            </a:avLst>
          </a:prstGeom>
          <a:solidFill>
            <a:srgbClr val="0B1F38"/>
          </a:solidFill>
          <a:ln/>
        </p:spPr>
        <p:txBody>
          <a:bodyPr/>
          <a:lstStyle/>
          <a:p>
            <a:endParaRPr lang="en-US"/>
          </a:p>
        </p:txBody>
      </p:sp>
      <p:pic>
        <p:nvPicPr>
          <p:cNvPr id="8" name="Image 2" descr="/tmp/cmd2026work/assets/badges/checkmark_navy.png"/>
          <p:cNvPicPr>
            <a:picLocks noChangeAspect="1"/>
          </p:cNvPicPr>
          <p:nvPr/>
        </p:nvPicPr>
        <p:blipFill>
          <a:blip r:embed="rId5"/>
          <a:stretch>
            <a:fillRect/>
          </a:stretch>
        </p:blipFill>
        <p:spPr>
          <a:xfrm>
            <a:off x="868680" y="2834640"/>
            <a:ext cx="1371600" cy="1371600"/>
          </a:xfrm>
          <a:prstGeom prst="rect">
            <a:avLst/>
          </a:prstGeom>
        </p:spPr>
      </p:pic>
      <p:sp>
        <p:nvSpPr>
          <p:cNvPr id="9" name="Text 4"/>
          <p:cNvSpPr/>
          <p:nvPr/>
        </p:nvSpPr>
        <p:spPr>
          <a:xfrm>
            <a:off x="2697480" y="2606040"/>
            <a:ext cx="8671255" cy="502920"/>
          </a:xfrm>
          <a:prstGeom prst="rect">
            <a:avLst/>
          </a:prstGeom>
          <a:noFill/>
          <a:ln/>
        </p:spPr>
        <p:txBody>
          <a:bodyPr wrap="square" lIns="0" tIns="0" rIns="0" bIns="0" rtlCol="0" anchor="t"/>
          <a:lstStyle/>
          <a:p>
            <a:pPr marL="0" indent="0">
              <a:buNone/>
            </a:pPr>
            <a:r>
              <a:rPr lang="en-US" sz="2600" b="1" dirty="0">
                <a:solidFill>
                  <a:srgbClr val="FFFFFF"/>
                </a:solidFill>
                <a:latin typeface="Arial" pitchFamily="34" charset="0"/>
                <a:ea typeface="Arial" pitchFamily="34" charset="-122"/>
                <a:cs typeface="Arial" pitchFamily="34" charset="-120"/>
              </a:rPr>
              <a:t>Greg Burrus  </a:t>
            </a:r>
            <a:r>
              <a:rPr lang="en-US" sz="1800" dirty="0">
                <a:solidFill>
                  <a:srgbClr val="5CC6DC"/>
                </a:solidFill>
                <a:latin typeface="Arial" pitchFamily="34" charset="0"/>
                <a:ea typeface="Arial" pitchFamily="34" charset="-122"/>
                <a:cs typeface="Arial" pitchFamily="34" charset="-120"/>
              </a:rPr>
              <a:t>Tennessee Valley Authority</a:t>
            </a:r>
            <a:endParaRPr lang="en-US" sz="2600" dirty="0"/>
          </a:p>
        </p:txBody>
      </p:sp>
      <p:sp>
        <p:nvSpPr>
          <p:cNvPr id="10" name="Text 5"/>
          <p:cNvSpPr/>
          <p:nvPr/>
        </p:nvSpPr>
        <p:spPr>
          <a:xfrm>
            <a:off x="2697480" y="3154680"/>
            <a:ext cx="8671255" cy="1371600"/>
          </a:xfrm>
          <a:prstGeom prst="rect">
            <a:avLst/>
          </a:prstGeom>
          <a:noFill/>
          <a:ln/>
        </p:spPr>
        <p:txBody>
          <a:bodyPr wrap="square" lIns="0" tIns="0" rIns="0" bIns="0" rtlCol="0" anchor="t"/>
          <a:lstStyle/>
          <a:p>
            <a:r>
              <a:rPr lang="en-US" sz="1550" dirty="0">
                <a:solidFill>
                  <a:schemeClr val="bg1"/>
                </a:solidFill>
                <a:latin typeface="Arial" panose="020B0604020202020204" pitchFamily="34" charset="0"/>
                <a:cs typeface="Arial" panose="020B0604020202020204" pitchFamily="34" charset="0"/>
              </a:rPr>
              <a:t>Greg Burrus runs TVA’s </a:t>
            </a:r>
            <a:r>
              <a:rPr lang="en-US" sz="1550" dirty="0" err="1">
                <a:solidFill>
                  <a:schemeClr val="bg1"/>
                </a:solidFill>
                <a:latin typeface="Arial" panose="020B0604020202020204" pitchFamily="34" charset="0"/>
                <a:cs typeface="Arial" panose="020B0604020202020204" pitchFamily="34" charset="0"/>
              </a:rPr>
              <a:t>ValleyRide</a:t>
            </a:r>
            <a:r>
              <a:rPr lang="en-US" sz="1550" dirty="0">
                <a:solidFill>
                  <a:schemeClr val="bg1"/>
                </a:solidFill>
                <a:latin typeface="Arial" panose="020B0604020202020204" pitchFamily="34" charset="0"/>
                <a:cs typeface="Arial" panose="020B0604020202020204" pitchFamily="34" charset="0"/>
              </a:rPr>
              <a:t> program, three sites and more than 100 vehicles, largely on his own, and he owns every part of it, from a 56-page driver FAQ to personally answering every piece of user feedback. When something isn’t right, Greg follows through, sending detailed reports that helped us fix bugs faster and staying on a driver-privacy concern until the fix shipped. He’s also been upfront with us about changes at his sites, and now he’s sharing what he’s learned as a presenter at COMMAND 2026.</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pic>
        <p:nvPicPr>
          <p:cNvPr id="2" name="Image 0" descr="/tmp/cmd2026work/assets/logo_dark.png"/>
          <p:cNvPicPr>
            <a:picLocks noChangeAspect="1"/>
          </p:cNvPicPr>
          <p:nvPr/>
        </p:nvPicPr>
        <p:blipFill>
          <a:blip r:embed="rId3"/>
          <a:stretch>
            <a:fillRect/>
          </a:stretch>
        </p:blipFill>
        <p:spPr>
          <a:xfrm>
            <a:off x="10317175" y="320040"/>
            <a:ext cx="1417320" cy="237275"/>
          </a:xfrm>
          <a:prstGeom prst="rect">
            <a:avLst/>
          </a:prstGeom>
        </p:spPr>
      </p:pic>
      <p:sp>
        <p:nvSpPr>
          <p:cNvPr id="3" name="Text 0"/>
          <p:cNvSpPr/>
          <p:nvPr/>
        </p:nvSpPr>
        <p:spPr>
          <a:xfrm>
            <a:off x="457200" y="365760"/>
            <a:ext cx="8229600" cy="320040"/>
          </a:xfrm>
          <a:prstGeom prst="rect">
            <a:avLst/>
          </a:prstGeom>
          <a:noFill/>
          <a:ln/>
        </p:spPr>
        <p:txBody>
          <a:bodyPr wrap="square" lIns="0" tIns="0" rIns="0" bIns="0" rtlCol="0" anchor="ctr"/>
          <a:lstStyle/>
          <a:p>
            <a:pPr marL="0" indent="0">
              <a:buNone/>
            </a:pPr>
            <a:r>
              <a:rPr lang="en-US" sz="1300" b="1" kern="0" spc="300" dirty="0">
                <a:solidFill>
                  <a:srgbClr val="F58220"/>
                </a:solidFill>
                <a:latin typeface="Arial" pitchFamily="34" charset="0"/>
                <a:ea typeface="Arial" pitchFamily="34" charset="-122"/>
                <a:cs typeface="Arial" pitchFamily="34" charset="-120"/>
              </a:rPr>
              <a:t>2026 CORE VALUES AWARD</a:t>
            </a:r>
            <a:endParaRPr lang="en-US" sz="1300" dirty="0"/>
          </a:p>
        </p:txBody>
      </p:sp>
      <p:sp>
        <p:nvSpPr>
          <p:cNvPr id="4" name="Text 1"/>
          <p:cNvSpPr/>
          <p:nvPr/>
        </p:nvSpPr>
        <p:spPr>
          <a:xfrm>
            <a:off x="457200" y="658368"/>
            <a:ext cx="9601200" cy="685800"/>
          </a:xfrm>
          <a:prstGeom prst="rect">
            <a:avLst/>
          </a:prstGeom>
          <a:noFill/>
          <a:ln/>
        </p:spPr>
        <p:txBody>
          <a:bodyPr wrap="square" lIns="0" tIns="0" rIns="0" bIns="0" rtlCol="0" anchor="ctr"/>
          <a:lstStyle/>
          <a:p>
            <a:pPr marL="0" indent="0">
              <a:buNone/>
            </a:pPr>
            <a:r>
              <a:rPr lang="en-US" sz="3000" b="1" dirty="0">
                <a:solidFill>
                  <a:srgbClr val="0B1F38"/>
                </a:solidFill>
                <a:latin typeface="Arial Black" pitchFamily="34" charset="0"/>
                <a:ea typeface="Arial Black" pitchFamily="34" charset="-122"/>
                <a:cs typeface="Arial Black" pitchFamily="34" charset="-120"/>
              </a:rPr>
              <a:t>Adaptability</a:t>
            </a:r>
            <a:endParaRPr lang="en-US" sz="3000" dirty="0"/>
          </a:p>
        </p:txBody>
      </p:sp>
      <p:pic>
        <p:nvPicPr>
          <p:cNvPr id="5" name="Image 1" descr="/tmp/cmd2026work/assets/footer_strip.jpg"/>
          <p:cNvPicPr>
            <a:picLocks noChangeAspect="1"/>
          </p:cNvPicPr>
          <p:nvPr/>
        </p:nvPicPr>
        <p:blipFill>
          <a:blip r:embed="rId4"/>
          <a:stretch>
            <a:fillRect/>
          </a:stretch>
        </p:blipFill>
        <p:spPr>
          <a:xfrm>
            <a:off x="0" y="6291072"/>
            <a:ext cx="12191695" cy="566928"/>
          </a:xfrm>
          <a:prstGeom prst="rect">
            <a:avLst/>
          </a:prstGeom>
        </p:spPr>
      </p:pic>
      <p:sp>
        <p:nvSpPr>
          <p:cNvPr id="6" name="Text 2"/>
          <p:cNvSpPr/>
          <p:nvPr/>
        </p:nvSpPr>
        <p:spPr>
          <a:xfrm>
            <a:off x="457200" y="6419088"/>
            <a:ext cx="5486400" cy="274320"/>
          </a:xfrm>
          <a:prstGeom prst="rect">
            <a:avLst/>
          </a:prstGeom>
          <a:noFill/>
          <a:ln/>
        </p:spPr>
        <p:txBody>
          <a:bodyPr wrap="square" lIns="0" tIns="0" rIns="0" bIns="0" rtlCol="0" anchor="ctr"/>
          <a:lstStyle/>
          <a:p>
            <a:pPr marL="0" indent="0">
              <a:buNone/>
            </a:pPr>
            <a:r>
              <a:rPr lang="en-US" sz="1000" dirty="0">
                <a:solidFill>
                  <a:srgbClr val="FFFFFF"/>
                </a:solidFill>
                <a:latin typeface="Arial" pitchFamily="34" charset="0"/>
                <a:ea typeface="Arial" pitchFamily="34" charset="-122"/>
                <a:cs typeface="Arial" pitchFamily="34" charset="-120"/>
              </a:rPr>
              <a:t>COMMAND 2026  ·  Glendale, AZ</a:t>
            </a:r>
            <a:endParaRPr lang="en-US" sz="1000" dirty="0"/>
          </a:p>
        </p:txBody>
      </p:sp>
      <p:sp>
        <p:nvSpPr>
          <p:cNvPr id="7" name="Shape 3"/>
          <p:cNvSpPr/>
          <p:nvPr/>
        </p:nvSpPr>
        <p:spPr>
          <a:xfrm>
            <a:off x="457200" y="2331720"/>
            <a:ext cx="11277295" cy="2377440"/>
          </a:xfrm>
          <a:prstGeom prst="roundRect">
            <a:avLst>
              <a:gd name="adj" fmla="val 4615"/>
            </a:avLst>
          </a:prstGeom>
          <a:solidFill>
            <a:srgbClr val="0B1F38"/>
          </a:solidFill>
          <a:ln/>
        </p:spPr>
        <p:txBody>
          <a:bodyPr/>
          <a:lstStyle/>
          <a:p>
            <a:endParaRPr lang="en-US"/>
          </a:p>
        </p:txBody>
      </p:sp>
      <p:pic>
        <p:nvPicPr>
          <p:cNvPr id="8" name="Image 2" descr="/tmp/cmd2026work/assets/badges/gauge_blue.png"/>
          <p:cNvPicPr>
            <a:picLocks noChangeAspect="1"/>
          </p:cNvPicPr>
          <p:nvPr/>
        </p:nvPicPr>
        <p:blipFill>
          <a:blip r:embed="rId5"/>
          <a:stretch>
            <a:fillRect/>
          </a:stretch>
        </p:blipFill>
        <p:spPr>
          <a:xfrm>
            <a:off x="868680" y="2834640"/>
            <a:ext cx="1371600" cy="1371600"/>
          </a:xfrm>
          <a:prstGeom prst="rect">
            <a:avLst/>
          </a:prstGeom>
        </p:spPr>
      </p:pic>
      <p:sp>
        <p:nvSpPr>
          <p:cNvPr id="9" name="Text 4"/>
          <p:cNvSpPr/>
          <p:nvPr/>
        </p:nvSpPr>
        <p:spPr>
          <a:xfrm>
            <a:off x="2697480" y="2606040"/>
            <a:ext cx="8671255" cy="502920"/>
          </a:xfrm>
          <a:prstGeom prst="rect">
            <a:avLst/>
          </a:prstGeom>
          <a:noFill/>
          <a:ln/>
        </p:spPr>
        <p:txBody>
          <a:bodyPr wrap="square" lIns="0" tIns="0" rIns="0" bIns="0" rtlCol="0" anchor="t"/>
          <a:lstStyle/>
          <a:p>
            <a:pPr marL="0" indent="0">
              <a:buNone/>
            </a:pPr>
            <a:r>
              <a:rPr lang="en-US" sz="2600" b="1" dirty="0">
                <a:solidFill>
                  <a:srgbClr val="FFFFFF"/>
                </a:solidFill>
                <a:latin typeface="Arial" pitchFamily="34" charset="0"/>
                <a:ea typeface="Arial" pitchFamily="34" charset="-122"/>
                <a:cs typeface="Arial" pitchFamily="34" charset="-120"/>
              </a:rPr>
              <a:t>Bryne Hagstrom  </a:t>
            </a:r>
            <a:r>
              <a:rPr lang="en-US" sz="1800" dirty="0">
                <a:solidFill>
                  <a:srgbClr val="5CC6DC"/>
                </a:solidFill>
                <a:latin typeface="Arial" pitchFamily="34" charset="0"/>
                <a:ea typeface="Arial" pitchFamily="34" charset="-122"/>
                <a:cs typeface="Arial" pitchFamily="34" charset="-120"/>
              </a:rPr>
              <a:t>University of Oregon</a:t>
            </a:r>
            <a:endParaRPr lang="en-US" sz="2600" dirty="0"/>
          </a:p>
        </p:txBody>
      </p:sp>
      <p:sp>
        <p:nvSpPr>
          <p:cNvPr id="10" name="Text 5"/>
          <p:cNvSpPr/>
          <p:nvPr/>
        </p:nvSpPr>
        <p:spPr>
          <a:xfrm>
            <a:off x="2697480" y="3154680"/>
            <a:ext cx="8671255" cy="1371600"/>
          </a:xfrm>
          <a:prstGeom prst="rect">
            <a:avLst/>
          </a:prstGeom>
          <a:noFill/>
          <a:ln/>
        </p:spPr>
        <p:txBody>
          <a:bodyPr wrap="square" lIns="0" tIns="0" rIns="0" bIns="0" rtlCol="0" anchor="t"/>
          <a:lstStyle/>
          <a:p>
            <a:r>
              <a:rPr lang="en-US" sz="1550" dirty="0">
                <a:solidFill>
                  <a:schemeClr val="bg1"/>
                </a:solidFill>
                <a:latin typeface="Arial" panose="020B0604020202020204" pitchFamily="34" charset="0"/>
                <a:cs typeface="Arial" panose="020B0604020202020204" pitchFamily="34" charset="0"/>
              </a:rPr>
              <a:t>Bryne Hagstrom moved the University of Oregon Motor Pool from spreadsheets to </a:t>
            </a:r>
            <a:r>
              <a:rPr lang="en-US" sz="1550" dirty="0" err="1">
                <a:solidFill>
                  <a:schemeClr val="bg1"/>
                </a:solidFill>
                <a:latin typeface="Arial" panose="020B0604020202020204" pitchFamily="34" charset="0"/>
                <a:cs typeface="Arial" panose="020B0604020202020204" pitchFamily="34" charset="0"/>
              </a:rPr>
              <a:t>FleetCommander</a:t>
            </a:r>
            <a:r>
              <a:rPr lang="en-US" sz="1550" dirty="0">
                <a:solidFill>
                  <a:schemeClr val="bg1"/>
                </a:solidFill>
                <a:latin typeface="Arial" panose="020B0604020202020204" pitchFamily="34" charset="0"/>
                <a:cs typeface="Arial" panose="020B0604020202020204" pitchFamily="34" charset="0"/>
              </a:rPr>
              <a:t>, handling about 2,000 reservations in the first year. When our new interface brought a learning curve, he tested it hands-on and gave us structured feedback, and he stayed flexible through long hardware and telematics approval delays. Most recently, he shifted his focus from van replacement to a long-term strategy for meeting heavy weekend demand, showing he knows when to change course.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tmp/cmd2026work/assets/logo_light.png"/>
          <p:cNvPicPr>
            <a:picLocks noChangeAspect="1"/>
          </p:cNvPicPr>
          <p:nvPr/>
        </p:nvPicPr>
        <p:blipFill>
          <a:blip r:embed="rId4"/>
          <a:stretch>
            <a:fillRect/>
          </a:stretch>
        </p:blipFill>
        <p:spPr>
          <a:xfrm>
            <a:off x="457200" y="384048"/>
            <a:ext cx="1737360" cy="290853"/>
          </a:xfrm>
          <a:prstGeom prst="rect">
            <a:avLst/>
          </a:prstGeom>
        </p:spPr>
      </p:pic>
      <p:sp>
        <p:nvSpPr>
          <p:cNvPr id="3" name="Text 0"/>
          <p:cNvSpPr/>
          <p:nvPr/>
        </p:nvSpPr>
        <p:spPr>
          <a:xfrm>
            <a:off x="457200" y="2148840"/>
            <a:ext cx="10515600" cy="365760"/>
          </a:xfrm>
          <a:prstGeom prst="rect">
            <a:avLst/>
          </a:prstGeom>
          <a:noFill/>
          <a:ln/>
        </p:spPr>
        <p:txBody>
          <a:bodyPr wrap="square" lIns="0" tIns="0" rIns="0" bIns="0" rtlCol="0" anchor="ctr"/>
          <a:lstStyle/>
          <a:p>
            <a:pPr marL="0" indent="0">
              <a:buNone/>
            </a:pPr>
            <a:r>
              <a:rPr lang="en-US" sz="1400" b="1" kern="0" spc="300" dirty="0">
                <a:solidFill>
                  <a:srgbClr val="F58220"/>
                </a:solidFill>
                <a:latin typeface="Arial" pitchFamily="34" charset="0"/>
                <a:ea typeface="Arial" pitchFamily="34" charset="-122"/>
                <a:cs typeface="Arial" pitchFamily="34" charset="-120"/>
              </a:rPr>
              <a:t>FINAL ROUND</a:t>
            </a:r>
            <a:endParaRPr lang="en-US" sz="1400" dirty="0"/>
          </a:p>
        </p:txBody>
      </p:sp>
      <p:sp>
        <p:nvSpPr>
          <p:cNvPr id="4" name="Text 1"/>
          <p:cNvSpPr/>
          <p:nvPr/>
        </p:nvSpPr>
        <p:spPr>
          <a:xfrm>
            <a:off x="457200" y="2651760"/>
            <a:ext cx="11247120" cy="1188720"/>
          </a:xfrm>
          <a:prstGeom prst="rect">
            <a:avLst/>
          </a:prstGeom>
          <a:noFill/>
          <a:ln/>
        </p:spPr>
        <p:txBody>
          <a:bodyPr wrap="square" lIns="0" tIns="0" rIns="0" bIns="0" rtlCol="0" anchor="t"/>
          <a:lstStyle/>
          <a:p>
            <a:pPr marL="0" indent="0">
              <a:buNone/>
            </a:pPr>
            <a:r>
              <a:rPr lang="en-US" sz="4000" b="1" dirty="0">
                <a:solidFill>
                  <a:srgbClr val="FFFFFF"/>
                </a:solidFill>
                <a:latin typeface="Arial Black" pitchFamily="34" charset="0"/>
                <a:ea typeface="Arial Black" pitchFamily="34" charset="-122"/>
                <a:cs typeface="Arial Black" pitchFamily="34" charset="-120"/>
              </a:rPr>
              <a:t>Championship Kahoot: Thursday</a:t>
            </a:r>
            <a:endParaRPr lang="en-US" sz="4000" dirty="0"/>
          </a:p>
        </p:txBody>
      </p:sp>
      <p:sp>
        <p:nvSpPr>
          <p:cNvPr id="5" name="Text 2"/>
          <p:cNvSpPr/>
          <p:nvPr/>
        </p:nvSpPr>
        <p:spPr>
          <a:xfrm>
            <a:off x="457200" y="3794760"/>
            <a:ext cx="10515600" cy="548640"/>
          </a:xfrm>
          <a:prstGeom prst="rect">
            <a:avLst/>
          </a:prstGeom>
          <a:noFill/>
          <a:ln/>
        </p:spPr>
        <p:txBody>
          <a:bodyPr wrap="square" lIns="0" tIns="0" rIns="0" bIns="0" rtlCol="0" anchor="ctr"/>
          <a:lstStyle/>
          <a:p>
            <a:pPr marL="0" indent="0">
              <a:buNone/>
            </a:pPr>
            <a:r>
              <a:rPr lang="en-US" sz="2000" b="1" dirty="0">
                <a:solidFill>
                  <a:srgbClr val="5CC6DC"/>
                </a:solidFill>
                <a:latin typeface="Arial" pitchFamily="34" charset="0"/>
                <a:ea typeface="Arial" pitchFamily="34" charset="-122"/>
                <a:cs typeface="Arial" pitchFamily="34" charset="-120"/>
              </a:rPr>
              <a:t>Three days of knowledge. One champion. Let's find out who.</a:t>
            </a:r>
            <a:endParaRPr lang="en-US" sz="2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tmp/cmd2026work/assets/logo_light.png"/>
          <p:cNvPicPr>
            <a:picLocks noChangeAspect="1"/>
          </p:cNvPicPr>
          <p:nvPr/>
        </p:nvPicPr>
        <p:blipFill>
          <a:blip r:embed="rId4"/>
          <a:stretch>
            <a:fillRect/>
          </a:stretch>
        </p:blipFill>
        <p:spPr>
          <a:xfrm>
            <a:off x="457200" y="384048"/>
            <a:ext cx="1737360" cy="290853"/>
          </a:xfrm>
          <a:prstGeom prst="rect">
            <a:avLst/>
          </a:prstGeom>
        </p:spPr>
      </p:pic>
      <p:sp>
        <p:nvSpPr>
          <p:cNvPr id="3" name="Text 0"/>
          <p:cNvSpPr/>
          <p:nvPr/>
        </p:nvSpPr>
        <p:spPr>
          <a:xfrm>
            <a:off x="457200" y="2148840"/>
            <a:ext cx="10515600" cy="365760"/>
          </a:xfrm>
          <a:prstGeom prst="rect">
            <a:avLst/>
          </a:prstGeom>
          <a:noFill/>
          <a:ln/>
        </p:spPr>
        <p:txBody>
          <a:bodyPr wrap="square" lIns="0" tIns="0" rIns="0" bIns="0" rtlCol="0" anchor="ctr"/>
          <a:lstStyle/>
          <a:p>
            <a:pPr marL="0" indent="0">
              <a:buNone/>
            </a:pPr>
            <a:r>
              <a:rPr lang="en-US" sz="1400" b="1" kern="0" spc="300" dirty="0">
                <a:solidFill>
                  <a:srgbClr val="F58220"/>
                </a:solidFill>
                <a:latin typeface="Arial" pitchFamily="34" charset="0"/>
                <a:ea typeface="Arial" pitchFamily="34" charset="-122"/>
                <a:cs typeface="Arial" pitchFamily="34" charset="-120"/>
              </a:rPr>
              <a:t>THANK YOU</a:t>
            </a:r>
            <a:endParaRPr lang="en-US" sz="1400" dirty="0"/>
          </a:p>
        </p:txBody>
      </p:sp>
      <p:sp>
        <p:nvSpPr>
          <p:cNvPr id="4" name="Text 1"/>
          <p:cNvSpPr/>
          <p:nvPr/>
        </p:nvSpPr>
        <p:spPr>
          <a:xfrm>
            <a:off x="457200" y="2651760"/>
            <a:ext cx="11247120" cy="1188720"/>
          </a:xfrm>
          <a:prstGeom prst="rect">
            <a:avLst/>
          </a:prstGeom>
          <a:noFill/>
          <a:ln/>
        </p:spPr>
        <p:txBody>
          <a:bodyPr wrap="square" lIns="0" tIns="0" rIns="0" bIns="0" rtlCol="0" anchor="t"/>
          <a:lstStyle/>
          <a:p>
            <a:pPr marL="0" indent="0">
              <a:buNone/>
            </a:pPr>
            <a:r>
              <a:rPr lang="en-US" sz="4000" b="1" dirty="0">
                <a:solidFill>
                  <a:srgbClr val="FFFFFF"/>
                </a:solidFill>
                <a:latin typeface="Arial Black" pitchFamily="34" charset="0"/>
                <a:ea typeface="Arial Black" pitchFamily="34" charset="-122"/>
                <a:cs typeface="Arial Black" pitchFamily="34" charset="-120"/>
              </a:rPr>
              <a:t>The Best Is Ahead. Let's Go.</a:t>
            </a:r>
            <a:endParaRPr lang="en-US" sz="4000" dirty="0"/>
          </a:p>
        </p:txBody>
      </p:sp>
      <p:sp>
        <p:nvSpPr>
          <p:cNvPr id="5" name="Text 2"/>
          <p:cNvSpPr/>
          <p:nvPr/>
        </p:nvSpPr>
        <p:spPr>
          <a:xfrm>
            <a:off x="457200" y="3794760"/>
            <a:ext cx="10515600" cy="548640"/>
          </a:xfrm>
          <a:prstGeom prst="rect">
            <a:avLst/>
          </a:prstGeom>
          <a:noFill/>
          <a:ln/>
        </p:spPr>
        <p:txBody>
          <a:bodyPr wrap="square" lIns="0" tIns="0" rIns="0" bIns="0" rtlCol="0" anchor="ctr"/>
          <a:lstStyle/>
          <a:p>
            <a:pPr marL="0" indent="0">
              <a:buNone/>
            </a:pPr>
            <a:r>
              <a:rPr lang="en-US" sz="2000" b="1" dirty="0">
                <a:solidFill>
                  <a:srgbClr val="5CC6DC"/>
                </a:solidFill>
                <a:latin typeface="Arial" pitchFamily="34" charset="0"/>
                <a:ea typeface="Arial" pitchFamily="34" charset="-122"/>
                <a:cs typeface="Arial" pitchFamily="34" charset="-120"/>
              </a:rPr>
              <a:t>Built on Trust. Built for What's Next.</a:t>
            </a:r>
            <a:endParaRPr lang="en-US" sz="2000" dirty="0"/>
          </a:p>
        </p:txBody>
      </p:sp>
      <p:sp>
        <p:nvSpPr>
          <p:cNvPr id="6" name="Text 3"/>
          <p:cNvSpPr/>
          <p:nvPr/>
        </p:nvSpPr>
        <p:spPr>
          <a:xfrm>
            <a:off x="457200" y="4343400"/>
            <a:ext cx="10515600" cy="365760"/>
          </a:xfrm>
          <a:prstGeom prst="rect">
            <a:avLst/>
          </a:prstGeom>
          <a:noFill/>
          <a:ln/>
        </p:spPr>
        <p:txBody>
          <a:bodyPr wrap="square" lIns="0" tIns="0" rIns="0" bIns="0" rtlCol="0" anchor="ctr"/>
          <a:lstStyle/>
          <a:p>
            <a:pPr marL="0" indent="0">
              <a:buNone/>
            </a:pPr>
            <a:r>
              <a:rPr lang="en-US" sz="1400" dirty="0">
                <a:solidFill>
                  <a:srgbClr val="D7DEE6"/>
                </a:solidFill>
                <a:latin typeface="Arial" pitchFamily="34" charset="0"/>
                <a:ea typeface="Arial" pitchFamily="34" charset="-122"/>
                <a:cs typeface="Arial" pitchFamily="34" charset="-120"/>
              </a:rPr>
              <a:t>Safe travels, everyone — see you at COMMAND 2027.</a:t>
            </a:r>
            <a:endParaRPr lang="en-US" sz="1400" dirty="0"/>
          </a:p>
        </p:txBody>
      </p:sp>
      <p:sp>
        <p:nvSpPr>
          <p:cNvPr id="7" name="Text 4"/>
          <p:cNvSpPr/>
          <p:nvPr/>
        </p:nvSpPr>
        <p:spPr>
          <a:xfrm>
            <a:off x="10682935" y="5696712"/>
            <a:ext cx="1005840" cy="201168"/>
          </a:xfrm>
          <a:prstGeom prst="rect">
            <a:avLst/>
          </a:prstGeom>
          <a:noFill/>
          <a:ln/>
        </p:spPr>
        <p:txBody>
          <a:bodyPr wrap="square" lIns="0" tIns="0" rIns="0" bIns="0" rtlCol="0" anchor="ctr"/>
          <a:lstStyle/>
          <a:p>
            <a:pPr marL="0" indent="0" algn="ctr">
              <a:buNone/>
            </a:pPr>
            <a:r>
              <a:rPr lang="en-US" sz="800" dirty="0">
                <a:solidFill>
                  <a:srgbClr val="B9C2CE"/>
                </a:solidFill>
                <a:latin typeface="Arial" pitchFamily="34" charset="0"/>
                <a:ea typeface="Arial" pitchFamily="34" charset="-122"/>
                <a:cs typeface="Arial" pitchFamily="34" charset="-120"/>
              </a:rPr>
              <a:t>Sponsored by</a:t>
            </a:r>
            <a:endParaRPr lang="en-US" sz="800" dirty="0"/>
          </a:p>
        </p:txBody>
      </p:sp>
      <p:pic>
        <p:nvPicPr>
          <p:cNvPr id="8" name="Image 1" descr="/tmp/cmd2026work/assets/sponsor_gps.png"/>
          <p:cNvPicPr>
            <a:picLocks noChangeAspect="1"/>
          </p:cNvPicPr>
          <p:nvPr/>
        </p:nvPicPr>
        <p:blipFill>
          <a:blip r:embed="rId5"/>
          <a:stretch>
            <a:fillRect/>
          </a:stretch>
        </p:blipFill>
        <p:spPr>
          <a:xfrm>
            <a:off x="10682935" y="5916168"/>
            <a:ext cx="1005840" cy="50292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3954</TotalTime>
  <Words>862</Words>
  <Application>Microsoft Macintosh PowerPoint</Application>
  <PresentationFormat>Widescreen</PresentationFormat>
  <Paragraphs>96</Paragraphs>
  <Slides>11</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Arial Black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Michael Hicks</cp:lastModifiedBy>
  <cp:revision>3</cp:revision>
  <dcterms:created xsi:type="dcterms:W3CDTF">2026-11-03T13:20:25Z</dcterms:created>
  <dcterms:modified xsi:type="dcterms:W3CDTF">2026-11-08T15:44:18Z</dcterms:modified>
</cp:coreProperties>
</file>