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7" r:id="rId5"/>
  </p:sldMasterIdLst>
  <p:notesMasterIdLst>
    <p:notesMasterId r:id="rId27"/>
  </p:notesMasterIdLst>
  <p:sldIdLst>
    <p:sldId id="272" r:id="rId6"/>
    <p:sldId id="276" r:id="rId7"/>
    <p:sldId id="271" r:id="rId8"/>
    <p:sldId id="274" r:id="rId9"/>
    <p:sldId id="262" r:id="rId10"/>
    <p:sldId id="259" r:id="rId11"/>
    <p:sldId id="263" r:id="rId12"/>
    <p:sldId id="264" r:id="rId13"/>
    <p:sldId id="265" r:id="rId14"/>
    <p:sldId id="278" r:id="rId15"/>
    <p:sldId id="266" r:id="rId16"/>
    <p:sldId id="267" r:id="rId17"/>
    <p:sldId id="268" r:id="rId18"/>
    <p:sldId id="269" r:id="rId19"/>
    <p:sldId id="279" r:id="rId20"/>
    <p:sldId id="280" r:id="rId21"/>
    <p:sldId id="281" r:id="rId22"/>
    <p:sldId id="270" r:id="rId23"/>
    <p:sldId id="277" r:id="rId24"/>
    <p:sldId id="275" r:id="rId25"/>
    <p:sldId id="261" r:id="rId2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CD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85843D-32FC-458F-8EFC-9A6A654381C1}" v="32" dt="2026-11-05T16:33:48.4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221" autoAdjust="0"/>
  </p:normalViewPr>
  <p:slideViewPr>
    <p:cSldViewPr snapToGrid="0">
      <p:cViewPr>
        <p:scale>
          <a:sx n="70" d="100"/>
          <a:sy n="70" d="100"/>
        </p:scale>
        <p:origin x="27" y="3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Lagerblade" userId="39fe9f12-dae8-4521-84ff-d06315e77586" providerId="ADAL" clId="{C5160092-99DA-4384-A483-1E195F7D8CDD}"/>
    <pc:docChg chg="undo custSel addSld delSld modSld">
      <pc:chgData name="Helen Lagerblade" userId="39fe9f12-dae8-4521-84ff-d06315e77586" providerId="ADAL" clId="{C5160092-99DA-4384-A483-1E195F7D8CDD}" dt="2026-11-05T16:33:31.675" v="612" actId="20577"/>
      <pc:docMkLst>
        <pc:docMk/>
      </pc:docMkLst>
      <pc:sldChg chg="modSp mod">
        <pc:chgData name="Helen Lagerblade" userId="39fe9f12-dae8-4521-84ff-d06315e77586" providerId="ADAL" clId="{C5160092-99DA-4384-A483-1E195F7D8CDD}" dt="2026-11-03T17:26:40.376" v="10" actId="20577"/>
        <pc:sldMkLst>
          <pc:docMk/>
          <pc:sldMk cId="2395245906" sldId="265"/>
        </pc:sldMkLst>
        <pc:spChg chg="mod">
          <ac:chgData name="Helen Lagerblade" userId="39fe9f12-dae8-4521-84ff-d06315e77586" providerId="ADAL" clId="{C5160092-99DA-4384-A483-1E195F7D8CDD}" dt="2026-11-03T17:25:42.441" v="1" actId="20577"/>
          <ac:spMkLst>
            <pc:docMk/>
            <pc:sldMk cId="2395245906" sldId="265"/>
            <ac:spMk id="6" creationId="{1EA81A31-C604-7730-D5DB-60AE0DD83D13}"/>
          </ac:spMkLst>
        </pc:spChg>
        <pc:spChg chg="mod">
          <ac:chgData name="Helen Lagerblade" userId="39fe9f12-dae8-4521-84ff-d06315e77586" providerId="ADAL" clId="{C5160092-99DA-4384-A483-1E195F7D8CDD}" dt="2026-11-03T17:26:40.376" v="10" actId="20577"/>
          <ac:spMkLst>
            <pc:docMk/>
            <pc:sldMk cId="2395245906" sldId="265"/>
            <ac:spMk id="19" creationId="{592B4CA9-CF31-7680-20F6-102235ACB716}"/>
          </ac:spMkLst>
        </pc:spChg>
      </pc:sldChg>
      <pc:sldChg chg="modNotesTx">
        <pc:chgData name="Helen Lagerblade" userId="39fe9f12-dae8-4521-84ff-d06315e77586" providerId="ADAL" clId="{C5160092-99DA-4384-A483-1E195F7D8CDD}" dt="2026-11-05T16:07:46.809" v="11" actId="20577"/>
        <pc:sldMkLst>
          <pc:docMk/>
          <pc:sldMk cId="0" sldId="272"/>
        </pc:sldMkLst>
      </pc:sldChg>
      <pc:sldChg chg="modSp add mod">
        <pc:chgData name="Helen Lagerblade" userId="39fe9f12-dae8-4521-84ff-d06315e77586" providerId="ADAL" clId="{C5160092-99DA-4384-A483-1E195F7D8CDD}" dt="2026-11-05T16:10:16.792" v="71" actId="20577"/>
        <pc:sldMkLst>
          <pc:docMk/>
          <pc:sldMk cId="634814360" sldId="279"/>
        </pc:sldMkLst>
        <pc:spChg chg="mod">
          <ac:chgData name="Helen Lagerblade" userId="39fe9f12-dae8-4521-84ff-d06315e77586" providerId="ADAL" clId="{C5160092-99DA-4384-A483-1E195F7D8CDD}" dt="2026-11-05T16:10:09.448" v="45" actId="20577"/>
          <ac:spMkLst>
            <pc:docMk/>
            <pc:sldMk cId="634814360" sldId="279"/>
            <ac:spMk id="2" creationId="{20E7FCA9-8D6B-9BCA-1034-2FF489E7A0F4}"/>
          </ac:spMkLst>
        </pc:spChg>
        <pc:spChg chg="mod">
          <ac:chgData name="Helen Lagerblade" userId="39fe9f12-dae8-4521-84ff-d06315e77586" providerId="ADAL" clId="{C5160092-99DA-4384-A483-1E195F7D8CDD}" dt="2026-11-05T16:10:16.792" v="71" actId="20577"/>
          <ac:spMkLst>
            <pc:docMk/>
            <pc:sldMk cId="634814360" sldId="279"/>
            <ac:spMk id="3" creationId="{17DF0D7E-22D7-456B-5A4D-E1117340E2B6}"/>
          </ac:spMkLst>
        </pc:spChg>
      </pc:sldChg>
      <pc:sldChg chg="modSp add del mod">
        <pc:chgData name="Helen Lagerblade" userId="39fe9f12-dae8-4521-84ff-d06315e77586" providerId="ADAL" clId="{C5160092-99DA-4384-A483-1E195F7D8CDD}" dt="2026-11-05T16:09:55.706" v="19"/>
        <pc:sldMkLst>
          <pc:docMk/>
          <pc:sldMk cId="3473105238" sldId="279"/>
        </pc:sldMkLst>
        <pc:spChg chg="mod">
          <ac:chgData name="Helen Lagerblade" userId="39fe9f12-dae8-4521-84ff-d06315e77586" providerId="ADAL" clId="{C5160092-99DA-4384-A483-1E195F7D8CDD}" dt="2026-11-05T16:09:55.180" v="18" actId="20577"/>
          <ac:spMkLst>
            <pc:docMk/>
            <pc:sldMk cId="3473105238" sldId="279"/>
            <ac:spMk id="2" creationId="{5DA300E6-57BF-D87E-0B5F-A912FDCEB2DB}"/>
          </ac:spMkLst>
        </pc:spChg>
      </pc:sldChg>
      <pc:sldChg chg="addSp delSp modSp add mod">
        <pc:chgData name="Helen Lagerblade" userId="39fe9f12-dae8-4521-84ff-d06315e77586" providerId="ADAL" clId="{C5160092-99DA-4384-A483-1E195F7D8CDD}" dt="2026-11-05T16:30:26.010" v="483" actId="20577"/>
        <pc:sldMkLst>
          <pc:docMk/>
          <pc:sldMk cId="495202866" sldId="280"/>
        </pc:sldMkLst>
        <pc:spChg chg="mod">
          <ac:chgData name="Helen Lagerblade" userId="39fe9f12-dae8-4521-84ff-d06315e77586" providerId="ADAL" clId="{C5160092-99DA-4384-A483-1E195F7D8CDD}" dt="2026-11-05T16:15:15.377" v="124" actId="20577"/>
          <ac:spMkLst>
            <pc:docMk/>
            <pc:sldMk cId="495202866" sldId="280"/>
            <ac:spMk id="2" creationId="{5AD84157-07AD-FF32-A4B5-7F56056B8DAF}"/>
          </ac:spMkLst>
        </pc:spChg>
        <pc:spChg chg="mod">
          <ac:chgData name="Helen Lagerblade" userId="39fe9f12-dae8-4521-84ff-d06315e77586" providerId="ADAL" clId="{C5160092-99DA-4384-A483-1E195F7D8CDD}" dt="2026-11-05T16:30:26.010" v="483" actId="20577"/>
          <ac:spMkLst>
            <pc:docMk/>
            <pc:sldMk cId="495202866" sldId="280"/>
            <ac:spMk id="6" creationId="{8114DDB3-8B65-B93D-2032-DE68860EC6C2}"/>
          </ac:spMkLst>
        </pc:spChg>
        <pc:picChg chg="add mod modCrop">
          <ac:chgData name="Helen Lagerblade" userId="39fe9f12-dae8-4521-84ff-d06315e77586" providerId="ADAL" clId="{C5160092-99DA-4384-A483-1E195F7D8CDD}" dt="2026-11-05T16:20:28.482" v="130" actId="14826"/>
          <ac:picMkLst>
            <pc:docMk/>
            <pc:sldMk cId="495202866" sldId="280"/>
            <ac:picMk id="4" creationId="{BF7743AA-D2C3-C735-63C9-CF2B6A1F11DB}"/>
          </ac:picMkLst>
        </pc:picChg>
        <pc:picChg chg="del">
          <ac:chgData name="Helen Lagerblade" userId="39fe9f12-dae8-4521-84ff-d06315e77586" providerId="ADAL" clId="{C5160092-99DA-4384-A483-1E195F7D8CDD}" dt="2026-11-05T16:10:26.797" v="72" actId="478"/>
          <ac:picMkLst>
            <pc:docMk/>
            <pc:sldMk cId="495202866" sldId="280"/>
            <ac:picMk id="9" creationId="{0EAAA947-0442-74A0-1C75-93A9D11A5474}"/>
          </ac:picMkLst>
        </pc:picChg>
      </pc:sldChg>
      <pc:sldChg chg="add del">
        <pc:chgData name="Helen Lagerblade" userId="39fe9f12-dae8-4521-84ff-d06315e77586" providerId="ADAL" clId="{C5160092-99DA-4384-A483-1E195F7D8CDD}" dt="2026-11-05T16:09:55.706" v="19"/>
        <pc:sldMkLst>
          <pc:docMk/>
          <pc:sldMk cId="1658240372" sldId="280"/>
        </pc:sldMkLst>
      </pc:sldChg>
      <pc:sldChg chg="modSp add mod">
        <pc:chgData name="Helen Lagerblade" userId="39fe9f12-dae8-4521-84ff-d06315e77586" providerId="ADAL" clId="{C5160092-99DA-4384-A483-1E195F7D8CDD}" dt="2026-11-05T16:33:31.675" v="612" actId="20577"/>
        <pc:sldMkLst>
          <pc:docMk/>
          <pc:sldMk cId="760972636" sldId="281"/>
        </pc:sldMkLst>
        <pc:spChg chg="mod">
          <ac:chgData name="Helen Lagerblade" userId="39fe9f12-dae8-4521-84ff-d06315e77586" providerId="ADAL" clId="{C5160092-99DA-4384-A483-1E195F7D8CDD}" dt="2026-11-05T16:33:31.675" v="612" actId="20577"/>
          <ac:spMkLst>
            <pc:docMk/>
            <pc:sldMk cId="760972636" sldId="281"/>
            <ac:spMk id="6" creationId="{A3F8176E-5429-1B66-E914-2CC5E6E14D4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012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68DA7-CE8B-B499-B6B1-6B1E333B0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B1C25B-7EDA-43AE-1360-73ED7D8186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AB8C9C-8D5D-8E95-23CF-AF7D34BE01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9ACA54-825F-6FF7-E0D0-A0CB8A58F4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3959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590FB-E129-23B8-328D-552EF5110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EBB551-1AEC-8CCD-67FA-150F4A115B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7AC86F-BA5F-D5BB-D057-35270DC177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Raise hand if you bill</a:t>
            </a:r>
          </a:p>
          <a:p>
            <a:r>
              <a:rPr lang="en-US"/>
              <a:t>Keep raised if you have a billing export</a:t>
            </a:r>
          </a:p>
          <a:p>
            <a:r>
              <a:rPr lang="en-US" err="1"/>
              <a:t>.net</a:t>
            </a:r>
            <a:r>
              <a:rPr lang="en-US"/>
              <a:t> rewrite?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B3F312-850C-42B6-9029-9FBBA83660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78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Question 1: Ask everyone to raise a hand first, then lower it if leadership has NOT asked about the fleet when nothing was wrong. Most hands drop. That's the point. Question 2: Count roughly and react. "Everyone who raised a hand, this session is going to give you time back."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3549D9-C2AF-01F5-B2A2-5AC24C45C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B4A9E6-49E1-950C-30E5-52BF6751D9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68880C-73F7-7012-AEBB-672703CB6E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82145E-C6AC-7568-C176-1C95DE5583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367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E6618F-F952-2E76-364B-223C99E74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2EE558-CCE1-A46B-6E1E-AD0ED77675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B4A0E-F1C7-1572-16EF-7037BA9975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AB98AD-D1D1-1E36-11A9-C3C511D65C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065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72540B-5B8F-EF71-8B1A-6CD2FA3DF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F37101-1FD4-A422-9BDB-EB41C10D86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10B79C-D076-00CA-66D3-84FD139FE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0F0CCB-B613-BC64-8165-5F365E3178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568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B83CE-4661-9C39-CF72-29BA589BA4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197630-ED21-853B-351F-A3F0BFE163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CF2CB3-9B28-301C-D934-64FDED1AB3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48EE73-A63F-D24C-C563-3E1F1C735A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170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FB9FA-B54F-C4FC-1BA9-3219085B4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D83629-C32B-22B6-EE74-A31D325D18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9FC55-97BF-0CFC-0391-6DF74E6C8A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475E1-F161-0EC7-D3F5-E340BD907E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1519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13CFA-ED93-EEC6-4014-68D7A970C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D684B2-D8FA-4CE0-7264-8A71E6B7C8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9846BD-C6CB-180B-DC79-BECC8DA036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4CAF6F-7DF4-90F3-3489-6DE5B3CBF6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664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7DA4B-F9A1-CCE0-DDD3-634475BFB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EB8020-0632-DB30-1802-DF307484AF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A2592E-98E1-DC08-8043-F642F6308E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8467B4-B979-5961-F48B-D33FB42E3D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0827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D0958-E026-9A5A-A67E-7E8A45CDD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C5FB81-F960-1F91-3C32-7EBC63338A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BACEB3-9B34-6258-42CC-0BB6C6EA71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EE7061-EF1D-7A87-326F-8A39E3E992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995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763E6-7922-A5B2-9D2C-D197A5E0E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618F1F-1433-E75F-C128-0415424458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F811D4-F795-B6DC-0286-DAE1B90D65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5BBC7-491B-6150-2A30-D3C607E60C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539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FF09E-0A5C-128C-5FC8-82C70AD70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49CDC9-D747-60F0-AE4E-A33F7C4E49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3B18DB-7B02-30A6-78C3-CF4141863F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CE3E5A-766D-AAE3-2957-EAFDFCDC2C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8037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1C123-30DA-6FA0-1504-A54D210E4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BE8B03-6DBF-34DB-7B72-7D0053DEED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62458-B334-72E8-10D5-E29C4C551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E14A0-CB5E-F3F2-AF6D-9FF386CED33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1393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34EBA2-5ACB-0554-FA61-6D5EB7861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7CFC80-B513-3C23-4D7D-769623A1BE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62C74E-8077-45F7-2E03-A46D7D63FA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US" dirty="0"/>
              <a:t>Whenever billing runs, automatically or with Run Long-Term Billing, the code does this:</a:t>
            </a:r>
          </a:p>
          <a:p>
            <a:pPr lvl="0" rtl="0"/>
            <a:r>
              <a:rPr lang="en-US" b="1" dirty="0"/>
              <a:t>Unposted charge already exists</a:t>
            </a:r>
            <a:r>
              <a:rPr lang="en-US" dirty="0"/>
              <a:t> for that reservation and period: it updates that charge in place instead of adding a second one.</a:t>
            </a:r>
          </a:p>
          <a:p>
            <a:pPr lvl="0" rtl="0"/>
            <a:r>
              <a:rPr lang="en-US" b="1" dirty="0"/>
              <a:t>Charge is already posted:</a:t>
            </a:r>
            <a:r>
              <a:rPr lang="en-US" dirty="0"/>
              <a:t> it skips it, so posted charges never change and never get duplicated.</a:t>
            </a:r>
          </a:p>
          <a:p>
            <a:pPr lvl="0" rtl="0"/>
            <a:r>
              <a:rPr lang="en-US" b="1"/>
              <a:t>No charge exists yet:</a:t>
            </a:r>
            <a:r>
              <a:rPr lang="en-US"/>
              <a:t> it creates a new one.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268B37-FA36-3D8A-4A96-F73E100CF9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3883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9A901-8756-AD66-1ECA-523E17417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07FBBE-46DE-39E9-B877-3B062A1728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E952F8-835A-4C70-57BB-0648F91E4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EC9D0F-B986-6316-38A0-976BB857DA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037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F681D-F69A-7C09-DE36-207835795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5DF30E-62B5-0A36-0F14-A79B3DB401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6DE768-73D2-0008-343B-03BC81D768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832755-159C-6750-A037-342006CF45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82510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B74C7-BA9D-8145-B271-34644D43B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67ADBF-62F0-9ED7-AF50-A769F1E531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1DF0E9-049D-BB4D-6EB9-E536F8F5C1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384880-E6DE-DAA9-8E14-FB661361EF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6798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895" y="457200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548640"/>
            <a:ext cx="2377440" cy="398009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1417320"/>
            <a:ext cx="82296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6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6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874520"/>
            <a:ext cx="10789920" cy="1691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50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5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3657600"/>
            <a:ext cx="8229600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800" b="1" dirty="0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>
              <a:buNone/>
            </a:pPr>
            <a:endParaRPr lang="en-US" sz="280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640080" y="4297680"/>
            <a:ext cx="7315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600" dirty="0">
                <a:solidFill>
                  <a:schemeClr val="accent5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118503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6727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548640"/>
            <a:ext cx="2377440" cy="398009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1417320"/>
            <a:ext cx="82296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6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6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874520"/>
            <a:ext cx="10789920" cy="1691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50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5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3657600"/>
            <a:ext cx="8229600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800" b="1" dirty="0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>
              <a:buNone/>
            </a:pPr>
            <a:endParaRPr lang="en-US" sz="280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640080" y="4297680"/>
            <a:ext cx="7315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600" dirty="0">
                <a:solidFill>
                  <a:schemeClr val="accent5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4277284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5695" y="457200"/>
            <a:ext cx="1645920" cy="275545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731520" y="1828800"/>
            <a:ext cx="91440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8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8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731520" y="2331720"/>
            <a:ext cx="105156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54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54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04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trip_l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42102"/>
            <a:ext cx="12191695" cy="1015898"/>
          </a:xfrm>
          <a:prstGeom prst="rect">
            <a:avLst/>
          </a:prstGeom>
        </p:spPr>
      </p:pic>
      <p:pic>
        <p:nvPicPr>
          <p:cNvPr id="3" name="Image 1" descr="logo-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8575" y="384048"/>
            <a:ext cx="1554480" cy="260237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300" b="1" kern="0" spc="4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300"/>
          </a:p>
        </p:txBody>
      </p:sp>
      <p:sp>
        <p:nvSpPr>
          <p:cNvPr id="6" name="Text 1"/>
          <p:cNvSpPr>
            <a:spLocks noGrp="1"/>
          </p:cNvSpPr>
          <p:nvPr>
            <p:ph type="title" idx="104" hasCustomPrompt="1"/>
          </p:nvPr>
        </p:nvSpPr>
        <p:spPr>
          <a:xfrm>
            <a:off x="548640" y="713232"/>
            <a:ext cx="9601200" cy="7772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36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DCE7F3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4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trip_l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42102"/>
            <a:ext cx="12191695" cy="1015898"/>
          </a:xfrm>
          <a:prstGeom prst="rect">
            <a:avLst/>
          </a:prstGeom>
        </p:spPr>
      </p:pic>
      <p:pic>
        <p:nvPicPr>
          <p:cNvPr id="3" name="Image 1" descr="logo-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8575" y="384048"/>
            <a:ext cx="1554480" cy="260237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300" b="1" kern="0" spc="4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300"/>
          </a:p>
        </p:txBody>
      </p:sp>
      <p:sp>
        <p:nvSpPr>
          <p:cNvPr id="6" name="Text 1"/>
          <p:cNvSpPr>
            <a:spLocks noGrp="1"/>
          </p:cNvSpPr>
          <p:nvPr>
            <p:ph type="title" idx="104" hasCustomPrompt="1"/>
          </p:nvPr>
        </p:nvSpPr>
        <p:spPr>
          <a:xfrm>
            <a:off x="548640" y="713232"/>
            <a:ext cx="9601200" cy="7772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36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DCE7F3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12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248" y="731520"/>
            <a:ext cx="2743200" cy="45924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731520" y="1463040"/>
            <a:ext cx="10728655" cy="1828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ctr">
              <a:buNone/>
              <a:defRPr lang="en-US" sz="50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ctr">
              <a:buNone/>
            </a:pPr>
            <a:endParaRPr lang="en-US" sz="5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731520" y="3474720"/>
            <a:ext cx="10728655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ctr">
              <a:buNone/>
              <a:defRPr lang="en-US" sz="2400" b="1" dirty="0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ctr">
              <a:buNone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50184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0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hyperlink" Target="https://forms.cloud.microsoft/r/9HiJVMreEf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141732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6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THURSDAY SESSION</a:t>
            </a:r>
            <a:endParaRPr lang="en-US" sz="1600"/>
          </a:p>
        </p:txBody>
      </p:sp>
      <p:sp>
        <p:nvSpPr>
          <p:cNvPr id="3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874520"/>
            <a:ext cx="1078992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/>
              <a:t>From Custom Code to Configuration</a:t>
            </a:r>
            <a:endParaRPr lang="en-US" sz="5000"/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365760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The New Billing Export Module</a:t>
            </a:r>
            <a:endParaRPr lang="en-US" sz="2800"/>
          </a:p>
        </p:txBody>
      </p:sp>
      <p:sp>
        <p:nvSpPr>
          <p:cNvPr id="5" name="Text 0"/>
          <p:cNvSpPr>
            <a:spLocks noGrp="1"/>
          </p:cNvSpPr>
          <p:nvPr>
            <p:ph type="body" idx="104" hasCustomPrompt="1"/>
          </p:nvPr>
        </p:nvSpPr>
        <p:spPr>
          <a:xfrm>
            <a:off x="640080" y="429768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>
                <a:solidFill>
                  <a:schemeClr val="accent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Helen Lagerblade ·  Thursday, November 5  ·  1:00 PM</a:t>
            </a:r>
            <a:endParaRPr lang="en-US" sz="1600"/>
          </a:p>
        </p:txBody>
      </p:sp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C1E4981D-FEA0-2E46-256E-F198B3060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AC943439-1E40-FEAF-8389-E6B63912132F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9DF67-ABDA-176D-D6F7-C4CDF37C1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616095B3-AC9A-6C3A-CB27-DCBF999AD124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731520" y="182880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6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PART 1</a:t>
            </a:r>
            <a:endParaRPr lang="en-US" sz="18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BFAF3B9C-7C38-EDED-D98F-9EEE1629B666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731520" y="2331720"/>
            <a:ext cx="105156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5400" b="1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BILLING OVERVIEW</a:t>
            </a:r>
            <a:endParaRPr lang="en-US" sz="54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29F8D78F-374C-FF3F-B299-7649A562C03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886212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BEAE72-716A-4AEE-7E05-96E1B6C0A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6">
            <a:extLst>
              <a:ext uri="{FF2B5EF4-FFF2-40B4-BE49-F238E27FC236}">
                <a16:creationId xmlns:a16="http://schemas.microsoft.com/office/drawing/2014/main" id="{1E0C8FBE-7B3B-971D-FD31-C85A78A13EBE}"/>
              </a:ext>
            </a:extLst>
          </p:cNvPr>
          <p:cNvSpPr/>
          <p:nvPr/>
        </p:nvSpPr>
        <p:spPr>
          <a:xfrm>
            <a:off x="548640" y="1132137"/>
            <a:ext cx="3308985" cy="2200004"/>
          </a:xfrm>
          <a:prstGeom prst="roundRect">
            <a:avLst>
              <a:gd name="adj" fmla="val 2381"/>
            </a:avLst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E434929B-24A1-3322-E372-6F873B076C06}"/>
              </a:ext>
            </a:extLst>
          </p:cNvPr>
          <p:cNvSpPr/>
          <p:nvPr/>
        </p:nvSpPr>
        <p:spPr>
          <a:xfrm>
            <a:off x="4087178" y="2143127"/>
            <a:ext cx="7610475" cy="2830658"/>
          </a:xfrm>
          <a:prstGeom prst="roundRect">
            <a:avLst>
              <a:gd name="adj" fmla="val 2381"/>
            </a:avLst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5905CADF-35CE-4572-9F9E-A55AC93441FF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Current Billing</a:t>
            </a:r>
            <a:r>
              <a:rPr lang="en-US"/>
              <a:t> Options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0403D8DB-DC64-C91F-9CCB-7FF6B0E2EAA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F7FDBFC9-D625-7BED-C002-166BA4251519}"/>
              </a:ext>
            </a:extLst>
          </p:cNvPr>
          <p:cNvSpPr txBox="1">
            <a:spLocks/>
          </p:cNvSpPr>
          <p:nvPr/>
        </p:nvSpPr>
        <p:spPr>
          <a:xfrm>
            <a:off x="4153852" y="2299828"/>
            <a:ext cx="7543801" cy="2517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en-US" b="1">
                <a:solidFill>
                  <a:schemeClr val="accent2"/>
                </a:solidFill>
              </a:rPr>
              <a:t>Custom Billing Exports</a:t>
            </a:r>
          </a:p>
          <a:p>
            <a:pPr>
              <a:spcAft>
                <a:spcPts val="1200"/>
              </a:spcAft>
            </a:pPr>
            <a:r>
              <a:rPr lang="en-US"/>
              <a:t>Per client custom work</a:t>
            </a:r>
          </a:p>
          <a:p>
            <a:pPr>
              <a:spcAft>
                <a:spcPts val="1200"/>
              </a:spcAft>
            </a:pPr>
            <a:r>
              <a:rPr lang="en-US"/>
              <a:t>Documentation to match each data point to billing file format</a:t>
            </a:r>
          </a:p>
          <a:p>
            <a:pPr>
              <a:spcAft>
                <a:spcPts val="1200"/>
              </a:spcAft>
            </a:pPr>
            <a:r>
              <a:rPr lang="en-US"/>
              <a:t>Any changes requires another Change Request and development time</a:t>
            </a:r>
          </a:p>
          <a:p>
            <a:pPr>
              <a:spcAft>
                <a:spcPts val="1200"/>
              </a:spcAft>
            </a:pPr>
            <a:r>
              <a:rPr lang="en-US"/>
              <a:t>Long term/recurring charges are not posted or included in standard reports</a:t>
            </a:r>
          </a:p>
          <a:p>
            <a:pPr>
              <a:spcAft>
                <a:spcPts val="1200"/>
              </a:spcAft>
            </a:pPr>
            <a:r>
              <a:rPr lang="en-US"/>
              <a:t>Most written in .ASP which is being removed 12/31/2027 (</a:t>
            </a:r>
            <a:r>
              <a:rPr lang="en-US" sz="1400" i="1">
                <a:solidFill>
                  <a:srgbClr val="7030A0"/>
                </a:solidFill>
              </a:rPr>
              <a:t>14 months from now</a:t>
            </a:r>
            <a:r>
              <a:rPr lang="en-US"/>
              <a:t>)</a:t>
            </a:r>
          </a:p>
        </p:txBody>
      </p:sp>
      <p:sp>
        <p:nvSpPr>
          <p:cNvPr id="15" name="Text 0">
            <a:extLst>
              <a:ext uri="{FF2B5EF4-FFF2-40B4-BE49-F238E27FC236}">
                <a16:creationId xmlns:a16="http://schemas.microsoft.com/office/drawing/2014/main" id="{D7696870-D47A-FBE4-9F67-77400A77A4AD}"/>
              </a:ext>
            </a:extLst>
          </p:cNvPr>
          <p:cNvSpPr txBox="1">
            <a:spLocks/>
          </p:cNvSpPr>
          <p:nvPr/>
        </p:nvSpPr>
        <p:spPr>
          <a:xfrm>
            <a:off x="658177" y="1174612"/>
            <a:ext cx="2999424" cy="21107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en-US" b="1">
                <a:solidFill>
                  <a:schemeClr val="accent2"/>
                </a:solidFill>
              </a:rPr>
              <a:t>Billing Reporting</a:t>
            </a:r>
          </a:p>
          <a:p>
            <a:pPr>
              <a:spcAft>
                <a:spcPts val="1200"/>
              </a:spcAft>
            </a:pPr>
            <a:r>
              <a:rPr lang="en-US"/>
              <a:t>Standard functionality</a:t>
            </a:r>
          </a:p>
          <a:p>
            <a:pPr>
              <a:spcAft>
                <a:spcPts val="1200"/>
              </a:spcAft>
            </a:pPr>
            <a:r>
              <a:rPr lang="en-US"/>
              <a:t>No export, just reporting</a:t>
            </a:r>
          </a:p>
          <a:p>
            <a:pPr>
              <a:spcAft>
                <a:spcPts val="1200"/>
              </a:spcAft>
            </a:pPr>
            <a:r>
              <a:rPr lang="en-US"/>
              <a:t>Does not post</a:t>
            </a:r>
          </a:p>
          <a:p>
            <a:pPr>
              <a:spcAft>
                <a:spcPts val="1200"/>
              </a:spcAft>
            </a:pPr>
            <a:r>
              <a:rPr lang="en-US"/>
              <a:t>No long term/recurring option</a:t>
            </a:r>
          </a:p>
        </p:txBody>
      </p:sp>
    </p:spTree>
    <p:extLst>
      <p:ext uri="{BB962C8B-B14F-4D97-AF65-F5344CB8AC3E}">
        <p14:creationId xmlns:p14="http://schemas.microsoft.com/office/powerpoint/2010/main" val="321704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>
            <a:spLocks noGrp="1"/>
          </p:cNvSpPr>
          <p:nvPr>
            <p:ph type="body" idx="103" hasCustomPrompt="1"/>
          </p:nvPr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4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From Custom to Configurable</a:t>
            </a:r>
            <a:endParaRPr lang="en-US" sz="13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DCE7F3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DCE7F3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DCE7F3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CC188FE-DBDD-05B3-A5EA-026EC4011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973" y="685800"/>
            <a:ext cx="6722053" cy="498552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79D0B-0131-3DCE-E114-AD4978503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B3482964-119A-4680-F19E-652ABF84625E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Configurable Billing Export Module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3728B3CD-D030-2D56-1DAE-94837262D56C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7476008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spcAft>
                <a:spcPts val="1200"/>
              </a:spcAft>
              <a:buSzPct val="100000"/>
              <a:buNone/>
            </a:pPr>
            <a:r>
              <a:rPr lang="en-US" sz="160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Build </a:t>
            </a:r>
            <a:r>
              <a:rPr lang="en-US">
                <a:latin typeface="Roboto"/>
                <a:ea typeface="Roboto"/>
                <a:cs typeface="Roboto"/>
              </a:rPr>
              <a:t>reusable</a:t>
            </a:r>
            <a:r>
              <a:rPr lang="en-US" sz="160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 billing export templates in a five-step wizard</a:t>
            </a:r>
            <a:endParaRPr lang="en-US" sz="1600">
              <a:latin typeface="Roboto"/>
              <a:ea typeface="Roboto"/>
              <a:cs typeface="Roboto"/>
            </a:endParaRP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4B79DF86-4260-EADA-BD8B-3B7782F9457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3F286D-392F-8AD5-2FCD-461DA76364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8017"/>
          <a:stretch>
            <a:fillRect/>
          </a:stretch>
        </p:blipFill>
        <p:spPr>
          <a:xfrm>
            <a:off x="1391608" y="2048002"/>
            <a:ext cx="9408783" cy="920665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9BA3C31F-9A90-A3B6-551E-987A43D3D492}"/>
              </a:ext>
            </a:extLst>
          </p:cNvPr>
          <p:cNvSpPr txBox="1">
            <a:spLocks/>
          </p:cNvSpPr>
          <p:nvPr/>
        </p:nvSpPr>
        <p:spPr>
          <a:xfrm>
            <a:off x="548640" y="3236722"/>
            <a:ext cx="7476008" cy="2203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itchFamily="34" charset="0"/>
              <a:buNone/>
            </a:pPr>
            <a:r>
              <a:rPr lang="en-US"/>
              <a:t>Highlights:</a:t>
            </a:r>
          </a:p>
          <a:p>
            <a:pPr>
              <a:spcAft>
                <a:spcPts val="1200"/>
              </a:spcAft>
            </a:pPr>
            <a:r>
              <a:rPr lang="en-US"/>
              <a:t>No per-client custom work, </a:t>
            </a:r>
            <a:r>
              <a:rPr lang="en-US" i="1"/>
              <a:t>in most cases</a:t>
            </a:r>
          </a:p>
          <a:p>
            <a:pPr>
              <a:spcAft>
                <a:spcPts val="1200"/>
              </a:spcAft>
            </a:pPr>
            <a:r>
              <a:rPr lang="en-US"/>
              <a:t>Allows for changes by administrators as needed</a:t>
            </a:r>
          </a:p>
          <a:p>
            <a:pPr>
              <a:spcAft>
                <a:spcPts val="1200"/>
              </a:spcAft>
            </a:pPr>
            <a:r>
              <a:rPr lang="en-US"/>
              <a:t>Long term/recurring charges can now be posted</a:t>
            </a:r>
          </a:p>
          <a:p>
            <a:pPr>
              <a:spcAft>
                <a:spcPts val="1200"/>
              </a:spcAft>
            </a:pPr>
            <a:r>
              <a:rPr lang="en-US"/>
              <a:t>In .NET</a:t>
            </a:r>
          </a:p>
          <a:p>
            <a:pPr>
              <a:spcAft>
                <a:spcPts val="1200"/>
              </a:spcAft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103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1" hasCustomPrompt="1"/>
          </p:nvPr>
        </p:nvSpPr>
        <p:spPr>
          <a:xfrm>
            <a:off x="731520" y="182880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6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PART </a:t>
            </a:r>
            <a:r>
              <a:rPr lang="en-US"/>
              <a:t>2</a:t>
            </a:r>
            <a:r>
              <a:rPr lang="en-US" sz="1800" b="1" kern="0" spc="6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· BUILD</a:t>
            </a:r>
            <a:endParaRPr lang="en-US" sz="1800"/>
          </a:p>
        </p:txBody>
      </p:sp>
      <p:sp>
        <p:nvSpPr>
          <p:cNvPr id="3" name="Text 0"/>
          <p:cNvSpPr>
            <a:spLocks noGrp="1"/>
          </p:cNvSpPr>
          <p:nvPr>
            <p:ph type="title" idx="102" hasCustomPrompt="1"/>
          </p:nvPr>
        </p:nvSpPr>
        <p:spPr>
          <a:xfrm>
            <a:off x="731520" y="2331720"/>
            <a:ext cx="105156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5400" b="1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BUILD YOUR EXPORT</a:t>
            </a:r>
            <a:endParaRPr lang="en-US" sz="54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2C5C2-CE3F-7862-8585-1CFD90660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2F44F0B3-5F89-4656-5275-B2958201EDB4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1 - Basics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CF25646-256F-8208-5972-AD5C05BD04D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698C6661-85DB-04B9-AF40-13DB26DFCBFE}"/>
              </a:ext>
            </a:extLst>
          </p:cNvPr>
          <p:cNvSpPr txBox="1">
            <a:spLocks/>
          </p:cNvSpPr>
          <p:nvPr/>
        </p:nvSpPr>
        <p:spPr>
          <a:xfrm>
            <a:off x="548640" y="1304404"/>
            <a:ext cx="5162047" cy="38857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itchFamily="34" charset="0"/>
              <a:buNone/>
            </a:pPr>
            <a:r>
              <a:rPr lang="en-US"/>
              <a:t>Name the Template and Set Row Behavior:</a:t>
            </a:r>
          </a:p>
          <a:p>
            <a:pPr>
              <a:spcAft>
                <a:spcPts val="1200"/>
              </a:spcAft>
            </a:pPr>
            <a:r>
              <a:rPr lang="en-US" b="1"/>
              <a:t>Identity &amp; File: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Template name, description, worksheet name, and a file name pattern using {YYYY} {MM} {DD} {HH} {mm} {ss}.</a:t>
            </a:r>
            <a:endParaRPr lang="en-US" b="1"/>
          </a:p>
          <a:p>
            <a:pPr>
              <a:spcAft>
                <a:spcPts val="1200"/>
              </a:spcAft>
            </a:pPr>
            <a:r>
              <a:rPr lang="en-US" b="1"/>
              <a:t>Debit Rows: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row per billing charge, or one row per reservation that sums its charges.</a:t>
            </a:r>
            <a:endParaRPr lang="en-US" b="1"/>
          </a:p>
          <a:p>
            <a:pPr>
              <a:spcAft>
                <a:spcPts val="1200"/>
              </a:spcAft>
            </a:pPr>
            <a:r>
              <a:rPr lang="en-US" b="1"/>
              <a:t>Credit Rows: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None, one per debit row, or summed by grouping (charge type, department, location, site, usage type).</a:t>
            </a:r>
            <a:endParaRPr lang="en-US" b="1"/>
          </a:p>
          <a:p>
            <a:pPr>
              <a:spcAft>
                <a:spcPts val="1200"/>
              </a:spcAft>
            </a:pPr>
            <a:r>
              <a:rPr lang="en-US" b="1"/>
              <a:t>Grand Total Row: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Optional credit row that sums every charge at the end of the file. Output is Excel (.xlsx).</a:t>
            </a:r>
            <a:endParaRPr lang="en-US"/>
          </a:p>
        </p:txBody>
      </p:sp>
      <p:pic>
        <p:nvPicPr>
          <p:cNvPr id="9" name="Image 0" descr="Billing Exports Step 1 Basics form with template name, file name pattern and row behavior options">
            <a:extLst>
              <a:ext uri="{FF2B5EF4-FFF2-40B4-BE49-F238E27FC236}">
                <a16:creationId xmlns:a16="http://schemas.microsoft.com/office/drawing/2014/main" id="{B7928F5A-888F-4BFD-491D-01B8EB653F1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7832" t="23168" r="4725"/>
          <a:stretch>
            <a:fillRect/>
          </a:stretch>
        </p:blipFill>
        <p:spPr>
          <a:xfrm>
            <a:off x="7125419" y="974784"/>
            <a:ext cx="3605841" cy="4149680"/>
          </a:xfrm>
          <a:prstGeom prst="roundRect">
            <a:avLst>
              <a:gd name="adj" fmla="val 1711"/>
            </a:avLst>
          </a:prstGeom>
        </p:spPr>
      </p:pic>
    </p:spTree>
    <p:extLst>
      <p:ext uri="{BB962C8B-B14F-4D97-AF65-F5344CB8AC3E}">
        <p14:creationId xmlns:p14="http://schemas.microsoft.com/office/powerpoint/2010/main" val="403365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D87451-D350-DF52-22F9-0B392DD4B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624E374-2113-AA08-22D5-3D0722FBFB07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</a:t>
            </a:r>
            <a:r>
              <a:rPr lang="en-US"/>
              <a:t>2</a:t>
            </a: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 – Column Mapping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61C356DC-E17D-09E8-1041-9CC5EF14EDD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FAAA1D07-4EF7-A346-7E6A-21A52B41DB00}"/>
              </a:ext>
            </a:extLst>
          </p:cNvPr>
          <p:cNvSpPr txBox="1">
            <a:spLocks/>
          </p:cNvSpPr>
          <p:nvPr/>
        </p:nvSpPr>
        <p:spPr>
          <a:xfrm>
            <a:off x="548640" y="1357978"/>
            <a:ext cx="5162047" cy="4018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itchFamily="34" charset="0"/>
              <a:buNone/>
            </a:pPr>
            <a:r>
              <a:rPr lang="en-US"/>
              <a:t>Map columns for each row type</a:t>
            </a:r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55343824-3E38-2698-0D7F-60765AA9150C}"/>
              </a:ext>
            </a:extLst>
          </p:cNvPr>
          <p:cNvSpPr/>
          <p:nvPr/>
        </p:nvSpPr>
        <p:spPr>
          <a:xfrm>
            <a:off x="812800" y="1701744"/>
            <a:ext cx="5130800" cy="2235200"/>
          </a:xfrm>
          <a:prstGeom prst="roundRect">
            <a:avLst>
              <a:gd name="adj" fmla="val 3409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Column Mapping for Debit Rows: field catalog on the left, mapped columns on the right">
            <a:extLst>
              <a:ext uri="{FF2B5EF4-FFF2-40B4-BE49-F238E27FC236}">
                <a16:creationId xmlns:a16="http://schemas.microsoft.com/office/drawing/2014/main" id="{5B17AD60-89A8-DD9D-22EC-3B85327AEF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6" r="-56"/>
          <a:stretch/>
        </p:blipFill>
        <p:spPr>
          <a:xfrm>
            <a:off x="819150" y="1708094"/>
            <a:ext cx="5118100" cy="2222500"/>
          </a:xfrm>
          <a:prstGeom prst="roundRect">
            <a:avLst>
              <a:gd name="adj" fmla="val 3143"/>
            </a:avLst>
          </a:prstGeom>
        </p:spPr>
      </p:pic>
      <p:sp>
        <p:nvSpPr>
          <p:cNvPr id="10" name="Shape 3">
            <a:extLst>
              <a:ext uri="{FF2B5EF4-FFF2-40B4-BE49-F238E27FC236}">
                <a16:creationId xmlns:a16="http://schemas.microsoft.com/office/drawing/2014/main" id="{3966909F-72CA-3788-953C-E3339F722F59}"/>
              </a:ext>
            </a:extLst>
          </p:cNvPr>
          <p:cNvSpPr/>
          <p:nvPr/>
        </p:nvSpPr>
        <p:spPr>
          <a:xfrm>
            <a:off x="815975" y="1704919"/>
            <a:ext cx="5124450" cy="2228850"/>
          </a:xfrm>
          <a:prstGeom prst="roundRect">
            <a:avLst>
              <a:gd name="adj" fmla="val 3276"/>
            </a:avLst>
          </a:prstGeom>
          <a:noFill/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C32A3A3E-0BCE-D9D0-38F3-D8DA53A0CAFC}"/>
              </a:ext>
            </a:extLst>
          </p:cNvPr>
          <p:cNvSpPr/>
          <p:nvPr/>
        </p:nvSpPr>
        <p:spPr>
          <a:xfrm>
            <a:off x="812800" y="4063944"/>
            <a:ext cx="5284724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Debit Rows</a:t>
            </a:r>
            <a:endParaRPr lang="en-US" sz="1500"/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FAFD6B33-F139-5A09-D613-28FFC9F22585}"/>
              </a:ext>
            </a:extLst>
          </p:cNvPr>
          <p:cNvSpPr/>
          <p:nvPr/>
        </p:nvSpPr>
        <p:spPr>
          <a:xfrm>
            <a:off x="812800" y="4419544"/>
            <a:ext cx="5284724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Always available. Each card sets a column header, a source (Field or Static) and the field it pulls.</a:t>
            </a:r>
            <a:endParaRPr lang="en-US" sz="1300"/>
          </a:p>
        </p:txBody>
      </p:sp>
      <p:sp>
        <p:nvSpPr>
          <p:cNvPr id="16" name="Shape 6">
            <a:extLst>
              <a:ext uri="{FF2B5EF4-FFF2-40B4-BE49-F238E27FC236}">
                <a16:creationId xmlns:a16="http://schemas.microsoft.com/office/drawing/2014/main" id="{0D4A7E75-AB9D-DCA5-854F-DCDDF1E71D61}"/>
              </a:ext>
            </a:extLst>
          </p:cNvPr>
          <p:cNvSpPr/>
          <p:nvPr/>
        </p:nvSpPr>
        <p:spPr>
          <a:xfrm>
            <a:off x="6248400" y="1701744"/>
            <a:ext cx="5130800" cy="2235200"/>
          </a:xfrm>
          <a:prstGeom prst="roundRect">
            <a:avLst>
              <a:gd name="adj" fmla="val 3409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1" descr="Column Mapping for the Grand Total Row with Total, Total Miles and Line Total columns">
            <a:extLst>
              <a:ext uri="{FF2B5EF4-FFF2-40B4-BE49-F238E27FC236}">
                <a16:creationId xmlns:a16="http://schemas.microsoft.com/office/drawing/2014/main" id="{F8FA1FC3-F484-4424-0C15-D7C8C215E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1718" y="1708094"/>
            <a:ext cx="4144165" cy="2222500"/>
          </a:xfrm>
          <a:prstGeom prst="rect">
            <a:avLst/>
          </a:prstGeom>
        </p:spPr>
      </p:pic>
      <p:sp>
        <p:nvSpPr>
          <p:cNvPr id="20" name="Shape 7">
            <a:extLst>
              <a:ext uri="{FF2B5EF4-FFF2-40B4-BE49-F238E27FC236}">
                <a16:creationId xmlns:a16="http://schemas.microsoft.com/office/drawing/2014/main" id="{CD971FDC-37D9-FACC-CC3D-E0E4994F4A26}"/>
              </a:ext>
            </a:extLst>
          </p:cNvPr>
          <p:cNvSpPr/>
          <p:nvPr/>
        </p:nvSpPr>
        <p:spPr>
          <a:xfrm>
            <a:off x="6251575" y="1704919"/>
            <a:ext cx="5124450" cy="2228850"/>
          </a:xfrm>
          <a:prstGeom prst="roundRect">
            <a:avLst>
              <a:gd name="adj" fmla="val 3276"/>
            </a:avLst>
          </a:prstGeom>
          <a:noFill/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8">
            <a:extLst>
              <a:ext uri="{FF2B5EF4-FFF2-40B4-BE49-F238E27FC236}">
                <a16:creationId xmlns:a16="http://schemas.microsoft.com/office/drawing/2014/main" id="{3937190C-964D-2267-A7E3-1A35866E0167}"/>
              </a:ext>
            </a:extLst>
          </p:cNvPr>
          <p:cNvSpPr/>
          <p:nvPr/>
        </p:nvSpPr>
        <p:spPr>
          <a:xfrm>
            <a:off x="6248400" y="4063944"/>
            <a:ext cx="5284724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Credit &amp; Grand Total Rows</a:t>
            </a:r>
            <a:endParaRPr lang="en-US" sz="1500"/>
          </a:p>
        </p:txBody>
      </p:sp>
      <p:sp>
        <p:nvSpPr>
          <p:cNvPr id="24" name="Text 9">
            <a:extLst>
              <a:ext uri="{FF2B5EF4-FFF2-40B4-BE49-F238E27FC236}">
                <a16:creationId xmlns:a16="http://schemas.microsoft.com/office/drawing/2014/main" id="{41F37B1B-A1ED-DFB7-917C-4D2ABDCEA8D8}"/>
              </a:ext>
            </a:extLst>
          </p:cNvPr>
          <p:cNvSpPr/>
          <p:nvPr/>
        </p:nvSpPr>
        <p:spPr>
          <a:xfrm>
            <a:off x="6248400" y="4419544"/>
            <a:ext cx="5284724" cy="7367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Appear in “Map columns for” only when turned on in Step 1 — e.g. a static “Total” label plus summed miles and line total. </a:t>
            </a:r>
          </a:p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Credit Rows mapping: This is where fixed GL accounts usually go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366514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2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B1661D-4C4C-0C99-4204-3D337D05A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3F38CA76-8441-87EC-0F8C-D67A8649F82C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</a:t>
            </a:r>
            <a:r>
              <a:rPr lang="en-US"/>
              <a:t>2</a:t>
            </a: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 – Column Mapping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61F583A9-A9E8-6C0C-13A4-079977DA110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1EA81A31-C604-7730-D5DB-60AE0DD83D13}"/>
              </a:ext>
            </a:extLst>
          </p:cNvPr>
          <p:cNvSpPr txBox="1">
            <a:spLocks/>
          </p:cNvSpPr>
          <p:nvPr/>
        </p:nvSpPr>
        <p:spPr>
          <a:xfrm>
            <a:off x="634904" y="1201884"/>
            <a:ext cx="5765896" cy="18337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100"/>
              </a:lnSpc>
              <a:buNone/>
            </a:pPr>
            <a:r>
              <a:rPr lang="en-US" dirty="0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Fields are grouped by subject area, with a count on each group</a:t>
            </a:r>
          </a:p>
          <a:p>
            <a:pPr marL="0" indent="0">
              <a:lnSpc>
                <a:spcPts val="2100"/>
              </a:lnSpc>
              <a:buNone/>
            </a:pPr>
            <a:endParaRPr lang="en-US" dirty="0">
              <a:solidFill>
                <a:srgbClr val="14304A"/>
              </a:solidFill>
              <a:latin typeface="IBM Plex Sans" pitchFamily="34" charset="0"/>
              <a:ea typeface="IBM Plex Sans" pitchFamily="34" charset="-122"/>
              <a:cs typeface="IBM Plex Sans" pitchFamily="34" charset="-120"/>
            </a:endParaRPr>
          </a:p>
          <a:p>
            <a:pPr marL="0" indent="0">
              <a:lnSpc>
                <a:spcPts val="2100"/>
              </a:lnSpc>
              <a:buNone/>
            </a:pPr>
            <a:r>
              <a:rPr lang="en-US" dirty="0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Search, click boxes or Select all, then Add to create columns in one step</a:t>
            </a:r>
          </a:p>
          <a:p>
            <a:pPr>
              <a:lnSpc>
                <a:spcPts val="2100"/>
              </a:lnSpc>
            </a:pPr>
            <a:endParaRPr lang="en-US" dirty="0">
              <a:solidFill>
                <a:srgbClr val="14304A"/>
              </a:solidFill>
              <a:latin typeface="IBM Plex Sans" pitchFamily="34" charset="0"/>
              <a:ea typeface="IBM Plex Sans" pitchFamily="34" charset="-122"/>
              <a:cs typeface="IBM Plex Sans" pitchFamily="34" charset="-120"/>
            </a:endParaRPr>
          </a:p>
          <a:p>
            <a:pPr marL="0" indent="0">
              <a:lnSpc>
                <a:spcPts val="2100"/>
              </a:lnSpc>
              <a:buNone/>
            </a:pPr>
            <a:endParaRPr lang="en-US" dirty="0"/>
          </a:p>
        </p:txBody>
      </p:sp>
      <p:pic>
        <p:nvPicPr>
          <p:cNvPr id="9" name="Image 1" descr="Field Catalog with Reservation, Reservation Dates and Mileage, and Reservation Relationships fields selected">
            <a:extLst>
              <a:ext uri="{FF2B5EF4-FFF2-40B4-BE49-F238E27FC236}">
                <a16:creationId xmlns:a16="http://schemas.microsoft.com/office/drawing/2014/main" id="{C263EE85-E628-4E90-3596-A984DAFB54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76" r="21122"/>
          <a:stretch>
            <a:fillRect/>
          </a:stretch>
        </p:blipFill>
        <p:spPr>
          <a:xfrm>
            <a:off x="9596810" y="927021"/>
            <a:ext cx="2216989" cy="4806267"/>
          </a:xfrm>
          <a:prstGeom prst="roundRect">
            <a:avLst>
              <a:gd name="adj" fmla="val 2857"/>
            </a:avLst>
          </a:prstGeom>
        </p:spPr>
      </p:pic>
      <p:sp>
        <p:nvSpPr>
          <p:cNvPr id="11" name="Slide Number Placeholder 0">
            <a:extLst>
              <a:ext uri="{FF2B5EF4-FFF2-40B4-BE49-F238E27FC236}">
                <a16:creationId xmlns:a16="http://schemas.microsoft.com/office/drawing/2014/main" id="{CDD2B970-34A8-2041-1C82-140908738DA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  <p:sp>
        <p:nvSpPr>
          <p:cNvPr id="13" name="Shape 5">
            <a:extLst>
              <a:ext uri="{FF2B5EF4-FFF2-40B4-BE49-F238E27FC236}">
                <a16:creationId xmlns:a16="http://schemas.microsoft.com/office/drawing/2014/main" id="{8EF1C1FC-4B98-556B-FBE1-FC19BE91CEC6}"/>
              </a:ext>
            </a:extLst>
          </p:cNvPr>
          <p:cNvSpPr/>
          <p:nvPr/>
        </p:nvSpPr>
        <p:spPr>
          <a:xfrm>
            <a:off x="546044" y="3140285"/>
            <a:ext cx="6947799" cy="2286452"/>
          </a:xfrm>
          <a:prstGeom prst="roundRect">
            <a:avLst>
              <a:gd name="adj" fmla="val 3953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5" name="Image 1" descr="Reservation Relationships group with Vehicle, Department and Requested Asset Type selected">
            <a:extLst>
              <a:ext uri="{FF2B5EF4-FFF2-40B4-BE49-F238E27FC236}">
                <a16:creationId xmlns:a16="http://schemas.microsoft.com/office/drawing/2014/main" id="{A86C1B84-65D7-08F2-28A7-E9BEE850A2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519" b="-519"/>
          <a:stretch/>
        </p:blipFill>
        <p:spPr>
          <a:xfrm>
            <a:off x="689313" y="3231792"/>
            <a:ext cx="3060700" cy="2082800"/>
          </a:xfrm>
          <a:prstGeom prst="rect">
            <a:avLst/>
          </a:prstGeom>
        </p:spPr>
      </p:pic>
      <p:sp>
        <p:nvSpPr>
          <p:cNvPr id="17" name="Text 6">
            <a:extLst>
              <a:ext uri="{FF2B5EF4-FFF2-40B4-BE49-F238E27FC236}">
                <a16:creationId xmlns:a16="http://schemas.microsoft.com/office/drawing/2014/main" id="{E9EEF7C8-C869-9A92-D817-EBEC7AD9BBFA}"/>
              </a:ext>
            </a:extLst>
          </p:cNvPr>
          <p:cNvSpPr/>
          <p:nvPr/>
        </p:nvSpPr>
        <p:spPr>
          <a:xfrm>
            <a:off x="4019943" y="3250268"/>
            <a:ext cx="2015671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Relationship branches</a:t>
            </a:r>
            <a:endParaRPr lang="en-US" sz="1500"/>
          </a:p>
        </p:txBody>
      </p:sp>
      <p:sp>
        <p:nvSpPr>
          <p:cNvPr id="19" name="Text 7">
            <a:extLst>
              <a:ext uri="{FF2B5EF4-FFF2-40B4-BE49-F238E27FC236}">
                <a16:creationId xmlns:a16="http://schemas.microsoft.com/office/drawing/2014/main" id="{592B4CA9-CF31-7680-20F6-102235ACB716}"/>
              </a:ext>
            </a:extLst>
          </p:cNvPr>
          <p:cNvSpPr/>
          <p:nvPr/>
        </p:nvSpPr>
        <p:spPr>
          <a:xfrm>
            <a:off x="4019943" y="3577982"/>
            <a:ext cx="3318260" cy="1775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 dirty="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Pull from records linked to the reservation — vehicle, driver, department, usage type, location or asset type. </a:t>
            </a:r>
            <a:endParaRPr lang="en-US" sz="1300" dirty="0"/>
          </a:p>
        </p:txBody>
      </p:sp>
      <p:pic>
        <p:nvPicPr>
          <p:cNvPr id="23" name="Image 0" descr="Field Catalog showing Vehicle and Vehicle Specifications groups">
            <a:extLst>
              <a:ext uri="{FF2B5EF4-FFF2-40B4-BE49-F238E27FC236}">
                <a16:creationId xmlns:a16="http://schemas.microsoft.com/office/drawing/2014/main" id="{7D8DC3AD-6DB4-33EA-DA2A-01ED4A6D18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-151" r="10929" b="-151"/>
          <a:stretch>
            <a:fillRect/>
          </a:stretch>
        </p:blipFill>
        <p:spPr>
          <a:xfrm>
            <a:off x="7608134" y="927021"/>
            <a:ext cx="1903245" cy="3019781"/>
          </a:xfrm>
          <a:prstGeom prst="roundRect">
            <a:avLst>
              <a:gd name="adj" fmla="val 2511"/>
            </a:avLst>
          </a:prstGeom>
        </p:spPr>
      </p:pic>
    </p:spTree>
    <p:extLst>
      <p:ext uri="{BB962C8B-B14F-4D97-AF65-F5344CB8AC3E}">
        <p14:creationId xmlns:p14="http://schemas.microsoft.com/office/powerpoint/2010/main" val="239524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33C7B-0DD4-7222-E67E-627AA2665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6152AFE4-D163-7893-E20B-2128B7F08AEE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589597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200 Billing Fields, Ready to Map</a:t>
            </a:r>
            <a:endParaRPr lang="en-US" sz="3000"/>
          </a:p>
        </p:txBody>
      </p:sp>
      <p:sp>
        <p:nvSpPr>
          <p:cNvPr id="39" name="Shape 2">
            <a:extLst>
              <a:ext uri="{FF2B5EF4-FFF2-40B4-BE49-F238E27FC236}">
                <a16:creationId xmlns:a16="http://schemas.microsoft.com/office/drawing/2014/main" id="{82129700-DD65-AD8E-CD66-1297300A5757}"/>
              </a:ext>
            </a:extLst>
          </p:cNvPr>
          <p:cNvSpPr/>
          <p:nvPr/>
        </p:nvSpPr>
        <p:spPr>
          <a:xfrm>
            <a:off x="815975" y="1575934"/>
            <a:ext cx="3414146" cy="1773691"/>
          </a:xfrm>
          <a:prstGeom prst="roundRect">
            <a:avLst>
              <a:gd name="adj" fmla="val 411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0" name="Text 3">
            <a:extLst>
              <a:ext uri="{FF2B5EF4-FFF2-40B4-BE49-F238E27FC236}">
                <a16:creationId xmlns:a16="http://schemas.microsoft.com/office/drawing/2014/main" id="{4BD35AAB-BCA5-238A-BA16-5D9EA71A3DA0}"/>
              </a:ext>
            </a:extLst>
          </p:cNvPr>
          <p:cNvSpPr/>
          <p:nvPr/>
        </p:nvSpPr>
        <p:spPr>
          <a:xfrm>
            <a:off x="994229" y="1703386"/>
            <a:ext cx="3149368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4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Reservation (30)</a:t>
            </a:r>
            <a:endParaRPr lang="en-US" sz="1400"/>
          </a:p>
        </p:txBody>
      </p:sp>
      <p:sp>
        <p:nvSpPr>
          <p:cNvPr id="41" name="Text 4">
            <a:extLst>
              <a:ext uri="{FF2B5EF4-FFF2-40B4-BE49-F238E27FC236}">
                <a16:creationId xmlns:a16="http://schemas.microsoft.com/office/drawing/2014/main" id="{2841CE81-FFED-9DE0-6BF0-D69F5958C7B3}"/>
              </a:ext>
            </a:extLst>
          </p:cNvPr>
          <p:cNvSpPr/>
          <p:nvPr/>
        </p:nvSpPr>
        <p:spPr>
          <a:xfrm>
            <a:off x="994229" y="1967534"/>
            <a:ext cx="3149368" cy="10158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Confirmation Number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Actual Start / End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Total Miles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Department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Usage Type</a:t>
            </a:r>
            <a:endParaRPr lang="en-US" sz="1200"/>
          </a:p>
        </p:txBody>
      </p:sp>
      <p:sp>
        <p:nvSpPr>
          <p:cNvPr id="42" name="Text 5">
            <a:extLst>
              <a:ext uri="{FF2B5EF4-FFF2-40B4-BE49-F238E27FC236}">
                <a16:creationId xmlns:a16="http://schemas.microsoft.com/office/drawing/2014/main" id="{2DD96FAE-FA45-F950-91E4-F4A855BE9B86}"/>
              </a:ext>
            </a:extLst>
          </p:cNvPr>
          <p:cNvSpPr/>
          <p:nvPr/>
        </p:nvSpPr>
        <p:spPr>
          <a:xfrm>
            <a:off x="994229" y="3008823"/>
            <a:ext cx="3149368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2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+ 24 more</a:t>
            </a:r>
            <a:endParaRPr lang="en-US" sz="1200">
              <a:solidFill>
                <a:srgbClr val="7030A0"/>
              </a:solidFill>
            </a:endParaRPr>
          </a:p>
        </p:txBody>
      </p:sp>
      <p:sp>
        <p:nvSpPr>
          <p:cNvPr id="43" name="Shape 6">
            <a:extLst>
              <a:ext uri="{FF2B5EF4-FFF2-40B4-BE49-F238E27FC236}">
                <a16:creationId xmlns:a16="http://schemas.microsoft.com/office/drawing/2014/main" id="{E3181F72-AE39-BCC4-4EBB-4B5FC1CF56EB}"/>
              </a:ext>
            </a:extLst>
          </p:cNvPr>
          <p:cNvSpPr/>
          <p:nvPr/>
        </p:nvSpPr>
        <p:spPr>
          <a:xfrm>
            <a:off x="4388871" y="1575934"/>
            <a:ext cx="3414202" cy="1773691"/>
          </a:xfrm>
          <a:prstGeom prst="roundRect">
            <a:avLst>
              <a:gd name="adj" fmla="val 411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7">
            <a:extLst>
              <a:ext uri="{FF2B5EF4-FFF2-40B4-BE49-F238E27FC236}">
                <a16:creationId xmlns:a16="http://schemas.microsoft.com/office/drawing/2014/main" id="{778FA8BE-76D2-4B06-D5D1-E460C2CC499B}"/>
              </a:ext>
            </a:extLst>
          </p:cNvPr>
          <p:cNvSpPr/>
          <p:nvPr/>
        </p:nvSpPr>
        <p:spPr>
          <a:xfrm>
            <a:off x="4567124" y="1703386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4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Driver / User (28)</a:t>
            </a:r>
            <a:endParaRPr lang="en-US" sz="1400"/>
          </a:p>
        </p:txBody>
      </p:sp>
      <p:sp>
        <p:nvSpPr>
          <p:cNvPr id="45" name="Text 8">
            <a:extLst>
              <a:ext uri="{FF2B5EF4-FFF2-40B4-BE49-F238E27FC236}">
                <a16:creationId xmlns:a16="http://schemas.microsoft.com/office/drawing/2014/main" id="{468B24CE-789C-D316-8A9F-5CBA13D0E346}"/>
              </a:ext>
            </a:extLst>
          </p:cNvPr>
          <p:cNvSpPr/>
          <p:nvPr/>
        </p:nvSpPr>
        <p:spPr>
          <a:xfrm>
            <a:off x="4567124" y="1967534"/>
            <a:ext cx="3149426" cy="10158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Username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Full Name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Email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Account Number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Supervisor Name</a:t>
            </a:r>
            <a:endParaRPr lang="en-US" sz="1200"/>
          </a:p>
        </p:txBody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A140B7F6-DE9C-E160-FF65-89E4C6516756}"/>
              </a:ext>
            </a:extLst>
          </p:cNvPr>
          <p:cNvSpPr/>
          <p:nvPr/>
        </p:nvSpPr>
        <p:spPr>
          <a:xfrm>
            <a:off x="4567124" y="3008823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2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+ 23 more</a:t>
            </a:r>
            <a:endParaRPr lang="en-US" sz="1200">
              <a:solidFill>
                <a:srgbClr val="7030A0"/>
              </a:solidFill>
            </a:endParaRPr>
          </a:p>
        </p:txBody>
      </p:sp>
      <p:sp>
        <p:nvSpPr>
          <p:cNvPr id="47" name="Shape 10">
            <a:extLst>
              <a:ext uri="{FF2B5EF4-FFF2-40B4-BE49-F238E27FC236}">
                <a16:creationId xmlns:a16="http://schemas.microsoft.com/office/drawing/2014/main" id="{1548D7C5-0AF3-78BB-8ECE-7512FDAC5D8E}"/>
              </a:ext>
            </a:extLst>
          </p:cNvPr>
          <p:cNvSpPr/>
          <p:nvPr/>
        </p:nvSpPr>
        <p:spPr>
          <a:xfrm>
            <a:off x="7961823" y="1575934"/>
            <a:ext cx="3414202" cy="1773691"/>
          </a:xfrm>
          <a:prstGeom prst="roundRect">
            <a:avLst>
              <a:gd name="adj" fmla="val 411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8" name="Text 11">
            <a:extLst>
              <a:ext uri="{FF2B5EF4-FFF2-40B4-BE49-F238E27FC236}">
                <a16:creationId xmlns:a16="http://schemas.microsoft.com/office/drawing/2014/main" id="{2CBDFFBB-2510-1851-56AD-0CC80ACB76CF}"/>
              </a:ext>
            </a:extLst>
          </p:cNvPr>
          <p:cNvSpPr/>
          <p:nvPr/>
        </p:nvSpPr>
        <p:spPr>
          <a:xfrm>
            <a:off x="8140077" y="1703386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4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Vehicle (24)</a:t>
            </a:r>
            <a:endParaRPr lang="en-US" sz="1400"/>
          </a:p>
        </p:txBody>
      </p:sp>
      <p:sp>
        <p:nvSpPr>
          <p:cNvPr id="49" name="Text 12">
            <a:extLst>
              <a:ext uri="{FF2B5EF4-FFF2-40B4-BE49-F238E27FC236}">
                <a16:creationId xmlns:a16="http://schemas.microsoft.com/office/drawing/2014/main" id="{50A1977B-1472-1F82-5848-0865BC031D65}"/>
              </a:ext>
            </a:extLst>
          </p:cNvPr>
          <p:cNvSpPr/>
          <p:nvPr/>
        </p:nvSpPr>
        <p:spPr>
          <a:xfrm>
            <a:off x="8140077" y="1967534"/>
            <a:ext cx="3149426" cy="10158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Asset Name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VIN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License Plate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Make / Model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Asset Type</a:t>
            </a:r>
            <a:endParaRPr lang="en-US" sz="1200"/>
          </a:p>
        </p:txBody>
      </p:sp>
      <p:sp>
        <p:nvSpPr>
          <p:cNvPr id="50" name="Text 13">
            <a:extLst>
              <a:ext uri="{FF2B5EF4-FFF2-40B4-BE49-F238E27FC236}">
                <a16:creationId xmlns:a16="http://schemas.microsoft.com/office/drawing/2014/main" id="{A14295B5-262D-34B0-809F-88FE0A79D3A9}"/>
              </a:ext>
            </a:extLst>
          </p:cNvPr>
          <p:cNvSpPr/>
          <p:nvPr/>
        </p:nvSpPr>
        <p:spPr>
          <a:xfrm>
            <a:off x="8140077" y="3008823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2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+ 18 more</a:t>
            </a:r>
            <a:endParaRPr lang="en-US" sz="1200">
              <a:solidFill>
                <a:srgbClr val="7030A0"/>
              </a:solidFill>
            </a:endParaRPr>
          </a:p>
        </p:txBody>
      </p:sp>
      <p:sp>
        <p:nvSpPr>
          <p:cNvPr id="51" name="Shape 14">
            <a:extLst>
              <a:ext uri="{FF2B5EF4-FFF2-40B4-BE49-F238E27FC236}">
                <a16:creationId xmlns:a16="http://schemas.microsoft.com/office/drawing/2014/main" id="{282EA9D0-BE88-E6B6-F629-1F6C40CBE90F}"/>
              </a:ext>
            </a:extLst>
          </p:cNvPr>
          <p:cNvSpPr/>
          <p:nvPr/>
        </p:nvSpPr>
        <p:spPr>
          <a:xfrm>
            <a:off x="815975" y="3508374"/>
            <a:ext cx="3414146" cy="1773691"/>
          </a:xfrm>
          <a:prstGeom prst="roundRect">
            <a:avLst>
              <a:gd name="adj" fmla="val 411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2" name="Text 15">
            <a:extLst>
              <a:ext uri="{FF2B5EF4-FFF2-40B4-BE49-F238E27FC236}">
                <a16:creationId xmlns:a16="http://schemas.microsoft.com/office/drawing/2014/main" id="{47EF312B-334C-605C-9D70-83B58C5D063C}"/>
              </a:ext>
            </a:extLst>
          </p:cNvPr>
          <p:cNvSpPr/>
          <p:nvPr/>
        </p:nvSpPr>
        <p:spPr>
          <a:xfrm>
            <a:off x="994229" y="3635826"/>
            <a:ext cx="3149368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4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Departments, Sites &amp; Accounts (59)</a:t>
            </a:r>
            <a:endParaRPr lang="en-US" sz="1400"/>
          </a:p>
        </p:txBody>
      </p:sp>
      <p:sp>
        <p:nvSpPr>
          <p:cNvPr id="53" name="Text 16">
            <a:extLst>
              <a:ext uri="{FF2B5EF4-FFF2-40B4-BE49-F238E27FC236}">
                <a16:creationId xmlns:a16="http://schemas.microsoft.com/office/drawing/2014/main" id="{741BFCEF-0E49-A483-F156-68A86C92F2B1}"/>
              </a:ext>
            </a:extLst>
          </p:cNvPr>
          <p:cNvSpPr/>
          <p:nvPr/>
        </p:nvSpPr>
        <p:spPr>
          <a:xfrm>
            <a:off x="994229" y="3899975"/>
            <a:ext cx="3149368" cy="10158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Department Code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Account Number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Chart of Accounts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Site Code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Location Name</a:t>
            </a:r>
            <a:endParaRPr lang="en-US" sz="1200"/>
          </a:p>
        </p:txBody>
      </p:sp>
      <p:sp>
        <p:nvSpPr>
          <p:cNvPr id="54" name="Text 17">
            <a:extLst>
              <a:ext uri="{FF2B5EF4-FFF2-40B4-BE49-F238E27FC236}">
                <a16:creationId xmlns:a16="http://schemas.microsoft.com/office/drawing/2014/main" id="{DE152948-F673-ECEE-FB80-C6F235DE3829}"/>
              </a:ext>
            </a:extLst>
          </p:cNvPr>
          <p:cNvSpPr/>
          <p:nvPr/>
        </p:nvSpPr>
        <p:spPr>
          <a:xfrm>
            <a:off x="994229" y="4941263"/>
            <a:ext cx="3149368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2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+ 54 more</a:t>
            </a:r>
            <a:endParaRPr lang="en-US" sz="1200">
              <a:solidFill>
                <a:srgbClr val="7030A0"/>
              </a:solidFill>
            </a:endParaRPr>
          </a:p>
        </p:txBody>
      </p:sp>
      <p:sp>
        <p:nvSpPr>
          <p:cNvPr id="55" name="Shape 18">
            <a:extLst>
              <a:ext uri="{FF2B5EF4-FFF2-40B4-BE49-F238E27FC236}">
                <a16:creationId xmlns:a16="http://schemas.microsoft.com/office/drawing/2014/main" id="{C7CDE77E-90A5-B880-1CB5-6DC62265CF35}"/>
              </a:ext>
            </a:extLst>
          </p:cNvPr>
          <p:cNvSpPr/>
          <p:nvPr/>
        </p:nvSpPr>
        <p:spPr>
          <a:xfrm>
            <a:off x="4388871" y="3508374"/>
            <a:ext cx="3414202" cy="1773691"/>
          </a:xfrm>
          <a:prstGeom prst="roundRect">
            <a:avLst>
              <a:gd name="adj" fmla="val 411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E9C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6" name="Text 19">
            <a:extLst>
              <a:ext uri="{FF2B5EF4-FFF2-40B4-BE49-F238E27FC236}">
                <a16:creationId xmlns:a16="http://schemas.microsoft.com/office/drawing/2014/main" id="{CAF0E114-9691-C521-5712-FB4DAAA3DA89}"/>
              </a:ext>
            </a:extLst>
          </p:cNvPr>
          <p:cNvSpPr/>
          <p:nvPr/>
        </p:nvSpPr>
        <p:spPr>
          <a:xfrm>
            <a:off x="4567124" y="3635826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4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Billing Charges &amp; Rates (22)</a:t>
            </a:r>
            <a:endParaRPr lang="en-US" sz="1400"/>
          </a:p>
        </p:txBody>
      </p:sp>
      <p:sp>
        <p:nvSpPr>
          <p:cNvPr id="57" name="Text 20">
            <a:extLst>
              <a:ext uri="{FF2B5EF4-FFF2-40B4-BE49-F238E27FC236}">
                <a16:creationId xmlns:a16="http://schemas.microsoft.com/office/drawing/2014/main" id="{46320233-191E-8473-4254-8437E4A9E877}"/>
              </a:ext>
            </a:extLst>
          </p:cNvPr>
          <p:cNvSpPr/>
          <p:nvPr/>
        </p:nvSpPr>
        <p:spPr>
          <a:xfrm>
            <a:off x="4567124" y="3899975"/>
            <a:ext cx="3149426" cy="10158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Charge Type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Quantity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Cost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Line Total</a:t>
            </a:r>
            <a:endParaRPr lang="en-US" sz="1200"/>
          </a:p>
          <a:p>
            <a:pPr marL="0" indent="0" algn="l">
              <a:lnSpc>
                <a:spcPts val="1560"/>
              </a:lnSpc>
              <a:buNone/>
            </a:pPr>
            <a:r>
              <a:rPr lang="en-US" sz="12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Rate per Day / Mile</a:t>
            </a:r>
            <a:endParaRPr lang="en-US" sz="1200"/>
          </a:p>
        </p:txBody>
      </p:sp>
      <p:sp>
        <p:nvSpPr>
          <p:cNvPr id="58" name="Text 21">
            <a:extLst>
              <a:ext uri="{FF2B5EF4-FFF2-40B4-BE49-F238E27FC236}">
                <a16:creationId xmlns:a16="http://schemas.microsoft.com/office/drawing/2014/main" id="{54389107-289F-E029-8A1B-803D4C8C9ADD}"/>
              </a:ext>
            </a:extLst>
          </p:cNvPr>
          <p:cNvSpPr/>
          <p:nvPr/>
        </p:nvSpPr>
        <p:spPr>
          <a:xfrm>
            <a:off x="4567124" y="4941263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2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+ 16 more</a:t>
            </a:r>
            <a:endParaRPr lang="en-US" sz="1200">
              <a:solidFill>
                <a:srgbClr val="7030A0"/>
              </a:solidFill>
            </a:endParaRPr>
          </a:p>
        </p:txBody>
      </p:sp>
      <p:sp>
        <p:nvSpPr>
          <p:cNvPr id="59" name="Shape 22">
            <a:extLst>
              <a:ext uri="{FF2B5EF4-FFF2-40B4-BE49-F238E27FC236}">
                <a16:creationId xmlns:a16="http://schemas.microsoft.com/office/drawing/2014/main" id="{2C65FD6D-6F42-A122-EFED-232D1B5DD142}"/>
              </a:ext>
            </a:extLst>
          </p:cNvPr>
          <p:cNvSpPr/>
          <p:nvPr/>
        </p:nvSpPr>
        <p:spPr>
          <a:xfrm>
            <a:off x="7961823" y="3508374"/>
            <a:ext cx="3414202" cy="1773691"/>
          </a:xfrm>
          <a:prstGeom prst="roundRect">
            <a:avLst>
              <a:gd name="adj" fmla="val 411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E9C9A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0" name="Text 23">
            <a:extLst>
              <a:ext uri="{FF2B5EF4-FFF2-40B4-BE49-F238E27FC236}">
                <a16:creationId xmlns:a16="http://schemas.microsoft.com/office/drawing/2014/main" id="{B713DCA0-EAFF-6587-9590-00B7BCCCF8EA}"/>
              </a:ext>
            </a:extLst>
          </p:cNvPr>
          <p:cNvSpPr/>
          <p:nvPr/>
        </p:nvSpPr>
        <p:spPr>
          <a:xfrm>
            <a:off x="8140077" y="3635826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4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TCO, Fuel &amp; Maintenance (33)</a:t>
            </a:r>
            <a:endParaRPr lang="en-US" sz="1400"/>
          </a:p>
        </p:txBody>
      </p:sp>
      <p:sp>
        <p:nvSpPr>
          <p:cNvPr id="61" name="Text 24">
            <a:extLst>
              <a:ext uri="{FF2B5EF4-FFF2-40B4-BE49-F238E27FC236}">
                <a16:creationId xmlns:a16="http://schemas.microsoft.com/office/drawing/2014/main" id="{048BEDEF-F780-2560-036C-87D4C674B148}"/>
              </a:ext>
            </a:extLst>
          </p:cNvPr>
          <p:cNvSpPr/>
          <p:nvPr/>
        </p:nvSpPr>
        <p:spPr>
          <a:xfrm>
            <a:off x="8140077" y="3899975"/>
            <a:ext cx="3149426" cy="10158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200"/>
              <a:t>TCO Subcategory 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US" sz="1200"/>
              <a:t>Transaction Date 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US" sz="1200"/>
              <a:t>Fuel Vendor / Amount 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US" sz="1200"/>
              <a:t>Work Order Number 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US" sz="1200"/>
              <a:t>Provider</a:t>
            </a:r>
          </a:p>
        </p:txBody>
      </p:sp>
      <p:sp>
        <p:nvSpPr>
          <p:cNvPr id="62" name="Text 25">
            <a:extLst>
              <a:ext uri="{FF2B5EF4-FFF2-40B4-BE49-F238E27FC236}">
                <a16:creationId xmlns:a16="http://schemas.microsoft.com/office/drawing/2014/main" id="{D3E687F4-A5B4-102B-886C-D7121F50CA3B}"/>
              </a:ext>
            </a:extLst>
          </p:cNvPr>
          <p:cNvSpPr/>
          <p:nvPr/>
        </p:nvSpPr>
        <p:spPr>
          <a:xfrm>
            <a:off x="8140077" y="4941263"/>
            <a:ext cx="3149426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2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+ 27 more</a:t>
            </a:r>
            <a:endParaRPr lang="en-US" sz="1200">
              <a:solidFill>
                <a:srgbClr val="7030A0"/>
              </a:solidFill>
            </a:endParaRPr>
          </a:p>
        </p:txBody>
      </p:sp>
      <p:sp>
        <p:nvSpPr>
          <p:cNvPr id="64" name="body 11">
            <a:extLst>
              <a:ext uri="{FF2B5EF4-FFF2-40B4-BE49-F238E27FC236}">
                <a16:creationId xmlns:a16="http://schemas.microsoft.com/office/drawing/2014/main" id="{186F8183-8680-3340-3040-4FB9AFAE640D}"/>
              </a:ext>
            </a:extLst>
          </p:cNvPr>
          <p:cNvSpPr txBox="1">
            <a:spLocks/>
          </p:cNvSpPr>
          <p:nvPr/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b="1" kern="0" spc="4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0" cap="none" spc="400" normalizeH="0" baseline="0" noProof="0">
                <a:ln>
                  <a:noFill/>
                </a:ln>
                <a:solidFill>
                  <a:srgbClr val="F58220"/>
                </a:solidFill>
                <a:effectLst/>
                <a:uLnTx/>
                <a:uFillTx/>
                <a:latin typeface="Roboto" pitchFamily="34" charset="0"/>
                <a:ea typeface="Roboto" pitchFamily="34" charset="-122"/>
              </a:rPr>
              <a:t>Step 2 · Column Mapping</a:t>
            </a:r>
          </a:p>
        </p:txBody>
      </p:sp>
      <p:sp>
        <p:nvSpPr>
          <p:cNvPr id="66" name="Text 17">
            <a:extLst>
              <a:ext uri="{FF2B5EF4-FFF2-40B4-BE49-F238E27FC236}">
                <a16:creationId xmlns:a16="http://schemas.microsoft.com/office/drawing/2014/main" id="{4A36FA24-C266-D390-B2FF-BAB7C43795B8}"/>
              </a:ext>
            </a:extLst>
          </p:cNvPr>
          <p:cNvSpPr/>
          <p:nvPr/>
        </p:nvSpPr>
        <p:spPr>
          <a:xfrm>
            <a:off x="9830032" y="5307465"/>
            <a:ext cx="1545993" cy="2387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ts val="1680"/>
              </a:lnSpc>
              <a:buNone/>
            </a:pPr>
            <a:r>
              <a:rPr lang="en-US" sz="1050" i="1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*Fields subject to change</a:t>
            </a:r>
            <a:endParaRPr lang="en-US" sz="1050" i="1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1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6EDA8-7C0F-5A75-3804-821606FFB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FD1D04A-FBCE-B266-40B6-D99991868F10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</a:t>
            </a:r>
            <a:r>
              <a:rPr lang="en-US"/>
              <a:t>2</a:t>
            </a: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 – Column Mapping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CCA432C7-B6E3-CD2C-4B1E-06681226A54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6E0D26C7-DDC9-AC9F-6035-5F5A91C74624}"/>
              </a:ext>
            </a:extLst>
          </p:cNvPr>
          <p:cNvSpPr txBox="1">
            <a:spLocks/>
          </p:cNvSpPr>
          <p:nvPr/>
        </p:nvSpPr>
        <p:spPr>
          <a:xfrm>
            <a:off x="548640" y="1357977"/>
            <a:ext cx="5101662" cy="4621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100"/>
              </a:lnSpc>
              <a:buNone/>
            </a:pPr>
            <a:r>
              <a:rPr lang="en-US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Combine fields &amp; follow relationships</a:t>
            </a:r>
          </a:p>
          <a:p>
            <a:pPr marL="0" indent="0">
              <a:lnSpc>
                <a:spcPts val="2100"/>
              </a:lnSpc>
              <a:buNone/>
            </a:pPr>
            <a:endParaRPr lang="en-US">
              <a:solidFill>
                <a:srgbClr val="14304A"/>
              </a:solidFill>
              <a:latin typeface="IBM Plex Sans" pitchFamily="34" charset="0"/>
              <a:ea typeface="IBM Plex Sans" pitchFamily="34" charset="-122"/>
              <a:cs typeface="IBM Plex Sans" pitchFamily="34" charset="-120"/>
            </a:endParaRPr>
          </a:p>
          <a:p>
            <a:pPr marL="0" indent="0">
              <a:lnSpc>
                <a:spcPts val="2100"/>
              </a:lnSpc>
              <a:buNone/>
            </a:pPr>
            <a:endParaRPr lang="en-US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111BFEBB-C714-00B6-A429-972FFE34EE17}"/>
              </a:ext>
            </a:extLst>
          </p:cNvPr>
          <p:cNvSpPr/>
          <p:nvPr/>
        </p:nvSpPr>
        <p:spPr>
          <a:xfrm>
            <a:off x="815975" y="1704919"/>
            <a:ext cx="10560051" cy="1366157"/>
          </a:xfrm>
          <a:prstGeom prst="roundRect">
            <a:avLst>
              <a:gd name="adj" fmla="val 7205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8" name="Image 0" descr="A Department column built from two parts: the Department field and the Department Code field, with an Add Part button">
            <a:extLst>
              <a:ext uri="{FF2B5EF4-FFF2-40B4-BE49-F238E27FC236}">
                <a16:creationId xmlns:a16="http://schemas.microsoft.com/office/drawing/2014/main" id="{2E6351B5-748A-64CD-7E1D-3BB4BEB325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299" b="-1299"/>
          <a:stretch/>
        </p:blipFill>
        <p:spPr>
          <a:xfrm>
            <a:off x="1019629" y="1908572"/>
            <a:ext cx="6350000" cy="958850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C5C5D818-834E-688F-732B-C5CF7BFF94F8}"/>
              </a:ext>
            </a:extLst>
          </p:cNvPr>
          <p:cNvSpPr/>
          <p:nvPr/>
        </p:nvSpPr>
        <p:spPr>
          <a:xfrm>
            <a:off x="7674429" y="2017204"/>
            <a:ext cx="3602881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Compound columns</a:t>
            </a:r>
            <a:endParaRPr lang="en-US" sz="1500"/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15C53AF7-BDB1-8F51-8CE4-08BFA2664821}"/>
              </a:ext>
            </a:extLst>
          </p:cNvPr>
          <p:cNvSpPr/>
          <p:nvPr/>
        </p:nvSpPr>
        <p:spPr>
          <a:xfrm>
            <a:off x="7674429" y="2296604"/>
            <a:ext cx="3602881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Use </a:t>
            </a:r>
            <a:r>
              <a:rPr lang="en-US" sz="1300" b="1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+ Add Part</a:t>
            </a:r>
            <a:r>
              <a:rPr lang="en-US" sz="13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 </a:t>
            </a: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to merge up to five fields or static text into one column.</a:t>
            </a:r>
            <a:endParaRPr lang="en-US" sz="1300"/>
          </a:p>
        </p:txBody>
      </p:sp>
      <p:sp>
        <p:nvSpPr>
          <p:cNvPr id="15" name="Shape 5">
            <a:extLst>
              <a:ext uri="{FF2B5EF4-FFF2-40B4-BE49-F238E27FC236}">
                <a16:creationId xmlns:a16="http://schemas.microsoft.com/office/drawing/2014/main" id="{F5DB21F4-3B2D-9630-719A-5B6598F5B3C9}"/>
              </a:ext>
            </a:extLst>
          </p:cNvPr>
          <p:cNvSpPr/>
          <p:nvPr/>
        </p:nvSpPr>
        <p:spPr>
          <a:xfrm>
            <a:off x="815974" y="3159474"/>
            <a:ext cx="10560051" cy="2366997"/>
          </a:xfrm>
          <a:prstGeom prst="roundRect">
            <a:avLst>
              <a:gd name="adj" fmla="val 3953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6">
            <a:extLst>
              <a:ext uri="{FF2B5EF4-FFF2-40B4-BE49-F238E27FC236}">
                <a16:creationId xmlns:a16="http://schemas.microsoft.com/office/drawing/2014/main" id="{C9FABBAD-0128-CDAE-3F48-9033E497CC29}"/>
              </a:ext>
            </a:extLst>
          </p:cNvPr>
          <p:cNvSpPr/>
          <p:nvPr/>
        </p:nvSpPr>
        <p:spPr>
          <a:xfrm>
            <a:off x="1019629" y="3261234"/>
            <a:ext cx="1196162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Static Fields</a:t>
            </a:r>
            <a:endParaRPr lang="en-US" sz="1500"/>
          </a:p>
        </p:txBody>
      </p:sp>
      <p:sp>
        <p:nvSpPr>
          <p:cNvPr id="21" name="Text 7">
            <a:extLst>
              <a:ext uri="{FF2B5EF4-FFF2-40B4-BE49-F238E27FC236}">
                <a16:creationId xmlns:a16="http://schemas.microsoft.com/office/drawing/2014/main" id="{393AFFAD-CF02-D82E-2E30-6E093981F928}"/>
              </a:ext>
            </a:extLst>
          </p:cNvPr>
          <p:cNvSpPr/>
          <p:nvPr/>
        </p:nvSpPr>
        <p:spPr>
          <a:xfrm>
            <a:off x="1002059" y="3581762"/>
            <a:ext cx="4648243" cy="17861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static column writes the same fixed text into every row of a billing export, instead of pulling a value from FleetCommander data. It covers values the receiving finance system expects but that don't exist on the reservation or billing charge, such as a label, a source-system code or a fixed account segment.</a:t>
            </a:r>
          </a:p>
          <a:p>
            <a:pPr marL="0" indent="0" algn="l">
              <a:lnSpc>
                <a:spcPts val="1820"/>
              </a:lnSpc>
              <a:buNone/>
            </a:pPr>
            <a:endParaRPr lang="en-US" sz="1300">
              <a:solidFill>
                <a:srgbClr val="44546A"/>
              </a:solidFill>
              <a:latin typeface="IBM Plex Sans" pitchFamily="34" charset="0"/>
            </a:endParaRPr>
          </a:p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</a:rPr>
              <a:t>Static columns can also be added to compound columns</a:t>
            </a:r>
            <a:endParaRPr lang="en-US" sz="130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3EF560E-E6C5-E217-FFDA-D5F7308EF8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003" y="3388234"/>
            <a:ext cx="5248377" cy="19796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69B7673D-8D2E-588C-6C15-346F83A13929}"/>
              </a:ext>
            </a:extLst>
          </p:cNvPr>
          <p:cNvSpPr/>
          <p:nvPr/>
        </p:nvSpPr>
        <p:spPr>
          <a:xfrm>
            <a:off x="5836386" y="4304582"/>
            <a:ext cx="2197639" cy="49170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463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429D1-3097-ECDB-A71E-E51E26D56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3C5E0055-D968-649B-BD20-AE881F5FB6C3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3 – Formatting &amp; Rules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919D859D-E8C7-199E-1575-1D7C40E1F8E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97984980-9393-8C22-65AC-553B807645D3}"/>
              </a:ext>
            </a:extLst>
          </p:cNvPr>
          <p:cNvSpPr txBox="1">
            <a:spLocks/>
          </p:cNvSpPr>
          <p:nvPr/>
        </p:nvSpPr>
        <p:spPr>
          <a:xfrm>
            <a:off x="548640" y="1056059"/>
            <a:ext cx="5162047" cy="4018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itchFamily="34" charset="0"/>
              <a:buNone/>
            </a:pPr>
            <a:r>
              <a:rPr lang="en-US"/>
              <a:t>Set defaults once, override per column</a:t>
            </a:r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5DC7E778-96C1-A1E8-4F57-11BF586CA7DD}"/>
              </a:ext>
            </a:extLst>
          </p:cNvPr>
          <p:cNvSpPr/>
          <p:nvPr/>
        </p:nvSpPr>
        <p:spPr>
          <a:xfrm>
            <a:off x="812800" y="1399825"/>
            <a:ext cx="3352800" cy="3200400"/>
          </a:xfrm>
          <a:prstGeom prst="roundRect">
            <a:avLst>
              <a:gd name="adj" fmla="val 2381"/>
            </a:avLst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Default formatting rules: header row, date format, decimal places, currency symbol, empty value display">
            <a:extLst>
              <a:ext uri="{FF2B5EF4-FFF2-40B4-BE49-F238E27FC236}">
                <a16:creationId xmlns:a16="http://schemas.microsoft.com/office/drawing/2014/main" id="{284857E9-CF02-FBCF-0741-A409E1ABFA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35" t="3570" r="-35" b="-4"/>
          <a:stretch>
            <a:fillRect/>
          </a:stretch>
        </p:blipFill>
        <p:spPr>
          <a:xfrm>
            <a:off x="901415" y="1538779"/>
            <a:ext cx="3175569" cy="2922491"/>
          </a:xfrm>
          <a:prstGeom prst="roundRect">
            <a:avLst>
              <a:gd name="adj" fmla="val 2191"/>
            </a:avLst>
          </a:prstGeom>
          <a:solidFill>
            <a:schemeClr val="accent1">
              <a:lumMod val="20000"/>
              <a:lumOff val="80000"/>
            </a:schemeClr>
          </a:solidFill>
        </p:spPr>
      </p:pic>
      <p:sp>
        <p:nvSpPr>
          <p:cNvPr id="13" name="Shape 3">
            <a:extLst>
              <a:ext uri="{FF2B5EF4-FFF2-40B4-BE49-F238E27FC236}">
                <a16:creationId xmlns:a16="http://schemas.microsoft.com/office/drawing/2014/main" id="{C95E6048-CD84-1911-9E9B-36040AF8513D}"/>
              </a:ext>
            </a:extLst>
          </p:cNvPr>
          <p:cNvSpPr/>
          <p:nvPr/>
        </p:nvSpPr>
        <p:spPr>
          <a:xfrm>
            <a:off x="815975" y="1403000"/>
            <a:ext cx="3346450" cy="3194050"/>
          </a:xfrm>
          <a:prstGeom prst="roundRect">
            <a:avLst>
              <a:gd name="adj" fmla="val 2286"/>
            </a:avLst>
          </a:prstGeom>
          <a:noFill/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4">
            <a:extLst>
              <a:ext uri="{FF2B5EF4-FFF2-40B4-BE49-F238E27FC236}">
                <a16:creationId xmlns:a16="http://schemas.microsoft.com/office/drawing/2014/main" id="{4BF58A44-8012-9F03-21DC-C04F391C7267}"/>
              </a:ext>
            </a:extLst>
          </p:cNvPr>
          <p:cNvSpPr/>
          <p:nvPr/>
        </p:nvSpPr>
        <p:spPr>
          <a:xfrm>
            <a:off x="812800" y="4727225"/>
            <a:ext cx="3453384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1 · Template defaults</a:t>
            </a:r>
            <a:endParaRPr lang="en-US" sz="1500"/>
          </a:p>
        </p:txBody>
      </p:sp>
      <p:sp>
        <p:nvSpPr>
          <p:cNvPr id="21" name="Text 5">
            <a:extLst>
              <a:ext uri="{FF2B5EF4-FFF2-40B4-BE49-F238E27FC236}">
                <a16:creationId xmlns:a16="http://schemas.microsoft.com/office/drawing/2014/main" id="{38E1C6C5-8FA0-8769-8B21-F2E702DBB7FB}"/>
              </a:ext>
            </a:extLst>
          </p:cNvPr>
          <p:cNvSpPr/>
          <p:nvPr/>
        </p:nvSpPr>
        <p:spPr>
          <a:xfrm>
            <a:off x="812800" y="5082825"/>
            <a:ext cx="3453384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Header row, date format, decimals, currency and empty-value display.</a:t>
            </a:r>
            <a:endParaRPr lang="en-US" sz="1300"/>
          </a:p>
        </p:txBody>
      </p:sp>
      <p:sp>
        <p:nvSpPr>
          <p:cNvPr id="26" name="Shape 6">
            <a:extLst>
              <a:ext uri="{FF2B5EF4-FFF2-40B4-BE49-F238E27FC236}">
                <a16:creationId xmlns:a16="http://schemas.microsoft.com/office/drawing/2014/main" id="{BA1D9989-44CE-0E7D-91B1-1861EAD12C0E}"/>
              </a:ext>
            </a:extLst>
          </p:cNvPr>
          <p:cNvSpPr/>
          <p:nvPr/>
        </p:nvSpPr>
        <p:spPr>
          <a:xfrm>
            <a:off x="4419600" y="1399825"/>
            <a:ext cx="3352800" cy="3200400"/>
          </a:xfrm>
          <a:prstGeom prst="roundRect">
            <a:avLst>
              <a:gd name="adj" fmla="val 2381"/>
            </a:avLst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8" name="Image 1" descr="Account Number column rules with max length and Write as plain text checked">
            <a:extLst>
              <a:ext uri="{FF2B5EF4-FFF2-40B4-BE49-F238E27FC236}">
                <a16:creationId xmlns:a16="http://schemas.microsoft.com/office/drawing/2014/main" id="{4943D9BD-ECE0-4AD1-1D7D-B2DE888464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5950" y="1620307"/>
            <a:ext cx="3340100" cy="2759436"/>
          </a:xfrm>
          <a:prstGeom prst="rect">
            <a:avLst/>
          </a:prstGeom>
        </p:spPr>
      </p:pic>
      <p:sp>
        <p:nvSpPr>
          <p:cNvPr id="30" name="Shape 7">
            <a:extLst>
              <a:ext uri="{FF2B5EF4-FFF2-40B4-BE49-F238E27FC236}">
                <a16:creationId xmlns:a16="http://schemas.microsoft.com/office/drawing/2014/main" id="{5E75F959-D22A-5899-3A4F-B3DEED7843DD}"/>
              </a:ext>
            </a:extLst>
          </p:cNvPr>
          <p:cNvSpPr/>
          <p:nvPr/>
        </p:nvSpPr>
        <p:spPr>
          <a:xfrm>
            <a:off x="4422775" y="1403000"/>
            <a:ext cx="3346450" cy="3194050"/>
          </a:xfrm>
          <a:prstGeom prst="roundRect">
            <a:avLst>
              <a:gd name="adj" fmla="val 2286"/>
            </a:avLst>
          </a:prstGeom>
          <a:noFill/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8">
            <a:extLst>
              <a:ext uri="{FF2B5EF4-FFF2-40B4-BE49-F238E27FC236}">
                <a16:creationId xmlns:a16="http://schemas.microsoft.com/office/drawing/2014/main" id="{5C32522D-3C91-453C-19FE-54D31908F9A3}"/>
              </a:ext>
            </a:extLst>
          </p:cNvPr>
          <p:cNvSpPr/>
          <p:nvPr/>
        </p:nvSpPr>
        <p:spPr>
          <a:xfrm>
            <a:off x="4419600" y="4727225"/>
            <a:ext cx="3453384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2 · Output constraints</a:t>
            </a:r>
            <a:endParaRPr lang="en-US" sz="1500"/>
          </a:p>
        </p:txBody>
      </p:sp>
      <p:sp>
        <p:nvSpPr>
          <p:cNvPr id="34" name="Text 9">
            <a:extLst>
              <a:ext uri="{FF2B5EF4-FFF2-40B4-BE49-F238E27FC236}">
                <a16:creationId xmlns:a16="http://schemas.microsoft.com/office/drawing/2014/main" id="{D611CA2B-E43A-887B-D954-198D5B0419B3}"/>
              </a:ext>
            </a:extLst>
          </p:cNvPr>
          <p:cNvSpPr/>
          <p:nvPr/>
        </p:nvSpPr>
        <p:spPr>
          <a:xfrm>
            <a:off x="4419600" y="5082825"/>
            <a:ext cx="3453384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Cap a column’s length or write it as plain text, e.g. account numbers.</a:t>
            </a:r>
            <a:endParaRPr lang="en-US" sz="1300"/>
          </a:p>
        </p:txBody>
      </p:sp>
      <p:sp>
        <p:nvSpPr>
          <p:cNvPr id="36" name="Shape 10">
            <a:extLst>
              <a:ext uri="{FF2B5EF4-FFF2-40B4-BE49-F238E27FC236}">
                <a16:creationId xmlns:a16="http://schemas.microsoft.com/office/drawing/2014/main" id="{B479570C-8DAF-E1FF-AF07-08C039EC301C}"/>
              </a:ext>
            </a:extLst>
          </p:cNvPr>
          <p:cNvSpPr/>
          <p:nvPr/>
        </p:nvSpPr>
        <p:spPr>
          <a:xfrm>
            <a:off x="8026400" y="1399825"/>
            <a:ext cx="3352800" cy="3200400"/>
          </a:xfrm>
          <a:prstGeom prst="roundRect">
            <a:avLst>
              <a:gd name="adj" fmla="val 2381"/>
            </a:avLst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8" name="Image 2" descr="Cost column with decimal places overridden to 3 and a Reset to default link">
            <a:extLst>
              <a:ext uri="{FF2B5EF4-FFF2-40B4-BE49-F238E27FC236}">
                <a16:creationId xmlns:a16="http://schemas.microsoft.com/office/drawing/2014/main" id="{19078470-F955-A430-E7BB-51E2CFC836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2750" y="1555457"/>
            <a:ext cx="3340100" cy="2889137"/>
          </a:xfrm>
          <a:prstGeom prst="rect">
            <a:avLst/>
          </a:prstGeom>
        </p:spPr>
      </p:pic>
      <p:sp>
        <p:nvSpPr>
          <p:cNvPr id="40" name="Shape 11">
            <a:extLst>
              <a:ext uri="{FF2B5EF4-FFF2-40B4-BE49-F238E27FC236}">
                <a16:creationId xmlns:a16="http://schemas.microsoft.com/office/drawing/2014/main" id="{2A0FF796-4DF3-F6AB-12FC-32C820236D10}"/>
              </a:ext>
            </a:extLst>
          </p:cNvPr>
          <p:cNvSpPr/>
          <p:nvPr/>
        </p:nvSpPr>
        <p:spPr>
          <a:xfrm>
            <a:off x="8029575" y="1403000"/>
            <a:ext cx="3346450" cy="3194050"/>
          </a:xfrm>
          <a:prstGeom prst="roundRect">
            <a:avLst>
              <a:gd name="adj" fmla="val 2286"/>
            </a:avLst>
          </a:prstGeom>
          <a:noFill/>
          <a:ln w="6350">
            <a:solidFill>
              <a:srgbClr val="D5DD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Text 12">
            <a:extLst>
              <a:ext uri="{FF2B5EF4-FFF2-40B4-BE49-F238E27FC236}">
                <a16:creationId xmlns:a16="http://schemas.microsoft.com/office/drawing/2014/main" id="{CADDD818-F3B0-982A-AB0B-89F04BBF0454}"/>
              </a:ext>
            </a:extLst>
          </p:cNvPr>
          <p:cNvSpPr/>
          <p:nvPr/>
        </p:nvSpPr>
        <p:spPr>
          <a:xfrm>
            <a:off x="8026400" y="4727225"/>
            <a:ext cx="3453384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solidFill>
                  <a:srgbClr val="14304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3 · Per-column overrides</a:t>
            </a:r>
            <a:endParaRPr lang="en-US" sz="1500"/>
          </a:p>
        </p:txBody>
      </p:sp>
      <p:sp>
        <p:nvSpPr>
          <p:cNvPr id="44" name="Text 13">
            <a:extLst>
              <a:ext uri="{FF2B5EF4-FFF2-40B4-BE49-F238E27FC236}">
                <a16:creationId xmlns:a16="http://schemas.microsoft.com/office/drawing/2014/main" id="{D680B497-07C1-5431-3054-A39A7A0BE9CE}"/>
              </a:ext>
            </a:extLst>
          </p:cNvPr>
          <p:cNvSpPr/>
          <p:nvPr/>
        </p:nvSpPr>
        <p:spPr>
          <a:xfrm>
            <a:off x="8026400" y="5082825"/>
            <a:ext cx="3453384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Blank fields inherit the default; overrides show </a:t>
            </a:r>
            <a:r>
              <a:rPr lang="en-US" sz="1300" b="1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Reset to default</a:t>
            </a:r>
            <a:r>
              <a:rPr lang="en-US" sz="1300">
                <a:solidFill>
                  <a:srgbClr val="7030A0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.</a:t>
            </a:r>
            <a:endParaRPr lang="en-US" sz="130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75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1F0867-46DA-8267-43BA-F226B32114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10C36A0B-5AF1-08D5-4738-7BC2BB728712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4 - Preview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1EB6DCF-8667-053F-A028-D449DF871D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13</a:t>
            </a:fld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C770C024-F1A0-BC7A-4101-C3ACE389478F}"/>
              </a:ext>
            </a:extLst>
          </p:cNvPr>
          <p:cNvSpPr txBox="1">
            <a:spLocks/>
          </p:cNvSpPr>
          <p:nvPr/>
        </p:nvSpPr>
        <p:spPr>
          <a:xfrm>
            <a:off x="548640" y="1304404"/>
            <a:ext cx="4109265" cy="40525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itchFamily="34" charset="0"/>
              <a:buNone/>
            </a:pPr>
            <a:r>
              <a:rPr lang="en-US"/>
              <a:t>Check the output on real billing data</a:t>
            </a:r>
          </a:p>
          <a:p>
            <a:pPr>
              <a:spcAft>
                <a:spcPts val="1200"/>
              </a:spcAft>
            </a:pPr>
            <a:r>
              <a:rPr lang="en-US" b="1"/>
              <a:t>Sample Grid: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Rows built from your own billing charges, in column order.</a:t>
            </a:r>
            <a:endParaRPr lang="en-US" b="1"/>
          </a:p>
          <a:p>
            <a:pPr>
              <a:spcAft>
                <a:spcPts val="1200"/>
              </a:spcAft>
            </a:pPr>
            <a:r>
              <a:rPr lang="en-US" b="1"/>
              <a:t>Unmatched Fields: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warning lists fields that will export blank.</a:t>
            </a:r>
            <a:endParaRPr lang="en-US" b="1"/>
          </a:p>
          <a:p>
            <a:pPr>
              <a:spcAft>
                <a:spcPts val="1200"/>
              </a:spcAft>
            </a:pPr>
            <a:r>
              <a:rPr lang="en-US" b="1"/>
              <a:t>Download Sample: </a:t>
            </a:r>
            <a:r>
              <a:rPr lang="en-US">
                <a:solidFill>
                  <a:srgbClr val="44546A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Grab an .xlsx to review before publishing.</a:t>
            </a:r>
            <a:endParaRPr lang="en-US"/>
          </a:p>
        </p:txBody>
      </p:sp>
      <p:pic>
        <p:nvPicPr>
          <p:cNvPr id="4" name="Image 0" descr="Preview grid of sample debit rows, with a warning listing fields that could not be matched to sample data">
            <a:extLst>
              <a:ext uri="{FF2B5EF4-FFF2-40B4-BE49-F238E27FC236}">
                <a16:creationId xmlns:a16="http://schemas.microsoft.com/office/drawing/2014/main" id="{658AB6F6-FDC6-5BCC-AB0C-F481A3956E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36" r="-136"/>
          <a:stretch/>
        </p:blipFill>
        <p:spPr>
          <a:xfrm>
            <a:off x="4657905" y="1501057"/>
            <a:ext cx="7226300" cy="3282950"/>
          </a:xfrm>
          <a:prstGeom prst="roundRect">
            <a:avLst>
              <a:gd name="adj" fmla="val 2128"/>
            </a:avLst>
          </a:prstGeom>
        </p:spPr>
      </p:pic>
    </p:spTree>
    <p:extLst>
      <p:ext uri="{BB962C8B-B14F-4D97-AF65-F5344CB8AC3E}">
        <p14:creationId xmlns:p14="http://schemas.microsoft.com/office/powerpoint/2010/main" val="398952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0D820-B3D3-BC2A-4ED0-C81A64B78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C388CA98-0D55-8346-8C08-4FD52B2BBB94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Step 5 - Publish</a:t>
            </a:r>
            <a:endParaRPr lang="en-US" sz="3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5D6D8C87-490D-9A59-02F1-40316EC2664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>
                <a:solidFill>
                  <a:schemeClr val="tx1"/>
                </a:solidFill>
              </a:rPr>
              <a:t>14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E9AB33D0-AA60-CA68-B3CD-DBE4055CDA36}"/>
              </a:ext>
            </a:extLst>
          </p:cNvPr>
          <p:cNvSpPr txBox="1">
            <a:spLocks/>
          </p:cNvSpPr>
          <p:nvPr/>
        </p:nvSpPr>
        <p:spPr>
          <a:xfrm>
            <a:off x="548640" y="1304404"/>
            <a:ext cx="4109265" cy="3001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itchFamily="34" charset="0"/>
              <a:buNone/>
            </a:pPr>
            <a:r>
              <a:rPr lang="en-US"/>
              <a:t>Activate template and it’s ready to run!</a:t>
            </a:r>
          </a:p>
        </p:txBody>
      </p:sp>
      <p:pic>
        <p:nvPicPr>
          <p:cNvPr id="8" name="Image 0" descr="Publish step with Active and Make this the default toggles and a Template Summary">
            <a:extLst>
              <a:ext uri="{FF2B5EF4-FFF2-40B4-BE49-F238E27FC236}">
                <a16:creationId xmlns:a16="http://schemas.microsoft.com/office/drawing/2014/main" id="{776C8921-BEA1-5B7A-A6DE-BE079EDEDB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49" b="-49"/>
          <a:stretch/>
        </p:blipFill>
        <p:spPr>
          <a:xfrm>
            <a:off x="1523999" y="1657951"/>
            <a:ext cx="9144001" cy="2800350"/>
          </a:xfrm>
          <a:prstGeom prst="roundRect">
            <a:avLst>
              <a:gd name="adj" fmla="val 2721"/>
            </a:avLst>
          </a:prstGeom>
        </p:spPr>
      </p:pic>
      <p:sp>
        <p:nvSpPr>
          <p:cNvPr id="10" name="Shape 3">
            <a:extLst>
              <a:ext uri="{FF2B5EF4-FFF2-40B4-BE49-F238E27FC236}">
                <a16:creationId xmlns:a16="http://schemas.microsoft.com/office/drawing/2014/main" id="{02B63A51-7D45-889C-8CF9-13225EC84920}"/>
              </a:ext>
            </a:extLst>
          </p:cNvPr>
          <p:cNvSpPr/>
          <p:nvPr/>
        </p:nvSpPr>
        <p:spPr>
          <a:xfrm>
            <a:off x="548640" y="4715352"/>
            <a:ext cx="3386648" cy="0"/>
          </a:xfrm>
          <a:prstGeom prst="line">
            <a:avLst/>
          </a:prstGeom>
          <a:noFill/>
          <a:ln w="25400">
            <a:solidFill>
              <a:srgbClr val="5B95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45816711-3BF3-AC94-5FAE-A8AC2FAD755B}"/>
              </a:ext>
            </a:extLst>
          </p:cNvPr>
          <p:cNvSpPr/>
          <p:nvPr/>
        </p:nvSpPr>
        <p:spPr>
          <a:xfrm>
            <a:off x="548640" y="4768791"/>
            <a:ext cx="348824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Active</a:t>
            </a:r>
            <a:endParaRPr lang="en-US" sz="1500"/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F63D9520-3A43-1EFB-3885-8195878745D3}"/>
              </a:ext>
            </a:extLst>
          </p:cNvPr>
          <p:cNvSpPr/>
          <p:nvPr/>
        </p:nvSpPr>
        <p:spPr>
          <a:xfrm>
            <a:off x="548640" y="5048191"/>
            <a:ext cx="3488247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Makes the template an option in the billing export tool, right away.</a:t>
            </a:r>
            <a:endParaRPr lang="en-US" sz="1300"/>
          </a:p>
        </p:txBody>
      </p:sp>
      <p:sp>
        <p:nvSpPr>
          <p:cNvPr id="16" name="Shape 6">
            <a:extLst>
              <a:ext uri="{FF2B5EF4-FFF2-40B4-BE49-F238E27FC236}">
                <a16:creationId xmlns:a16="http://schemas.microsoft.com/office/drawing/2014/main" id="{293FD1C5-0354-71CB-A794-AD28BA057F1E}"/>
              </a:ext>
            </a:extLst>
          </p:cNvPr>
          <p:cNvSpPr/>
          <p:nvPr/>
        </p:nvSpPr>
        <p:spPr>
          <a:xfrm>
            <a:off x="4138488" y="4715352"/>
            <a:ext cx="3386705" cy="0"/>
          </a:xfrm>
          <a:prstGeom prst="line">
            <a:avLst/>
          </a:prstGeom>
          <a:noFill/>
          <a:ln w="25400">
            <a:solidFill>
              <a:srgbClr val="5B95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7">
            <a:extLst>
              <a:ext uri="{FF2B5EF4-FFF2-40B4-BE49-F238E27FC236}">
                <a16:creationId xmlns:a16="http://schemas.microsoft.com/office/drawing/2014/main" id="{E0CF6EBD-C1CE-3D9D-4514-8440B7FA60BF}"/>
              </a:ext>
            </a:extLst>
          </p:cNvPr>
          <p:cNvSpPr/>
          <p:nvPr/>
        </p:nvSpPr>
        <p:spPr>
          <a:xfrm>
            <a:off x="4138488" y="4768791"/>
            <a:ext cx="3488306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Default</a:t>
            </a:r>
            <a:endParaRPr lang="en-US" sz="1500"/>
          </a:p>
        </p:txBody>
      </p:sp>
      <p:sp>
        <p:nvSpPr>
          <p:cNvPr id="20" name="Text 8">
            <a:extLst>
              <a:ext uri="{FF2B5EF4-FFF2-40B4-BE49-F238E27FC236}">
                <a16:creationId xmlns:a16="http://schemas.microsoft.com/office/drawing/2014/main" id="{9FEC6E47-8995-0294-F8B9-8F8BE9AAED3C}"/>
              </a:ext>
            </a:extLst>
          </p:cNvPr>
          <p:cNvSpPr/>
          <p:nvPr/>
        </p:nvSpPr>
        <p:spPr>
          <a:xfrm>
            <a:off x="4138488" y="5048191"/>
            <a:ext cx="3488306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The run page opens on it; a lone active template is used automatically.</a:t>
            </a:r>
            <a:endParaRPr lang="en-US" sz="1300"/>
          </a:p>
        </p:txBody>
      </p:sp>
      <p:sp>
        <p:nvSpPr>
          <p:cNvPr id="22" name="Shape 9">
            <a:extLst>
              <a:ext uri="{FF2B5EF4-FFF2-40B4-BE49-F238E27FC236}">
                <a16:creationId xmlns:a16="http://schemas.microsoft.com/office/drawing/2014/main" id="{BA0E8335-B7AE-076B-CE56-0E604EEB4BF5}"/>
              </a:ext>
            </a:extLst>
          </p:cNvPr>
          <p:cNvSpPr/>
          <p:nvPr/>
        </p:nvSpPr>
        <p:spPr>
          <a:xfrm>
            <a:off x="7728392" y="4715352"/>
            <a:ext cx="3386648" cy="0"/>
          </a:xfrm>
          <a:prstGeom prst="line">
            <a:avLst/>
          </a:prstGeom>
          <a:noFill/>
          <a:ln w="25400">
            <a:solidFill>
              <a:srgbClr val="5B95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10">
            <a:extLst>
              <a:ext uri="{FF2B5EF4-FFF2-40B4-BE49-F238E27FC236}">
                <a16:creationId xmlns:a16="http://schemas.microsoft.com/office/drawing/2014/main" id="{546DF7E1-85B6-1777-1ECF-3955299006A4}"/>
              </a:ext>
            </a:extLst>
          </p:cNvPr>
          <p:cNvSpPr/>
          <p:nvPr/>
        </p:nvSpPr>
        <p:spPr>
          <a:xfrm>
            <a:off x="7728392" y="4768791"/>
            <a:ext cx="3488247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Summary</a:t>
            </a:r>
            <a:endParaRPr lang="en-US" sz="1500"/>
          </a:p>
        </p:txBody>
      </p:sp>
      <p:sp>
        <p:nvSpPr>
          <p:cNvPr id="27" name="Text 11">
            <a:extLst>
              <a:ext uri="{FF2B5EF4-FFF2-40B4-BE49-F238E27FC236}">
                <a16:creationId xmlns:a16="http://schemas.microsoft.com/office/drawing/2014/main" id="{7B752804-E372-DCB4-271A-A38E43C21C3B}"/>
              </a:ext>
            </a:extLst>
          </p:cNvPr>
          <p:cNvSpPr/>
          <p:nvPr/>
        </p:nvSpPr>
        <p:spPr>
          <a:xfrm>
            <a:off x="7728392" y="5048191"/>
            <a:ext cx="3488247" cy="48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ts val="1820"/>
              </a:lnSpc>
              <a:buNone/>
            </a:pPr>
            <a:r>
              <a:rPr lang="en-US" sz="1300"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Confirms name, column count, format and file name pattern.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2345456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84C00-8137-34CB-8685-0C614BBB6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20E7FCA9-8D6B-9BCA-1034-2FF489E7A0F4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731520" y="182880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PART 3 · </a:t>
            </a:r>
            <a:r>
              <a:rPr lang="en-US" dirty="0"/>
              <a:t>CONFIGURATION</a:t>
            </a:r>
            <a:endParaRPr lang="en-US" sz="1800" dirty="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17DF0D7E-22D7-456B-5A4D-E1117340E2B6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731520" y="2331720"/>
            <a:ext cx="105156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54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BILLING ALGORITM</a:t>
            </a:r>
            <a:endParaRPr lang="en-US" sz="540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939DD3DC-1CEB-C9B8-C448-BA5CE2DFD10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634814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9FF73-F854-D94A-5B93-508FBBE6F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AD84157-07AD-FF32-A4B5-7F56056B8DAF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Billing Algorithm Configuration</a:t>
            </a:r>
            <a:endParaRPr lang="en-US" sz="300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AE0B5161-788E-0912-3643-71CA19854FC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8114DDB3-8B65-B93D-2032-DE68860EC6C2}"/>
              </a:ext>
            </a:extLst>
          </p:cNvPr>
          <p:cNvSpPr txBox="1">
            <a:spLocks/>
          </p:cNvSpPr>
          <p:nvPr/>
        </p:nvSpPr>
        <p:spPr>
          <a:xfrm>
            <a:off x="548640" y="1176388"/>
            <a:ext cx="5162047" cy="4556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Pct val="100000"/>
              <a:buFont typeface="Arial" pitchFamily="34" charset="0"/>
              <a:buNone/>
              <a:tabLst/>
              <a:defRPr/>
            </a:pPr>
            <a:r>
              <a:rPr lang="en-US" dirty="0"/>
              <a:t>Billing Configuration – More Options: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 pitchFamily="34" charset="0"/>
              <a:ea typeface="Roboto" pitchFamily="34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Pct val="100000"/>
              <a:buFont typeface="Arial" pitchFamily="34" charset="0"/>
              <a:buChar char="●"/>
              <a:tabLst/>
              <a:defRPr/>
            </a:pPr>
            <a:r>
              <a:rPr lang="en-US" b="1" dirty="0"/>
              <a:t>Short-term Algorithm:</a:t>
            </a:r>
            <a:r>
              <a:rPr lang="en-US" dirty="0"/>
              <a:t> Choose the billing function used for short-term reservations.</a:t>
            </a:r>
          </a:p>
          <a:p>
            <a:pPr lvl="0">
              <a:spcAft>
                <a:spcPts val="1200"/>
              </a:spcAft>
            </a:pPr>
            <a:r>
              <a:rPr lang="en-US" b="1" dirty="0"/>
              <a:t>Long-term Execution:</a:t>
            </a:r>
            <a:r>
              <a:rPr lang="en-US" dirty="0"/>
              <a:t> None or Automation creates charges on its own each period</a:t>
            </a:r>
          </a:p>
          <a:p>
            <a:pPr>
              <a:spcAft>
                <a:spcPts val="1200"/>
              </a:spcAft>
            </a:pPr>
            <a:r>
              <a:rPr lang="en-US" b="1" dirty="0"/>
              <a:t>Long-term Algorithm:</a:t>
            </a:r>
            <a:r>
              <a:rPr lang="en-US" dirty="0"/>
              <a:t> Choose the billing function used for long-term reservations.</a:t>
            </a:r>
          </a:p>
          <a:p>
            <a:pPr lvl="1">
              <a:spcAft>
                <a:spcPts val="1200"/>
              </a:spcAft>
            </a:pPr>
            <a:r>
              <a:rPr lang="en-US" sz="1400" i="1" dirty="0"/>
              <a:t>Example</a:t>
            </a:r>
            <a:r>
              <a:rPr lang="en-US" sz="1400" dirty="0"/>
              <a:t>: It bills only usage types with “Enable Billing” turned on, still creates $0 charges, and writes “/month” invoice comments with the full month name.</a:t>
            </a:r>
            <a:endParaRPr lang="en-US" dirty="0"/>
          </a:p>
          <a:p>
            <a:pPr>
              <a:spcAft>
                <a:spcPts val="1200"/>
              </a:spcAft>
            </a:pPr>
            <a:r>
              <a:rPr lang="en-US" b="1" dirty="0"/>
              <a:t>Period Start Date:</a:t>
            </a:r>
            <a:r>
              <a:rPr lang="en-US" dirty="0"/>
              <a:t> Day 1–28 or the last day of the month. Automation runs at midnight on this day for the period that just ended, using the enterprise’s time zone.</a:t>
            </a:r>
          </a:p>
          <a:p>
            <a:pPr marL="457200" lvl="1" indent="0">
              <a:spcAft>
                <a:spcPts val="1200"/>
              </a:spcAft>
              <a:buNone/>
            </a:pPr>
            <a:endParaRPr lang="en-US" sz="1400" dirty="0"/>
          </a:p>
          <a:p>
            <a:pPr lvl="1">
              <a:spcAft>
                <a:spcPts val="1200"/>
              </a:spcAft>
            </a:pPr>
            <a:endParaRPr lang="en-US" sz="1400" dirty="0"/>
          </a:p>
          <a:p>
            <a:pPr marL="457200" lvl="1" indent="0">
              <a:spcAft>
                <a:spcPts val="1200"/>
              </a:spcAft>
              <a:buNone/>
            </a:pPr>
            <a:endParaRPr lang="en-US" sz="1400" dirty="0"/>
          </a:p>
          <a:p>
            <a:pPr lvl="0">
              <a:spcAft>
                <a:spcPts val="1200"/>
              </a:spcAft>
            </a:pPr>
            <a:endParaRPr lang="en-US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Pct val="100000"/>
              <a:buFont typeface="Arial" pitchFamily="34" charset="0"/>
              <a:buChar char="●"/>
              <a:tabLst/>
              <a:defRPr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7743AA-D2C3-C735-63C9-CF2B6A1F11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34" b="434"/>
          <a:stretch/>
        </p:blipFill>
        <p:spPr>
          <a:xfrm>
            <a:off x="6763966" y="943258"/>
            <a:ext cx="4517435" cy="471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202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57FEF-B324-977C-4E5D-457F7580A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6F1453B-3454-E7CA-66C3-84BC4975494F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Billing Algorithm Configuration</a:t>
            </a:r>
            <a:endParaRPr lang="en-US" sz="300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7F7E4B9-F66D-658A-A880-EE6793AA0E3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A3F8176E-5429-1B66-E914-2CC5E6E14D4D}"/>
              </a:ext>
            </a:extLst>
          </p:cNvPr>
          <p:cNvSpPr txBox="1">
            <a:spLocks/>
          </p:cNvSpPr>
          <p:nvPr/>
        </p:nvSpPr>
        <p:spPr>
          <a:xfrm>
            <a:off x="548640" y="1176388"/>
            <a:ext cx="5162047" cy="4556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228600" indent="-228600" algn="l" defTabSz="914400" rtl="0" eaLnBrk="1" latinLnBrk="0" hangingPunct="1">
              <a:spcBef>
                <a:spcPct val="20000"/>
              </a:spcBef>
              <a:buSzPct val="100000"/>
              <a:buFont typeface="Arial" pitchFamily="34" charset="0"/>
              <a:buChar char="●"/>
              <a:defRPr lang="en-US" sz="1600" kern="12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Pct val="100000"/>
              <a:buFont typeface="Arial" pitchFamily="34" charset="0"/>
              <a:buNone/>
              <a:tabLst/>
              <a:defRPr/>
            </a:pPr>
            <a:r>
              <a:rPr lang="en-US" dirty="0"/>
              <a:t>Billing Configuration – More Options: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 pitchFamily="34" charset="0"/>
              <a:ea typeface="Roboto" pitchFamily="34" charset="-122"/>
            </a:endParaRPr>
          </a:p>
          <a:p>
            <a:pPr lvl="0">
              <a:spcAft>
                <a:spcPts val="1200"/>
              </a:spcAft>
              <a:defRPr/>
            </a:pPr>
            <a:r>
              <a:rPr lang="en-US" b="1" dirty="0"/>
              <a:t>Enable Mileage:</a:t>
            </a:r>
            <a:r>
              <a:rPr lang="en-US" dirty="0"/>
              <a:t> Bills miles driven in each period, using the starting and ending odometer readings.</a:t>
            </a:r>
          </a:p>
          <a:p>
            <a:pPr lvl="0">
              <a:spcAft>
                <a:spcPts val="1200"/>
              </a:spcAft>
              <a:defRPr/>
            </a:pPr>
            <a:r>
              <a:rPr lang="en-US" b="1" dirty="0"/>
              <a:t>Free Miles:</a:t>
            </a:r>
            <a:r>
              <a:rPr lang="en-US" dirty="0"/>
              <a:t> 0–9,999 per period. Free miles are prorated for partial periods, and the charge never goes below zero.</a:t>
            </a:r>
          </a:p>
          <a:p>
            <a:pPr>
              <a:spcAft>
                <a:spcPts val="1200"/>
              </a:spcAft>
            </a:pPr>
            <a:r>
              <a:rPr lang="en-US" b="1" dirty="0"/>
              <a:t>Manage Long-Term Billing Charges: </a:t>
            </a:r>
            <a:r>
              <a:rPr lang="en-US" dirty="0"/>
              <a:t>Last 6 billing periods</a:t>
            </a:r>
          </a:p>
          <a:p>
            <a:pPr lvl="1">
              <a:spcAft>
                <a:spcPts val="1200"/>
              </a:spcAft>
            </a:pPr>
            <a:r>
              <a:rPr lang="en-US" sz="1400" b="1" dirty="0"/>
              <a:t>Run Long-Term Billing:</a:t>
            </a:r>
            <a:r>
              <a:rPr lang="en-US" sz="1400" dirty="0"/>
              <a:t> Run billing on demand to catch up, re-bill after fixing data, or bill outside the automation schedule.</a:t>
            </a:r>
          </a:p>
          <a:p>
            <a:pPr lvl="1">
              <a:spcAft>
                <a:spcPts val="1200"/>
              </a:spcAft>
            </a:pPr>
            <a:r>
              <a:rPr lang="en-US" sz="1400" b="1" dirty="0"/>
              <a:t>Delete Unposted Charges:</a:t>
            </a:r>
            <a:r>
              <a:rPr lang="en-US" sz="1400" dirty="0"/>
              <a:t> Asks for confirmation, then clears that period’s unposted long-term charges so you can start fresh. Each delete is recorded in the activity log.</a:t>
            </a:r>
          </a:p>
          <a:p>
            <a:pPr lvl="1">
              <a:spcAft>
                <a:spcPts val="1200"/>
              </a:spcAft>
            </a:pPr>
            <a:endParaRPr lang="en-US" sz="2600" dirty="0"/>
          </a:p>
          <a:p>
            <a:pPr lvl="1">
              <a:spcAft>
                <a:spcPts val="1200"/>
              </a:spcAft>
            </a:pPr>
            <a:endParaRPr lang="en-US" sz="1400" dirty="0"/>
          </a:p>
          <a:p>
            <a:pPr marL="457200" lvl="1" indent="0">
              <a:spcAft>
                <a:spcPts val="1200"/>
              </a:spcAft>
              <a:buNone/>
            </a:pPr>
            <a:endParaRPr lang="en-US" sz="1400" dirty="0"/>
          </a:p>
          <a:p>
            <a:pPr lvl="0">
              <a:spcAft>
                <a:spcPts val="1200"/>
              </a:spcAft>
            </a:pPr>
            <a:endParaRPr lang="en-US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Pct val="100000"/>
              <a:buFont typeface="Arial" pitchFamily="34" charset="0"/>
              <a:buChar char="●"/>
              <a:tabLst/>
              <a:defRPr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FBE99D-4E13-09BD-1DD0-17558CBCA4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34" b="434"/>
          <a:stretch/>
        </p:blipFill>
        <p:spPr>
          <a:xfrm>
            <a:off x="6763966" y="943258"/>
            <a:ext cx="4517435" cy="471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9726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789FF-2CE5-DCB6-3492-C4D2A3199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EC29029-7273-DCBC-9064-D2E5E0CF2DA0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What</a:t>
            </a:r>
            <a:r>
              <a:rPr lang="en-US"/>
              <a:t>’</a:t>
            </a:r>
            <a:r>
              <a:rPr lang="en-US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 Next</a:t>
            </a:r>
            <a:endParaRPr lang="en-US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75FE232F-5479-53B3-D893-DF058268DC1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>
                <a:solidFill>
                  <a:schemeClr val="tx1"/>
                </a:solidFill>
              </a:rPr>
              <a:t>18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Step card 1">
            <a:extLst>
              <a:ext uri="{FF2B5EF4-FFF2-40B4-BE49-F238E27FC236}">
                <a16:creationId xmlns:a16="http://schemas.microsoft.com/office/drawing/2014/main" id="{EE6B2B07-1A72-7020-5DD4-D38181A9607E}"/>
              </a:ext>
            </a:extLst>
          </p:cNvPr>
          <p:cNvSpPr/>
          <p:nvPr/>
        </p:nvSpPr>
        <p:spPr>
          <a:xfrm>
            <a:off x="548640" y="1783080"/>
            <a:ext cx="3566160" cy="2743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36" name="Step number circle 1">
            <a:extLst>
              <a:ext uri="{FF2B5EF4-FFF2-40B4-BE49-F238E27FC236}">
                <a16:creationId xmlns:a16="http://schemas.microsoft.com/office/drawing/2014/main" id="{1791034B-F9A4-E1FF-43BC-68AAE45441BC}"/>
              </a:ext>
            </a:extLst>
          </p:cNvPr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rgbClr val="0B1F38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37" name="Text 4">
            <a:extLst>
              <a:ext uri="{FF2B5EF4-FFF2-40B4-BE49-F238E27FC236}">
                <a16:creationId xmlns:a16="http://schemas.microsoft.com/office/drawing/2014/main" id="{D0EA524B-F650-6069-0E7B-8B04836C8E9B}"/>
              </a:ext>
            </a:extLst>
          </p:cNvPr>
          <p:cNvSpPr txBox="1"/>
          <p:nvPr/>
        </p:nvSpPr>
        <p:spPr>
          <a:xfrm>
            <a:off x="868680" y="2057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6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1</a:t>
            </a:r>
            <a:endParaRPr lang="en-US" sz="2600">
              <a:solidFill>
                <a:srgbClr val="1A1A1A"/>
              </a:solidFill>
              <a:latin typeface="Roboto"/>
            </a:endParaRPr>
          </a:p>
        </p:txBody>
      </p:sp>
      <p:sp>
        <p:nvSpPr>
          <p:cNvPr id="38" name="Text 5">
            <a:extLst>
              <a:ext uri="{FF2B5EF4-FFF2-40B4-BE49-F238E27FC236}">
                <a16:creationId xmlns:a16="http://schemas.microsoft.com/office/drawing/2014/main" id="{041DDA7A-3FC2-9C5B-0787-7C859C1CE37E}"/>
              </a:ext>
            </a:extLst>
          </p:cNvPr>
          <p:cNvSpPr txBox="1"/>
          <p:nvPr/>
        </p:nvSpPr>
        <p:spPr>
          <a:xfrm>
            <a:off x="868680" y="301752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Export Development</a:t>
            </a:r>
            <a:endParaRPr lang="en-US" sz="2000">
              <a:solidFill>
                <a:srgbClr val="1A1A1A"/>
              </a:solidFill>
              <a:latin typeface="Roboto"/>
            </a:endParaRPr>
          </a:p>
        </p:txBody>
      </p:sp>
      <p:sp>
        <p:nvSpPr>
          <p:cNvPr id="39" name="Text 6">
            <a:extLst>
              <a:ext uri="{FF2B5EF4-FFF2-40B4-BE49-F238E27FC236}">
                <a16:creationId xmlns:a16="http://schemas.microsoft.com/office/drawing/2014/main" id="{D117931C-4E3C-17AB-412A-F4834F1C2B40}"/>
              </a:ext>
            </a:extLst>
          </p:cNvPr>
          <p:cNvSpPr txBox="1"/>
          <p:nvPr/>
        </p:nvSpPr>
        <p:spPr>
          <a:xfrm>
            <a:off x="868680" y="3474720"/>
            <a:ext cx="2926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>
                <a:solidFill>
                  <a:srgbClr val="1A1A1A"/>
                </a:solidFill>
                <a:latin typeface="Roboto"/>
              </a:rPr>
              <a:t>The export file itself is in development</a:t>
            </a:r>
          </a:p>
        </p:txBody>
      </p:sp>
      <p:sp>
        <p:nvSpPr>
          <p:cNvPr id="40" name="Step card 2">
            <a:extLst>
              <a:ext uri="{FF2B5EF4-FFF2-40B4-BE49-F238E27FC236}">
                <a16:creationId xmlns:a16="http://schemas.microsoft.com/office/drawing/2014/main" id="{2F02455C-5AEC-0C83-0E98-5AEAE21C5250}"/>
              </a:ext>
            </a:extLst>
          </p:cNvPr>
          <p:cNvSpPr/>
          <p:nvPr/>
        </p:nvSpPr>
        <p:spPr>
          <a:xfrm>
            <a:off x="4389120" y="1783080"/>
            <a:ext cx="3566160" cy="2743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41" name="Step number circle 2">
            <a:extLst>
              <a:ext uri="{FF2B5EF4-FFF2-40B4-BE49-F238E27FC236}">
                <a16:creationId xmlns:a16="http://schemas.microsoft.com/office/drawing/2014/main" id="{840DB795-8A28-33D7-3284-5F8CC6190EE6}"/>
              </a:ext>
            </a:extLst>
          </p:cNvPr>
          <p:cNvSpPr/>
          <p:nvPr/>
        </p:nvSpPr>
        <p:spPr>
          <a:xfrm>
            <a:off x="4709160" y="2057400"/>
            <a:ext cx="777240" cy="777240"/>
          </a:xfrm>
          <a:prstGeom prst="ellipse">
            <a:avLst/>
          </a:prstGeom>
          <a:solidFill>
            <a:srgbClr val="0B1F38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42" name="Text 9">
            <a:extLst>
              <a:ext uri="{FF2B5EF4-FFF2-40B4-BE49-F238E27FC236}">
                <a16:creationId xmlns:a16="http://schemas.microsoft.com/office/drawing/2014/main" id="{AF60D7E7-3AB9-8050-42CA-76297AA64003}"/>
              </a:ext>
            </a:extLst>
          </p:cNvPr>
          <p:cNvSpPr txBox="1"/>
          <p:nvPr/>
        </p:nvSpPr>
        <p:spPr>
          <a:xfrm>
            <a:off x="4709160" y="2057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6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2</a:t>
            </a:r>
            <a:endParaRPr lang="en-US" sz="2600">
              <a:solidFill>
                <a:srgbClr val="1A1A1A"/>
              </a:solidFill>
              <a:latin typeface="Roboto"/>
            </a:endParaRPr>
          </a:p>
        </p:txBody>
      </p:sp>
      <p:sp>
        <p:nvSpPr>
          <p:cNvPr id="43" name="Text 10">
            <a:extLst>
              <a:ext uri="{FF2B5EF4-FFF2-40B4-BE49-F238E27FC236}">
                <a16:creationId xmlns:a16="http://schemas.microsoft.com/office/drawing/2014/main" id="{DC5F81B6-02C0-BCCC-1350-BF1803E93675}"/>
              </a:ext>
            </a:extLst>
          </p:cNvPr>
          <p:cNvSpPr txBox="1"/>
          <p:nvPr/>
        </p:nvSpPr>
        <p:spPr>
          <a:xfrm>
            <a:off x="4709160" y="301752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Feedback</a:t>
            </a:r>
            <a:endParaRPr lang="en-US" sz="2000">
              <a:solidFill>
                <a:srgbClr val="1A1A1A"/>
              </a:solidFill>
              <a:latin typeface="Roboto"/>
            </a:endParaRPr>
          </a:p>
        </p:txBody>
      </p:sp>
      <p:sp>
        <p:nvSpPr>
          <p:cNvPr id="44" name="Text 11">
            <a:extLst>
              <a:ext uri="{FF2B5EF4-FFF2-40B4-BE49-F238E27FC236}">
                <a16:creationId xmlns:a16="http://schemas.microsoft.com/office/drawing/2014/main" id="{65B884D2-C9FB-49E3-BB92-A87A95DC03C2}"/>
              </a:ext>
            </a:extLst>
          </p:cNvPr>
          <p:cNvSpPr txBox="1"/>
          <p:nvPr/>
        </p:nvSpPr>
        <p:spPr>
          <a:xfrm>
            <a:off x="4709160" y="3474720"/>
            <a:ext cx="2926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>
                <a:solidFill>
                  <a:srgbClr val="1A1A1A"/>
                </a:solidFill>
                <a:latin typeface="Roboto"/>
              </a:rPr>
              <a:t>Communicate any feedback from CAB and this week to development</a:t>
            </a:r>
          </a:p>
        </p:txBody>
      </p:sp>
      <p:sp>
        <p:nvSpPr>
          <p:cNvPr id="45" name="Step card 3">
            <a:extLst>
              <a:ext uri="{FF2B5EF4-FFF2-40B4-BE49-F238E27FC236}">
                <a16:creationId xmlns:a16="http://schemas.microsoft.com/office/drawing/2014/main" id="{4F6FA6BE-836E-7276-B6C9-551F2759450F}"/>
              </a:ext>
            </a:extLst>
          </p:cNvPr>
          <p:cNvSpPr/>
          <p:nvPr/>
        </p:nvSpPr>
        <p:spPr>
          <a:xfrm>
            <a:off x="8229600" y="1783080"/>
            <a:ext cx="3566160" cy="2743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48" name="Text 15">
            <a:extLst>
              <a:ext uri="{FF2B5EF4-FFF2-40B4-BE49-F238E27FC236}">
                <a16:creationId xmlns:a16="http://schemas.microsoft.com/office/drawing/2014/main" id="{5BD38606-40CD-D1F2-0068-56BD6C658489}"/>
              </a:ext>
            </a:extLst>
          </p:cNvPr>
          <p:cNvSpPr txBox="1"/>
          <p:nvPr/>
        </p:nvSpPr>
        <p:spPr>
          <a:xfrm>
            <a:off x="8549640" y="301752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b="1">
                <a:solidFill>
                  <a:srgbClr val="0B1F38"/>
                </a:solidFill>
                <a:latin typeface="Syne" pitchFamily="34" charset="0"/>
                <a:ea typeface="Syne" pitchFamily="34" charset="-122"/>
              </a:rPr>
              <a:t>Testing</a:t>
            </a:r>
            <a:endParaRPr lang="en-US" sz="2000">
              <a:solidFill>
                <a:srgbClr val="1A1A1A"/>
              </a:solidFill>
              <a:latin typeface="Roboto"/>
            </a:endParaRPr>
          </a:p>
        </p:txBody>
      </p:sp>
      <p:sp>
        <p:nvSpPr>
          <p:cNvPr id="49" name="Text 16">
            <a:extLst>
              <a:ext uri="{FF2B5EF4-FFF2-40B4-BE49-F238E27FC236}">
                <a16:creationId xmlns:a16="http://schemas.microsoft.com/office/drawing/2014/main" id="{6068C3D4-C067-A276-9F8C-F4F6C314BD34}"/>
              </a:ext>
            </a:extLst>
          </p:cNvPr>
          <p:cNvSpPr txBox="1"/>
          <p:nvPr/>
        </p:nvSpPr>
        <p:spPr>
          <a:xfrm>
            <a:off x="8549640" y="3474720"/>
            <a:ext cx="2926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>
                <a:solidFill>
                  <a:srgbClr val="1A1A1A"/>
                </a:solidFill>
                <a:latin typeface="Roboto"/>
              </a:rPr>
              <a:t>Finalize testing – builder testing has started, testing will continue as development is completed</a:t>
            </a:r>
          </a:p>
        </p:txBody>
      </p:sp>
      <p:sp>
        <p:nvSpPr>
          <p:cNvPr id="51" name="Step number circle 2">
            <a:extLst>
              <a:ext uri="{FF2B5EF4-FFF2-40B4-BE49-F238E27FC236}">
                <a16:creationId xmlns:a16="http://schemas.microsoft.com/office/drawing/2014/main" id="{DF20DA4F-A577-CACD-B7AE-1046B8A49982}"/>
              </a:ext>
            </a:extLst>
          </p:cNvPr>
          <p:cNvSpPr/>
          <p:nvPr/>
        </p:nvSpPr>
        <p:spPr>
          <a:xfrm>
            <a:off x="8549640" y="2057400"/>
            <a:ext cx="777240" cy="777240"/>
          </a:xfrm>
          <a:prstGeom prst="ellipse">
            <a:avLst/>
          </a:prstGeom>
          <a:solidFill>
            <a:srgbClr val="0B1F38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53" name="Text 9">
            <a:extLst>
              <a:ext uri="{FF2B5EF4-FFF2-40B4-BE49-F238E27FC236}">
                <a16:creationId xmlns:a16="http://schemas.microsoft.com/office/drawing/2014/main" id="{2FE0C4C6-058D-A4CB-6916-8EEB2BDF2400}"/>
              </a:ext>
            </a:extLst>
          </p:cNvPr>
          <p:cNvSpPr txBox="1"/>
          <p:nvPr/>
        </p:nvSpPr>
        <p:spPr>
          <a:xfrm>
            <a:off x="8549640" y="2057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6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3</a:t>
            </a:r>
            <a:endParaRPr lang="en-US" sz="2600">
              <a:solidFill>
                <a:srgbClr val="1A1A1A"/>
              </a:solidFill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364046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E9203-A749-D866-9215-EF3DF11B12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93FB88BA-BB0D-2DC0-A0D4-9D8BCD32447B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731520" y="182880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6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PART 3 ·</a:t>
            </a:r>
            <a:endParaRPr lang="en-US" sz="18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680BBCC0-3250-16BA-8E26-E105F139B027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731520" y="2331720"/>
            <a:ext cx="105156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5400" b="1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FEEDBACK</a:t>
            </a:r>
            <a:endParaRPr lang="en-US" sz="54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84450B8A-2203-89DD-7645-F50CE52BBD9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5900605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C8F4E-A2FC-D98A-4303-D4F35A5B9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ard 13">
            <a:extLst>
              <a:ext uri="{FF2B5EF4-FFF2-40B4-BE49-F238E27FC236}">
                <a16:creationId xmlns:a16="http://schemas.microsoft.com/office/drawing/2014/main" id="{216B9531-AACA-8ACF-7F4A-EC86423F3781}"/>
              </a:ext>
            </a:extLst>
          </p:cNvPr>
          <p:cNvSpPr/>
          <p:nvPr/>
        </p:nvSpPr>
        <p:spPr>
          <a:xfrm>
            <a:off x="5301615" y="1691640"/>
            <a:ext cx="6417644" cy="3566160"/>
          </a:xfrm>
          <a:prstGeom prst="roundRect">
            <a:avLst>
              <a:gd name="adj" fmla="val 6000"/>
            </a:avLst>
          </a:prstGeom>
          <a:solidFill>
            <a:srgbClr val="34284E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438BC60F-13F9-6ED9-5490-73A2339F0FE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>
                <a:solidFill>
                  <a:schemeClr val="tx1"/>
                </a:solidFill>
              </a:rPr>
              <a:t>20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body 11">
            <a:extLst>
              <a:ext uri="{FF2B5EF4-FFF2-40B4-BE49-F238E27FC236}">
                <a16:creationId xmlns:a16="http://schemas.microsoft.com/office/drawing/2014/main" id="{400B9150-0CE0-6778-2EAF-8430A41E21DB}"/>
              </a:ext>
            </a:extLst>
          </p:cNvPr>
          <p:cNvSpPr txBox="1">
            <a:spLocks/>
          </p:cNvSpPr>
          <p:nvPr/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b="1" kern="0" spc="4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0" cap="none" spc="400" normalizeH="0" baseline="0" noProof="0">
                <a:ln>
                  <a:noFill/>
                </a:ln>
                <a:solidFill>
                  <a:srgbClr val="F58220"/>
                </a:solidFill>
                <a:effectLst/>
                <a:uLnTx/>
                <a:uFillTx/>
                <a:latin typeface="Roboto" pitchFamily="34" charset="0"/>
                <a:ea typeface="Roboto" pitchFamily="34" charset="-122"/>
              </a:rPr>
              <a:t>RANKING</a:t>
            </a:r>
          </a:p>
        </p:txBody>
      </p:sp>
      <p:sp>
        <p:nvSpPr>
          <p:cNvPr id="14" name="title 12">
            <a:extLst>
              <a:ext uri="{FF2B5EF4-FFF2-40B4-BE49-F238E27FC236}">
                <a16:creationId xmlns:a16="http://schemas.microsoft.com/office/drawing/2014/main" id="{ED3D653E-96E7-F4FF-A71D-0F4EE32A5FEF}"/>
              </a:ext>
            </a:extLst>
          </p:cNvPr>
          <p:cNvSpPr txBox="1">
            <a:spLocks/>
          </p:cNvSpPr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US" sz="3600" b="1" kern="1200" dirty="0">
                <a:solidFill>
                  <a:schemeClr val="tx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B1F38"/>
                </a:solidFill>
                <a:effectLst/>
                <a:uLnTx/>
                <a:uFillTx/>
                <a:latin typeface="Syne" pitchFamily="34" charset="0"/>
                <a:ea typeface="Syne" pitchFamily="34" charset="-122"/>
              </a:rPr>
              <a:t>Rank &amp; Vote Please</a:t>
            </a:r>
          </a:p>
        </p:txBody>
      </p:sp>
      <p:sp>
        <p:nvSpPr>
          <p:cNvPr id="16" name="Icon circle 14">
            <a:extLst>
              <a:ext uri="{FF2B5EF4-FFF2-40B4-BE49-F238E27FC236}">
                <a16:creationId xmlns:a16="http://schemas.microsoft.com/office/drawing/2014/main" id="{9B3D7278-F5DD-D31D-6281-30223FA912DA}"/>
              </a:ext>
            </a:extLst>
          </p:cNvPr>
          <p:cNvSpPr/>
          <p:nvPr/>
        </p:nvSpPr>
        <p:spPr>
          <a:xfrm>
            <a:off x="5852160" y="2025396"/>
            <a:ext cx="640080" cy="640080"/>
          </a:xfrm>
          <a:prstGeom prst="ellipse">
            <a:avLst/>
          </a:prstGeom>
          <a:solidFill>
            <a:srgbClr val="75CDE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endParaRPr lang="en-US">
              <a:solidFill>
                <a:srgbClr val="1A1A1A"/>
              </a:solidFill>
              <a:latin typeface="Roboto"/>
            </a:endParaRPr>
          </a:p>
        </p:txBody>
      </p:sp>
      <p:pic>
        <p:nvPicPr>
          <p:cNvPr id="17" name="Icon vote 15" descr="vote icon">
            <a:extLst>
              <a:ext uri="{FF2B5EF4-FFF2-40B4-BE49-F238E27FC236}">
                <a16:creationId xmlns:a16="http://schemas.microsoft.com/office/drawing/2014/main" id="{CA19C046-9978-1B6B-4DAC-013A13C8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581" y="2191817"/>
            <a:ext cx="307238" cy="307238"/>
          </a:xfrm>
          <a:prstGeom prst="rect">
            <a:avLst/>
          </a:prstGeom>
        </p:spPr>
      </p:pic>
      <p:sp>
        <p:nvSpPr>
          <p:cNvPr id="18" name="Text 16">
            <a:extLst>
              <a:ext uri="{FF2B5EF4-FFF2-40B4-BE49-F238E27FC236}">
                <a16:creationId xmlns:a16="http://schemas.microsoft.com/office/drawing/2014/main" id="{A371BCB0-0354-33FD-32C5-2306D0798978}"/>
              </a:ext>
            </a:extLst>
          </p:cNvPr>
          <p:cNvSpPr txBox="1"/>
          <p:nvPr/>
        </p:nvSpPr>
        <p:spPr>
          <a:xfrm>
            <a:off x="6812280" y="1892808"/>
            <a:ext cx="4206240" cy="21031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>
              <a:spcAft>
                <a:spcPts val="1000"/>
              </a:spcAft>
            </a:pPr>
            <a:r>
              <a:rPr lang="en-US" b="1">
                <a:solidFill>
                  <a:srgbClr val="FFFFFF"/>
                </a:solidFill>
                <a:latin typeface="Syne"/>
                <a:cs typeface="Syne"/>
              </a:rPr>
              <a:t>Complete the following survey:</a:t>
            </a:r>
          </a:p>
          <a:p>
            <a:pPr>
              <a:spcAft>
                <a:spcPts val="1000"/>
              </a:spcAft>
            </a:pPr>
            <a:r>
              <a:rPr lang="en-US">
                <a:hlinkClick r:id="rId4"/>
              </a:rPr>
              <a:t>https://forms.cloud.microsoft/r/9HiJVMreEf</a:t>
            </a:r>
            <a:endParaRPr lang="en-US" b="1">
              <a:solidFill>
                <a:srgbClr val="FFFFFF"/>
              </a:solidFill>
              <a:latin typeface="Syne"/>
              <a:cs typeface="Syne"/>
            </a:endParaRPr>
          </a:p>
        </p:txBody>
      </p:sp>
      <p:pic>
        <p:nvPicPr>
          <p:cNvPr id="19" name="Picture 17" descr="Hand placing stars">
            <a:extLst>
              <a:ext uri="{FF2B5EF4-FFF2-40B4-BE49-F238E27FC236}">
                <a16:creationId xmlns:a16="http://schemas.microsoft.com/office/drawing/2014/main" id="{DCA775C9-8A4A-6E9E-F45E-1A75A013176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056" t="50" b="50"/>
          <a:stretch>
            <a:fillRect/>
          </a:stretch>
        </p:blipFill>
        <p:spPr>
          <a:xfrm>
            <a:off x="642937" y="1691640"/>
            <a:ext cx="4383406" cy="3566160"/>
          </a:xfrm>
          <a:prstGeom prst="roundRect">
            <a:avLst>
              <a:gd name="adj" fmla="val 3000"/>
            </a:avLst>
          </a:prstGeom>
          <a:ln w="9525">
            <a:solidFill>
              <a:srgbClr val="D5DCE6"/>
            </a:solidFill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0EC34B4-3F3F-D6E8-C8AF-DBED569A1D7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0879" t="34044" r="22002" b="9924"/>
          <a:stretch>
            <a:fillRect/>
          </a:stretch>
        </p:blipFill>
        <p:spPr>
          <a:xfrm>
            <a:off x="7583179" y="2977896"/>
            <a:ext cx="1854516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6766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/>
              <a:t>THANK YOU!</a:t>
            </a:r>
            <a:endParaRPr lang="en-US" sz="400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</a:t>
            </a:r>
            <a:endParaRPr lang="en-US" sz="1800"/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MMAND 2026">
  <a:themeElements>
    <a:clrScheme name="COMMAND 2026">
      <a:dk1>
        <a:srgbClr val="1A1A1A"/>
      </a:dk1>
      <a:lt1>
        <a:srgbClr val="FFFFFF"/>
      </a:lt1>
      <a:dk2>
        <a:srgbClr val="0B1F38"/>
      </a:dk2>
      <a:lt2>
        <a:srgbClr val="F4F6FA"/>
      </a:lt2>
      <a:accent1>
        <a:srgbClr val="3773BC"/>
      </a:accent1>
      <a:accent2>
        <a:srgbClr val="5CC6DC"/>
      </a:accent2>
      <a:accent3>
        <a:srgbClr val="F58220"/>
      </a:accent3>
      <a:accent4>
        <a:srgbClr val="818182"/>
      </a:accent4>
      <a:accent5>
        <a:srgbClr val="DCE7F3"/>
      </a:accent5>
      <a:accent6>
        <a:srgbClr val="34284E"/>
      </a:accent6>
      <a:hlink>
        <a:srgbClr val="3773BC"/>
      </a:hlink>
      <a:folHlink>
        <a:srgbClr val="818182"/>
      </a:folHlink>
    </a:clrScheme>
    <a:fontScheme name="COMMAND 2026">
      <a:majorFont>
        <a:latin typeface="Syne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Roboto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B23F44-1809-4305-B34C-CC31013573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2B994C-DB25-41B5-99B5-134FE90CA678}">
  <ds:schemaRefs>
    <ds:schemaRef ds:uri="797aa1b6-d276-4963-8e9b-a389f20630ae"/>
    <ds:schemaRef ds:uri="995c04c3-6940-420f-9b44-f011cddbce17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BBD8727B-31C8-4061-A708-96B9B9C45EAB}">
  <ds:schemaRefs>
    <ds:schemaRef ds:uri="797aa1b6-d276-4963-8e9b-a389f20630ae"/>
    <ds:schemaRef ds:uri="995c04c3-6940-420f-9b44-f011cddbce1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COMMAND-2026-Template (1)</Template>
  <TotalTime>27</TotalTime>
  <Words>1327</Words>
  <Application>Microsoft Office PowerPoint</Application>
  <PresentationFormat>Widescreen</PresentationFormat>
  <Paragraphs>211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Aptos</vt:lpstr>
      <vt:lpstr>Arial</vt:lpstr>
      <vt:lpstr>Calibri</vt:lpstr>
      <vt:lpstr>IBM Plex Sans</vt:lpstr>
      <vt:lpstr>Roboto</vt:lpstr>
      <vt:lpstr>Syne</vt:lpstr>
      <vt:lpstr>Office Theme</vt:lpstr>
      <vt:lpstr>COMMAND 2026</vt:lpstr>
      <vt:lpstr>From Custom Code to Configuration</vt:lpstr>
      <vt:lpstr>BILLING OVERVIEW</vt:lpstr>
      <vt:lpstr>Current Billing Options</vt:lpstr>
      <vt:lpstr>PowerPoint Presentation</vt:lpstr>
      <vt:lpstr>Configurable Billing Export Module</vt:lpstr>
      <vt:lpstr>BUILD YOUR EXPORT</vt:lpstr>
      <vt:lpstr>Step 1 - Basics</vt:lpstr>
      <vt:lpstr>Step 2 – Column Mapping</vt:lpstr>
      <vt:lpstr>Step 2 – Column Mapping</vt:lpstr>
      <vt:lpstr>200 Billing Fields, Ready to Map</vt:lpstr>
      <vt:lpstr>Step 2 – Column Mapping</vt:lpstr>
      <vt:lpstr>Step 3 – Formatting &amp; Rules</vt:lpstr>
      <vt:lpstr>Step 4 - Preview</vt:lpstr>
      <vt:lpstr>Step 5 - Publish</vt:lpstr>
      <vt:lpstr>BILLING ALGORITM</vt:lpstr>
      <vt:lpstr>Billing Algorithm Configuration</vt:lpstr>
      <vt:lpstr>Billing Algorithm Configuration</vt:lpstr>
      <vt:lpstr>What’s Next</vt:lpstr>
      <vt:lpstr>FEEDBACK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PptxGenJS Presentation</dc:subject>
  <dc:creator>Helen Lagerblade</dc:creator>
  <cp:lastModifiedBy>Helen Lagerblade</cp:lastModifiedBy>
  <cp:revision>1</cp:revision>
  <dcterms:created xsi:type="dcterms:W3CDTF">2026-10-14T19:13:51Z</dcterms:created>
  <dcterms:modified xsi:type="dcterms:W3CDTF">2026-11-05T16:33:49Z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