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7" r:id="rId5"/>
  </p:sldMasterIdLst>
  <p:notesMasterIdLst>
    <p:notesMasterId r:id="rId46"/>
  </p:notesMasterIdLst>
  <p:sldIdLst>
    <p:sldId id="256" r:id="rId6"/>
    <p:sldId id="258" r:id="rId7"/>
    <p:sldId id="302" r:id="rId8"/>
    <p:sldId id="264" r:id="rId9"/>
    <p:sldId id="262" r:id="rId10"/>
    <p:sldId id="257" r:id="rId11"/>
    <p:sldId id="284" r:id="rId12"/>
    <p:sldId id="285" r:id="rId13"/>
    <p:sldId id="291" r:id="rId14"/>
    <p:sldId id="286" r:id="rId15"/>
    <p:sldId id="299" r:id="rId16"/>
    <p:sldId id="300" r:id="rId17"/>
    <p:sldId id="270" r:id="rId18"/>
    <p:sldId id="273" r:id="rId19"/>
    <p:sldId id="293" r:id="rId20"/>
    <p:sldId id="280" r:id="rId21"/>
    <p:sldId id="287" r:id="rId22"/>
    <p:sldId id="294" r:id="rId23"/>
    <p:sldId id="297" r:id="rId24"/>
    <p:sldId id="266" r:id="rId25"/>
    <p:sldId id="283" r:id="rId26"/>
    <p:sldId id="272" r:id="rId27"/>
    <p:sldId id="274" r:id="rId28"/>
    <p:sldId id="275" r:id="rId29"/>
    <p:sldId id="259" r:id="rId30"/>
    <p:sldId id="260" r:id="rId31"/>
    <p:sldId id="298" r:id="rId32"/>
    <p:sldId id="268" r:id="rId33"/>
    <p:sldId id="292" r:id="rId34"/>
    <p:sldId id="295" r:id="rId35"/>
    <p:sldId id="296" r:id="rId36"/>
    <p:sldId id="269" r:id="rId37"/>
    <p:sldId id="288" r:id="rId38"/>
    <p:sldId id="278" r:id="rId39"/>
    <p:sldId id="279" r:id="rId40"/>
    <p:sldId id="289" r:id="rId41"/>
    <p:sldId id="290" r:id="rId42"/>
    <p:sldId id="281" r:id="rId43"/>
    <p:sldId id="282" r:id="rId44"/>
    <p:sldId id="261" r:id="rId45"/>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1CF442-23B1-42F7-A15B-A90B60E3C030}" v="6" dt="2026-11-03T22:03:18.3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Lagerblade" userId="39fe9f12-dae8-4521-84ff-d06315e77586" providerId="ADAL" clId="{C5160092-99DA-4384-A483-1E195F7D8CDD}"/>
    <pc:docChg chg="undo custSel delSld modSld">
      <pc:chgData name="Helen Lagerblade" userId="39fe9f12-dae8-4521-84ff-d06315e77586" providerId="ADAL" clId="{C5160092-99DA-4384-A483-1E195F7D8CDD}" dt="2026-11-03T16:48:36.908" v="212" actId="20577"/>
      <pc:docMkLst>
        <pc:docMk/>
      </pc:docMkLst>
      <pc:sldChg chg="delSp modSp mod">
        <pc:chgData name="Helen Lagerblade" userId="39fe9f12-dae8-4521-84ff-d06315e77586" providerId="ADAL" clId="{C5160092-99DA-4384-A483-1E195F7D8CDD}" dt="2026-11-03T16:44:07.889" v="49" actId="478"/>
        <pc:sldMkLst>
          <pc:docMk/>
          <pc:sldMk cId="0" sldId="260"/>
        </pc:sldMkLst>
        <pc:spChg chg="del mod">
          <ac:chgData name="Helen Lagerblade" userId="39fe9f12-dae8-4521-84ff-d06315e77586" providerId="ADAL" clId="{C5160092-99DA-4384-A483-1E195F7D8CDD}" dt="2026-11-03T16:44:07.889" v="49" actId="478"/>
          <ac:spMkLst>
            <pc:docMk/>
            <pc:sldMk cId="0" sldId="260"/>
            <ac:spMk id="3" creationId="{1F11211C-AEC0-244E-1617-1DDAA5B8C30F}"/>
          </ac:spMkLst>
        </pc:spChg>
        <pc:spChg chg="del">
          <ac:chgData name="Helen Lagerblade" userId="39fe9f12-dae8-4521-84ff-d06315e77586" providerId="ADAL" clId="{C5160092-99DA-4384-A483-1E195F7D8CDD}" dt="2026-11-03T16:44:07.889" v="49" actId="478"/>
          <ac:spMkLst>
            <pc:docMk/>
            <pc:sldMk cId="0" sldId="260"/>
            <ac:spMk id="5" creationId="{2B0C8B2B-A12F-8CFF-3D7D-B3D188D6005B}"/>
          </ac:spMkLst>
        </pc:spChg>
        <pc:spChg chg="mod">
          <ac:chgData name="Helen Lagerblade" userId="39fe9f12-dae8-4521-84ff-d06315e77586" providerId="ADAL" clId="{C5160092-99DA-4384-A483-1E195F7D8CDD}" dt="2026-11-03T16:43:52.684" v="46" actId="1038"/>
          <ac:spMkLst>
            <pc:docMk/>
            <pc:sldMk cId="0" sldId="260"/>
            <ac:spMk id="7" creationId="{AF397604-10AE-4F4C-7FC6-C424D63E6175}"/>
          </ac:spMkLst>
        </pc:spChg>
        <pc:spChg chg="del">
          <ac:chgData name="Helen Lagerblade" userId="39fe9f12-dae8-4521-84ff-d06315e77586" providerId="ADAL" clId="{C5160092-99DA-4384-A483-1E195F7D8CDD}" dt="2026-11-03T16:43:42.957" v="35" actId="478"/>
          <ac:spMkLst>
            <pc:docMk/>
            <pc:sldMk cId="0" sldId="260"/>
            <ac:spMk id="38" creationId="{00000000-0000-0000-0000-000000000000}"/>
          </ac:spMkLst>
        </pc:spChg>
      </pc:sldChg>
      <pc:sldChg chg="modNotesTx">
        <pc:chgData name="Helen Lagerblade" userId="39fe9f12-dae8-4521-84ff-d06315e77586" providerId="ADAL" clId="{C5160092-99DA-4384-A483-1E195F7D8CDD}" dt="2026-11-03T16:46:54.088" v="126" actId="20577"/>
        <pc:sldMkLst>
          <pc:docMk/>
          <pc:sldMk cId="0" sldId="268"/>
        </pc:sldMkLst>
      </pc:sldChg>
      <pc:sldChg chg="modNotesTx">
        <pc:chgData name="Helen Lagerblade" userId="39fe9f12-dae8-4521-84ff-d06315e77586" providerId="ADAL" clId="{C5160092-99DA-4384-A483-1E195F7D8CDD}" dt="2026-11-03T16:47:23.192" v="153" actId="20577"/>
        <pc:sldMkLst>
          <pc:docMk/>
          <pc:sldMk cId="0" sldId="269"/>
        </pc:sldMkLst>
      </pc:sldChg>
      <pc:sldChg chg="modNotesTx">
        <pc:chgData name="Helen Lagerblade" userId="39fe9f12-dae8-4521-84ff-d06315e77586" providerId="ADAL" clId="{C5160092-99DA-4384-A483-1E195F7D8CDD}" dt="2026-11-03T16:48:31.633" v="200" actId="20577"/>
        <pc:sldMkLst>
          <pc:docMk/>
          <pc:sldMk cId="0" sldId="270"/>
        </pc:sldMkLst>
      </pc:sldChg>
      <pc:sldChg chg="modNotesTx">
        <pc:chgData name="Helen Lagerblade" userId="39fe9f12-dae8-4521-84ff-d06315e77586" providerId="ADAL" clId="{C5160092-99DA-4384-A483-1E195F7D8CDD}" dt="2026-11-03T16:46:31.191" v="110" actId="20577"/>
        <pc:sldMkLst>
          <pc:docMk/>
          <pc:sldMk cId="0" sldId="272"/>
        </pc:sldMkLst>
      </pc:sldChg>
      <pc:sldChg chg="modNotesTx">
        <pc:chgData name="Helen Lagerblade" userId="39fe9f12-dae8-4521-84ff-d06315e77586" providerId="ADAL" clId="{C5160092-99DA-4384-A483-1E195F7D8CDD}" dt="2026-11-03T16:48:36.908" v="212" actId="20577"/>
        <pc:sldMkLst>
          <pc:docMk/>
          <pc:sldMk cId="0" sldId="273"/>
        </pc:sldMkLst>
      </pc:sldChg>
      <pc:sldChg chg="modNotesTx">
        <pc:chgData name="Helen Lagerblade" userId="39fe9f12-dae8-4521-84ff-d06315e77586" providerId="ADAL" clId="{C5160092-99DA-4384-A483-1E195F7D8CDD}" dt="2026-11-03T16:46:35.082" v="114" actId="20577"/>
        <pc:sldMkLst>
          <pc:docMk/>
          <pc:sldMk cId="0" sldId="274"/>
        </pc:sldMkLst>
      </pc:sldChg>
      <pc:sldChg chg="modSp del mod">
        <pc:chgData name="Helen Lagerblade" userId="39fe9f12-dae8-4521-84ff-d06315e77586" providerId="ADAL" clId="{C5160092-99DA-4384-A483-1E195F7D8CDD}" dt="2026-11-03T16:45:08.248" v="87" actId="47"/>
        <pc:sldMkLst>
          <pc:docMk/>
          <pc:sldMk cId="0" sldId="276"/>
        </pc:sldMkLst>
        <pc:spChg chg="mod">
          <ac:chgData name="Helen Lagerblade" userId="39fe9f12-dae8-4521-84ff-d06315e77586" providerId="ADAL" clId="{C5160092-99DA-4384-A483-1E195F7D8CDD}" dt="2026-11-03T16:44:40.082" v="86" actId="20577"/>
          <ac:spMkLst>
            <pc:docMk/>
            <pc:sldMk cId="0" sldId="276"/>
            <ac:spMk id="24" creationId="{00000000-0000-0000-0000-000000000000}"/>
          </ac:spMkLst>
        </pc:spChg>
      </pc:sldChg>
      <pc:sldChg chg="modNotesTx">
        <pc:chgData name="Helen Lagerblade" userId="39fe9f12-dae8-4521-84ff-d06315e77586" providerId="ADAL" clId="{C5160092-99DA-4384-A483-1E195F7D8CDD}" dt="2026-11-03T16:47:35.924" v="162" actId="20577"/>
        <pc:sldMkLst>
          <pc:docMk/>
          <pc:sldMk cId="0" sldId="278"/>
        </pc:sldMkLst>
      </pc:sldChg>
      <pc:sldChg chg="modNotesTx">
        <pc:chgData name="Helen Lagerblade" userId="39fe9f12-dae8-4521-84ff-d06315e77586" providerId="ADAL" clId="{C5160092-99DA-4384-A483-1E195F7D8CDD}" dt="2026-11-03T16:47:40.893" v="166" actId="20577"/>
        <pc:sldMkLst>
          <pc:docMk/>
          <pc:sldMk cId="0" sldId="279"/>
        </pc:sldMkLst>
      </pc:sldChg>
      <pc:sldChg chg="modNotesTx">
        <pc:chgData name="Helen Lagerblade" userId="39fe9f12-dae8-4521-84ff-d06315e77586" providerId="ADAL" clId="{C5160092-99DA-4384-A483-1E195F7D8CDD}" dt="2026-11-03T16:46:06.668" v="104" actId="20577"/>
        <pc:sldMkLst>
          <pc:docMk/>
          <pc:sldMk cId="0" sldId="280"/>
        </pc:sldMkLst>
      </pc:sldChg>
      <pc:sldChg chg="modNotesTx">
        <pc:chgData name="Helen Lagerblade" userId="39fe9f12-dae8-4521-84ff-d06315e77586" providerId="ADAL" clId="{C5160092-99DA-4384-A483-1E195F7D8CDD}" dt="2026-11-03T16:47:57.594" v="172" actId="5793"/>
        <pc:sldMkLst>
          <pc:docMk/>
          <pc:sldMk cId="0" sldId="287"/>
        </pc:sldMkLst>
      </pc:sldChg>
      <pc:sldChg chg="modNotesTx">
        <pc:chgData name="Helen Lagerblade" userId="39fe9f12-dae8-4521-84ff-d06315e77586" providerId="ADAL" clId="{C5160092-99DA-4384-A483-1E195F7D8CDD}" dt="2026-11-03T16:47:32.785" v="158" actId="20577"/>
        <pc:sldMkLst>
          <pc:docMk/>
          <pc:sldMk cId="0" sldId="288"/>
        </pc:sldMkLst>
      </pc:sldChg>
      <pc:sldChg chg="modNotesTx">
        <pc:chgData name="Helen Lagerblade" userId="39fe9f12-dae8-4521-84ff-d06315e77586" providerId="ADAL" clId="{C5160092-99DA-4384-A483-1E195F7D8CDD}" dt="2026-11-03T16:47:00.046" v="130" actId="20577"/>
        <pc:sldMkLst>
          <pc:docMk/>
          <pc:sldMk cId="0" sldId="292"/>
        </pc:sldMkLst>
      </pc:sldChg>
      <pc:sldChg chg="modNotesTx">
        <pc:chgData name="Helen Lagerblade" userId="39fe9f12-dae8-4521-84ff-d06315e77586" providerId="ADAL" clId="{C5160092-99DA-4384-A483-1E195F7D8CDD}" dt="2026-11-03T16:46:01.891" v="97" actId="20577"/>
        <pc:sldMkLst>
          <pc:docMk/>
          <pc:sldMk cId="0" sldId="293"/>
        </pc:sldMkLst>
      </pc:sldChg>
      <pc:sldChg chg="modNotesTx">
        <pc:chgData name="Helen Lagerblade" userId="39fe9f12-dae8-4521-84ff-d06315e77586" providerId="ADAL" clId="{C5160092-99DA-4384-A483-1E195F7D8CDD}" dt="2026-11-03T16:48:12.426" v="186" actId="20577"/>
        <pc:sldMkLst>
          <pc:docMk/>
          <pc:sldMk cId="0" sldId="294"/>
        </pc:sldMkLst>
      </pc:sldChg>
      <pc:sldChg chg="modNotesTx">
        <pc:chgData name="Helen Lagerblade" userId="39fe9f12-dae8-4521-84ff-d06315e77586" providerId="ADAL" clId="{C5160092-99DA-4384-A483-1E195F7D8CDD}" dt="2026-11-03T16:47:10.020" v="137" actId="20577"/>
        <pc:sldMkLst>
          <pc:docMk/>
          <pc:sldMk cId="0" sldId="295"/>
        </pc:sldMkLst>
      </pc:sldChg>
      <pc:sldChg chg="modNotesTx">
        <pc:chgData name="Helen Lagerblade" userId="39fe9f12-dae8-4521-84ff-d06315e77586" providerId="ADAL" clId="{C5160092-99DA-4384-A483-1E195F7D8CDD}" dt="2026-11-03T16:47:15.916" v="144" actId="20577"/>
        <pc:sldMkLst>
          <pc:docMk/>
          <pc:sldMk cId="0" sldId="296"/>
        </pc:sldMkLst>
      </pc:sldChg>
      <pc:sldChg chg="modNotesTx">
        <pc:chgData name="Helen Lagerblade" userId="39fe9f12-dae8-4521-84ff-d06315e77586" providerId="ADAL" clId="{C5160092-99DA-4384-A483-1E195F7D8CDD}" dt="2026-11-03T16:48:08.407" v="181" actId="20577"/>
        <pc:sldMkLst>
          <pc:docMk/>
          <pc:sldMk cId="0" sldId="297"/>
        </pc:sldMkLst>
      </pc:sldChg>
      <pc:sldChg chg="modNotesTx">
        <pc:chgData name="Helen Lagerblade" userId="39fe9f12-dae8-4521-84ff-d06315e77586" providerId="ADAL" clId="{C5160092-99DA-4384-A483-1E195F7D8CDD}" dt="2026-11-03T16:46:49.053" v="120" actId="20577"/>
        <pc:sldMkLst>
          <pc:docMk/>
          <pc:sldMk cId="0" sldId="298"/>
        </pc:sldMkLst>
      </pc:sldChg>
      <pc:sldChg chg="modNotesTx">
        <pc:chgData name="Helen Lagerblade" userId="39fe9f12-dae8-4521-84ff-d06315e77586" providerId="ADAL" clId="{C5160092-99DA-4384-A483-1E195F7D8CDD}" dt="2026-11-03T16:48:23.472" v="191" actId="20577"/>
        <pc:sldMkLst>
          <pc:docMk/>
          <pc:sldMk cId="0" sldId="299"/>
        </pc:sldMkLst>
      </pc:sldChg>
      <pc:sldChg chg="delSp modSp mod modNotesTx">
        <pc:chgData name="Helen Lagerblade" userId="39fe9f12-dae8-4521-84ff-d06315e77586" providerId="ADAL" clId="{C5160092-99DA-4384-A483-1E195F7D8CDD}" dt="2026-11-03T16:48:27.023" v="196" actId="20577"/>
        <pc:sldMkLst>
          <pc:docMk/>
          <pc:sldMk cId="0" sldId="300"/>
        </pc:sldMkLst>
        <pc:spChg chg="del">
          <ac:chgData name="Helen Lagerblade" userId="39fe9f12-dae8-4521-84ff-d06315e77586" providerId="ADAL" clId="{C5160092-99DA-4384-A483-1E195F7D8CDD}" dt="2026-11-03T16:42:53.316" v="31" actId="478"/>
          <ac:spMkLst>
            <pc:docMk/>
            <pc:sldMk cId="0" sldId="300"/>
            <ac:spMk id="3" creationId="{7D7DF03A-7114-729C-FD30-8B124A441573}"/>
          </ac:spMkLst>
        </pc:spChg>
        <pc:spChg chg="del">
          <ac:chgData name="Helen Lagerblade" userId="39fe9f12-dae8-4521-84ff-d06315e77586" providerId="ADAL" clId="{C5160092-99DA-4384-A483-1E195F7D8CDD}" dt="2026-11-03T16:42:53.316" v="31" actId="478"/>
          <ac:spMkLst>
            <pc:docMk/>
            <pc:sldMk cId="0" sldId="300"/>
            <ac:spMk id="5" creationId="{FCE0D2B9-CDCF-7FA2-A05E-F04E95664D12}"/>
          </ac:spMkLst>
        </pc:spChg>
        <pc:spChg chg="mod">
          <ac:chgData name="Helen Lagerblade" userId="39fe9f12-dae8-4521-84ff-d06315e77586" providerId="ADAL" clId="{C5160092-99DA-4384-A483-1E195F7D8CDD}" dt="2026-11-03T16:43:12.145" v="34" actId="1076"/>
          <ac:spMkLst>
            <pc:docMk/>
            <pc:sldMk cId="0" sldId="300"/>
            <ac:spMk id="7" creationId="{F02852A1-16AB-691D-4ADF-2FF7F4FD58C4}"/>
          </ac:spMkLst>
        </pc:spChg>
        <pc:spChg chg="mod">
          <ac:chgData name="Helen Lagerblade" userId="39fe9f12-dae8-4521-84ff-d06315e77586" providerId="ADAL" clId="{C5160092-99DA-4384-A483-1E195F7D8CDD}" dt="2026-11-03T16:42:57.243" v="33" actId="1076"/>
          <ac:spMkLst>
            <pc:docMk/>
            <pc:sldMk cId="0" sldId="300"/>
            <ac:spMk id="18"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19"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0" creationId="{00000000-0000-0000-0000-000000000000}"/>
          </ac:spMkLst>
        </pc:spChg>
        <pc:spChg chg="mod">
          <ac:chgData name="Helen Lagerblade" userId="39fe9f12-dae8-4521-84ff-d06315e77586" providerId="ADAL" clId="{C5160092-99DA-4384-A483-1E195F7D8CDD}" dt="2026-11-03T16:42:57.243" v="33" actId="1076"/>
          <ac:spMkLst>
            <pc:docMk/>
            <pc:sldMk cId="0" sldId="300"/>
            <ac:spMk id="21"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2"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3"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4" creationId="{00000000-0000-0000-0000-000000000000}"/>
          </ac:spMkLst>
        </pc:spChg>
        <pc:spChg chg="mod">
          <ac:chgData name="Helen Lagerblade" userId="39fe9f12-dae8-4521-84ff-d06315e77586" providerId="ADAL" clId="{C5160092-99DA-4384-A483-1E195F7D8CDD}" dt="2026-11-03T16:42:57.243" v="33" actId="1076"/>
          <ac:spMkLst>
            <pc:docMk/>
            <pc:sldMk cId="0" sldId="300"/>
            <ac:spMk id="25"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7"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8"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29" creationId="{00000000-0000-0000-0000-000000000000}"/>
          </ac:spMkLst>
        </pc:spChg>
        <pc:spChg chg="mod">
          <ac:chgData name="Helen Lagerblade" userId="39fe9f12-dae8-4521-84ff-d06315e77586" providerId="ADAL" clId="{C5160092-99DA-4384-A483-1E195F7D8CDD}" dt="2026-11-03T16:43:12.145" v="34" actId="1076"/>
          <ac:spMkLst>
            <pc:docMk/>
            <pc:sldMk cId="0" sldId="300"/>
            <ac:spMk id="30" creationId="{00000000-0000-0000-0000-000000000000}"/>
          </ac:spMkLst>
        </pc:spChg>
        <pc:spChg chg="del">
          <ac:chgData name="Helen Lagerblade" userId="39fe9f12-dae8-4521-84ff-d06315e77586" providerId="ADAL" clId="{C5160092-99DA-4384-A483-1E195F7D8CDD}" dt="2026-11-03T16:42:37.618" v="29" actId="478"/>
          <ac:spMkLst>
            <pc:docMk/>
            <pc:sldMk cId="0" sldId="300"/>
            <ac:spMk id="31" creationId="{00000000-0000-0000-0000-000000000000}"/>
          </ac:spMkLst>
        </pc:spChg>
      </pc:sldChg>
      <pc:sldChg chg="modSp mod">
        <pc:chgData name="Helen Lagerblade" userId="39fe9f12-dae8-4521-84ff-d06315e77586" providerId="ADAL" clId="{C5160092-99DA-4384-A483-1E195F7D8CDD}" dt="2026-11-03T16:41:57.535" v="28" actId="20577"/>
        <pc:sldMkLst>
          <pc:docMk/>
          <pc:sldMk cId="173370997" sldId="302"/>
        </pc:sldMkLst>
        <pc:spChg chg="mod">
          <ac:chgData name="Helen Lagerblade" userId="39fe9f12-dae8-4521-84ff-d06315e77586" providerId="ADAL" clId="{C5160092-99DA-4384-A483-1E195F7D8CDD}" dt="2026-11-03T16:41:57.535" v="28" actId="20577"/>
          <ac:spMkLst>
            <pc:docMk/>
            <pc:sldMk cId="173370997" sldId="302"/>
            <ac:spMk id="4" creationId="{BFD8499D-6C26-E6B5-35C7-54F101BC5A94}"/>
          </ac:spMkLst>
        </pc:spChg>
      </pc:sldChg>
    </pc:docChg>
  </pc:docChgLst>
  <pc:docChgLst>
    <pc:chgData name="David Kennerley" userId="79306323-ce79-4650-94dd-2c72a7e933c7" providerId="ADAL" clId="{CFA0FFA5-CB4B-40DD-9FC5-652C03C8E80D}"/>
    <pc:docChg chg="modSld">
      <pc:chgData name="David Kennerley" userId="79306323-ce79-4650-94dd-2c72a7e933c7" providerId="ADAL" clId="{CFA0FFA5-CB4B-40DD-9FC5-652C03C8E80D}" dt="2026-11-03T22:03:18.339" v="5" actId="729"/>
      <pc:docMkLst>
        <pc:docMk/>
      </pc:docMkLst>
      <pc:sldChg chg="modNotesTx">
        <pc:chgData name="David Kennerley" userId="79306323-ce79-4650-94dd-2c72a7e933c7" providerId="ADAL" clId="{CFA0FFA5-CB4B-40DD-9FC5-652C03C8E80D}" dt="2026-11-03T17:33:43.824" v="4" actId="20577"/>
        <pc:sldMkLst>
          <pc:docMk/>
          <pc:sldMk cId="0" sldId="262"/>
        </pc:sldMkLst>
      </pc:sldChg>
      <pc:sldChg chg="mod modShow">
        <pc:chgData name="David Kennerley" userId="79306323-ce79-4650-94dd-2c72a7e933c7" providerId="ADAL" clId="{CFA0FFA5-CB4B-40DD-9FC5-652C03C8E80D}" dt="2026-11-03T22:03:18.339" v="5" actId="729"/>
        <pc:sldMkLst>
          <pc:docMk/>
          <pc:sldMk cId="0" sldId="29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924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0D0EA-0500-EC4E-F37F-30F91E542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48309A-A381-1074-0AFD-9421A05B1A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592987-693B-20E3-F530-1ECD46A094B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BA2F67-657D-7FCA-BCD7-6BCF9040374C}"/>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608655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1BE18-0249-9644-992A-C8862F2320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8671C3-DC04-11B8-9374-8DCD0C0F1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EA1DE3-607B-058F-40EB-D57C3837C3A1}"/>
              </a:ext>
            </a:extLst>
          </p:cNvPr>
          <p:cNvSpPr>
            <a:spLocks noGrp="1"/>
          </p:cNvSpPr>
          <p:nvPr>
            <p:ph type="body" idx="1"/>
          </p:nvPr>
        </p:nvSpPr>
        <p:spPr/>
        <p:txBody>
          <a:bodyPr/>
          <a:lstStyle/>
          <a:p>
            <a:r>
              <a:rPr lang="en-US"/>
              <a:t>Helen</a:t>
            </a:r>
          </a:p>
        </p:txBody>
      </p:sp>
      <p:sp>
        <p:nvSpPr>
          <p:cNvPr id="4" name="Slide Number Placeholder 3">
            <a:extLst>
              <a:ext uri="{FF2B5EF4-FFF2-40B4-BE49-F238E27FC236}">
                <a16:creationId xmlns:a16="http://schemas.microsoft.com/office/drawing/2014/main" id="{84B1ABB9-03BE-059B-B64A-75B670B9310D}"/>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821714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E6D52-DFC3-8D0D-021A-A3527C729B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7814C-DCA2-2DC1-E10B-6831C1F5FF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C97158-9474-C1A3-7FE2-B9E680A777D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C4C9FD5-FA2B-4EB6-23B4-56857CDB7A7B}"/>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0720962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5724B-0FD6-03D8-DFB0-720DF16B86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C89867-E32F-BBE6-0BC3-99BC41095D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4964FB-18DC-033B-6AA2-67FDE75744A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87AE92A-8122-1A5B-A8CB-C710E9A27092}"/>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2617680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g3b4cefb5db2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 name="Google Shape;48;g3b4cefb5db2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5DC29-064D-2CC4-B720-18DE57A8F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CCCC3E-7EF8-74D9-349A-147E9A38BB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C7E88B-4447-65CB-595A-2ABA262D8AC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1C649CB-CC68-C5CE-E76B-1AAEF0FC5087}"/>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61358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Helen</a:t>
            </a:r>
          </a:p>
        </p:txBody>
      </p:sp>
    </p:spTree>
    <p:extLst>
      <p:ext uri="{BB962C8B-B14F-4D97-AF65-F5344CB8AC3E}">
        <p14:creationId xmlns:p14="http://schemas.microsoft.com/office/powerpoint/2010/main" val="1212862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Helen</a:t>
            </a:r>
          </a:p>
        </p:txBody>
      </p:sp>
    </p:spTree>
    <p:extLst>
      <p:ext uri="{BB962C8B-B14F-4D97-AF65-F5344CB8AC3E}">
        <p14:creationId xmlns:p14="http://schemas.microsoft.com/office/powerpoint/2010/main" val="17291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1879071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2651831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t>Helen</a:t>
            </a:r>
          </a:p>
          <a:p>
            <a:endParaRP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Helen</a:t>
            </a:r>
          </a:p>
        </p:txBody>
      </p:sp>
    </p:spTree>
    <p:extLst>
      <p:ext uri="{BB962C8B-B14F-4D97-AF65-F5344CB8AC3E}">
        <p14:creationId xmlns:p14="http://schemas.microsoft.com/office/powerpoint/2010/main" val="20636496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a:p>
            <a:endParaRPr lang="en-US"/>
          </a:p>
        </p:txBody>
      </p:sp>
    </p:spTree>
    <p:extLst>
      <p:ext uri="{BB962C8B-B14F-4D97-AF65-F5344CB8AC3E}">
        <p14:creationId xmlns:p14="http://schemas.microsoft.com/office/powerpoint/2010/main" val="1279964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Helen</a:t>
            </a:r>
          </a:p>
        </p:txBody>
      </p:sp>
    </p:spTree>
    <p:extLst>
      <p:ext uri="{BB962C8B-B14F-4D97-AF65-F5344CB8AC3E}">
        <p14:creationId xmlns:p14="http://schemas.microsoft.com/office/powerpoint/2010/main" val="3189950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Dave</a:t>
            </a:r>
          </a:p>
          <a:p>
            <a:r>
              <a:rPr lang="en-US"/>
              <a:t>Source: TP Request #34999 (Needs Review, reported in 6.03), from UC Davis, Iowa State, UTK and UW (SF 46997, 48335, 47825, 48577). The current behavior came from #34146, which cleared all downstream data consistently after the "Data Loss" warning. Product’s original intent (per Maggie) was option A: keep values for fields configured on both the old and new usage type. UW called the data loss "a big issue for our reports." David is holding the card for this feedback.</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Backup questions: If a kept dropdown value isn’t valid for the new usage type or site, should we clear just that field, flag it, or block the save? Should drivers editing their own reservations see the same behavior as admins? Do you need a record of the original values (an audit trail) for billing or reporting? Consider a quick show of hands for A / B / C.</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Another person to add?</a:t>
            </a:r>
          </a:p>
        </p:txBody>
      </p:sp>
    </p:spTree>
    <p:extLst>
      <p:ext uri="{BB962C8B-B14F-4D97-AF65-F5344CB8AC3E}">
        <p14:creationId xmlns:p14="http://schemas.microsoft.com/office/powerpoint/2010/main" val="3201677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15533896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611804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Source: TP Feature #22684 Permissions Enhancements (14 child stories). Department permissions (#9772) alone was requested by 8 clients. Also heard: a read-only enterprise "auditor" view (UTK). The "boundaries" card covers QwikFind, Manage Users, driver search and kiosk key access (#14459, #22690, #22689, #10534). Treat those as security issues, not just features.</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Explain the split: today "admin vs dispatcher vs inspector" is tangled with "site vs enterprise". Pulling them apart lets clients define roles once and apply them at any scope. The User Profile &gt; Permissions tab would become a compact grid with dropdowns. The API and navigation would enforce the same rules.</a:t>
            </a:r>
          </a:p>
          <a:p>
            <a:endParaRPr lang="en-US"/>
          </a:p>
          <a:p>
            <a:r>
              <a:rPr lang="en-US">
                <a:highlight>
                  <a:srgbClr val="FFFF00"/>
                </a:highlight>
              </a:rPr>
              <a:t>One more person to add mileage?</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Dave</a:t>
            </a:r>
          </a:p>
          <a:p>
            <a:endParaRPr lang="en-US"/>
          </a:p>
          <a:p>
            <a:r>
              <a:rPr lang="en-US"/>
              <a:t>Source: TP Feature #22720 Approval Enhancements. Supervisor approval (#7779): Honda, Nissan, UCLA, WSSC Water. Department-head approval of registrations (#22718): Yale, Cornell, GADJJ, Sonoma DHS. Policy acceptance (#28458): Illinois State. Multiple approval email addresses (#22722) is already completed. Requirements are still early; this is listening mode.</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Dave</a:t>
            </a:r>
          </a:p>
          <a:p>
            <a:endParaRPr lang="en-US"/>
          </a:p>
          <a:p>
            <a:r>
              <a:rPr lang="en-US"/>
              <a:t>Backup questions: Do you need multi-step approvals (supervisor, then fleet)? How should we handle approvers who are out of office: delegates, backups, escalation? Should denials require a reason and notify the requester? Should one approval cover a recurring or seasonal series? Do you need an audit trail of approvals? For policy acceptance, do users need to re-accept yearly or when the policy changes, with a report of who accepted which version? How would we know the supervisor: HR feed, SSO attribute, or a profile field?</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25783332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Helen</a:t>
            </a:r>
          </a:p>
          <a:p>
            <a:endParaRPr lang="en-US"/>
          </a:p>
          <a:p>
            <a:r>
              <a:rPr lang="en-US"/>
              <a:t>Source: TP #32744 (design story, v6.05) under Feature #22813 Custom and Configurable Field Enhancements. Requests from Iowa, South Dakota, TVA, UMD, UTK, Valley Water, LMDOE, UNI, UC Davis and others. Valley Water example: Reservation CF20 = Employee ID keeps the original driver’s value after a driver change, which breaks their reporting. Context: a competitor offers 50 fields on its middle tier and unlimited on its top tier.</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Helen</a:t>
            </a:r>
          </a:p>
          <a:p>
            <a:endParaRPr lang="en-US"/>
          </a:p>
          <a:p>
            <a:r>
              <a:rPr lang="en-US"/>
              <a:t>Today user and reservation custom fields are configured differently and capped at 20. The idea: one model, each field defined once and attached to any form, with rules for when a value carries over (for example, Employee ID from the driver’s profile onto the reservation). Dropdowns capped around 10 values; longer lists become searchable combo boxes. The kiosk’s six-field limit would be replaced by paged screens. Field count may tie to pricing tiers; don’t commit to that in the room.</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Helen</a:t>
            </a:r>
          </a:p>
        </p:txBody>
      </p:sp>
    </p:spTree>
    <p:extLst>
      <p:ext uri="{BB962C8B-B14F-4D97-AF65-F5344CB8AC3E}">
        <p14:creationId xmlns:p14="http://schemas.microsoft.com/office/powerpoint/2010/main" val="24864789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a:p>
            <a:r>
              <a:rPr lang="en-US"/>
              <a:t>Is there a budget for it?</a:t>
            </a:r>
          </a:p>
        </p:txBody>
      </p:sp>
    </p:spTree>
    <p:extLst>
      <p:ext uri="{BB962C8B-B14F-4D97-AF65-F5344CB8AC3E}">
        <p14:creationId xmlns:p14="http://schemas.microsoft.com/office/powerpoint/2010/main" val="6361902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36224385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p:cNvSpPr>
            <a:spLocks noGrp="1"/>
          </p:cNvSpPr>
          <p:nvPr>
            <p:ph type="body" idx="1"/>
          </p:nvPr>
        </p:nvSpPr>
        <p:spPr>
          <a:xfrm>
            <a:off x="685800" y="5867400"/>
            <a:ext cx="5486400" cy="4800600"/>
          </a:xfrm>
          <a:prstGeom prst="rect">
            <a:avLst/>
          </a:prstGeom>
        </p:spPr>
        <p:txBody>
          <a:bodyPr/>
          <a:lstStyle/>
          <a:p>
            <a:r>
              <a:rPr lang="en-US"/>
              <a:t>Dave</a:t>
            </a:r>
          </a:p>
        </p:txBody>
      </p:sp>
    </p:spTree>
    <p:extLst>
      <p:ext uri="{BB962C8B-B14F-4D97-AF65-F5344CB8AC3E}">
        <p14:creationId xmlns:p14="http://schemas.microsoft.com/office/powerpoint/2010/main" val="6821388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11E20-CDAD-55F8-1B15-26A9B92596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1891C-9134-8F59-4666-7D1722FDD4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38728-FFB1-DCD0-DE5B-DE709AC3437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89466E-D701-5875-5B7F-885AC326C6E9}"/>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3154343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98D3F-1FB8-0A35-412F-5EDD8BA5EF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8A453D-3647-04B5-85B2-3796EBEB18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1B1B95-512E-AF0B-5E57-FFF34E6C1B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3E78908-4F8F-6FC5-ECB4-F85671DA721E}"/>
              </a:ext>
            </a:extLst>
          </p:cNvPr>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6281315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88AB7-2537-6567-B0C7-4D43858863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3ABE0A-1EC7-E9BB-12D7-B879DB651F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35AD15-B9A8-20EE-AF6D-191E3D4349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71C2D6B-2B0F-71BC-ACC4-219FDEDC3CC2}"/>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2925798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548640" y="502920"/>
            <a:ext cx="1828800" cy="748282"/>
          </a:xfrm>
          <a:prstGeom prst="rect">
            <a:avLst/>
          </a:prstGeom>
        </p:spPr>
      </p:pic>
      <p:sp>
        <p:nvSpPr>
          <p:cNvPr id="3" name="Text 0"/>
          <p:cNvSpPr>
            <a:spLocks noGrp="1"/>
          </p:cNvSpPr>
          <p:nvPr>
            <p:ph type="title" idx="101" hasCustomPrompt="1"/>
          </p:nvPr>
        </p:nvSpPr>
        <p:spPr>
          <a:xfrm>
            <a:off x="640080" y="2286000"/>
            <a:ext cx="7589520" cy="1417320"/>
          </a:xfrm>
          <a:prstGeom prst="rect">
            <a:avLst/>
          </a:prstGeom>
          <a:noFill/>
          <a:ln/>
        </p:spPr>
        <p:txBody>
          <a:bodyPr wrap="square" rtlCol="0"/>
          <a:lstStyle>
            <a:lvl1pPr marL="0" indent="0" algn="l">
              <a:buNone/>
              <a:defRPr lang="en-US" sz="4400" b="1" dirty="0">
                <a:solidFill>
                  <a:srgbClr val="FFFFFF"/>
                </a:solidFill>
                <a:latin typeface="Syne" pitchFamily="34" charset="0"/>
                <a:ea typeface="Syne" pitchFamily="34" charset="-122"/>
                <a:cs typeface="Syne" pitchFamily="34" charset="-120"/>
              </a:defRPr>
            </a:lvl1pPr>
          </a:lstStyle>
          <a:p>
            <a:pPr marL="0" indent="0" algn="l">
              <a:buNone/>
            </a:pPr>
            <a:r>
              <a:rPr lang="en-US" sz="4400" b="1">
                <a:solidFill>
                  <a:srgbClr val="FFFFFF"/>
                </a:solidFill>
                <a:latin typeface="Syne" pitchFamily="34" charset="0"/>
                <a:ea typeface="Syne" pitchFamily="34" charset="-122"/>
                <a:cs typeface="Syne" pitchFamily="34" charset="-120"/>
              </a:rPr>
              <a:t>Presentation Title</a:t>
            </a:r>
            <a:endParaRPr lang="en-US" sz="4400"/>
          </a:p>
        </p:txBody>
      </p:sp>
      <p:sp>
        <p:nvSpPr>
          <p:cNvPr id="4" name="Text 0"/>
          <p:cNvSpPr>
            <a:spLocks noGrp="1"/>
          </p:cNvSpPr>
          <p:nvPr>
            <p:ph type="body" idx="102" hasCustomPrompt="1"/>
          </p:nvPr>
        </p:nvSpPr>
        <p:spPr>
          <a:xfrm>
            <a:off x="640080" y="3931920"/>
            <a:ext cx="7589520" cy="548640"/>
          </a:xfrm>
          <a:prstGeom prst="rect">
            <a:avLst/>
          </a:prstGeom>
          <a:noFill/>
          <a:ln/>
        </p:spPr>
        <p:txBody>
          <a:bodyPr wrap="square" rtlCol="0"/>
          <a:lstStyle>
            <a:lvl1pPr marL="0" indent="0" algn="l">
              <a:buNone/>
              <a:defRPr lang="en-US" sz="2000" dirty="0">
                <a:solidFill>
                  <a:srgbClr val="5CC6DC"/>
                </a:solidFill>
                <a:latin typeface="Syne" pitchFamily="34" charset="0"/>
                <a:ea typeface="Syne" pitchFamily="34" charset="-122"/>
                <a:cs typeface="Syne" pitchFamily="34" charset="-120"/>
              </a:defRPr>
            </a:lvl1pPr>
          </a:lstStyle>
          <a:p>
            <a:pPr marL="0" indent="0" algn="l">
              <a:buNone/>
            </a:pPr>
            <a:r>
              <a:rPr lang="en-US" sz="2000">
                <a:solidFill>
                  <a:srgbClr val="5CC6DC"/>
                </a:solidFill>
                <a:latin typeface="Syne" pitchFamily="34" charset="0"/>
                <a:ea typeface="Syne" pitchFamily="34" charset="-122"/>
                <a:cs typeface="Syne" pitchFamily="34" charset="-120"/>
              </a:rPr>
              <a:t>Subtitle or Track Name</a:t>
            </a:r>
            <a:endParaRPr lang="en-US" sz="2000"/>
          </a:p>
        </p:txBody>
      </p:sp>
      <p:sp>
        <p:nvSpPr>
          <p:cNvPr id="5" name="Text 0"/>
          <p:cNvSpPr>
            <a:spLocks noGrp="1"/>
          </p:cNvSpPr>
          <p:nvPr>
            <p:ph type="body" idx="103" hasCustomPrompt="1"/>
          </p:nvPr>
        </p:nvSpPr>
        <p:spPr>
          <a:xfrm>
            <a:off x="640080" y="5989320"/>
            <a:ext cx="7589520" cy="365760"/>
          </a:xfrm>
          <a:prstGeom prst="rect">
            <a:avLst/>
          </a:prstGeom>
          <a:noFill/>
          <a:ln/>
        </p:spPr>
        <p:txBody>
          <a:bodyPr wrap="square" rtlCol="0"/>
          <a:lstStyle>
            <a:lvl1pPr marL="0" indent="0" algn="l">
              <a:buNone/>
              <a:defRPr lang="en-US" sz="1300" dirty="0">
                <a:solidFill>
                  <a:srgbClr val="AEBBCB"/>
                </a:solidFill>
                <a:latin typeface="Roboto" pitchFamily="34" charset="0"/>
                <a:ea typeface="Roboto" pitchFamily="34" charset="-122"/>
                <a:cs typeface="Roboto" pitchFamily="34" charset="-120"/>
              </a:defRPr>
            </a:lvl1pPr>
          </a:lstStyle>
          <a:p>
            <a:pPr marL="0" indent="0" algn="l">
              <a:buNone/>
            </a:pPr>
            <a:r>
              <a:rPr lang="en-US" sz="1300">
                <a:solidFill>
                  <a:srgbClr val="AEBBCB"/>
                </a:solidFill>
                <a:latin typeface="Roboto" pitchFamily="34" charset="0"/>
                <a:ea typeface="Roboto" pitchFamily="34" charset="-122"/>
                <a:cs typeface="Roboto" pitchFamily="34" charset="-120"/>
              </a:rPr>
              <a:t>COMMAND User Conference 2026  •  Glendale, AZ</a:t>
            </a:r>
            <a:endParaRPr lang="en-US" sz="130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Divi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10362895" y="457200"/>
            <a:ext cx="1371600" cy="561211"/>
          </a:xfrm>
          <a:prstGeom prst="rect">
            <a:avLst/>
          </a:prstGeom>
        </p:spPr>
      </p:pic>
      <p:sp>
        <p:nvSpPr>
          <p:cNvPr id="3" name="Text 0"/>
          <p:cNvSpPr>
            <a:spLocks noGrp="1"/>
          </p:cNvSpPr>
          <p:nvPr>
            <p:ph type="body" idx="101" hasCustomPrompt="1"/>
          </p:nvPr>
        </p:nvSpPr>
        <p:spPr>
          <a:xfrm>
            <a:off x="640080" y="868680"/>
            <a:ext cx="7315200" cy="411480"/>
          </a:xfrm>
          <a:prstGeom prst="rect">
            <a:avLst/>
          </a:prstGeom>
          <a:noFill/>
          <a:ln/>
        </p:spPr>
        <p:txBody>
          <a:bodyPr wrap="square" rtlCol="0"/>
          <a:lstStyle>
            <a:lvl1pPr marL="0" indent="0" algn="l">
              <a:buNone/>
              <a:defRPr lang="en-US" sz="1400" b="1" kern="0" spc="300" dirty="0">
                <a:solidFill>
                  <a:srgbClr val="F58220"/>
                </a:solidFill>
                <a:latin typeface="Roboto" pitchFamily="34" charset="0"/>
                <a:ea typeface="Roboto" pitchFamily="34" charset="-122"/>
                <a:cs typeface="Roboto" pitchFamily="34" charset="-120"/>
              </a:defRPr>
            </a:lvl1pPr>
          </a:lstStyle>
          <a:p>
            <a:pPr marL="0" indent="0" algn="l">
              <a:buNone/>
            </a:pPr>
            <a:r>
              <a:rPr lang="en-US" sz="1400" b="1" kern="0" spc="300">
                <a:solidFill>
                  <a:srgbClr val="F58220"/>
                </a:solidFill>
                <a:latin typeface="Roboto" pitchFamily="34" charset="0"/>
                <a:ea typeface="Roboto" pitchFamily="34" charset="-122"/>
                <a:cs typeface="Roboto" pitchFamily="34" charset="-120"/>
              </a:rPr>
              <a:t>SECTION 01</a:t>
            </a:r>
            <a:endParaRPr lang="en-US" sz="1400"/>
          </a:p>
        </p:txBody>
      </p:sp>
      <p:sp>
        <p:nvSpPr>
          <p:cNvPr id="4" name="Text 0"/>
          <p:cNvSpPr>
            <a:spLocks noGrp="1"/>
          </p:cNvSpPr>
          <p:nvPr>
            <p:ph type="title" idx="102" hasCustomPrompt="1"/>
          </p:nvPr>
        </p:nvSpPr>
        <p:spPr>
          <a:xfrm>
            <a:off x="640080" y="1325880"/>
            <a:ext cx="7589520" cy="1463040"/>
          </a:xfrm>
          <a:prstGeom prst="rect">
            <a:avLst/>
          </a:prstGeom>
          <a:noFill/>
          <a:ln/>
        </p:spPr>
        <p:txBody>
          <a:bodyPr wrap="square" rtlCol="0"/>
          <a:lstStyle>
            <a:lvl1pPr marL="0" indent="0" algn="l">
              <a:buNone/>
              <a:defRPr lang="en-US" sz="4000" b="1" dirty="0">
                <a:solidFill>
                  <a:srgbClr val="FFFFFF"/>
                </a:solidFill>
                <a:latin typeface="Syne" pitchFamily="34" charset="0"/>
                <a:ea typeface="Syne" pitchFamily="34" charset="-122"/>
                <a:cs typeface="Syne" pitchFamily="34" charset="-120"/>
              </a:defRPr>
            </a:lvl1pPr>
          </a:lstStyle>
          <a:p>
            <a:pPr marL="0" indent="0" algn="l">
              <a:buNone/>
            </a:pPr>
            <a:r>
              <a:rPr lang="en-US" sz="4000" b="1">
                <a:solidFill>
                  <a:srgbClr val="FFFFFF"/>
                </a:solidFill>
                <a:latin typeface="Syne" pitchFamily="34" charset="0"/>
                <a:ea typeface="Syne" pitchFamily="34" charset="-122"/>
                <a:cs typeface="Syne" pitchFamily="34" charset="-120"/>
              </a:rPr>
              <a:t>Section Title</a:t>
            </a:r>
            <a:endParaRPr lang="en-US" sz="400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xt Content">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a:solidFill>
                  <a:srgbClr val="0B1F38"/>
                </a:solidFill>
                <a:latin typeface="Syne" pitchFamily="34" charset="0"/>
                <a:ea typeface="Syne" pitchFamily="34" charset="-122"/>
                <a:cs typeface="Syne" pitchFamily="34" charset="-120"/>
              </a:rPr>
              <a:t>Content Title</a:t>
            </a:r>
            <a:endParaRPr lang="en-US" sz="3000"/>
          </a:p>
        </p:txBody>
      </p:sp>
      <p:sp>
        <p:nvSpPr>
          <p:cNvPr id="4" name="Text 0"/>
          <p:cNvSpPr>
            <a:spLocks noGrp="1"/>
          </p:cNvSpPr>
          <p:nvPr>
            <p:ph type="body" idx="102" hasCustomPrompt="1"/>
          </p:nvPr>
        </p:nvSpPr>
        <p:spPr>
          <a:xfrm>
            <a:off x="548640" y="1417320"/>
            <a:ext cx="11064240" cy="4142232"/>
          </a:xfrm>
          <a:prstGeom prst="rect">
            <a:avLst/>
          </a:prstGeom>
          <a:noFill/>
          <a:ln/>
        </p:spPr>
        <p:txBody>
          <a:bodyPr wrap="square" rtlCol="0"/>
          <a:lstStyle>
            <a:lvl1pPr marL="228600" indent="-228600" algn="l">
              <a:buSzPct val="100000"/>
              <a:buChar char="●"/>
              <a:defRPr lang="en-US" sz="1600" dirty="0">
                <a:solidFill>
                  <a:srgbClr val="1A1A1A"/>
                </a:solidFill>
                <a:latin typeface="Roboto" pitchFamily="34" charset="0"/>
                <a:ea typeface="Roboto" pitchFamily="34" charset="-122"/>
                <a:cs typeface="Roboto" pitchFamily="34" charset="-120"/>
              </a:defRPr>
            </a:lvl1pPr>
          </a:lstStyle>
          <a:p>
            <a:pPr marL="228600" indent="-228600" algn="l">
              <a:buSzPct val="100000"/>
              <a:buChar char="●"/>
            </a:pPr>
            <a:r>
              <a:rPr lang="en-US" sz="1600">
                <a:solidFill>
                  <a:srgbClr val="1A1A1A"/>
                </a:solidFill>
                <a:latin typeface="Roboto" pitchFamily="34" charset="0"/>
                <a:ea typeface="Roboto" pitchFamily="34" charset="-122"/>
                <a:cs typeface="Roboto" pitchFamily="34" charset="-120"/>
              </a:rPr>
              <a:t>First point goes here</a:t>
            </a:r>
            <a:endParaRPr lang="en-US" sz="1600"/>
          </a:p>
          <a:p>
            <a:pPr marL="228600" indent="-228600" algn="l">
              <a:buSzPct val="100000"/>
              <a:buChar char="●"/>
            </a:pPr>
            <a:r>
              <a:rPr lang="en-US" sz="1600">
                <a:solidFill>
                  <a:srgbClr val="1A1A1A"/>
                </a:solidFill>
                <a:latin typeface="Roboto" pitchFamily="34" charset="0"/>
                <a:ea typeface="Roboto" pitchFamily="34" charset="-122"/>
                <a:cs typeface="Roboto" pitchFamily="34" charset="-120"/>
              </a:rPr>
              <a:t>Second point goes here</a:t>
            </a:r>
            <a:endParaRPr lang="en-US" sz="1600"/>
          </a:p>
          <a:p>
            <a:pPr marL="228600" indent="-228600" algn="l">
              <a:buSzPct val="100000"/>
              <a:buChar char="●"/>
            </a:pPr>
            <a:r>
              <a:rPr lang="en-US" sz="1600">
                <a:solidFill>
                  <a:srgbClr val="1A1A1A"/>
                </a:solidFill>
                <a:latin typeface="Roboto" pitchFamily="34" charset="0"/>
                <a:ea typeface="Roboto" pitchFamily="34" charset="-122"/>
                <a:cs typeface="Roboto" pitchFamily="34" charset="-120"/>
              </a:rPr>
              <a:t>Third point goes here</a:t>
            </a:r>
            <a:endParaRPr lang="en-US" sz="1600"/>
          </a:p>
        </p:txBody>
      </p:sp>
      <p:pic>
        <p:nvPicPr>
          <p:cNvPr id="5"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6" name="Text 0"/>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a:solidFill>
                  <a:srgbClr val="818182"/>
                </a:solidFill>
                <a:latin typeface="Roboto" pitchFamily="34" charset="0"/>
                <a:ea typeface="Roboto" pitchFamily="34" charset="-122"/>
                <a:cs typeface="Roboto" pitchFamily="34" charset="-120"/>
              </a:rPr>
              <a:t>AgileFleet COMMAND User Conference 2026 · Glendale, AZ</a:t>
            </a:r>
            <a:endParaRPr lang="en-US" sz="90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ntent (Text + Image)">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a:solidFill>
                  <a:srgbClr val="0B1F38"/>
                </a:solidFill>
                <a:latin typeface="Syne" pitchFamily="34" charset="0"/>
                <a:ea typeface="Syne" pitchFamily="34" charset="-122"/>
                <a:cs typeface="Syne" pitchFamily="34" charset="-120"/>
              </a:rPr>
              <a:t>Content Title</a:t>
            </a:r>
            <a:endParaRPr lang="en-US" sz="3000"/>
          </a:p>
        </p:txBody>
      </p:sp>
      <p:sp>
        <p:nvSpPr>
          <p:cNvPr id="4" name="Text 0"/>
          <p:cNvSpPr>
            <a:spLocks noGrp="1"/>
          </p:cNvSpPr>
          <p:nvPr>
            <p:ph type="body" idx="102" hasCustomPrompt="1"/>
          </p:nvPr>
        </p:nvSpPr>
        <p:spPr>
          <a:xfrm>
            <a:off x="548640" y="1417320"/>
            <a:ext cx="5212080" cy="4142232"/>
          </a:xfrm>
          <a:prstGeom prst="rect">
            <a:avLst/>
          </a:prstGeom>
          <a:noFill/>
          <a:ln/>
        </p:spPr>
        <p:txBody>
          <a:bodyPr wrap="square" rtlCol="0"/>
          <a:lstStyle>
            <a:lvl1pPr marL="203200" indent="-203200" algn="l">
              <a:buSzPct val="100000"/>
              <a:buChar char="●"/>
              <a:defRPr lang="en-US" sz="1500" dirty="0">
                <a:solidFill>
                  <a:srgbClr val="1A1A1A"/>
                </a:solidFill>
                <a:latin typeface="Roboto" pitchFamily="34" charset="0"/>
                <a:ea typeface="Roboto" pitchFamily="34" charset="-122"/>
                <a:cs typeface="Roboto" pitchFamily="34" charset="-120"/>
              </a:defRPr>
            </a:lvl1pPr>
          </a:lstStyle>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First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Second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Third point goes here</a:t>
            </a:r>
            <a:endParaRPr lang="en-US" sz="1500"/>
          </a:p>
        </p:txBody>
      </p:sp>
      <p:sp>
        <p:nvSpPr>
          <p:cNvPr id="5" name="Shape 0"/>
          <p:cNvSpPr/>
          <p:nvPr/>
        </p:nvSpPr>
        <p:spPr>
          <a:xfrm>
            <a:off x="6080760" y="1417320"/>
            <a:ext cx="5532120" cy="4142232"/>
          </a:xfrm>
          <a:prstGeom prst="rect">
            <a:avLst/>
          </a:prstGeom>
          <a:solidFill>
            <a:srgbClr val="DCE7F3"/>
          </a:solidFill>
          <a:ln w="12700">
            <a:solidFill>
              <a:srgbClr val="3773BC"/>
            </a:solidFill>
            <a:prstDash val="dash"/>
          </a:ln>
        </p:spPr>
        <p:txBody>
          <a:bodyPr/>
          <a:lstStyle/>
          <a:p>
            <a:endParaRPr lang="en-US"/>
          </a:p>
        </p:txBody>
      </p:sp>
      <p:sp>
        <p:nvSpPr>
          <p:cNvPr id="6" name="Text 1"/>
          <p:cNvSpPr/>
          <p:nvPr/>
        </p:nvSpPr>
        <p:spPr>
          <a:xfrm>
            <a:off x="6080760" y="1417320"/>
            <a:ext cx="5532120" cy="4142232"/>
          </a:xfrm>
          <a:prstGeom prst="rect">
            <a:avLst/>
          </a:prstGeom>
          <a:noFill/>
          <a:ln/>
        </p:spPr>
        <p:txBody>
          <a:bodyPr wrap="square" lIns="0" tIns="0" rIns="0" bIns="0" rtlCol="0" anchor="ctr"/>
          <a:lstStyle/>
          <a:p>
            <a:pPr marL="0" indent="0" algn="ctr">
              <a:buNone/>
            </a:pPr>
            <a:r>
              <a:rPr lang="en-US" sz="1400">
                <a:solidFill>
                  <a:srgbClr val="3773BC"/>
                </a:solidFill>
                <a:latin typeface="Roboto" pitchFamily="34" charset="0"/>
                <a:ea typeface="Roboto" pitchFamily="34" charset="-122"/>
                <a:cs typeface="Roboto" pitchFamily="34" charset="-120"/>
              </a:rPr>
              <a:t>Insert image</a:t>
            </a:r>
            <a:endParaRPr lang="en-US" sz="1400"/>
          </a:p>
        </p:txBody>
      </p:sp>
      <p:sp>
        <p:nvSpPr>
          <p:cNvPr id="7" name="Text 2"/>
          <p:cNvSpPr>
            <a:spLocks noGrp="1"/>
          </p:cNvSpPr>
          <p:nvPr>
            <p:ph idx="105" hasCustomPrompt="1"/>
          </p:nvPr>
        </p:nvSpPr>
        <p:spPr>
          <a:xfrm>
            <a:off x="6080760" y="1417320"/>
            <a:ext cx="5532120" cy="4142232"/>
          </a:xfrm>
          <a:prstGeom prst="rect">
            <a:avLst/>
          </a:prstGeom>
          <a:noFill/>
          <a:ln/>
        </p:spPr>
        <p:txBody>
          <a:bodyPr wrap="square" rtlCol="0"/>
          <a:lstStyle>
            <a:lvl1pPr marL="0" indent="0">
              <a:buNone/>
              <a:defRPr lang="en-US" dirty="0"/>
            </a:lvl1pPr>
          </a:lstStyle>
          <a:p>
            <a:pPr marL="0" indent="0">
              <a:buNone/>
            </a:pPr>
            <a:endParaRPr lang="en-US"/>
          </a:p>
        </p:txBody>
      </p:sp>
      <p:pic>
        <p:nvPicPr>
          <p:cNvPr id="8"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9" name="Text 2"/>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a:solidFill>
                  <a:srgbClr val="818182"/>
                </a:solidFill>
                <a:latin typeface="Roboto" pitchFamily="34" charset="0"/>
                <a:ea typeface="Roboto" pitchFamily="34" charset="-122"/>
                <a:cs typeface="Roboto" pitchFamily="34" charset="-120"/>
              </a:rPr>
              <a:t>AgileFleet COMMAND User Conference 2026 · Glendale, AZ</a:t>
            </a:r>
            <a:endParaRPr lang="en-US" sz="90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tat Highlight">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a:solidFill>
                  <a:srgbClr val="0B1F38"/>
                </a:solidFill>
                <a:latin typeface="Syne" pitchFamily="34" charset="0"/>
                <a:ea typeface="Syne" pitchFamily="34" charset="-122"/>
                <a:cs typeface="Syne" pitchFamily="34" charset="-120"/>
              </a:rPr>
              <a:t>Content Title</a:t>
            </a:r>
            <a:endParaRPr lang="en-US" sz="3000"/>
          </a:p>
        </p:txBody>
      </p:sp>
      <p:sp>
        <p:nvSpPr>
          <p:cNvPr id="4" name="Shape 0"/>
          <p:cNvSpPr/>
          <p:nvPr/>
        </p:nvSpPr>
        <p:spPr>
          <a:xfrm>
            <a:off x="548640" y="1417320"/>
            <a:ext cx="3749040" cy="4142232"/>
          </a:xfrm>
          <a:prstGeom prst="rect">
            <a:avLst/>
          </a:prstGeom>
          <a:solidFill>
            <a:srgbClr val="0B1F38"/>
          </a:solidFill>
          <a:ln/>
        </p:spPr>
        <p:txBody>
          <a:bodyPr/>
          <a:lstStyle/>
          <a:p>
            <a:endParaRPr lang="en-US"/>
          </a:p>
        </p:txBody>
      </p:sp>
      <p:sp>
        <p:nvSpPr>
          <p:cNvPr id="5" name="Text 1"/>
          <p:cNvSpPr>
            <a:spLocks noGrp="1"/>
          </p:cNvSpPr>
          <p:nvPr>
            <p:ph type="body" idx="103" hasCustomPrompt="1"/>
          </p:nvPr>
        </p:nvSpPr>
        <p:spPr>
          <a:xfrm>
            <a:off x="822960" y="2377440"/>
            <a:ext cx="3200400" cy="1280160"/>
          </a:xfrm>
          <a:prstGeom prst="rect">
            <a:avLst/>
          </a:prstGeom>
          <a:noFill/>
          <a:ln/>
        </p:spPr>
        <p:txBody>
          <a:bodyPr wrap="square" rtlCol="0"/>
          <a:lstStyle>
            <a:lvl1pPr marL="0" indent="0" algn="l">
              <a:buNone/>
              <a:defRPr lang="en-US" sz="6400" b="1" dirty="0">
                <a:solidFill>
                  <a:srgbClr val="F58220"/>
                </a:solidFill>
                <a:latin typeface="Syne" pitchFamily="34" charset="0"/>
                <a:ea typeface="Syne" pitchFamily="34" charset="-122"/>
                <a:cs typeface="Syne" pitchFamily="34" charset="-120"/>
              </a:defRPr>
            </a:lvl1pPr>
          </a:lstStyle>
          <a:p>
            <a:pPr marL="0" indent="0" algn="l">
              <a:buNone/>
            </a:pPr>
            <a:r>
              <a:rPr lang="en-US" sz="6400" b="1">
                <a:solidFill>
                  <a:srgbClr val="F58220"/>
                </a:solidFill>
                <a:latin typeface="Syne" pitchFamily="34" charset="0"/>
                <a:ea typeface="Syne" pitchFamily="34" charset="-122"/>
                <a:cs typeface="Syne" pitchFamily="34" charset="-120"/>
              </a:rPr>
              <a:t>42%</a:t>
            </a:r>
            <a:endParaRPr lang="en-US" sz="6400"/>
          </a:p>
        </p:txBody>
      </p:sp>
      <p:sp>
        <p:nvSpPr>
          <p:cNvPr id="6" name="Text 1"/>
          <p:cNvSpPr>
            <a:spLocks noGrp="1"/>
          </p:cNvSpPr>
          <p:nvPr>
            <p:ph type="body" idx="104" hasCustomPrompt="1"/>
          </p:nvPr>
        </p:nvSpPr>
        <p:spPr>
          <a:xfrm>
            <a:off x="822960" y="3657600"/>
            <a:ext cx="3200400" cy="914400"/>
          </a:xfrm>
          <a:prstGeom prst="rect">
            <a:avLst/>
          </a:prstGeom>
          <a:noFill/>
          <a:ln/>
        </p:spPr>
        <p:txBody>
          <a:bodyPr wrap="square" rtlCol="0"/>
          <a:lstStyle>
            <a:lvl1pPr marL="0" indent="0" algn="l">
              <a:buNone/>
              <a:defRPr lang="en-US" sz="1400" b="1" dirty="0">
                <a:solidFill>
                  <a:srgbClr val="5CC6DC"/>
                </a:solidFill>
                <a:latin typeface="Roboto" pitchFamily="34" charset="0"/>
                <a:ea typeface="Roboto" pitchFamily="34" charset="-122"/>
                <a:cs typeface="Roboto" pitchFamily="34" charset="-120"/>
              </a:defRPr>
            </a:lvl1pPr>
          </a:lstStyle>
          <a:p>
            <a:pPr marL="0" indent="0" algn="l">
              <a:buNone/>
            </a:pPr>
            <a:r>
              <a:rPr lang="en-US" sz="1400" b="1">
                <a:solidFill>
                  <a:srgbClr val="5CC6DC"/>
                </a:solidFill>
                <a:latin typeface="Roboto" pitchFamily="34" charset="0"/>
                <a:ea typeface="Roboto" pitchFamily="34" charset="-122"/>
                <a:cs typeface="Roboto" pitchFamily="34" charset="-120"/>
              </a:rPr>
              <a:t>Supporting stat label</a:t>
            </a:r>
            <a:endParaRPr lang="en-US" sz="1400"/>
          </a:p>
        </p:txBody>
      </p:sp>
      <p:sp>
        <p:nvSpPr>
          <p:cNvPr id="7" name="Text 1"/>
          <p:cNvSpPr>
            <a:spLocks noGrp="1"/>
          </p:cNvSpPr>
          <p:nvPr>
            <p:ph type="body" idx="105" hasCustomPrompt="1"/>
          </p:nvPr>
        </p:nvSpPr>
        <p:spPr>
          <a:xfrm>
            <a:off x="4709160" y="1417320"/>
            <a:ext cx="6903720" cy="4142232"/>
          </a:xfrm>
          <a:prstGeom prst="rect">
            <a:avLst/>
          </a:prstGeom>
          <a:noFill/>
          <a:ln/>
        </p:spPr>
        <p:txBody>
          <a:bodyPr wrap="square" rtlCol="0"/>
          <a:lstStyle>
            <a:lvl1pPr marL="203200" indent="-203200" algn="l">
              <a:buSzPct val="100000"/>
              <a:buChar char="●"/>
              <a:defRPr lang="en-US" sz="1500" dirty="0">
                <a:solidFill>
                  <a:srgbClr val="1A1A1A"/>
                </a:solidFill>
                <a:latin typeface="Roboto" pitchFamily="34" charset="0"/>
                <a:ea typeface="Roboto" pitchFamily="34" charset="-122"/>
                <a:cs typeface="Roboto" pitchFamily="34" charset="-120"/>
              </a:defRPr>
            </a:lvl1pPr>
          </a:lstStyle>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First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Second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Third point goes here</a:t>
            </a:r>
            <a:endParaRPr lang="en-US" sz="1500"/>
          </a:p>
        </p:txBody>
      </p:sp>
      <p:pic>
        <p:nvPicPr>
          <p:cNvPr id="8"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9" name="Text 1"/>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a:solidFill>
                  <a:srgbClr val="818182"/>
                </a:solidFill>
                <a:latin typeface="Roboto" pitchFamily="34" charset="0"/>
                <a:ea typeface="Roboto" pitchFamily="34" charset="-122"/>
                <a:cs typeface="Roboto" pitchFamily="34" charset="-120"/>
              </a:rPr>
              <a:t>AgileFleet COMMAND User Conference 2026 · Glendale, AZ</a:t>
            </a:r>
            <a:endParaRPr lang="en-US" sz="90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losing / 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548640" y="502920"/>
            <a:ext cx="1645920" cy="673453"/>
          </a:xfrm>
          <a:prstGeom prst="rect">
            <a:avLst/>
          </a:prstGeom>
        </p:spPr>
      </p:pic>
      <p:sp>
        <p:nvSpPr>
          <p:cNvPr id="3" name="Text 0"/>
          <p:cNvSpPr>
            <a:spLocks noGrp="1"/>
          </p:cNvSpPr>
          <p:nvPr>
            <p:ph type="title" idx="101" hasCustomPrompt="1"/>
          </p:nvPr>
        </p:nvSpPr>
        <p:spPr>
          <a:xfrm>
            <a:off x="640080" y="2286000"/>
            <a:ext cx="7589520" cy="1005840"/>
          </a:xfrm>
          <a:prstGeom prst="rect">
            <a:avLst/>
          </a:prstGeom>
          <a:noFill/>
          <a:ln/>
        </p:spPr>
        <p:txBody>
          <a:bodyPr wrap="square" rtlCol="0"/>
          <a:lstStyle>
            <a:lvl1pPr marL="0" indent="0" algn="l">
              <a:buNone/>
              <a:defRPr lang="en-US" sz="4000" b="1" dirty="0">
                <a:solidFill>
                  <a:srgbClr val="FFFFFF"/>
                </a:solidFill>
                <a:latin typeface="Syne" pitchFamily="34" charset="0"/>
                <a:ea typeface="Syne" pitchFamily="34" charset="-122"/>
                <a:cs typeface="Syne" pitchFamily="34" charset="-120"/>
              </a:defRPr>
            </a:lvl1pPr>
          </a:lstStyle>
          <a:p>
            <a:pPr marL="0" indent="0" algn="l">
              <a:buNone/>
            </a:pPr>
            <a:r>
              <a:rPr lang="en-US" sz="4000" b="1">
                <a:solidFill>
                  <a:srgbClr val="FFFFFF"/>
                </a:solidFill>
                <a:latin typeface="Syne" pitchFamily="34" charset="0"/>
                <a:ea typeface="Syne" pitchFamily="34" charset="-122"/>
                <a:cs typeface="Syne" pitchFamily="34" charset="-120"/>
              </a:rPr>
              <a:t>Thank You</a:t>
            </a:r>
            <a:endParaRPr lang="en-US" sz="4000"/>
          </a:p>
        </p:txBody>
      </p:sp>
      <p:sp>
        <p:nvSpPr>
          <p:cNvPr id="4" name="Text 0"/>
          <p:cNvSpPr>
            <a:spLocks noGrp="1"/>
          </p:cNvSpPr>
          <p:nvPr>
            <p:ph type="body" idx="102" hasCustomPrompt="1"/>
          </p:nvPr>
        </p:nvSpPr>
        <p:spPr>
          <a:xfrm>
            <a:off x="640080" y="3383280"/>
            <a:ext cx="7589520" cy="548640"/>
          </a:xfrm>
          <a:prstGeom prst="rect">
            <a:avLst/>
          </a:prstGeom>
          <a:noFill/>
          <a:ln/>
        </p:spPr>
        <p:txBody>
          <a:bodyPr wrap="square" rtlCol="0"/>
          <a:lstStyle>
            <a:lvl1pPr marL="0" indent="0" algn="l">
              <a:buNone/>
              <a:defRPr lang="en-US" sz="1800" dirty="0">
                <a:solidFill>
                  <a:srgbClr val="5CC6DC"/>
                </a:solidFill>
                <a:latin typeface="Syne" pitchFamily="34" charset="0"/>
                <a:ea typeface="Syne" pitchFamily="34" charset="-122"/>
                <a:cs typeface="Syne" pitchFamily="34" charset="-120"/>
              </a:defRPr>
            </a:lvl1pPr>
          </a:lstStyle>
          <a:p>
            <a:pPr marL="0" indent="0" algn="l">
              <a:buNone/>
            </a:pPr>
            <a:r>
              <a:rPr lang="en-US" sz="1800">
                <a:solidFill>
                  <a:srgbClr val="5CC6DC"/>
                </a:solidFill>
                <a:latin typeface="Syne" pitchFamily="34" charset="0"/>
                <a:ea typeface="Syne" pitchFamily="34" charset="-122"/>
                <a:cs typeface="Syne" pitchFamily="34" charset="-120"/>
              </a:rPr>
              <a:t>Questions? Find us at the AgileFleet booth.</a:t>
            </a:r>
            <a:endParaRPr lang="en-US" sz="1800"/>
          </a:p>
        </p:txBody>
      </p:sp>
      <p:sp>
        <p:nvSpPr>
          <p:cNvPr id="5" name="Text 0"/>
          <p:cNvSpPr>
            <a:spLocks noGrp="1"/>
          </p:cNvSpPr>
          <p:nvPr>
            <p:ph type="body" idx="103" hasCustomPrompt="1"/>
          </p:nvPr>
        </p:nvSpPr>
        <p:spPr>
          <a:xfrm>
            <a:off x="640080" y="5989320"/>
            <a:ext cx="7589520" cy="365760"/>
          </a:xfrm>
          <a:prstGeom prst="rect">
            <a:avLst/>
          </a:prstGeom>
          <a:noFill/>
          <a:ln/>
        </p:spPr>
        <p:txBody>
          <a:bodyPr wrap="square" rtlCol="0"/>
          <a:lstStyle>
            <a:lvl1pPr marL="0" indent="0" algn="l">
              <a:buNone/>
              <a:defRPr lang="en-US" sz="1300" dirty="0">
                <a:solidFill>
                  <a:srgbClr val="AEBBCB"/>
                </a:solidFill>
                <a:latin typeface="Roboto" pitchFamily="34" charset="0"/>
                <a:ea typeface="Roboto" pitchFamily="34" charset="-122"/>
                <a:cs typeface="Roboto" pitchFamily="34" charset="-120"/>
              </a:defRPr>
            </a:lvl1pPr>
          </a:lstStyle>
          <a:p>
            <a:pPr marL="0" indent="0" algn="l">
              <a:buNone/>
            </a:pPr>
            <a:r>
              <a:rPr lang="en-US" sz="1300">
                <a:solidFill>
                  <a:srgbClr val="AEBBCB"/>
                </a:solidFill>
                <a:latin typeface="Roboto" pitchFamily="34" charset="0"/>
                <a:ea typeface="Roboto" pitchFamily="34" charset="-122"/>
                <a:cs typeface="Roboto" pitchFamily="34" charset="-120"/>
              </a:rPr>
              <a:t>COMMAND User Conference 2026  •  Glendale, AZ</a:t>
            </a:r>
            <a:endParaRPr lang="en-US" sz="130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1"/>
        <p:cNvGrpSpPr/>
        <p:nvPr/>
      </p:nvGrpSpPr>
      <p:grpSpPr>
        <a:xfrm>
          <a:off x="0" y="0"/>
          <a:ext cx="0" cy="0"/>
          <a:chOff x="0" y="0"/>
          <a:chExt cx="0" cy="0"/>
        </a:xfrm>
      </p:grpSpPr>
      <p:sp>
        <p:nvSpPr>
          <p:cNvPr id="22" name="Google Shape;22;p7"/>
          <p:cNvSpPr/>
          <p:nvPr/>
        </p:nvSpPr>
        <p:spPr>
          <a:xfrm>
            <a:off x="-6350" y="0"/>
            <a:ext cx="12192000" cy="776400"/>
          </a:xfrm>
          <a:prstGeom prst="rect">
            <a:avLst/>
          </a:prstGeom>
          <a:solidFill>
            <a:schemeClr val="dk2"/>
          </a:solidFill>
          <a:ln w="12700"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Libre Franklin"/>
              <a:ea typeface="Libre Franklin"/>
              <a:cs typeface="Libre Franklin"/>
              <a:sym typeface="Libre Franklin"/>
            </a:endParaRPr>
          </a:p>
        </p:txBody>
      </p:sp>
      <p:sp>
        <p:nvSpPr>
          <p:cNvPr id="23" name="Google Shape;23;p7"/>
          <p:cNvSpPr txBox="1">
            <a:spLocks noGrp="1"/>
          </p:cNvSpPr>
          <p:nvPr>
            <p:ph type="title"/>
          </p:nvPr>
        </p:nvSpPr>
        <p:spPr>
          <a:xfrm>
            <a:off x="485775" y="157525"/>
            <a:ext cx="11207700" cy="618900"/>
          </a:xfrm>
          <a:prstGeom prst="rect">
            <a:avLst/>
          </a:prstGeom>
          <a:noFill/>
          <a:ln>
            <a:noFill/>
          </a:ln>
        </p:spPr>
        <p:txBody>
          <a:bodyPr spcFirstLastPara="1" wrap="square" lIns="0" tIns="0" rIns="0" bIns="0" anchor="ctr" anchorCtr="0">
            <a:normAutofit/>
          </a:bodyPr>
          <a:lstStyle>
            <a:lvl1pPr lvl="0" algn="l">
              <a:lnSpc>
                <a:spcPct val="90000"/>
              </a:lnSpc>
              <a:spcBef>
                <a:spcPts val="0"/>
              </a:spcBef>
              <a:spcAft>
                <a:spcPts val="0"/>
              </a:spcAft>
              <a:buClr>
                <a:schemeClr val="lt1"/>
              </a:buClr>
              <a:buSzPts val="2800"/>
              <a:buFont typeface="Libre Franklin"/>
              <a:buNone/>
              <a:defRPr sz="2800">
                <a:solidFill>
                  <a:schemeClr val="lt1"/>
                </a:solidFill>
              </a:defRPr>
            </a:lvl1pPr>
            <a:lvl2pPr lvl="1" algn="l">
              <a:lnSpc>
                <a:spcPct val="100000"/>
              </a:lnSpc>
              <a:spcBef>
                <a:spcPts val="0"/>
              </a:spcBef>
              <a:spcAft>
                <a:spcPts val="0"/>
              </a:spcAft>
              <a:buSzPts val="2800"/>
              <a:buNone/>
              <a:defRPr sz="2800"/>
            </a:lvl2pPr>
            <a:lvl3pPr lvl="2" algn="l">
              <a:lnSpc>
                <a:spcPct val="100000"/>
              </a:lnSpc>
              <a:spcBef>
                <a:spcPts val="0"/>
              </a:spcBef>
              <a:spcAft>
                <a:spcPts val="0"/>
              </a:spcAft>
              <a:buSzPts val="2800"/>
              <a:buNone/>
              <a:defRPr sz="2800"/>
            </a:lvl3pPr>
            <a:lvl4pPr lvl="3" algn="l">
              <a:lnSpc>
                <a:spcPct val="100000"/>
              </a:lnSpc>
              <a:spcBef>
                <a:spcPts val="0"/>
              </a:spcBef>
              <a:spcAft>
                <a:spcPts val="0"/>
              </a:spcAft>
              <a:buSzPts val="2800"/>
              <a:buNone/>
              <a:defRPr sz="2800"/>
            </a:lvl4pPr>
            <a:lvl5pPr lvl="4" algn="l">
              <a:lnSpc>
                <a:spcPct val="100000"/>
              </a:lnSpc>
              <a:spcBef>
                <a:spcPts val="0"/>
              </a:spcBef>
              <a:spcAft>
                <a:spcPts val="0"/>
              </a:spcAft>
              <a:buSzPts val="2800"/>
              <a:buNone/>
              <a:defRPr sz="2800"/>
            </a:lvl5pPr>
            <a:lvl6pPr lvl="5" algn="l">
              <a:lnSpc>
                <a:spcPct val="100000"/>
              </a:lnSpc>
              <a:spcBef>
                <a:spcPts val="0"/>
              </a:spcBef>
              <a:spcAft>
                <a:spcPts val="0"/>
              </a:spcAft>
              <a:buSzPts val="2800"/>
              <a:buNone/>
              <a:defRPr sz="2800"/>
            </a:lvl6pPr>
            <a:lvl7pPr lvl="6" algn="l">
              <a:lnSpc>
                <a:spcPct val="100000"/>
              </a:lnSpc>
              <a:spcBef>
                <a:spcPts val="0"/>
              </a:spcBef>
              <a:spcAft>
                <a:spcPts val="0"/>
              </a:spcAft>
              <a:buSzPts val="2800"/>
              <a:buNone/>
              <a:defRPr sz="2800"/>
            </a:lvl7pPr>
            <a:lvl8pPr lvl="7" algn="l">
              <a:lnSpc>
                <a:spcPct val="100000"/>
              </a:lnSpc>
              <a:spcBef>
                <a:spcPts val="0"/>
              </a:spcBef>
              <a:spcAft>
                <a:spcPts val="0"/>
              </a:spcAft>
              <a:buSzPts val="2800"/>
              <a:buNone/>
              <a:defRPr sz="2800"/>
            </a:lvl8pPr>
            <a:lvl9pPr lvl="8" algn="l">
              <a:lnSpc>
                <a:spcPct val="100000"/>
              </a:lnSpc>
              <a:spcBef>
                <a:spcPts val="0"/>
              </a:spcBef>
              <a:spcAft>
                <a:spcPts val="0"/>
              </a:spcAft>
              <a:buSzPts val="2800"/>
              <a:buNone/>
              <a:defRPr sz="2800"/>
            </a:lvl9pPr>
          </a:lstStyle>
          <a:p>
            <a:endParaRPr/>
          </a:p>
        </p:txBody>
      </p:sp>
      <p:sp>
        <p:nvSpPr>
          <p:cNvPr id="24" name="Google Shape;24;p7"/>
          <p:cNvSpPr txBox="1">
            <a:spLocks noGrp="1"/>
          </p:cNvSpPr>
          <p:nvPr>
            <p:ph type="body" idx="1"/>
          </p:nvPr>
        </p:nvSpPr>
        <p:spPr>
          <a:xfrm>
            <a:off x="485775" y="848175"/>
            <a:ext cx="11207700" cy="5506500"/>
          </a:xfrm>
          <a:prstGeom prst="rect">
            <a:avLst/>
          </a:prstGeom>
          <a:noFill/>
          <a:ln>
            <a:noFill/>
          </a:ln>
        </p:spPr>
        <p:txBody>
          <a:bodyPr spcFirstLastPara="1" wrap="square" lIns="0" tIns="0" rIns="0" bIns="0" anchor="t" anchorCtr="0">
            <a:normAutofit/>
          </a:bodyPr>
          <a:lstStyle>
            <a:lvl1pPr marL="457200" lvl="0" indent="-381000" algn="l">
              <a:lnSpc>
                <a:spcPct val="90000"/>
              </a:lnSpc>
              <a:spcBef>
                <a:spcPts val="1000"/>
              </a:spcBef>
              <a:spcAft>
                <a:spcPts val="0"/>
              </a:spcAft>
              <a:buClr>
                <a:schemeClr val="dk1"/>
              </a:buClr>
              <a:buSzPts val="2400"/>
              <a:buChar char="•"/>
              <a:defRPr sz="2400">
                <a:latin typeface="Arial"/>
                <a:ea typeface="Arial"/>
                <a:cs typeface="Arial"/>
                <a:sym typeface="Arial"/>
              </a:defRPr>
            </a:lvl1pPr>
            <a:lvl2pPr marL="914400" lvl="1" indent="-368300" algn="l">
              <a:lnSpc>
                <a:spcPct val="90000"/>
              </a:lnSpc>
              <a:spcBef>
                <a:spcPts val="500"/>
              </a:spcBef>
              <a:spcAft>
                <a:spcPts val="0"/>
              </a:spcAft>
              <a:buClr>
                <a:schemeClr val="dk1"/>
              </a:buClr>
              <a:buSzPts val="2200"/>
              <a:buChar char="•"/>
              <a:defRPr sz="2200">
                <a:latin typeface="Arial"/>
                <a:ea typeface="Arial"/>
                <a:cs typeface="Arial"/>
                <a:sym typeface="Arial"/>
              </a:defRPr>
            </a:lvl2pPr>
            <a:lvl3pPr marL="1371600" lvl="2" indent="-355600" algn="l">
              <a:lnSpc>
                <a:spcPct val="90000"/>
              </a:lnSpc>
              <a:spcBef>
                <a:spcPts val="500"/>
              </a:spcBef>
              <a:spcAft>
                <a:spcPts val="0"/>
              </a:spcAft>
              <a:buClr>
                <a:schemeClr val="dk1"/>
              </a:buClr>
              <a:buSzPts val="2000"/>
              <a:buChar char="•"/>
              <a:defRPr>
                <a:latin typeface="Arial"/>
                <a:ea typeface="Arial"/>
                <a:cs typeface="Arial"/>
                <a:sym typeface="Arial"/>
              </a:defRPr>
            </a:lvl3pPr>
            <a:lvl4pPr marL="1828800" lvl="3" indent="-342900" algn="l">
              <a:lnSpc>
                <a:spcPct val="90000"/>
              </a:lnSpc>
              <a:spcBef>
                <a:spcPts val="500"/>
              </a:spcBef>
              <a:spcAft>
                <a:spcPts val="0"/>
              </a:spcAft>
              <a:buClr>
                <a:schemeClr val="dk1"/>
              </a:buClr>
              <a:buSzPts val="1800"/>
              <a:buChar char="•"/>
              <a:defRPr>
                <a:latin typeface="Arial"/>
                <a:ea typeface="Arial"/>
                <a:cs typeface="Arial"/>
                <a:sym typeface="Arial"/>
              </a:defRPr>
            </a:lvl4pPr>
            <a:lvl5pPr marL="2286000" lvl="4" indent="-342900" algn="l">
              <a:lnSpc>
                <a:spcPct val="90000"/>
              </a:lnSpc>
              <a:spcBef>
                <a:spcPts val="500"/>
              </a:spcBef>
              <a:spcAft>
                <a:spcPts val="0"/>
              </a:spcAft>
              <a:buClr>
                <a:schemeClr val="dk1"/>
              </a:buClr>
              <a:buSzPts val="1800"/>
              <a:buChar char="•"/>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7"/>
          <p:cNvSpPr txBox="1">
            <a:spLocks noGrp="1"/>
          </p:cNvSpPr>
          <p:nvPr>
            <p:ph type="body" idx="2"/>
          </p:nvPr>
        </p:nvSpPr>
        <p:spPr>
          <a:xfrm>
            <a:off x="4627563" y="6511203"/>
            <a:ext cx="3089275" cy="319087"/>
          </a:xfrm>
          <a:prstGeom prst="rect">
            <a:avLst/>
          </a:prstGeom>
          <a:noFill/>
          <a:ln>
            <a:noFill/>
          </a:ln>
        </p:spPr>
        <p:txBody>
          <a:bodyPr spcFirstLastPara="1" wrap="square" lIns="0" tIns="0" rIns="0" bIns="0" anchor="t" anchorCtr="0">
            <a:noAutofit/>
          </a:bodyPr>
          <a:lstStyle>
            <a:lvl1pPr marL="457200" lvl="0" indent="-228600" algn="ctr">
              <a:lnSpc>
                <a:spcPct val="90000"/>
              </a:lnSpc>
              <a:spcBef>
                <a:spcPts val="1000"/>
              </a:spcBef>
              <a:spcAft>
                <a:spcPts val="0"/>
              </a:spcAft>
              <a:buSzPts val="2400"/>
              <a:buNone/>
              <a:defRPr sz="900"/>
            </a:lvl1pPr>
            <a:lvl2pPr marL="914400" lvl="1" indent="-228600" algn="ctr">
              <a:lnSpc>
                <a:spcPct val="90000"/>
              </a:lnSpc>
              <a:spcBef>
                <a:spcPts val="500"/>
              </a:spcBef>
              <a:spcAft>
                <a:spcPts val="0"/>
              </a:spcAft>
              <a:buSzPts val="2200"/>
              <a:buNone/>
              <a:defRPr sz="900"/>
            </a:lvl2pPr>
            <a:lvl3pPr marL="1371600" lvl="2" indent="-228600" algn="ctr">
              <a:lnSpc>
                <a:spcPct val="90000"/>
              </a:lnSpc>
              <a:spcBef>
                <a:spcPts val="500"/>
              </a:spcBef>
              <a:spcAft>
                <a:spcPts val="0"/>
              </a:spcAft>
              <a:buSzPts val="2000"/>
              <a:buNone/>
              <a:defRPr sz="900"/>
            </a:lvl3pPr>
            <a:lvl4pPr marL="1828800" lvl="3" indent="-228600" algn="ctr">
              <a:lnSpc>
                <a:spcPct val="90000"/>
              </a:lnSpc>
              <a:spcBef>
                <a:spcPts val="500"/>
              </a:spcBef>
              <a:spcAft>
                <a:spcPts val="0"/>
              </a:spcAft>
              <a:buSzPts val="1800"/>
              <a:buNone/>
              <a:defRPr sz="900"/>
            </a:lvl4pPr>
            <a:lvl5pPr marL="2286000" lvl="4" indent="-228600" algn="ctr">
              <a:lnSpc>
                <a:spcPct val="90000"/>
              </a:lnSpc>
              <a:spcBef>
                <a:spcPts val="500"/>
              </a:spcBef>
              <a:spcAft>
                <a:spcPts val="0"/>
              </a:spcAft>
              <a:buSzPts val="1800"/>
              <a:buNone/>
              <a:defRPr sz="900"/>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Tree>
    <p:extLst>
      <p:ext uri="{BB962C8B-B14F-4D97-AF65-F5344CB8AC3E}">
        <p14:creationId xmlns:p14="http://schemas.microsoft.com/office/powerpoint/2010/main" val="4211229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body">
    <p:bg>
      <p:bgPr>
        <a:solidFill>
          <a:srgbClr val="14303A"/>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1127751"/>
            <a:ext cx="10566401" cy="502897"/>
          </a:xfrm>
          <a:prstGeom prst="rect">
            <a:avLst/>
          </a:prstGeom>
          <a:noFill/>
          <a:ln/>
        </p:spPr>
        <p:txBody>
          <a:bodyPr wrap="square" lIns="0" tIns="0" rIns="0" bIns="0" rtlCol="0" anchor="t"/>
          <a:lstStyle>
            <a:lvl1pPr marL="0" indent="0" algn="l">
              <a:lnSpc>
                <a:spcPct val="115000"/>
              </a:lnSpc>
              <a:buNone/>
              <a:defRPr lang="en-US" sz="3600" dirty="0">
                <a:solidFill>
                  <a:srgbClr val="F5F3EE"/>
                </a:solidFill>
                <a:latin typeface="Domine" pitchFamily="34" charset="0"/>
                <a:ea typeface="Domine" pitchFamily="34" charset="-122"/>
                <a:cs typeface="Domine" pitchFamily="34" charset="-120"/>
              </a:defRPr>
            </a:lvl1pPr>
          </a:lstStyle>
          <a:p>
            <a:pPr marL="0" indent="0" algn="l">
              <a:lnSpc>
                <a:spcPct val="115000"/>
              </a:lnSpc>
              <a:buNone/>
            </a:pPr>
            <a:endParaRPr lang="en-US" sz="3600"/>
          </a:p>
        </p:txBody>
      </p:sp>
      <p:sp>
        <p:nvSpPr>
          <p:cNvPr id="3" name="Text Placeholder 2"/>
          <p:cNvSpPr>
            <a:spLocks noGrp="1"/>
          </p:cNvSpPr>
          <p:nvPr>
            <p:ph type="body" idx="101"/>
          </p:nvPr>
        </p:nvSpPr>
        <p:spPr>
          <a:xfrm>
            <a:off x="812800" y="1935449"/>
            <a:ext cx="10566400" cy="4109751"/>
          </a:xfrm>
          <a:prstGeom prst="rect">
            <a:avLst/>
          </a:prstGeom>
          <a:noFill/>
          <a:ln/>
        </p:spPr>
        <p:txBody>
          <a:bodyPr wrap="square" lIns="0" tIns="0" rIns="0" bIns="0" rtlCol="0" anchor="t"/>
          <a:lstStyle>
            <a:lvl1pPr marL="0" indent="0" algn="l">
              <a:lnSpc>
                <a:spcPct val="140000"/>
              </a:lnSpc>
              <a:buNone/>
              <a:defRPr lang="en-US" sz="1600" dirty="0">
                <a:solidFill>
                  <a:srgbClr val="E4ECEE"/>
                </a:solidFill>
                <a:latin typeface="Public Sans" pitchFamily="34" charset="0"/>
                <a:ea typeface="Public Sans" pitchFamily="34" charset="-122"/>
                <a:cs typeface="Public Sans" pitchFamily="34" charset="-120"/>
              </a:defRPr>
            </a:lvl1pPr>
          </a:lstStyle>
          <a:p>
            <a:pPr marL="0" indent="0" algn="l">
              <a:lnSpc>
                <a:spcPct val="140000"/>
              </a:lnSpc>
              <a:buNone/>
            </a:pPr>
            <a:endParaRPr lang="en-US" sz="1600"/>
          </a:p>
        </p:txBody>
      </p:sp>
    </p:spTree>
    <p:extLst>
      <p:ext uri="{BB962C8B-B14F-4D97-AF65-F5344CB8AC3E}">
        <p14:creationId xmlns:p14="http://schemas.microsoft.com/office/powerpoint/2010/main" val="2361652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485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Image 0" descr="logo-white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 y="548640"/>
            <a:ext cx="2377440" cy="398009"/>
          </a:xfrm>
          <a:prstGeom prst="rect">
            <a:avLst/>
          </a:prstGeom>
        </p:spPr>
      </p:pic>
      <p:sp>
        <p:nvSpPr>
          <p:cNvPr id="3" name="Text 0"/>
          <p:cNvSpPr>
            <a:spLocks noGrp="1"/>
          </p:cNvSpPr>
          <p:nvPr>
            <p:ph type="body" idx="101" hasCustomPrompt="1"/>
          </p:nvPr>
        </p:nvSpPr>
        <p:spPr>
          <a:xfrm>
            <a:off x="640080" y="1417320"/>
            <a:ext cx="8229600" cy="411480"/>
          </a:xfrm>
          <a:prstGeom prst="rect">
            <a:avLst/>
          </a:prstGeom>
          <a:noFill/>
          <a:ln/>
        </p:spPr>
        <p:txBody>
          <a:bodyPr wrap="square" rtlCol="0">
            <a:noAutofit/>
          </a:bodyPr>
          <a:lstStyle>
            <a:lvl1pPr marL="0" indent="0">
              <a:buNone/>
              <a:defRPr lang="en-US" sz="1600" b="1" kern="0" spc="600" dirty="0">
                <a:solidFill>
                  <a:schemeClr val="accent3"/>
                </a:solidFill>
                <a:latin typeface="Roboto" pitchFamily="34" charset="0"/>
                <a:ea typeface="Roboto" pitchFamily="34" charset="-122"/>
                <a:cs typeface="Roboto" pitchFamily="34" charset="-120"/>
              </a:defRPr>
            </a:lvl1pPr>
          </a:lstStyle>
          <a:p>
            <a:pPr marL="0" indent="0">
              <a:buNone/>
            </a:pPr>
            <a:endParaRPr lang="en-US" sz="1600"/>
          </a:p>
        </p:txBody>
      </p:sp>
      <p:sp>
        <p:nvSpPr>
          <p:cNvPr id="4" name="Text 0"/>
          <p:cNvSpPr>
            <a:spLocks noGrp="1"/>
          </p:cNvSpPr>
          <p:nvPr>
            <p:ph type="title" idx="102" hasCustomPrompt="1"/>
          </p:nvPr>
        </p:nvSpPr>
        <p:spPr>
          <a:xfrm>
            <a:off x="640080" y="1874520"/>
            <a:ext cx="10789920" cy="1691640"/>
          </a:xfrm>
          <a:prstGeom prst="rect">
            <a:avLst/>
          </a:prstGeom>
          <a:noFill/>
          <a:ln/>
        </p:spPr>
        <p:txBody>
          <a:bodyPr wrap="square" rtlCol="0">
            <a:noAutofit/>
          </a:bodyPr>
          <a:lstStyle>
            <a:lvl1pPr marL="0" indent="0" algn="l">
              <a:buNone/>
              <a:defRPr lang="en-US" sz="5000" b="1" dirty="0">
                <a:solidFill>
                  <a:schemeClr val="bg1"/>
                </a:solidFill>
                <a:latin typeface="Syne" pitchFamily="34" charset="0"/>
                <a:ea typeface="Syne" pitchFamily="34" charset="-122"/>
                <a:cs typeface="Syne" pitchFamily="34" charset="-120"/>
              </a:defRPr>
            </a:lvl1pPr>
          </a:lstStyle>
          <a:p>
            <a:pPr marL="0" indent="0" algn="l">
              <a:buNone/>
            </a:pPr>
            <a:endParaRPr lang="en-US" sz="5000"/>
          </a:p>
        </p:txBody>
      </p:sp>
      <p:sp>
        <p:nvSpPr>
          <p:cNvPr id="5" name="Text 0"/>
          <p:cNvSpPr>
            <a:spLocks noGrp="1"/>
          </p:cNvSpPr>
          <p:nvPr>
            <p:ph type="body" idx="103" hasCustomPrompt="1"/>
          </p:nvPr>
        </p:nvSpPr>
        <p:spPr>
          <a:xfrm>
            <a:off x="640080" y="3657600"/>
            <a:ext cx="8229600" cy="640080"/>
          </a:xfrm>
          <a:prstGeom prst="rect">
            <a:avLst/>
          </a:prstGeom>
          <a:noFill/>
          <a:ln/>
        </p:spPr>
        <p:txBody>
          <a:bodyPr wrap="square" rtlCol="0">
            <a:noAutofit/>
          </a:bodyPr>
          <a:lstStyle>
            <a:lvl1pPr marL="0" indent="0">
              <a:buNone/>
              <a:defRPr lang="en-US" sz="2800" b="1" dirty="0">
                <a:solidFill>
                  <a:schemeClr val="accent2"/>
                </a:solidFill>
                <a:latin typeface="Syne" pitchFamily="34" charset="0"/>
                <a:ea typeface="Syne" pitchFamily="34" charset="-122"/>
                <a:cs typeface="Syne" pitchFamily="34" charset="-120"/>
              </a:defRPr>
            </a:lvl1pPr>
          </a:lstStyle>
          <a:p>
            <a:pPr marL="0" indent="0">
              <a:buNone/>
            </a:pPr>
            <a:endParaRPr lang="en-US" sz="2800"/>
          </a:p>
        </p:txBody>
      </p:sp>
      <p:sp>
        <p:nvSpPr>
          <p:cNvPr id="6" name="Text 0"/>
          <p:cNvSpPr>
            <a:spLocks noGrp="1"/>
          </p:cNvSpPr>
          <p:nvPr>
            <p:ph type="body" idx="104" hasCustomPrompt="1"/>
          </p:nvPr>
        </p:nvSpPr>
        <p:spPr>
          <a:xfrm>
            <a:off x="640080" y="4297680"/>
            <a:ext cx="7315200" cy="457200"/>
          </a:xfrm>
          <a:prstGeom prst="rect">
            <a:avLst/>
          </a:prstGeom>
          <a:noFill/>
          <a:ln/>
        </p:spPr>
        <p:txBody>
          <a:bodyPr wrap="square" rtlCol="0">
            <a:noAutofit/>
          </a:bodyPr>
          <a:lstStyle>
            <a:lvl1pPr marL="0" indent="0">
              <a:buNone/>
              <a:defRPr lang="en-US" sz="1600" dirty="0">
                <a:solidFill>
                  <a:schemeClr val="accent5"/>
                </a:solidFill>
                <a:latin typeface="Roboto" pitchFamily="34" charset="0"/>
                <a:ea typeface="Roboto" pitchFamily="34" charset="-122"/>
                <a:cs typeface="Roboto" pitchFamily="34" charset="-120"/>
              </a:defRPr>
            </a:lvl1pPr>
          </a:lstStyle>
          <a:p>
            <a:pPr marL="0" indent="0">
              <a:buNone/>
            </a:pPr>
            <a:endParaRPr lang="en-US" sz="1600"/>
          </a:p>
        </p:txBody>
      </p:sp>
    </p:spTree>
    <p:extLst>
      <p:ext uri="{BB962C8B-B14F-4D97-AF65-F5344CB8AC3E}">
        <p14:creationId xmlns:p14="http://schemas.microsoft.com/office/powerpoint/2010/main" val="1060586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ection Divider">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Image 0" descr="logo-white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5695" y="457200"/>
            <a:ext cx="1645920" cy="275545"/>
          </a:xfrm>
          <a:prstGeom prst="rect">
            <a:avLst/>
          </a:prstGeom>
        </p:spPr>
      </p:pic>
      <p:sp>
        <p:nvSpPr>
          <p:cNvPr id="3" name="Text 0"/>
          <p:cNvSpPr>
            <a:spLocks noGrp="1"/>
          </p:cNvSpPr>
          <p:nvPr>
            <p:ph type="body" idx="101" hasCustomPrompt="1"/>
          </p:nvPr>
        </p:nvSpPr>
        <p:spPr>
          <a:xfrm>
            <a:off x="731520" y="1828800"/>
            <a:ext cx="9144000" cy="457200"/>
          </a:xfrm>
          <a:prstGeom prst="rect">
            <a:avLst/>
          </a:prstGeom>
          <a:noFill/>
          <a:ln/>
        </p:spPr>
        <p:txBody>
          <a:bodyPr wrap="square" rtlCol="0">
            <a:noAutofit/>
          </a:bodyPr>
          <a:lstStyle>
            <a:lvl1pPr marL="0" indent="0">
              <a:buNone/>
              <a:defRPr lang="en-US" sz="1800" b="1" kern="0" spc="600" dirty="0">
                <a:solidFill>
                  <a:schemeClr val="accent3"/>
                </a:solidFill>
                <a:latin typeface="Roboto" pitchFamily="34" charset="0"/>
                <a:ea typeface="Roboto" pitchFamily="34" charset="-122"/>
                <a:cs typeface="Roboto" pitchFamily="34" charset="-120"/>
              </a:defRPr>
            </a:lvl1pPr>
          </a:lstStyle>
          <a:p>
            <a:pPr marL="0" indent="0">
              <a:buNone/>
            </a:pPr>
            <a:endParaRPr lang="en-US" sz="1800"/>
          </a:p>
        </p:txBody>
      </p:sp>
      <p:sp>
        <p:nvSpPr>
          <p:cNvPr id="4" name="Text 0"/>
          <p:cNvSpPr>
            <a:spLocks noGrp="1"/>
          </p:cNvSpPr>
          <p:nvPr>
            <p:ph type="title" idx="102" hasCustomPrompt="1"/>
          </p:nvPr>
        </p:nvSpPr>
        <p:spPr>
          <a:xfrm>
            <a:off x="731520" y="2331720"/>
            <a:ext cx="10515600" cy="1280160"/>
          </a:xfrm>
          <a:prstGeom prst="rect">
            <a:avLst/>
          </a:prstGeom>
          <a:noFill/>
          <a:ln/>
        </p:spPr>
        <p:txBody>
          <a:bodyPr wrap="square" rtlCol="0">
            <a:noAutofit/>
          </a:bodyPr>
          <a:lstStyle>
            <a:lvl1pPr marL="0" indent="0" algn="l">
              <a:buNone/>
              <a:defRPr lang="en-US" sz="5400" b="1" dirty="0">
                <a:solidFill>
                  <a:schemeClr val="bg1"/>
                </a:solidFill>
                <a:latin typeface="Syne" pitchFamily="34" charset="0"/>
                <a:ea typeface="Syne" pitchFamily="34" charset="-122"/>
                <a:cs typeface="Syne" pitchFamily="34" charset="-120"/>
              </a:defRPr>
            </a:lvl1pPr>
          </a:lstStyle>
          <a:p>
            <a:pPr marL="0" indent="0" algn="l">
              <a:buNone/>
            </a:pPr>
            <a:endParaRPr lang="en-US" sz="5400"/>
          </a:p>
        </p:txBody>
      </p:sp>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noAutofit/>
          </a:bodyPr>
          <a:lstStyle>
            <a:lvl1pPr>
              <a:defRPr sz="1100">
                <a:solidFill>
                  <a:srgbClr val="818182"/>
                </a:solidFill>
                <a:latin typeface="Roboto"/>
                <a:ea typeface="Roboto"/>
                <a:cs typeface="Roboto"/>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524812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ext Content">
    <p:bg>
      <p:bgPr>
        <a:solidFill>
          <a:schemeClr val="bg1"/>
        </a:solidFill>
        <a:effectLst/>
      </p:bgPr>
    </p:bg>
    <p:spTree>
      <p:nvGrpSpPr>
        <p:cNvPr id="1" name=""/>
        <p:cNvGrpSpPr/>
        <p:nvPr/>
      </p:nvGrpSpPr>
      <p:grpSpPr>
        <a:xfrm>
          <a:off x="0" y="0"/>
          <a:ext cx="0" cy="0"/>
          <a:chOff x="0" y="0"/>
          <a:chExt cx="0" cy="0"/>
        </a:xfrm>
      </p:grpSpPr>
      <p:pic>
        <p:nvPicPr>
          <p:cNvPr id="2" name="Image 0" descr="strip_ligh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42102"/>
            <a:ext cx="12191695" cy="1015898"/>
          </a:xfrm>
          <a:prstGeom prst="rect">
            <a:avLst/>
          </a:prstGeom>
        </p:spPr>
      </p:pic>
      <p:pic>
        <p:nvPicPr>
          <p:cNvPr id="3" name="Image 1" descr="logo-colo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8575" y="384048"/>
            <a:ext cx="1554480" cy="260237"/>
          </a:xfrm>
          <a:prstGeom prst="rect">
            <a:avLst/>
          </a:prstGeom>
        </p:spPr>
      </p:pic>
      <p:sp>
        <p:nvSpPr>
          <p:cNvPr id="4" name="Text 0"/>
          <p:cNvSpPr/>
          <p:nvPr/>
        </p:nvSpPr>
        <p:spPr>
          <a:xfrm>
            <a:off x="548640" y="6473952"/>
            <a:ext cx="4572000" cy="274320"/>
          </a:xfrm>
          <a:prstGeom prst="rect">
            <a:avLst/>
          </a:prstGeom>
          <a:noFill/>
          <a:ln/>
        </p:spPr>
        <p:txBody>
          <a:bodyPr wrap="square" lIns="0" tIns="0" rIns="0" bIns="0" rtlCol="0" anchor="ctr">
            <a:noAutofit/>
          </a:bodyPr>
          <a:lstStyle/>
          <a:p>
            <a:pPr marL="0" indent="0">
              <a:buNone/>
            </a:pPr>
            <a:r>
              <a:rPr lang="en-US" sz="1000">
                <a:solidFill>
                  <a:srgbClr val="DCE7F3"/>
                </a:solidFill>
                <a:latin typeface="Roboto" pitchFamily="34" charset="0"/>
                <a:ea typeface="Roboto" pitchFamily="34" charset="-122"/>
                <a:cs typeface="Roboto" pitchFamily="34" charset="-120"/>
              </a:rPr>
              <a:t>COMMAND 2026  ·  Glendale, AZ</a:t>
            </a:r>
            <a:endParaRPr lang="en-US" sz="1000"/>
          </a:p>
        </p:txBody>
      </p:sp>
      <p:sp>
        <p:nvSpPr>
          <p:cNvPr id="5" name="Text 1"/>
          <p:cNvSpPr>
            <a:spLocks noGrp="1"/>
          </p:cNvSpPr>
          <p:nvPr>
            <p:ph type="body" idx="103" hasCustomPrompt="1"/>
          </p:nvPr>
        </p:nvSpPr>
        <p:spPr>
          <a:xfrm>
            <a:off x="548640" y="365760"/>
            <a:ext cx="8229600" cy="320040"/>
          </a:xfrm>
          <a:prstGeom prst="rect">
            <a:avLst/>
          </a:prstGeom>
          <a:noFill/>
          <a:ln/>
        </p:spPr>
        <p:txBody>
          <a:bodyPr wrap="square" rtlCol="0">
            <a:noAutofit/>
          </a:bodyPr>
          <a:lstStyle>
            <a:lvl1pPr marL="0" indent="0">
              <a:buNone/>
              <a:defRPr lang="en-US" sz="1300" b="1" kern="0" spc="400" dirty="0">
                <a:solidFill>
                  <a:schemeClr val="accent3"/>
                </a:solidFill>
                <a:latin typeface="Roboto" pitchFamily="34" charset="0"/>
                <a:ea typeface="Roboto" pitchFamily="34" charset="-122"/>
                <a:cs typeface="Roboto" pitchFamily="34" charset="-120"/>
              </a:defRPr>
            </a:lvl1pPr>
          </a:lstStyle>
          <a:p>
            <a:pPr marL="0" indent="0">
              <a:buNone/>
            </a:pPr>
            <a:endParaRPr lang="en-US" sz="1300"/>
          </a:p>
        </p:txBody>
      </p:sp>
      <p:sp>
        <p:nvSpPr>
          <p:cNvPr id="6" name="Text 1"/>
          <p:cNvSpPr>
            <a:spLocks noGrp="1"/>
          </p:cNvSpPr>
          <p:nvPr>
            <p:ph type="title" idx="104" hasCustomPrompt="1"/>
          </p:nvPr>
        </p:nvSpPr>
        <p:spPr>
          <a:xfrm>
            <a:off x="548640" y="713232"/>
            <a:ext cx="11064240" cy="777240"/>
          </a:xfrm>
          <a:prstGeom prst="rect">
            <a:avLst/>
          </a:prstGeom>
          <a:noFill/>
          <a:ln/>
        </p:spPr>
        <p:txBody>
          <a:bodyPr wrap="square" rtlCol="0">
            <a:noAutofit/>
          </a:bodyPr>
          <a:lstStyle>
            <a:lvl1pPr marL="0" indent="0" algn="l">
              <a:buNone/>
              <a:defRPr lang="en-US" sz="3600" b="1" dirty="0">
                <a:solidFill>
                  <a:schemeClr val="tx2"/>
                </a:solidFill>
                <a:latin typeface="Syne" pitchFamily="34" charset="0"/>
                <a:ea typeface="Syne" pitchFamily="34" charset="-122"/>
                <a:cs typeface="Syne" pitchFamily="34" charset="-120"/>
              </a:defRPr>
            </a:lvl1pPr>
          </a:lstStyle>
          <a:p>
            <a:pPr marL="0" indent="0" algn="l">
              <a:buNone/>
            </a:pPr>
            <a:endParaRPr lang="en-US" sz="36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noAutofit/>
          </a:bodyPr>
          <a:lstStyle>
            <a:lvl1pPr>
              <a:defRPr sz="1000">
                <a:solidFill>
                  <a:srgbClr val="DCE7F3"/>
                </a:solidFill>
                <a:latin typeface="Roboto"/>
                <a:ea typeface="Roboto"/>
                <a:cs typeface="Roboto"/>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8266449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tat Highlight">
    <p:bg>
      <p:bgPr>
        <a:solidFill>
          <a:schemeClr val="bg1"/>
        </a:solidFill>
        <a:effectLst/>
      </p:bgPr>
    </p:bg>
    <p:spTree>
      <p:nvGrpSpPr>
        <p:cNvPr id="1" name=""/>
        <p:cNvGrpSpPr/>
        <p:nvPr/>
      </p:nvGrpSpPr>
      <p:grpSpPr>
        <a:xfrm>
          <a:off x="0" y="0"/>
          <a:ext cx="0" cy="0"/>
          <a:chOff x="0" y="0"/>
          <a:chExt cx="0" cy="0"/>
        </a:xfrm>
      </p:grpSpPr>
      <p:pic>
        <p:nvPicPr>
          <p:cNvPr id="2" name="Image 0" descr="strip_ligh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42102"/>
            <a:ext cx="12191695" cy="1015898"/>
          </a:xfrm>
          <a:prstGeom prst="rect">
            <a:avLst/>
          </a:prstGeom>
        </p:spPr>
      </p:pic>
      <p:pic>
        <p:nvPicPr>
          <p:cNvPr id="3" name="Image 1" descr="logo-colo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8575" y="384048"/>
            <a:ext cx="1554480" cy="260237"/>
          </a:xfrm>
          <a:prstGeom prst="rect">
            <a:avLst/>
          </a:prstGeom>
        </p:spPr>
      </p:pic>
      <p:sp>
        <p:nvSpPr>
          <p:cNvPr id="4" name="Text 0"/>
          <p:cNvSpPr/>
          <p:nvPr/>
        </p:nvSpPr>
        <p:spPr>
          <a:xfrm>
            <a:off x="548640" y="6473952"/>
            <a:ext cx="4572000" cy="274320"/>
          </a:xfrm>
          <a:prstGeom prst="rect">
            <a:avLst/>
          </a:prstGeom>
          <a:noFill/>
          <a:ln/>
        </p:spPr>
        <p:txBody>
          <a:bodyPr wrap="square" lIns="0" tIns="0" rIns="0" bIns="0" rtlCol="0" anchor="ctr">
            <a:noAutofit/>
          </a:bodyPr>
          <a:lstStyle/>
          <a:p>
            <a:pPr marL="0" indent="0">
              <a:buNone/>
            </a:pPr>
            <a:r>
              <a:rPr lang="en-US" sz="1000">
                <a:solidFill>
                  <a:srgbClr val="DCE7F3"/>
                </a:solidFill>
                <a:latin typeface="Roboto" pitchFamily="34" charset="0"/>
                <a:ea typeface="Roboto" pitchFamily="34" charset="-122"/>
                <a:cs typeface="Roboto" pitchFamily="34" charset="-120"/>
              </a:rPr>
              <a:t>COMMAND 2026  ·  Glendale, AZ</a:t>
            </a:r>
            <a:endParaRPr lang="en-US" sz="1000"/>
          </a:p>
        </p:txBody>
      </p:sp>
      <p:sp>
        <p:nvSpPr>
          <p:cNvPr id="5" name="Text 1"/>
          <p:cNvSpPr>
            <a:spLocks noGrp="1"/>
          </p:cNvSpPr>
          <p:nvPr>
            <p:ph type="body" idx="103" hasCustomPrompt="1"/>
          </p:nvPr>
        </p:nvSpPr>
        <p:spPr>
          <a:xfrm>
            <a:off x="548640" y="365760"/>
            <a:ext cx="8229600" cy="320040"/>
          </a:xfrm>
          <a:prstGeom prst="rect">
            <a:avLst/>
          </a:prstGeom>
          <a:noFill/>
          <a:ln/>
        </p:spPr>
        <p:txBody>
          <a:bodyPr wrap="square" rtlCol="0">
            <a:noAutofit/>
          </a:bodyPr>
          <a:lstStyle>
            <a:lvl1pPr marL="0" indent="0">
              <a:buNone/>
              <a:defRPr lang="en-US" sz="1300" b="1" kern="0" spc="400" dirty="0">
                <a:solidFill>
                  <a:schemeClr val="accent3"/>
                </a:solidFill>
                <a:latin typeface="Roboto" pitchFamily="34" charset="0"/>
                <a:ea typeface="Roboto" pitchFamily="34" charset="-122"/>
                <a:cs typeface="Roboto" pitchFamily="34" charset="-120"/>
              </a:defRPr>
            </a:lvl1pPr>
          </a:lstStyle>
          <a:p>
            <a:pPr marL="0" indent="0">
              <a:buNone/>
            </a:pPr>
            <a:endParaRPr lang="en-US" sz="1300"/>
          </a:p>
        </p:txBody>
      </p:sp>
      <p:sp>
        <p:nvSpPr>
          <p:cNvPr id="6" name="Text 1"/>
          <p:cNvSpPr>
            <a:spLocks noGrp="1"/>
          </p:cNvSpPr>
          <p:nvPr>
            <p:ph type="title" idx="104" hasCustomPrompt="1"/>
          </p:nvPr>
        </p:nvSpPr>
        <p:spPr>
          <a:xfrm>
            <a:off x="548640" y="713232"/>
            <a:ext cx="11064240" cy="777240"/>
          </a:xfrm>
          <a:prstGeom prst="rect">
            <a:avLst/>
          </a:prstGeom>
          <a:noFill/>
          <a:ln/>
        </p:spPr>
        <p:txBody>
          <a:bodyPr wrap="square" rtlCol="0">
            <a:noAutofit/>
          </a:bodyPr>
          <a:lstStyle>
            <a:lvl1pPr marL="0" indent="0" algn="l">
              <a:buNone/>
              <a:defRPr lang="en-US" sz="3600" b="1" dirty="0">
                <a:solidFill>
                  <a:schemeClr val="tx2"/>
                </a:solidFill>
                <a:latin typeface="Syne" pitchFamily="34" charset="0"/>
                <a:ea typeface="Syne" pitchFamily="34" charset="-122"/>
                <a:cs typeface="Syne" pitchFamily="34" charset="-120"/>
              </a:defRPr>
            </a:lvl1pPr>
          </a:lstStyle>
          <a:p>
            <a:pPr marL="0" indent="0" algn="l">
              <a:buNone/>
            </a:pPr>
            <a:endParaRPr lang="en-US" sz="3600"/>
          </a:p>
        </p:txBody>
      </p:sp>
      <p:sp>
        <p:nvSpPr>
          <p:cNvPr id="25" name="Slide Number Placeholder 0"/>
          <p:cNvSpPr>
            <a:spLocks noGrp="1"/>
          </p:cNvSpPr>
          <p:nvPr>
            <p:ph type="sldNum" sz="quarter" idx="4294967295"/>
          </p:nvPr>
        </p:nvSpPr>
        <p:spPr>
          <a:xfrm>
            <a:off x="11094415" y="6446520"/>
            <a:ext cx="548640" cy="274320"/>
          </a:xfrm>
          <a:prstGeom prst="rect">
            <a:avLst/>
          </a:prstGeom>
          <a:extLst>
            <a:ext uri="{C572A759-6A51-4108-AA02-DFA0A04FC94B}">
              <ma14:wrappingTextBoxFlag xmlns:ma14="http://schemas.microsoft.com/office/mac/drawingml/2011/main" xmlns="" val="0"/>
            </a:ext>
          </a:extLst>
        </p:spPr>
        <p:txBody>
          <a:bodyPr>
            <a:noAutofit/>
          </a:bodyPr>
          <a:lstStyle>
            <a:lvl1pPr>
              <a:defRPr sz="1000">
                <a:solidFill>
                  <a:srgbClr val="DCE7F3"/>
                </a:solidFill>
                <a:latin typeface="Roboto"/>
                <a:ea typeface="Roboto"/>
                <a:cs typeface="Roboto"/>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0933318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losing">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Image 0" descr="logo-white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4248" y="731520"/>
            <a:ext cx="2743200" cy="459241"/>
          </a:xfrm>
          <a:prstGeom prst="rect">
            <a:avLst/>
          </a:prstGeom>
        </p:spPr>
      </p:pic>
      <p:sp>
        <p:nvSpPr>
          <p:cNvPr id="3" name="Text 0"/>
          <p:cNvSpPr>
            <a:spLocks noGrp="1"/>
          </p:cNvSpPr>
          <p:nvPr>
            <p:ph type="title" idx="101" hasCustomPrompt="1"/>
          </p:nvPr>
        </p:nvSpPr>
        <p:spPr>
          <a:xfrm>
            <a:off x="731520" y="1463040"/>
            <a:ext cx="10728655" cy="1828800"/>
          </a:xfrm>
          <a:prstGeom prst="rect">
            <a:avLst/>
          </a:prstGeom>
          <a:noFill/>
          <a:ln/>
        </p:spPr>
        <p:txBody>
          <a:bodyPr wrap="square" rtlCol="0">
            <a:noAutofit/>
          </a:bodyPr>
          <a:lstStyle>
            <a:lvl1pPr marL="0" indent="0" algn="ctr">
              <a:buNone/>
              <a:defRPr lang="en-US" sz="5000" b="1" dirty="0">
                <a:solidFill>
                  <a:schemeClr val="bg1"/>
                </a:solidFill>
                <a:latin typeface="Syne" pitchFamily="34" charset="0"/>
                <a:ea typeface="Syne" pitchFamily="34" charset="-122"/>
                <a:cs typeface="Syne" pitchFamily="34" charset="-120"/>
              </a:defRPr>
            </a:lvl1pPr>
          </a:lstStyle>
          <a:p>
            <a:pPr marL="0" indent="0" algn="ctr">
              <a:buNone/>
            </a:pPr>
            <a:endParaRPr lang="en-US" sz="5000"/>
          </a:p>
        </p:txBody>
      </p:sp>
      <p:sp>
        <p:nvSpPr>
          <p:cNvPr id="4" name="Text 0"/>
          <p:cNvSpPr>
            <a:spLocks noGrp="1"/>
          </p:cNvSpPr>
          <p:nvPr>
            <p:ph type="body" idx="102" hasCustomPrompt="1"/>
          </p:nvPr>
        </p:nvSpPr>
        <p:spPr>
          <a:xfrm>
            <a:off x="731520" y="3474720"/>
            <a:ext cx="10728655" cy="640080"/>
          </a:xfrm>
          <a:prstGeom prst="rect">
            <a:avLst/>
          </a:prstGeom>
          <a:noFill/>
          <a:ln/>
        </p:spPr>
        <p:txBody>
          <a:bodyPr wrap="square" rtlCol="0">
            <a:noAutofit/>
          </a:bodyPr>
          <a:lstStyle>
            <a:lvl1pPr marL="0" indent="0" algn="ctr">
              <a:buNone/>
              <a:defRPr lang="en-US" sz="2400" b="1" dirty="0">
                <a:solidFill>
                  <a:schemeClr val="accent2"/>
                </a:solidFill>
                <a:latin typeface="Syne" pitchFamily="34" charset="0"/>
                <a:ea typeface="Syne" pitchFamily="34" charset="-122"/>
                <a:cs typeface="Syne" pitchFamily="34" charset="-120"/>
              </a:defRPr>
            </a:lvl1pPr>
          </a:lstStyle>
          <a:p>
            <a:pPr marL="0" indent="0" algn="ctr">
              <a:buNone/>
            </a:pPr>
            <a:endParaRPr lang="en-US" sz="2400"/>
          </a:p>
        </p:txBody>
      </p:sp>
    </p:spTree>
    <p:extLst>
      <p:ext uri="{BB962C8B-B14F-4D97-AF65-F5344CB8AC3E}">
        <p14:creationId xmlns:p14="http://schemas.microsoft.com/office/powerpoint/2010/main" val="1320003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4" r:id="rId9"/>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094415" y="6355080"/>
            <a:ext cx="548640" cy="320040"/>
          </a:xfrm>
          <a:prstGeom prst="rect">
            <a:avLst/>
          </a:prstGeom>
          <a:extLst>
            <a:ext uri="{C572A759-6A51-4108-AA02-DFA0A04FC94B}">
              <ma14:wrappingTextBoxFlag xmlns:ma14="http://schemas.microsoft.com/office/mac/drawingml/2011/main" xmlns="" val="0"/>
            </a:ext>
          </a:extLst>
        </p:spPr>
        <p:txBody>
          <a:bodyPr>
            <a:noAutofit/>
          </a:bodyPr>
          <a:lstStyle>
            <a:lvl1pPr>
              <a:defRPr sz="1100">
                <a:solidFill>
                  <a:srgbClr val="818182"/>
                </a:solidFill>
                <a:latin typeface="Roboto"/>
                <a:ea typeface="Roboto"/>
                <a:cs typeface="Roboto"/>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1054043017"/>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3.png"/><Relationship Id="rId11" Type="http://schemas.openxmlformats.org/officeDocument/2006/relationships/image" Target="../media/image18.sv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png"/><Relationship Id="rId9" Type="http://schemas.openxmlformats.org/officeDocument/2006/relationships/image" Target="../media/image16.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0.pn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40.png"/><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image" Target="../media/image43.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2.png"/><Relationship Id="rId5" Type="http://schemas.openxmlformats.org/officeDocument/2006/relationships/image" Target="../media/image45.png"/><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56.png"/><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59.png"/><Relationship Id="rId5" Type="http://schemas.openxmlformats.org/officeDocument/2006/relationships/image" Target="../media/image29.png"/><Relationship Id="rId4"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58.png"/><Relationship Id="rId5" Type="http://schemas.openxmlformats.org/officeDocument/2006/relationships/image" Target="../media/image13.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58.png"/><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62.png"/><Relationship Id="rId4"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22.png"/><Relationship Id="rId5" Type="http://schemas.openxmlformats.org/officeDocument/2006/relationships/image" Target="../media/image46.png"/><Relationship Id="rId4" Type="http://schemas.openxmlformats.org/officeDocument/2006/relationships/image" Target="../media/image58.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64.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67.png"/><Relationship Id="rId5" Type="http://schemas.openxmlformats.org/officeDocument/2006/relationships/image" Target="../media/image66.jpeg"/><Relationship Id="rId4" Type="http://schemas.openxmlformats.org/officeDocument/2006/relationships/hyperlink" Target="https://forms.cloud.microsoft/r/BBd42CMp9S"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1"/>
          </p:nvPr>
        </p:nvSpPr>
        <p:spPr/>
        <p:txBody>
          <a:bodyPr>
            <a:noAutofit/>
          </a:bodyPr>
          <a:lstStyle/>
          <a:p>
            <a:r>
              <a:rPr lang="en-US"/>
              <a:t>COMMAND USER CONFERENCE 2026</a:t>
            </a:r>
          </a:p>
        </p:txBody>
      </p:sp>
      <p:sp>
        <p:nvSpPr>
          <p:cNvPr id="12" name="title 12"/>
          <p:cNvSpPr>
            <a:spLocks noGrp="1"/>
          </p:cNvSpPr>
          <p:nvPr>
            <p:ph type="title" idx="102"/>
          </p:nvPr>
        </p:nvSpPr>
        <p:spPr/>
        <p:txBody>
          <a:bodyPr>
            <a:noAutofit/>
          </a:bodyPr>
          <a:lstStyle/>
          <a:p>
            <a:r>
              <a:rPr lang="en-US"/>
              <a:t>Customer Advisory Board</a:t>
            </a:r>
          </a:p>
        </p:txBody>
      </p:sp>
      <p:sp>
        <p:nvSpPr>
          <p:cNvPr id="13" name="body 13"/>
          <p:cNvSpPr>
            <a:spLocks noGrp="1"/>
          </p:cNvSpPr>
          <p:nvPr>
            <p:ph type="body" idx="104"/>
          </p:nvPr>
        </p:nvSpPr>
        <p:spPr/>
        <p:txBody>
          <a:bodyPr>
            <a:noAutofit/>
          </a:bodyPr>
          <a:lstStyle/>
          <a:p>
            <a:r>
              <a:rPr lang="en-US"/>
              <a:t>November 3-5, 2026  ·  Glendale, AZ</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TODAY'S SESSION</a:t>
            </a:r>
          </a:p>
        </p:txBody>
      </p:sp>
      <p:sp>
        <p:nvSpPr>
          <p:cNvPr id="12" name="title 12"/>
          <p:cNvSpPr>
            <a:spLocks noGrp="1"/>
          </p:cNvSpPr>
          <p:nvPr>
            <p:ph type="title" idx="104"/>
          </p:nvPr>
        </p:nvSpPr>
        <p:spPr/>
        <p:txBody>
          <a:bodyPr>
            <a:noAutofit/>
          </a:bodyPr>
          <a:lstStyle/>
          <a:p>
            <a:r>
              <a:rPr lang="en-US" sz="3600"/>
              <a:t>Agenda</a:t>
            </a:r>
          </a:p>
        </p:txBody>
      </p:sp>
      <p:sp>
        <p:nvSpPr>
          <p:cNvPr id="13" name="Card 13"/>
          <p:cNvSpPr/>
          <p:nvPr/>
        </p:nvSpPr>
        <p:spPr>
          <a:xfrm>
            <a:off x="548640" y="1691640"/>
            <a:ext cx="3515258" cy="16916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Number 14"/>
          <p:cNvSpPr/>
          <p:nvPr/>
        </p:nvSpPr>
        <p:spPr>
          <a:xfrm>
            <a:off x="822960" y="1965960"/>
            <a:ext cx="548640" cy="548640"/>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800" b="1" i="0">
                <a:solidFill>
                  <a:srgbClr val="FFFFFF"/>
                </a:solidFill>
                <a:latin typeface="Syne"/>
                <a:cs typeface="Syne"/>
              </a:rPr>
              <a:t>1</a:t>
            </a:r>
          </a:p>
        </p:txBody>
      </p:sp>
      <p:sp>
        <p:nvSpPr>
          <p:cNvPr id="15" name="Text 15"/>
          <p:cNvSpPr txBox="1"/>
          <p:nvPr/>
        </p:nvSpPr>
        <p:spPr>
          <a:xfrm>
            <a:off x="822960" y="2651760"/>
            <a:ext cx="2966618" cy="36576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2000" b="1" i="0">
                <a:solidFill>
                  <a:srgbClr val="0B1F38"/>
                </a:solidFill>
                <a:latin typeface="Syne"/>
                <a:cs typeface="Syne"/>
              </a:rPr>
              <a:t>Intros</a:t>
            </a:r>
          </a:p>
        </p:txBody>
      </p:sp>
      <p:sp>
        <p:nvSpPr>
          <p:cNvPr id="16" name="Text 16"/>
          <p:cNvSpPr txBox="1"/>
          <p:nvPr/>
        </p:nvSpPr>
        <p:spPr>
          <a:xfrm>
            <a:off x="822960" y="2990088"/>
            <a:ext cx="2966618"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300" b="0" i="0">
                <a:solidFill>
                  <a:srgbClr val="5A6577"/>
                </a:solidFill>
                <a:latin typeface="Roboto"/>
                <a:cs typeface="Roboto"/>
              </a:rPr>
              <a:t>Icebreaker</a:t>
            </a:r>
          </a:p>
        </p:txBody>
      </p:sp>
      <p:sp>
        <p:nvSpPr>
          <p:cNvPr id="17" name="Card 17"/>
          <p:cNvSpPr/>
          <p:nvPr/>
        </p:nvSpPr>
        <p:spPr>
          <a:xfrm>
            <a:off x="4338218" y="1691640"/>
            <a:ext cx="3515258" cy="16916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Number 18"/>
          <p:cNvSpPr/>
          <p:nvPr/>
        </p:nvSpPr>
        <p:spPr>
          <a:xfrm>
            <a:off x="4612538" y="1965960"/>
            <a:ext cx="548640" cy="548640"/>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800" b="1" i="0">
                <a:solidFill>
                  <a:srgbClr val="FFFFFF"/>
                </a:solidFill>
                <a:latin typeface="Syne"/>
                <a:cs typeface="Syne"/>
              </a:rPr>
              <a:t>2</a:t>
            </a:r>
          </a:p>
        </p:txBody>
      </p:sp>
      <p:sp>
        <p:nvSpPr>
          <p:cNvPr id="19" name="Text 19"/>
          <p:cNvSpPr txBox="1"/>
          <p:nvPr/>
        </p:nvSpPr>
        <p:spPr>
          <a:xfrm>
            <a:off x="4612538" y="2651760"/>
            <a:ext cx="2966618" cy="36576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2000" b="1" i="0">
                <a:solidFill>
                  <a:srgbClr val="0B1F38"/>
                </a:solidFill>
                <a:latin typeface="Syne"/>
                <a:cs typeface="Syne"/>
              </a:rPr>
              <a:t>Since last year</a:t>
            </a:r>
          </a:p>
        </p:txBody>
      </p:sp>
      <p:sp>
        <p:nvSpPr>
          <p:cNvPr id="20" name="Text 20"/>
          <p:cNvSpPr txBox="1"/>
          <p:nvPr/>
        </p:nvSpPr>
        <p:spPr>
          <a:xfrm>
            <a:off x="4612538" y="2990088"/>
            <a:ext cx="2966618"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300" b="0" i="0">
                <a:solidFill>
                  <a:srgbClr val="5A6577"/>
                </a:solidFill>
                <a:latin typeface="Roboto"/>
                <a:cs typeface="Roboto"/>
              </a:rPr>
              <a:t>Your direct feedback is going / went here</a:t>
            </a:r>
          </a:p>
        </p:txBody>
      </p:sp>
      <p:sp>
        <p:nvSpPr>
          <p:cNvPr id="21" name="Card 21"/>
          <p:cNvSpPr/>
          <p:nvPr/>
        </p:nvSpPr>
        <p:spPr>
          <a:xfrm>
            <a:off x="8127797" y="1691640"/>
            <a:ext cx="3515258" cy="16916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Number 22"/>
          <p:cNvSpPr/>
          <p:nvPr/>
        </p:nvSpPr>
        <p:spPr>
          <a:xfrm>
            <a:off x="8402117" y="1965960"/>
            <a:ext cx="548640" cy="548640"/>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800" b="1" i="0">
                <a:solidFill>
                  <a:srgbClr val="FFFFFF"/>
                </a:solidFill>
                <a:latin typeface="Syne"/>
                <a:cs typeface="Syne"/>
              </a:rPr>
              <a:t>3</a:t>
            </a:r>
          </a:p>
        </p:txBody>
      </p:sp>
      <p:sp>
        <p:nvSpPr>
          <p:cNvPr id="23" name="Text 23"/>
          <p:cNvSpPr txBox="1"/>
          <p:nvPr/>
        </p:nvSpPr>
        <p:spPr>
          <a:xfrm>
            <a:off x="8402117" y="2651760"/>
            <a:ext cx="2966618" cy="36576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2000" b="1" i="0">
                <a:solidFill>
                  <a:srgbClr val="0B1F38"/>
                </a:solidFill>
                <a:latin typeface="Syne"/>
                <a:cs typeface="Syne"/>
              </a:rPr>
              <a:t>Feedback</a:t>
            </a:r>
          </a:p>
        </p:txBody>
      </p:sp>
      <p:sp>
        <p:nvSpPr>
          <p:cNvPr id="24" name="Text 24"/>
          <p:cNvSpPr txBox="1"/>
          <p:nvPr/>
        </p:nvSpPr>
        <p:spPr>
          <a:xfrm>
            <a:off x="8402117" y="2990088"/>
            <a:ext cx="2966618"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endParaRPr/>
          </a:p>
        </p:txBody>
      </p:sp>
      <p:sp>
        <p:nvSpPr>
          <p:cNvPr id="25" name="Card 25"/>
          <p:cNvSpPr/>
          <p:nvPr/>
        </p:nvSpPr>
        <p:spPr>
          <a:xfrm>
            <a:off x="548640" y="3566160"/>
            <a:ext cx="3515258" cy="16916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Number 26"/>
          <p:cNvSpPr/>
          <p:nvPr/>
        </p:nvSpPr>
        <p:spPr>
          <a:xfrm>
            <a:off x="822960" y="3840480"/>
            <a:ext cx="548640" cy="548640"/>
          </a:xfrm>
          <a:prstGeom prst="ellipse">
            <a:avLst/>
          </a:prstGeom>
          <a:solidFill>
            <a:schemeClr val="tx2"/>
          </a:solidFill>
          <a:ln>
            <a:noFill/>
          </a:ln>
        </p:spPr>
        <p:txBody>
          <a:bodyPr wrap="square" lIns="0" tIns="0" rIns="0" bIns="0" anchor="ctr">
            <a:noAutofit/>
          </a:bodyPr>
          <a:lstStyle/>
          <a:p>
            <a:pPr marL="0" indent="0" algn="ctr">
              <a:lnSpc>
                <a:spcPct val="100000"/>
              </a:lnSpc>
              <a:spcBef>
                <a:spcPts val="0"/>
              </a:spcBef>
              <a:spcAft>
                <a:spcPts val="0"/>
              </a:spcAft>
              <a:buNone/>
            </a:pPr>
            <a:r>
              <a:rPr lang="en-US" sz="1800" b="1" i="0">
                <a:solidFill>
                  <a:srgbClr val="FFFFFF"/>
                </a:solidFill>
                <a:latin typeface="Syne"/>
                <a:cs typeface="Syne"/>
              </a:rPr>
              <a:t>4</a:t>
            </a:r>
          </a:p>
        </p:txBody>
      </p:sp>
      <p:sp>
        <p:nvSpPr>
          <p:cNvPr id="29" name="Card 29"/>
          <p:cNvSpPr/>
          <p:nvPr/>
        </p:nvSpPr>
        <p:spPr>
          <a:xfrm>
            <a:off x="4338218" y="3566160"/>
            <a:ext cx="3515258" cy="16916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Number 30"/>
          <p:cNvSpPr/>
          <p:nvPr/>
        </p:nvSpPr>
        <p:spPr>
          <a:xfrm>
            <a:off x="4612538" y="3840480"/>
            <a:ext cx="548640" cy="548640"/>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800" b="1" i="0">
                <a:solidFill>
                  <a:srgbClr val="FFFFFF"/>
                </a:solidFill>
                <a:latin typeface="Syne"/>
                <a:cs typeface="Syne"/>
              </a:rPr>
              <a:t>5</a:t>
            </a:r>
          </a:p>
        </p:txBody>
      </p:sp>
      <p:sp>
        <p:nvSpPr>
          <p:cNvPr id="31" name="Text 31"/>
          <p:cNvSpPr txBox="1"/>
          <p:nvPr/>
        </p:nvSpPr>
        <p:spPr>
          <a:xfrm>
            <a:off x="822960" y="4572000"/>
            <a:ext cx="2966618" cy="36576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2000" b="1" i="0">
                <a:solidFill>
                  <a:srgbClr val="0B1F38"/>
                </a:solidFill>
                <a:latin typeface="Syne"/>
                <a:cs typeface="Syne"/>
              </a:rPr>
              <a:t>Open forum</a:t>
            </a:r>
          </a:p>
        </p:txBody>
      </p:sp>
      <p:sp>
        <p:nvSpPr>
          <p:cNvPr id="32" name="Text 32"/>
          <p:cNvSpPr txBox="1"/>
          <p:nvPr/>
        </p:nvSpPr>
        <p:spPr>
          <a:xfrm>
            <a:off x="4612538" y="4864608"/>
            <a:ext cx="2966618"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endParaRPr/>
          </a:p>
        </p:txBody>
      </p:sp>
      <p:sp>
        <p:nvSpPr>
          <p:cNvPr id="33" name="Card 33"/>
          <p:cNvSpPr/>
          <p:nvPr/>
        </p:nvSpPr>
        <p:spPr>
          <a:xfrm>
            <a:off x="8127797" y="3566160"/>
            <a:ext cx="3515258" cy="16916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4" name="Number 34"/>
          <p:cNvSpPr/>
          <p:nvPr/>
        </p:nvSpPr>
        <p:spPr>
          <a:xfrm>
            <a:off x="8402117" y="3840480"/>
            <a:ext cx="548640" cy="548640"/>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800" b="1" i="0">
                <a:solidFill>
                  <a:srgbClr val="FFFFFF"/>
                </a:solidFill>
                <a:latin typeface="Syne"/>
                <a:cs typeface="Syne"/>
              </a:rPr>
              <a:t>6</a:t>
            </a:r>
          </a:p>
        </p:txBody>
      </p:sp>
      <p:sp>
        <p:nvSpPr>
          <p:cNvPr id="35" name="Text 35"/>
          <p:cNvSpPr txBox="1"/>
          <p:nvPr/>
        </p:nvSpPr>
        <p:spPr>
          <a:xfrm>
            <a:off x="8402117" y="4526280"/>
            <a:ext cx="2966618" cy="36576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2000" b="1" i="0">
                <a:solidFill>
                  <a:srgbClr val="0B1F38"/>
                </a:solidFill>
                <a:latin typeface="Syne"/>
                <a:cs typeface="Syne"/>
              </a:rPr>
              <a:t>Wrap up</a:t>
            </a:r>
          </a:p>
        </p:txBody>
      </p:sp>
      <p:sp>
        <p:nvSpPr>
          <p:cNvPr id="36" name="Text 36"/>
          <p:cNvSpPr txBox="1"/>
          <p:nvPr/>
        </p:nvSpPr>
        <p:spPr>
          <a:xfrm>
            <a:off x="8402117" y="4864608"/>
            <a:ext cx="2966618"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endParaRPr/>
          </a:p>
        </p:txBody>
      </p:sp>
      <p:sp>
        <p:nvSpPr>
          <p:cNvPr id="37" name="Slide Number 3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a:t>
            </a:fld>
            <a:endParaRPr lang="en-US" sz="1000">
              <a:solidFill>
                <a:srgbClr val="DCE7F3"/>
              </a:solidFill>
              <a:latin typeface="Roboto"/>
            </a:endParaRPr>
          </a:p>
        </p:txBody>
      </p:sp>
      <p:sp>
        <p:nvSpPr>
          <p:cNvPr id="27" name="Text 27"/>
          <p:cNvSpPr txBox="1"/>
          <p:nvPr/>
        </p:nvSpPr>
        <p:spPr>
          <a:xfrm>
            <a:off x="4612538" y="4498848"/>
            <a:ext cx="2966618" cy="36576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2000" b="1" i="0">
                <a:solidFill>
                  <a:srgbClr val="0B1F38"/>
                </a:solidFill>
                <a:latin typeface="Syne"/>
                <a:cs typeface="Syne"/>
              </a:rPr>
              <a:t>Prioritization</a:t>
            </a:r>
          </a:p>
        </p:txBody>
      </p:sp>
      <p:sp>
        <p:nvSpPr>
          <p:cNvPr id="28" name="Text 28"/>
          <p:cNvSpPr txBox="1"/>
          <p:nvPr/>
        </p:nvSpPr>
        <p:spPr>
          <a:xfrm>
            <a:off x="4612538" y="4837176"/>
            <a:ext cx="2966618"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300" b="0" i="0">
                <a:solidFill>
                  <a:srgbClr val="5A6577"/>
                </a:solidFill>
                <a:latin typeface="Roboto"/>
                <a:cs typeface="Roboto"/>
              </a:rPr>
              <a:t>Vote / Rank</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FD98463-4982-9F98-651C-76A0D210D435}"/>
              </a:ext>
            </a:extLst>
          </p:cNvPr>
          <p:cNvSpPr>
            <a:spLocks noGrp="1"/>
          </p:cNvSpPr>
          <p:nvPr>
            <p:ph type="body" idx="101"/>
          </p:nvPr>
        </p:nvSpPr>
        <p:spPr/>
        <p:txBody>
          <a:bodyPr/>
          <a:lstStyle/>
          <a:p>
            <a:r>
              <a:rPr lang="en-US"/>
              <a:t>Introductions</a:t>
            </a:r>
          </a:p>
        </p:txBody>
      </p:sp>
      <p:sp>
        <p:nvSpPr>
          <p:cNvPr id="3" name="Title 2">
            <a:extLst>
              <a:ext uri="{FF2B5EF4-FFF2-40B4-BE49-F238E27FC236}">
                <a16:creationId xmlns:a16="http://schemas.microsoft.com/office/drawing/2014/main" id="{89E181EF-9AB9-713A-8A6F-AB27B418CAC6}"/>
              </a:ext>
            </a:extLst>
          </p:cNvPr>
          <p:cNvSpPr>
            <a:spLocks noGrp="1"/>
          </p:cNvSpPr>
          <p:nvPr>
            <p:ph type="title" idx="102"/>
          </p:nvPr>
        </p:nvSpPr>
        <p:spPr/>
        <p:txBody>
          <a:bodyPr/>
          <a:lstStyle/>
          <a:p>
            <a:r>
              <a:rPr lang="en-US"/>
              <a:t>Lets Meet Everyone!</a:t>
            </a:r>
          </a:p>
        </p:txBody>
      </p:sp>
      <p:sp>
        <p:nvSpPr>
          <p:cNvPr id="4" name="Text Placeholder 3">
            <a:extLst>
              <a:ext uri="{FF2B5EF4-FFF2-40B4-BE49-F238E27FC236}">
                <a16:creationId xmlns:a16="http://schemas.microsoft.com/office/drawing/2014/main" id="{BFD8499D-6C26-E6B5-35C7-54F101BC5A94}"/>
              </a:ext>
            </a:extLst>
          </p:cNvPr>
          <p:cNvSpPr>
            <a:spLocks noGrp="1"/>
          </p:cNvSpPr>
          <p:nvPr>
            <p:ph type="body" idx="103"/>
          </p:nvPr>
        </p:nvSpPr>
        <p:spPr>
          <a:xfrm>
            <a:off x="640080" y="2823293"/>
            <a:ext cx="8229600" cy="2049057"/>
          </a:xfrm>
        </p:spPr>
        <p:txBody>
          <a:bodyPr/>
          <a:lstStyle/>
          <a:p>
            <a:r>
              <a:rPr lang="en-US"/>
              <a:t>Name, </a:t>
            </a:r>
          </a:p>
          <a:p>
            <a:r>
              <a:rPr lang="en-US"/>
              <a:t>Organization, </a:t>
            </a:r>
          </a:p>
          <a:p>
            <a:r>
              <a:rPr lang="en-US"/>
              <a:t># of Command Attendances, </a:t>
            </a:r>
          </a:p>
          <a:p>
            <a:r>
              <a:rPr lang="en-US"/>
              <a:t>Go-to Karaoke Song</a:t>
            </a:r>
          </a:p>
        </p:txBody>
      </p:sp>
    </p:spTree>
    <p:extLst>
      <p:ext uri="{BB962C8B-B14F-4D97-AF65-F5344CB8AC3E}">
        <p14:creationId xmlns:p14="http://schemas.microsoft.com/office/powerpoint/2010/main" val="173370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1"/>
          </p:nvPr>
        </p:nvSpPr>
        <p:spPr/>
        <p:txBody>
          <a:bodyPr>
            <a:noAutofit/>
          </a:bodyPr>
          <a:lstStyle/>
          <a:p>
            <a:r>
              <a:rPr lang="en-US"/>
              <a:t>SECTION 01</a:t>
            </a:r>
          </a:p>
        </p:txBody>
      </p:sp>
      <p:sp>
        <p:nvSpPr>
          <p:cNvPr id="12" name="title 12"/>
          <p:cNvSpPr>
            <a:spLocks noGrp="1"/>
          </p:cNvSpPr>
          <p:nvPr>
            <p:ph type="title" idx="102"/>
          </p:nvPr>
        </p:nvSpPr>
        <p:spPr/>
        <p:txBody>
          <a:bodyPr>
            <a:noAutofit/>
          </a:bodyPr>
          <a:lstStyle/>
          <a:p>
            <a:r>
              <a:rPr lang="en-US" sz="4000"/>
              <a:t>What You Said, What We Did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WHAT YOU SAID, WHAT WE DID</a:t>
            </a:r>
          </a:p>
        </p:txBody>
      </p:sp>
      <p:sp>
        <p:nvSpPr>
          <p:cNvPr id="12" name="title 12"/>
          <p:cNvSpPr>
            <a:spLocks noGrp="1"/>
          </p:cNvSpPr>
          <p:nvPr>
            <p:ph type="title" idx="104"/>
          </p:nvPr>
        </p:nvSpPr>
        <p:spPr/>
        <p:txBody>
          <a:bodyPr>
            <a:noAutofit/>
          </a:bodyPr>
          <a:lstStyle/>
          <a:p>
            <a:r>
              <a:rPr lang="en-US" sz="3600"/>
              <a:t>What's New in FleetCommander</a:t>
            </a:r>
          </a:p>
        </p:txBody>
      </p:sp>
      <p:sp>
        <p:nvSpPr>
          <p:cNvPr id="13" name="Card 13"/>
          <p:cNvSpPr/>
          <p:nvPr/>
        </p:nvSpPr>
        <p:spPr>
          <a:xfrm>
            <a:off x="548640" y="1429347"/>
            <a:ext cx="3515258" cy="128930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630515"/>
            <a:ext cx="457200" cy="45720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15" name="Icon mobile 15" descr="mobile icon"/>
          <p:cNvPicPr>
            <a:picLocks noChangeAspect="1"/>
          </p:cNvPicPr>
          <p:nvPr/>
        </p:nvPicPr>
        <p:blipFill>
          <a:blip r:embed="rId3"/>
          <a:stretch>
            <a:fillRect/>
          </a:stretch>
        </p:blipFill>
        <p:spPr>
          <a:xfrm>
            <a:off x="923544" y="1749387"/>
            <a:ext cx="219456" cy="219456"/>
          </a:xfrm>
          <a:prstGeom prst="rect">
            <a:avLst/>
          </a:prstGeom>
        </p:spPr>
      </p:pic>
      <p:sp>
        <p:nvSpPr>
          <p:cNvPr id="16" name="Text 16"/>
          <p:cNvSpPr txBox="1"/>
          <p:nvPr/>
        </p:nvSpPr>
        <p:spPr>
          <a:xfrm>
            <a:off x="804672" y="2197443"/>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FleetCommander Go, QR code at Kiosk</a:t>
            </a:r>
          </a:p>
        </p:txBody>
      </p:sp>
      <p:sp>
        <p:nvSpPr>
          <p:cNvPr id="17" name="Card 17"/>
          <p:cNvSpPr/>
          <p:nvPr/>
        </p:nvSpPr>
        <p:spPr>
          <a:xfrm>
            <a:off x="4338218" y="1429347"/>
            <a:ext cx="3515258" cy="128930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630515"/>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19" name="Icon car 19" descr="car icon"/>
          <p:cNvPicPr>
            <a:picLocks noChangeAspect="1"/>
          </p:cNvPicPr>
          <p:nvPr/>
        </p:nvPicPr>
        <p:blipFill>
          <a:blip r:embed="rId4"/>
          <a:stretch>
            <a:fillRect/>
          </a:stretch>
        </p:blipFill>
        <p:spPr>
          <a:xfrm>
            <a:off x="4713122" y="1749387"/>
            <a:ext cx="219456" cy="219456"/>
          </a:xfrm>
          <a:prstGeom prst="rect">
            <a:avLst/>
          </a:prstGeom>
        </p:spPr>
      </p:pic>
      <p:sp>
        <p:nvSpPr>
          <p:cNvPr id="20" name="Text 20"/>
          <p:cNvSpPr txBox="1"/>
          <p:nvPr/>
        </p:nvSpPr>
        <p:spPr>
          <a:xfrm>
            <a:off x="4594250" y="2197443"/>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FleetCommander Keyless</a:t>
            </a:r>
          </a:p>
          <a:p>
            <a:pPr marL="0" indent="0" algn="l">
              <a:lnSpc>
                <a:spcPct val="105000"/>
              </a:lnSpc>
              <a:spcBef>
                <a:spcPts val="0"/>
              </a:spcBef>
              <a:spcAft>
                <a:spcPts val="0"/>
              </a:spcAft>
              <a:buNone/>
            </a:pPr>
            <a:r>
              <a:rPr lang="en-US" sz="1200" b="0" i="0">
                <a:solidFill>
                  <a:srgbClr val="1A1A1A"/>
                </a:solidFill>
                <a:latin typeface="Roboto"/>
                <a:cs typeface="Roboto"/>
              </a:rPr>
              <a:t>INVERS CloudBoxx mobile access</a:t>
            </a:r>
          </a:p>
        </p:txBody>
      </p:sp>
      <p:sp>
        <p:nvSpPr>
          <p:cNvPr id="21" name="Card 21"/>
          <p:cNvSpPr/>
          <p:nvPr/>
        </p:nvSpPr>
        <p:spPr>
          <a:xfrm>
            <a:off x="8127797" y="1429347"/>
            <a:ext cx="3515258" cy="128930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Icon circle 22"/>
          <p:cNvSpPr/>
          <p:nvPr/>
        </p:nvSpPr>
        <p:spPr>
          <a:xfrm>
            <a:off x="8383829" y="1630515"/>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23" name="Icon shield 23" descr="shield icon"/>
          <p:cNvPicPr>
            <a:picLocks noChangeAspect="1"/>
          </p:cNvPicPr>
          <p:nvPr/>
        </p:nvPicPr>
        <p:blipFill>
          <a:blip r:embed="rId5"/>
          <a:stretch>
            <a:fillRect/>
          </a:stretch>
        </p:blipFill>
        <p:spPr>
          <a:xfrm>
            <a:off x="8502701" y="1749387"/>
            <a:ext cx="219456" cy="219456"/>
          </a:xfrm>
          <a:prstGeom prst="rect">
            <a:avLst/>
          </a:prstGeom>
        </p:spPr>
      </p:pic>
      <p:sp>
        <p:nvSpPr>
          <p:cNvPr id="24" name="Text 24"/>
          <p:cNvSpPr txBox="1"/>
          <p:nvPr/>
        </p:nvSpPr>
        <p:spPr>
          <a:xfrm>
            <a:off x="8383829" y="2197443"/>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FedRAMP-authorized</a:t>
            </a:r>
          </a:p>
          <a:p>
            <a:pPr marL="0" indent="0" algn="l">
              <a:lnSpc>
                <a:spcPct val="105000"/>
              </a:lnSpc>
              <a:spcBef>
                <a:spcPts val="0"/>
              </a:spcBef>
              <a:spcAft>
                <a:spcPts val="0"/>
              </a:spcAft>
              <a:buNone/>
            </a:pPr>
            <a:r>
              <a:rPr lang="en-US" sz="1200" b="0" i="0">
                <a:solidFill>
                  <a:srgbClr val="1A1A1A"/>
                </a:solidFill>
                <a:latin typeface="Roboto"/>
                <a:cs typeface="Roboto"/>
              </a:rPr>
              <a:t>Deployment path for federal fleets</a:t>
            </a:r>
          </a:p>
        </p:txBody>
      </p:sp>
      <p:sp>
        <p:nvSpPr>
          <p:cNvPr id="25" name="Card 25"/>
          <p:cNvSpPr/>
          <p:nvPr/>
        </p:nvSpPr>
        <p:spPr>
          <a:xfrm>
            <a:off x="548640" y="2837035"/>
            <a:ext cx="3515258" cy="128930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Icon circle 26"/>
          <p:cNvSpPr/>
          <p:nvPr/>
        </p:nvSpPr>
        <p:spPr>
          <a:xfrm>
            <a:off x="804672" y="3038203"/>
            <a:ext cx="457200" cy="45720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27" name="Icon key 27" descr="key icon"/>
          <p:cNvPicPr>
            <a:picLocks noChangeAspect="1"/>
          </p:cNvPicPr>
          <p:nvPr/>
        </p:nvPicPr>
        <p:blipFill>
          <a:blip r:embed="rId6"/>
          <a:stretch>
            <a:fillRect/>
          </a:stretch>
        </p:blipFill>
        <p:spPr>
          <a:xfrm>
            <a:off x="923544" y="3157075"/>
            <a:ext cx="219456" cy="219456"/>
          </a:xfrm>
          <a:prstGeom prst="rect">
            <a:avLst/>
          </a:prstGeom>
        </p:spPr>
      </p:pic>
      <p:sp>
        <p:nvSpPr>
          <p:cNvPr id="28" name="Text 28"/>
          <p:cNvSpPr txBox="1"/>
          <p:nvPr/>
        </p:nvSpPr>
        <p:spPr>
          <a:xfrm>
            <a:off x="804672" y="3605131"/>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KeyCommander</a:t>
            </a:r>
          </a:p>
          <a:p>
            <a:pPr marL="0" indent="0" algn="l">
              <a:lnSpc>
                <a:spcPct val="105000"/>
              </a:lnSpc>
              <a:spcBef>
                <a:spcPts val="0"/>
              </a:spcBef>
              <a:spcAft>
                <a:spcPts val="0"/>
              </a:spcAft>
              <a:buNone/>
            </a:pPr>
            <a:r>
              <a:rPr lang="en-US" sz="1200" b="0" i="0">
                <a:solidFill>
                  <a:srgbClr val="1A1A1A"/>
                </a:solidFill>
                <a:latin typeface="Roboto"/>
                <a:cs typeface="Roboto"/>
              </a:rPr>
              <a:t>Secure key asset management</a:t>
            </a:r>
          </a:p>
        </p:txBody>
      </p:sp>
      <p:sp>
        <p:nvSpPr>
          <p:cNvPr id="29" name="Card 29"/>
          <p:cNvSpPr/>
          <p:nvPr/>
        </p:nvSpPr>
        <p:spPr>
          <a:xfrm>
            <a:off x="4338218" y="2837035"/>
            <a:ext cx="3515258" cy="128930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Icon circle 30"/>
          <p:cNvSpPr/>
          <p:nvPr/>
        </p:nvSpPr>
        <p:spPr>
          <a:xfrm>
            <a:off x="4594250" y="3038203"/>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31" name="Icon clock 31" descr="clock icon"/>
          <p:cNvPicPr>
            <a:picLocks noChangeAspect="1"/>
          </p:cNvPicPr>
          <p:nvPr/>
        </p:nvPicPr>
        <p:blipFill>
          <a:blip r:embed="rId7"/>
          <a:stretch>
            <a:fillRect/>
          </a:stretch>
        </p:blipFill>
        <p:spPr>
          <a:xfrm>
            <a:off x="4713122" y="3157075"/>
            <a:ext cx="219456" cy="219456"/>
          </a:xfrm>
          <a:prstGeom prst="rect">
            <a:avLst/>
          </a:prstGeom>
        </p:spPr>
      </p:pic>
      <p:sp>
        <p:nvSpPr>
          <p:cNvPr id="32" name="Text 32"/>
          <p:cNvSpPr txBox="1"/>
          <p:nvPr/>
        </p:nvSpPr>
        <p:spPr>
          <a:xfrm>
            <a:off x="4594250" y="3605131"/>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Default Return Times</a:t>
            </a:r>
          </a:p>
          <a:p>
            <a:pPr marL="0" indent="0" algn="l">
              <a:lnSpc>
                <a:spcPct val="105000"/>
              </a:lnSpc>
              <a:spcBef>
                <a:spcPts val="0"/>
              </a:spcBef>
              <a:spcAft>
                <a:spcPts val="0"/>
              </a:spcAft>
              <a:buNone/>
            </a:pPr>
            <a:r>
              <a:rPr lang="en-US" sz="1200" b="0" i="0">
                <a:solidFill>
                  <a:srgbClr val="1A1A1A"/>
                </a:solidFill>
                <a:latin typeface="Roboto"/>
                <a:cs typeface="Roboto"/>
              </a:rPr>
              <a:t>New options at the Kiosk</a:t>
            </a:r>
          </a:p>
        </p:txBody>
      </p:sp>
      <p:sp>
        <p:nvSpPr>
          <p:cNvPr id="33" name="Card 33"/>
          <p:cNvSpPr/>
          <p:nvPr/>
        </p:nvSpPr>
        <p:spPr>
          <a:xfrm>
            <a:off x="8127797" y="2837035"/>
            <a:ext cx="3515258" cy="128930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4" name="Icon circle 34"/>
          <p:cNvSpPr/>
          <p:nvPr/>
        </p:nvSpPr>
        <p:spPr>
          <a:xfrm>
            <a:off x="8383829" y="3038203"/>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35" name="Icon link 35" descr="link icon"/>
          <p:cNvPicPr>
            <a:picLocks noChangeAspect="1"/>
          </p:cNvPicPr>
          <p:nvPr/>
        </p:nvPicPr>
        <p:blipFill>
          <a:blip r:embed="rId8"/>
          <a:stretch>
            <a:fillRect/>
          </a:stretch>
        </p:blipFill>
        <p:spPr>
          <a:xfrm>
            <a:off x="8502701" y="3157075"/>
            <a:ext cx="219456" cy="219456"/>
          </a:xfrm>
          <a:prstGeom prst="rect">
            <a:avLst/>
          </a:prstGeom>
        </p:spPr>
      </p:pic>
      <p:sp>
        <p:nvSpPr>
          <p:cNvPr id="36" name="Text 36"/>
          <p:cNvSpPr txBox="1"/>
          <p:nvPr/>
        </p:nvSpPr>
        <p:spPr>
          <a:xfrm>
            <a:off x="8383829" y="3605131"/>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Copy URL button</a:t>
            </a:r>
          </a:p>
          <a:p>
            <a:pPr marL="0" indent="0" algn="l">
              <a:lnSpc>
                <a:spcPct val="105000"/>
              </a:lnSpc>
              <a:spcBef>
                <a:spcPts val="0"/>
              </a:spcBef>
              <a:spcAft>
                <a:spcPts val="0"/>
              </a:spcAft>
              <a:buNone/>
            </a:pPr>
            <a:r>
              <a:rPr lang="en-US" sz="1200" b="0" i="0">
                <a:solidFill>
                  <a:srgbClr val="1A1A1A"/>
                </a:solidFill>
                <a:latin typeface="Roboto"/>
                <a:cs typeface="Roboto"/>
              </a:rPr>
              <a:t>Added to Content Manager &amp; Documents</a:t>
            </a:r>
          </a:p>
        </p:txBody>
      </p:sp>
      <p:sp>
        <p:nvSpPr>
          <p:cNvPr id="37" name="Slide Number 3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5</a:t>
            </a:fld>
            <a:endParaRPr lang="en-US" sz="1000">
              <a:solidFill>
                <a:srgbClr val="DCE7F3"/>
              </a:solidFill>
              <a:latin typeface="Roboto"/>
            </a:endParaRPr>
          </a:p>
        </p:txBody>
      </p:sp>
      <p:sp>
        <p:nvSpPr>
          <p:cNvPr id="40" name="Card 25">
            <a:extLst>
              <a:ext uri="{FF2B5EF4-FFF2-40B4-BE49-F238E27FC236}">
                <a16:creationId xmlns:a16="http://schemas.microsoft.com/office/drawing/2014/main" id="{C82CF801-6230-CCA5-32C2-82B13F377B50}"/>
              </a:ext>
            </a:extLst>
          </p:cNvPr>
          <p:cNvSpPr/>
          <p:nvPr/>
        </p:nvSpPr>
        <p:spPr>
          <a:xfrm>
            <a:off x="548640" y="4244723"/>
            <a:ext cx="3515258" cy="1475282"/>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42" name="Icon circle 26">
            <a:extLst>
              <a:ext uri="{FF2B5EF4-FFF2-40B4-BE49-F238E27FC236}">
                <a16:creationId xmlns:a16="http://schemas.microsoft.com/office/drawing/2014/main" id="{38E5AE63-A0B3-1274-92D0-6223BABC13E6}"/>
              </a:ext>
            </a:extLst>
          </p:cNvPr>
          <p:cNvSpPr/>
          <p:nvPr/>
        </p:nvSpPr>
        <p:spPr>
          <a:xfrm>
            <a:off x="804672" y="4445891"/>
            <a:ext cx="457200" cy="45720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44" name="Icon key 27" descr="Checkbox Checked with solid fill">
            <a:extLst>
              <a:ext uri="{FF2B5EF4-FFF2-40B4-BE49-F238E27FC236}">
                <a16:creationId xmlns:a16="http://schemas.microsoft.com/office/drawing/2014/main" id="{48F3F0BC-6212-6A7E-1FEC-23464CAD27C7}"/>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864108" y="4505327"/>
            <a:ext cx="338328" cy="338328"/>
          </a:xfrm>
          <a:prstGeom prst="rect">
            <a:avLst/>
          </a:prstGeom>
        </p:spPr>
      </p:pic>
      <p:sp>
        <p:nvSpPr>
          <p:cNvPr id="3" name="Text 28">
            <a:extLst>
              <a:ext uri="{FF2B5EF4-FFF2-40B4-BE49-F238E27FC236}">
                <a16:creationId xmlns:a16="http://schemas.microsoft.com/office/drawing/2014/main" id="{36994F1B-D4E5-3AEE-1A20-A85C5DBB352A}"/>
              </a:ext>
            </a:extLst>
          </p:cNvPr>
          <p:cNvSpPr txBox="1"/>
          <p:nvPr/>
        </p:nvSpPr>
        <p:spPr>
          <a:xfrm>
            <a:off x="804672" y="4962527"/>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Sites</a:t>
            </a:r>
          </a:p>
          <a:p>
            <a:pPr marL="0" indent="0" algn="l">
              <a:lnSpc>
                <a:spcPct val="105000"/>
              </a:lnSpc>
              <a:spcBef>
                <a:spcPts val="0"/>
              </a:spcBef>
              <a:spcAft>
                <a:spcPts val="0"/>
              </a:spcAft>
              <a:buNone/>
            </a:pPr>
            <a:r>
              <a:rPr lang="en-US" sz="1200" b="0" i="0">
                <a:solidFill>
                  <a:srgbClr val="1A1A1A"/>
                </a:solidFill>
                <a:latin typeface="Roboto"/>
                <a:cs typeface="Roboto"/>
              </a:rPr>
              <a:t>Inactive &amp; Clone</a:t>
            </a:r>
          </a:p>
        </p:txBody>
      </p:sp>
      <p:sp>
        <p:nvSpPr>
          <p:cNvPr id="46" name="Card 29">
            <a:extLst>
              <a:ext uri="{FF2B5EF4-FFF2-40B4-BE49-F238E27FC236}">
                <a16:creationId xmlns:a16="http://schemas.microsoft.com/office/drawing/2014/main" id="{7EAA3AF5-8F62-9627-A8C4-A17094326167}"/>
              </a:ext>
            </a:extLst>
          </p:cNvPr>
          <p:cNvSpPr/>
          <p:nvPr/>
        </p:nvSpPr>
        <p:spPr>
          <a:xfrm>
            <a:off x="4338218" y="4244722"/>
            <a:ext cx="3515258" cy="1475283"/>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48" name="Icon circle 30">
            <a:extLst>
              <a:ext uri="{FF2B5EF4-FFF2-40B4-BE49-F238E27FC236}">
                <a16:creationId xmlns:a16="http://schemas.microsoft.com/office/drawing/2014/main" id="{351FC665-9602-D754-AD96-EBCB037646A7}"/>
              </a:ext>
            </a:extLst>
          </p:cNvPr>
          <p:cNvSpPr/>
          <p:nvPr/>
        </p:nvSpPr>
        <p:spPr>
          <a:xfrm>
            <a:off x="4594250" y="4445891"/>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50" name="Icon clock 31" descr="Open envelope with solid fill">
            <a:extLst>
              <a:ext uri="{FF2B5EF4-FFF2-40B4-BE49-F238E27FC236}">
                <a16:creationId xmlns:a16="http://schemas.microsoft.com/office/drawing/2014/main" id="{723CAE91-771C-E51E-8628-05949B10C33A}"/>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4653686" y="4492587"/>
            <a:ext cx="338328" cy="338328"/>
          </a:xfrm>
          <a:prstGeom prst="rect">
            <a:avLst/>
          </a:prstGeom>
        </p:spPr>
      </p:pic>
      <p:sp>
        <p:nvSpPr>
          <p:cNvPr id="52" name="Card 33">
            <a:extLst>
              <a:ext uri="{FF2B5EF4-FFF2-40B4-BE49-F238E27FC236}">
                <a16:creationId xmlns:a16="http://schemas.microsoft.com/office/drawing/2014/main" id="{7EA5DC24-0989-1518-53CD-70276A9A1B3C}"/>
              </a:ext>
            </a:extLst>
          </p:cNvPr>
          <p:cNvSpPr/>
          <p:nvPr/>
        </p:nvSpPr>
        <p:spPr>
          <a:xfrm>
            <a:off x="8127797" y="4244723"/>
            <a:ext cx="3515258" cy="1475282"/>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54" name="Icon circle 34">
            <a:extLst>
              <a:ext uri="{FF2B5EF4-FFF2-40B4-BE49-F238E27FC236}">
                <a16:creationId xmlns:a16="http://schemas.microsoft.com/office/drawing/2014/main" id="{48947589-1E39-B810-646A-32C721BADCB8}"/>
              </a:ext>
            </a:extLst>
          </p:cNvPr>
          <p:cNvSpPr/>
          <p:nvPr/>
        </p:nvSpPr>
        <p:spPr>
          <a:xfrm>
            <a:off x="8383829" y="4445891"/>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56" name="Icon link 35" descr="Upload with solid fill">
            <a:extLst>
              <a:ext uri="{FF2B5EF4-FFF2-40B4-BE49-F238E27FC236}">
                <a16:creationId xmlns:a16="http://schemas.microsoft.com/office/drawing/2014/main" id="{0E2F603D-2686-8C8B-050E-D609863C00CA}"/>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8472983" y="4535776"/>
            <a:ext cx="278892" cy="278892"/>
          </a:xfrm>
          <a:prstGeom prst="rect">
            <a:avLst/>
          </a:prstGeom>
        </p:spPr>
      </p:pic>
      <p:sp>
        <p:nvSpPr>
          <p:cNvPr id="5" name="Text 28">
            <a:extLst>
              <a:ext uri="{FF2B5EF4-FFF2-40B4-BE49-F238E27FC236}">
                <a16:creationId xmlns:a16="http://schemas.microsoft.com/office/drawing/2014/main" id="{E00BA726-5673-4E02-CECF-04C8BC76A54E}"/>
              </a:ext>
            </a:extLst>
          </p:cNvPr>
          <p:cNvSpPr txBox="1"/>
          <p:nvPr/>
        </p:nvSpPr>
        <p:spPr>
          <a:xfrm>
            <a:off x="4530242" y="5058539"/>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Emails</a:t>
            </a:r>
          </a:p>
          <a:p>
            <a:pPr marL="0" indent="0" algn="l">
              <a:lnSpc>
                <a:spcPct val="105000"/>
              </a:lnSpc>
              <a:spcBef>
                <a:spcPts val="0"/>
              </a:spcBef>
              <a:spcAft>
                <a:spcPts val="0"/>
              </a:spcAft>
              <a:buNone/>
            </a:pPr>
            <a:r>
              <a:rPr lang="en-US" sz="1200" b="0" i="0">
                <a:solidFill>
                  <a:srgbClr val="1A1A1A"/>
                </a:solidFill>
                <a:latin typeface="Roboto"/>
                <a:cs typeface="Roboto"/>
              </a:rPr>
              <a:t>Only 1 email for auto approved/assigned new requests</a:t>
            </a:r>
          </a:p>
        </p:txBody>
      </p:sp>
      <p:sp>
        <p:nvSpPr>
          <p:cNvPr id="7" name="Text 28">
            <a:extLst>
              <a:ext uri="{FF2B5EF4-FFF2-40B4-BE49-F238E27FC236}">
                <a16:creationId xmlns:a16="http://schemas.microsoft.com/office/drawing/2014/main" id="{1D4E2D0A-7141-8665-8198-C4CDBBA56279}"/>
              </a:ext>
            </a:extLst>
          </p:cNvPr>
          <p:cNvSpPr txBox="1"/>
          <p:nvPr/>
        </p:nvSpPr>
        <p:spPr>
          <a:xfrm>
            <a:off x="8383829" y="5102751"/>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Mileage Import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1"/>
          </p:nvPr>
        </p:nvSpPr>
        <p:spPr/>
        <p:txBody>
          <a:bodyPr>
            <a:noAutofit/>
          </a:bodyPr>
          <a:lstStyle/>
          <a:p>
            <a:r>
              <a:rPr lang="en-US"/>
              <a:t>SECTION 02</a:t>
            </a:r>
          </a:p>
        </p:txBody>
      </p:sp>
      <p:sp>
        <p:nvSpPr>
          <p:cNvPr id="12" name="title 12"/>
          <p:cNvSpPr>
            <a:spLocks noGrp="1"/>
          </p:cNvSpPr>
          <p:nvPr>
            <p:ph type="title" idx="102"/>
          </p:nvPr>
        </p:nvSpPr>
        <p:spPr/>
        <p:txBody>
          <a:bodyPr>
            <a:noAutofit/>
          </a:bodyPr>
          <a:lstStyle/>
          <a:p>
            <a:r>
              <a:rPr lang="en-US" sz="4000"/>
              <a:t>Product Roadmap</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PRODUCT ROADMAP · 1H 2027</a:t>
            </a:r>
          </a:p>
        </p:txBody>
      </p:sp>
      <p:sp>
        <p:nvSpPr>
          <p:cNvPr id="12" name="title 12"/>
          <p:cNvSpPr>
            <a:spLocks noGrp="1"/>
          </p:cNvSpPr>
          <p:nvPr>
            <p:ph type="title" idx="104"/>
          </p:nvPr>
        </p:nvSpPr>
        <p:spPr/>
        <p:txBody>
          <a:bodyPr>
            <a:noAutofit/>
          </a:bodyPr>
          <a:lstStyle/>
          <a:p>
            <a:r>
              <a:rPr lang="en-US" sz="3600"/>
              <a:t>Current High-Level Plan for 1H 2027</a:t>
            </a:r>
          </a:p>
        </p:txBody>
      </p:sp>
      <p:sp>
        <p:nvSpPr>
          <p:cNvPr id="13" name="Card 13"/>
          <p:cNvSpPr/>
          <p:nvPr/>
        </p:nvSpPr>
        <p:spPr>
          <a:xfrm>
            <a:off x="548640" y="16459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847088"/>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15" name="Icon bell 15" descr="bell icon"/>
          <p:cNvPicPr>
            <a:picLocks noChangeAspect="1"/>
          </p:cNvPicPr>
          <p:nvPr/>
        </p:nvPicPr>
        <p:blipFill>
          <a:blip r:embed="rId3"/>
          <a:stretch>
            <a:fillRect/>
          </a:stretch>
        </p:blipFill>
        <p:spPr>
          <a:xfrm>
            <a:off x="923544" y="1965960"/>
            <a:ext cx="219456" cy="219456"/>
          </a:xfrm>
          <a:prstGeom prst="rect">
            <a:avLst/>
          </a:prstGeom>
        </p:spPr>
      </p:pic>
      <p:sp>
        <p:nvSpPr>
          <p:cNvPr id="16" name="Text 16"/>
          <p:cNvSpPr txBox="1"/>
          <p:nvPr/>
        </p:nvSpPr>
        <p:spPr>
          <a:xfrm>
            <a:off x="804672" y="24140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Notification Center</a:t>
            </a:r>
          </a:p>
          <a:p>
            <a:pPr marL="0" indent="0" algn="l">
              <a:lnSpc>
                <a:spcPct val="105000"/>
              </a:lnSpc>
              <a:spcBef>
                <a:spcPts val="0"/>
              </a:spcBef>
              <a:spcAft>
                <a:spcPts val="0"/>
              </a:spcAft>
              <a:buNone/>
            </a:pPr>
            <a:r>
              <a:rPr lang="en-US" sz="1200" b="0" i="0">
                <a:solidFill>
                  <a:srgbClr val="1A1A1A"/>
                </a:solidFill>
                <a:latin typeface="Roboto"/>
                <a:cs typeface="Roboto"/>
              </a:rPr>
              <a:t>Build / Customize and Manage Your Notifications</a:t>
            </a:r>
          </a:p>
        </p:txBody>
      </p:sp>
      <p:sp>
        <p:nvSpPr>
          <p:cNvPr id="17" name="Card 17"/>
          <p:cNvSpPr/>
          <p:nvPr/>
        </p:nvSpPr>
        <p:spPr>
          <a:xfrm>
            <a:off x="4338218" y="16459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847088"/>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19" name="Icon desktop 19" descr="desktop icon"/>
          <p:cNvPicPr>
            <a:picLocks noChangeAspect="1"/>
          </p:cNvPicPr>
          <p:nvPr/>
        </p:nvPicPr>
        <p:blipFill>
          <a:blip r:embed="rId4"/>
          <a:stretch>
            <a:fillRect/>
          </a:stretch>
        </p:blipFill>
        <p:spPr>
          <a:xfrm>
            <a:off x="4713122" y="1965960"/>
            <a:ext cx="219456" cy="219456"/>
          </a:xfrm>
          <a:prstGeom prst="rect">
            <a:avLst/>
          </a:prstGeom>
        </p:spPr>
      </p:pic>
      <p:sp>
        <p:nvSpPr>
          <p:cNvPr id="20" name="Text 20"/>
          <p:cNvSpPr txBox="1"/>
          <p:nvPr/>
        </p:nvSpPr>
        <p:spPr>
          <a:xfrm>
            <a:off x="4594250" y="24140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UI Modernization</a:t>
            </a:r>
          </a:p>
          <a:p>
            <a:pPr marL="0" indent="0" algn="l">
              <a:lnSpc>
                <a:spcPct val="105000"/>
              </a:lnSpc>
              <a:spcBef>
                <a:spcPts val="0"/>
              </a:spcBef>
              <a:spcAft>
                <a:spcPts val="0"/>
              </a:spcAft>
              <a:buNone/>
            </a:pPr>
            <a:r>
              <a:rPr lang="en-US" sz="1200" b="0" i="0">
                <a:solidFill>
                  <a:srgbClr val="1A1A1A"/>
                </a:solidFill>
                <a:latin typeface="Roboto"/>
                <a:cs typeface="Roboto"/>
              </a:rPr>
              <a:t>More FleetCommander Screens re-designed in the new UI</a:t>
            </a:r>
          </a:p>
        </p:txBody>
      </p:sp>
      <p:sp>
        <p:nvSpPr>
          <p:cNvPr id="21" name="Card 21"/>
          <p:cNvSpPr/>
          <p:nvPr/>
        </p:nvSpPr>
        <p:spPr>
          <a:xfrm>
            <a:off x="8127797" y="16459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Icon circle 22"/>
          <p:cNvSpPr/>
          <p:nvPr/>
        </p:nvSpPr>
        <p:spPr>
          <a:xfrm>
            <a:off x="8383829" y="1847088"/>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23" name="Icon chart 23" descr="chart icon"/>
          <p:cNvPicPr>
            <a:picLocks noChangeAspect="1"/>
          </p:cNvPicPr>
          <p:nvPr/>
        </p:nvPicPr>
        <p:blipFill>
          <a:blip r:embed="rId5"/>
          <a:stretch>
            <a:fillRect/>
          </a:stretch>
        </p:blipFill>
        <p:spPr>
          <a:xfrm>
            <a:off x="8502701" y="1965960"/>
            <a:ext cx="219456" cy="219456"/>
          </a:xfrm>
          <a:prstGeom prst="rect">
            <a:avLst/>
          </a:prstGeom>
        </p:spPr>
      </p:pic>
      <p:sp>
        <p:nvSpPr>
          <p:cNvPr id="24" name="Text 24"/>
          <p:cNvSpPr txBox="1"/>
          <p:nvPr/>
        </p:nvSpPr>
        <p:spPr>
          <a:xfrm>
            <a:off x="8383829" y="24140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Report Center</a:t>
            </a:r>
          </a:p>
          <a:p>
            <a:pPr marL="0" indent="0" algn="l">
              <a:lnSpc>
                <a:spcPct val="105000"/>
              </a:lnSpc>
              <a:spcBef>
                <a:spcPts val="0"/>
              </a:spcBef>
              <a:spcAft>
                <a:spcPts val="0"/>
              </a:spcAft>
              <a:buNone/>
            </a:pPr>
            <a:r>
              <a:rPr lang="en-US" sz="1200" b="0" i="0">
                <a:solidFill>
                  <a:srgbClr val="1A1A1A"/>
                </a:solidFill>
                <a:latin typeface="Roboto"/>
                <a:cs typeface="Roboto"/>
              </a:rPr>
              <a:t>More Templates (Data) and AI Assisted Intelligent Insights</a:t>
            </a:r>
          </a:p>
        </p:txBody>
      </p:sp>
      <p:sp>
        <p:nvSpPr>
          <p:cNvPr id="25" name="Card 25"/>
          <p:cNvSpPr/>
          <p:nvPr/>
        </p:nvSpPr>
        <p:spPr>
          <a:xfrm>
            <a:off x="548640" y="37033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Icon circle 26"/>
          <p:cNvSpPr/>
          <p:nvPr/>
        </p:nvSpPr>
        <p:spPr>
          <a:xfrm>
            <a:off x="804672" y="3904488"/>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27" name="Icon key 27" descr="key icon"/>
          <p:cNvPicPr>
            <a:picLocks noChangeAspect="1"/>
          </p:cNvPicPr>
          <p:nvPr/>
        </p:nvPicPr>
        <p:blipFill>
          <a:blip r:embed="rId6"/>
          <a:stretch>
            <a:fillRect/>
          </a:stretch>
        </p:blipFill>
        <p:spPr>
          <a:xfrm>
            <a:off x="923544" y="4023360"/>
            <a:ext cx="219456" cy="219456"/>
          </a:xfrm>
          <a:prstGeom prst="rect">
            <a:avLst/>
          </a:prstGeom>
        </p:spPr>
      </p:pic>
      <p:sp>
        <p:nvSpPr>
          <p:cNvPr id="28" name="Text 28"/>
          <p:cNvSpPr txBox="1"/>
          <p:nvPr/>
        </p:nvSpPr>
        <p:spPr>
          <a:xfrm>
            <a:off x="804672" y="44714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Enhanced Keyless Dispatch</a:t>
            </a:r>
          </a:p>
          <a:p>
            <a:pPr marL="0" indent="0" algn="l">
              <a:lnSpc>
                <a:spcPct val="105000"/>
              </a:lnSpc>
              <a:spcBef>
                <a:spcPts val="0"/>
              </a:spcBef>
              <a:spcAft>
                <a:spcPts val="0"/>
              </a:spcAft>
              <a:buNone/>
            </a:pPr>
            <a:r>
              <a:rPr lang="en-US" sz="1200" b="0" i="0">
                <a:solidFill>
                  <a:srgbClr val="1A1A1A"/>
                </a:solidFill>
                <a:latin typeface="Roboto"/>
                <a:cs typeface="Roboto"/>
              </a:rPr>
              <a:t>Enhanced Features and Digital Keys</a:t>
            </a:r>
          </a:p>
        </p:txBody>
      </p:sp>
      <p:sp>
        <p:nvSpPr>
          <p:cNvPr id="29" name="Card 29"/>
          <p:cNvSpPr/>
          <p:nvPr/>
        </p:nvSpPr>
        <p:spPr>
          <a:xfrm>
            <a:off x="4338218" y="37033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Icon circle 30"/>
          <p:cNvSpPr/>
          <p:nvPr/>
        </p:nvSpPr>
        <p:spPr>
          <a:xfrm>
            <a:off x="4594250" y="3904488"/>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31" name="Icon billing 31" descr="billing icon"/>
          <p:cNvPicPr>
            <a:picLocks noChangeAspect="1"/>
          </p:cNvPicPr>
          <p:nvPr/>
        </p:nvPicPr>
        <p:blipFill>
          <a:blip r:embed="rId7"/>
          <a:stretch>
            <a:fillRect/>
          </a:stretch>
        </p:blipFill>
        <p:spPr>
          <a:xfrm>
            <a:off x="4713122" y="4023360"/>
            <a:ext cx="219456" cy="219456"/>
          </a:xfrm>
          <a:prstGeom prst="rect">
            <a:avLst/>
          </a:prstGeom>
        </p:spPr>
      </p:pic>
      <p:sp>
        <p:nvSpPr>
          <p:cNvPr id="32" name="Text 32"/>
          <p:cNvSpPr txBox="1"/>
          <p:nvPr/>
        </p:nvSpPr>
        <p:spPr>
          <a:xfrm>
            <a:off x="4594250" y="44714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Configurable Billing</a:t>
            </a:r>
          </a:p>
          <a:p>
            <a:pPr marL="0" indent="0" algn="l">
              <a:lnSpc>
                <a:spcPct val="105000"/>
              </a:lnSpc>
              <a:spcBef>
                <a:spcPts val="0"/>
              </a:spcBef>
              <a:spcAft>
                <a:spcPts val="0"/>
              </a:spcAft>
              <a:buNone/>
            </a:pPr>
            <a:r>
              <a:rPr lang="en-US" sz="1200" b="0" i="0">
                <a:solidFill>
                  <a:srgbClr val="1A1A1A"/>
                </a:solidFill>
                <a:latin typeface="Roboto"/>
                <a:cs typeface="Roboto"/>
              </a:rPr>
              <a:t>Customize your Billing Files</a:t>
            </a:r>
          </a:p>
        </p:txBody>
      </p:sp>
      <p:sp>
        <p:nvSpPr>
          <p:cNvPr id="33" name="Card 33"/>
          <p:cNvSpPr/>
          <p:nvPr/>
        </p:nvSpPr>
        <p:spPr>
          <a:xfrm>
            <a:off x="8127797" y="37033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4" name="Icon circle 34"/>
          <p:cNvSpPr/>
          <p:nvPr/>
        </p:nvSpPr>
        <p:spPr>
          <a:xfrm>
            <a:off x="8383829" y="3904488"/>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35" name="Icon clipboard 35" descr="clipboard icon"/>
          <p:cNvPicPr>
            <a:picLocks noChangeAspect="1"/>
          </p:cNvPicPr>
          <p:nvPr/>
        </p:nvPicPr>
        <p:blipFill>
          <a:blip r:embed="rId8"/>
          <a:stretch>
            <a:fillRect/>
          </a:stretch>
        </p:blipFill>
        <p:spPr>
          <a:xfrm>
            <a:off x="8502701" y="4023360"/>
            <a:ext cx="219456" cy="219456"/>
          </a:xfrm>
          <a:prstGeom prst="rect">
            <a:avLst/>
          </a:prstGeom>
        </p:spPr>
      </p:pic>
      <p:sp>
        <p:nvSpPr>
          <p:cNvPr id="36" name="Text 36"/>
          <p:cNvSpPr txBox="1"/>
          <p:nvPr/>
        </p:nvSpPr>
        <p:spPr>
          <a:xfrm>
            <a:off x="8383829" y="44714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Digital Inspections</a:t>
            </a:r>
          </a:p>
        </p:txBody>
      </p:sp>
      <p:sp>
        <p:nvSpPr>
          <p:cNvPr id="37" name="Slide Number 3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7</a:t>
            </a:fld>
            <a:endParaRPr lang="en-US" sz="1000">
              <a:solidFill>
                <a:srgbClr val="DCE7F3"/>
              </a:solidFill>
              <a:latin typeface="Robo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PRODUCT ROADMAP · 2H 2027</a:t>
            </a:r>
          </a:p>
        </p:txBody>
      </p:sp>
      <p:sp>
        <p:nvSpPr>
          <p:cNvPr id="12" name="title 12"/>
          <p:cNvSpPr>
            <a:spLocks noGrp="1"/>
          </p:cNvSpPr>
          <p:nvPr>
            <p:ph type="title" idx="104"/>
          </p:nvPr>
        </p:nvSpPr>
        <p:spPr/>
        <p:txBody>
          <a:bodyPr>
            <a:noAutofit/>
          </a:bodyPr>
          <a:lstStyle/>
          <a:p>
            <a:r>
              <a:rPr lang="en-US" sz="3600"/>
              <a:t>Current High-Level Plan for 2H 2027</a:t>
            </a:r>
          </a:p>
        </p:txBody>
      </p:sp>
      <p:sp>
        <p:nvSpPr>
          <p:cNvPr id="13" name="Card 13"/>
          <p:cNvSpPr/>
          <p:nvPr/>
        </p:nvSpPr>
        <p:spPr>
          <a:xfrm>
            <a:off x="548640" y="16459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847088"/>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15" name="Icon desktop 15" descr="desktop icon"/>
          <p:cNvPicPr>
            <a:picLocks noChangeAspect="1"/>
          </p:cNvPicPr>
          <p:nvPr/>
        </p:nvPicPr>
        <p:blipFill>
          <a:blip r:embed="rId3"/>
          <a:stretch>
            <a:fillRect/>
          </a:stretch>
        </p:blipFill>
        <p:spPr>
          <a:xfrm>
            <a:off x="923544" y="1965960"/>
            <a:ext cx="219456" cy="219456"/>
          </a:xfrm>
          <a:prstGeom prst="rect">
            <a:avLst/>
          </a:prstGeom>
        </p:spPr>
      </p:pic>
      <p:sp>
        <p:nvSpPr>
          <p:cNvPr id="16" name="Text 16"/>
          <p:cNvSpPr txBox="1"/>
          <p:nvPr/>
        </p:nvSpPr>
        <p:spPr>
          <a:xfrm>
            <a:off x="804672" y="24140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UI Modernization</a:t>
            </a:r>
          </a:p>
          <a:p>
            <a:pPr marL="0" indent="0" algn="l">
              <a:lnSpc>
                <a:spcPct val="105000"/>
              </a:lnSpc>
              <a:spcBef>
                <a:spcPts val="0"/>
              </a:spcBef>
              <a:spcAft>
                <a:spcPts val="0"/>
              </a:spcAft>
              <a:buNone/>
            </a:pPr>
            <a:r>
              <a:rPr lang="en-US" sz="1200" b="0" i="0">
                <a:solidFill>
                  <a:srgbClr val="1A1A1A"/>
                </a:solidFill>
                <a:latin typeface="Roboto"/>
                <a:cs typeface="Roboto"/>
              </a:rPr>
              <a:t>More FleetCommander Screens re-designed in the new UI</a:t>
            </a:r>
          </a:p>
        </p:txBody>
      </p:sp>
      <p:sp>
        <p:nvSpPr>
          <p:cNvPr id="17" name="Card 17"/>
          <p:cNvSpPr/>
          <p:nvPr/>
        </p:nvSpPr>
        <p:spPr>
          <a:xfrm>
            <a:off x="4338218" y="16459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847088"/>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19" name="Icon chart 19" descr="chart icon"/>
          <p:cNvPicPr>
            <a:picLocks noChangeAspect="1"/>
          </p:cNvPicPr>
          <p:nvPr/>
        </p:nvPicPr>
        <p:blipFill>
          <a:blip r:embed="rId4"/>
          <a:stretch>
            <a:fillRect/>
          </a:stretch>
        </p:blipFill>
        <p:spPr>
          <a:xfrm>
            <a:off x="4713122" y="1965960"/>
            <a:ext cx="219456" cy="219456"/>
          </a:xfrm>
          <a:prstGeom prst="rect">
            <a:avLst/>
          </a:prstGeom>
        </p:spPr>
      </p:pic>
      <p:sp>
        <p:nvSpPr>
          <p:cNvPr id="20" name="Text 20"/>
          <p:cNvSpPr txBox="1"/>
          <p:nvPr/>
        </p:nvSpPr>
        <p:spPr>
          <a:xfrm>
            <a:off x="4594250" y="24140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Report Center</a:t>
            </a:r>
          </a:p>
          <a:p>
            <a:pPr marL="0" indent="0" algn="l">
              <a:lnSpc>
                <a:spcPct val="105000"/>
              </a:lnSpc>
              <a:spcBef>
                <a:spcPts val="0"/>
              </a:spcBef>
              <a:spcAft>
                <a:spcPts val="0"/>
              </a:spcAft>
              <a:buNone/>
            </a:pPr>
            <a:r>
              <a:rPr lang="en-US" sz="1200" b="0" i="0">
                <a:solidFill>
                  <a:srgbClr val="1A1A1A"/>
                </a:solidFill>
                <a:latin typeface="Roboto"/>
                <a:cs typeface="Roboto"/>
              </a:rPr>
              <a:t>Build from Scratch and AI Assisted Workflows</a:t>
            </a:r>
          </a:p>
        </p:txBody>
      </p:sp>
      <p:sp>
        <p:nvSpPr>
          <p:cNvPr id="21" name="Card 21"/>
          <p:cNvSpPr/>
          <p:nvPr/>
        </p:nvSpPr>
        <p:spPr>
          <a:xfrm>
            <a:off x="8127797" y="16459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Icon circle 22"/>
          <p:cNvSpPr/>
          <p:nvPr/>
        </p:nvSpPr>
        <p:spPr>
          <a:xfrm>
            <a:off x="8383829" y="1847088"/>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23" name="Icon clipboard 23" descr="clipboard icon"/>
          <p:cNvPicPr>
            <a:picLocks noChangeAspect="1"/>
          </p:cNvPicPr>
          <p:nvPr/>
        </p:nvPicPr>
        <p:blipFill>
          <a:blip r:embed="rId5"/>
          <a:stretch>
            <a:fillRect/>
          </a:stretch>
        </p:blipFill>
        <p:spPr>
          <a:xfrm>
            <a:off x="8502701" y="1965960"/>
            <a:ext cx="219456" cy="219456"/>
          </a:xfrm>
          <a:prstGeom prst="rect">
            <a:avLst/>
          </a:prstGeom>
        </p:spPr>
      </p:pic>
      <p:sp>
        <p:nvSpPr>
          <p:cNvPr id="24" name="Text 24"/>
          <p:cNvSpPr txBox="1"/>
          <p:nvPr/>
        </p:nvSpPr>
        <p:spPr>
          <a:xfrm>
            <a:off x="8383829" y="24140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Digital Inspections</a:t>
            </a:r>
          </a:p>
          <a:p>
            <a:pPr marL="0" indent="0" algn="l">
              <a:lnSpc>
                <a:spcPct val="105000"/>
              </a:lnSpc>
              <a:spcBef>
                <a:spcPts val="0"/>
              </a:spcBef>
              <a:spcAft>
                <a:spcPts val="0"/>
              </a:spcAft>
              <a:buNone/>
            </a:pPr>
            <a:r>
              <a:rPr lang="en-US" sz="1200" b="0" i="0">
                <a:solidFill>
                  <a:srgbClr val="1A1A1A"/>
                </a:solidFill>
                <a:latin typeface="Roboto"/>
                <a:cs typeface="Roboto"/>
              </a:rPr>
              <a:t>Damage Detection and Related Workflows</a:t>
            </a:r>
          </a:p>
        </p:txBody>
      </p:sp>
      <p:sp>
        <p:nvSpPr>
          <p:cNvPr id="25" name="Card 25"/>
          <p:cNvSpPr/>
          <p:nvPr/>
        </p:nvSpPr>
        <p:spPr>
          <a:xfrm>
            <a:off x="548640" y="37033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Icon circle 26"/>
          <p:cNvSpPr/>
          <p:nvPr/>
        </p:nvSpPr>
        <p:spPr>
          <a:xfrm>
            <a:off x="804672" y="3904488"/>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27" name="Icon satellite 27" descr="satellite icon"/>
          <p:cNvPicPr>
            <a:picLocks noChangeAspect="1"/>
          </p:cNvPicPr>
          <p:nvPr/>
        </p:nvPicPr>
        <p:blipFill>
          <a:blip r:embed="rId6"/>
          <a:stretch>
            <a:fillRect/>
          </a:stretch>
        </p:blipFill>
        <p:spPr>
          <a:xfrm>
            <a:off x="923544" y="4023360"/>
            <a:ext cx="219456" cy="219456"/>
          </a:xfrm>
          <a:prstGeom prst="rect">
            <a:avLst/>
          </a:prstGeom>
        </p:spPr>
      </p:pic>
      <p:sp>
        <p:nvSpPr>
          <p:cNvPr id="28" name="Text 28"/>
          <p:cNvSpPr txBox="1"/>
          <p:nvPr/>
        </p:nvSpPr>
        <p:spPr>
          <a:xfrm>
            <a:off x="804672" y="44714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Telematics Data Enhancements</a:t>
            </a:r>
          </a:p>
          <a:p>
            <a:pPr marL="0" indent="0" algn="l">
              <a:lnSpc>
                <a:spcPct val="105000"/>
              </a:lnSpc>
              <a:spcBef>
                <a:spcPts val="0"/>
              </a:spcBef>
              <a:spcAft>
                <a:spcPts val="0"/>
              </a:spcAft>
              <a:buNone/>
            </a:pPr>
            <a:r>
              <a:rPr lang="en-US" sz="1200" b="0" i="0">
                <a:solidFill>
                  <a:srgbClr val="1A1A1A"/>
                </a:solidFill>
                <a:latin typeface="Roboto"/>
                <a:cs typeface="Roboto"/>
              </a:rPr>
              <a:t>More Telematics Data and Intelligence</a:t>
            </a:r>
          </a:p>
        </p:txBody>
      </p:sp>
      <p:sp>
        <p:nvSpPr>
          <p:cNvPr id="29" name="Card 29"/>
          <p:cNvSpPr/>
          <p:nvPr/>
        </p:nvSpPr>
        <p:spPr>
          <a:xfrm>
            <a:off x="4338218" y="37033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Icon circle 30"/>
          <p:cNvSpPr/>
          <p:nvPr/>
        </p:nvSpPr>
        <p:spPr>
          <a:xfrm>
            <a:off x="4594250" y="3904488"/>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31" name="Icon plug 31" descr="plug icon"/>
          <p:cNvPicPr>
            <a:picLocks noChangeAspect="1"/>
          </p:cNvPicPr>
          <p:nvPr/>
        </p:nvPicPr>
        <p:blipFill>
          <a:blip r:embed="rId7"/>
          <a:stretch>
            <a:fillRect/>
          </a:stretch>
        </p:blipFill>
        <p:spPr>
          <a:xfrm>
            <a:off x="4713122" y="4023360"/>
            <a:ext cx="219456" cy="219456"/>
          </a:xfrm>
          <a:prstGeom prst="rect">
            <a:avLst/>
          </a:prstGeom>
        </p:spPr>
      </p:pic>
      <p:sp>
        <p:nvSpPr>
          <p:cNvPr id="32" name="Text 32"/>
          <p:cNvSpPr txBox="1"/>
          <p:nvPr/>
        </p:nvSpPr>
        <p:spPr>
          <a:xfrm>
            <a:off x="4594250" y="44714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API Enhancements</a:t>
            </a:r>
          </a:p>
          <a:p>
            <a:pPr marL="0" indent="0" algn="l">
              <a:lnSpc>
                <a:spcPct val="105000"/>
              </a:lnSpc>
              <a:spcBef>
                <a:spcPts val="0"/>
              </a:spcBef>
              <a:spcAft>
                <a:spcPts val="0"/>
              </a:spcAft>
              <a:buNone/>
            </a:pPr>
            <a:r>
              <a:rPr lang="en-US" sz="1200" b="0" i="0">
                <a:solidFill>
                  <a:srgbClr val="1A1A1A"/>
                </a:solidFill>
                <a:latin typeface="Roboto"/>
                <a:cs typeface="Roboto"/>
              </a:rPr>
              <a:t>Additional Data, Features and Endpoints</a:t>
            </a:r>
          </a:p>
        </p:txBody>
      </p:sp>
      <p:sp>
        <p:nvSpPr>
          <p:cNvPr id="33" name="Card 33"/>
          <p:cNvSpPr/>
          <p:nvPr/>
        </p:nvSpPr>
        <p:spPr>
          <a:xfrm>
            <a:off x="8127797" y="3703320"/>
            <a:ext cx="3515258" cy="18288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4" name="Icon circle 34"/>
          <p:cNvSpPr/>
          <p:nvPr/>
        </p:nvSpPr>
        <p:spPr>
          <a:xfrm>
            <a:off x="8383829" y="3904488"/>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35" name="Icon location 35" descr="location icon"/>
          <p:cNvPicPr>
            <a:picLocks noChangeAspect="1"/>
          </p:cNvPicPr>
          <p:nvPr/>
        </p:nvPicPr>
        <p:blipFill>
          <a:blip r:embed="rId8"/>
          <a:stretch>
            <a:fillRect/>
          </a:stretch>
        </p:blipFill>
        <p:spPr>
          <a:xfrm>
            <a:off x="8502701" y="4023360"/>
            <a:ext cx="219456" cy="219456"/>
          </a:xfrm>
          <a:prstGeom prst="rect">
            <a:avLst/>
          </a:prstGeom>
        </p:spPr>
      </p:pic>
      <p:sp>
        <p:nvSpPr>
          <p:cNvPr id="36" name="Text 36"/>
          <p:cNvSpPr txBox="1"/>
          <p:nvPr/>
        </p:nvSpPr>
        <p:spPr>
          <a:xfrm>
            <a:off x="8383829" y="4471416"/>
            <a:ext cx="3003194" cy="950976"/>
          </a:xfrm>
          <a:prstGeom prst="rect">
            <a:avLst/>
          </a:prstGeom>
          <a:noFill/>
        </p:spPr>
        <p:txBody>
          <a:bodyPr wrap="square" lIns="0" tIns="0" rIns="0" bIns="0" anchor="t">
            <a:noAutofit/>
          </a:bodyPr>
          <a:lstStyle/>
          <a:p>
            <a:pPr marL="0" indent="0" algn="l">
              <a:lnSpc>
                <a:spcPct val="95000"/>
              </a:lnSpc>
              <a:spcBef>
                <a:spcPts val="0"/>
              </a:spcBef>
              <a:spcAft>
                <a:spcPts val="400"/>
              </a:spcAft>
              <a:buNone/>
            </a:pPr>
            <a:r>
              <a:rPr lang="en-US" sz="1400" b="1" i="0">
                <a:solidFill>
                  <a:srgbClr val="0B1F38"/>
                </a:solidFill>
                <a:latin typeface="Syne"/>
                <a:cs typeface="Syne"/>
              </a:rPr>
              <a:t>Asset Tracking</a:t>
            </a:r>
          </a:p>
        </p:txBody>
      </p:sp>
      <p:sp>
        <p:nvSpPr>
          <p:cNvPr id="37" name="Slide Number 3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8</a:t>
            </a:fld>
            <a:endParaRPr lang="en-US" sz="1000">
              <a:solidFill>
                <a:srgbClr val="DCE7F3"/>
              </a:solidFill>
              <a:latin typeface="Robo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101" name="Title"/>
          <p:cNvSpPr txBox="1">
            <a:spLocks noGrp="1"/>
          </p:cNvSpPr>
          <p:nvPr>
            <p:ph type="title"/>
          </p:nvPr>
        </p:nvSpPr>
        <p:spPr>
          <a:xfrm>
            <a:off x="204200" y="157525"/>
            <a:ext cx="11489400" cy="618900"/>
          </a:xfrm>
          <a:prstGeom prst="rect">
            <a:avLst/>
          </a:prstGeom>
          <a:noFill/>
          <a:ln>
            <a:noFill/>
          </a:ln>
        </p:spPr>
        <p:txBody>
          <a:bodyPr wrap="square" lIns="0" tIns="0" rIns="0" bIns="0" anchor="ctr">
            <a:normAutofit/>
          </a:bodyPr>
          <a:lstStyle/>
          <a:p>
            <a:pPr algn="l">
              <a:buNone/>
            </a:pPr>
            <a:r>
              <a:rPr lang="en-US"/>
              <a:t>Product Roadmap · Q4 2026 to Q4 2027</a:t>
            </a:r>
          </a:p>
        </p:txBody>
      </p:sp>
      <p:sp>
        <p:nvSpPr>
          <p:cNvPr id="102" name="sh 102"/>
          <p:cNvSpPr/>
          <p:nvPr/>
        </p:nvSpPr>
        <p:spPr>
          <a:xfrm>
            <a:off x="402336" y="786384"/>
            <a:ext cx="11338560" cy="292608"/>
          </a:xfrm>
          <a:prstGeom prst="rect">
            <a:avLst/>
          </a:prstGeom>
          <a:noFill/>
          <a:ln>
            <a:noFill/>
          </a:ln>
        </p:spPr>
        <p:txBody>
          <a:bodyPr wrap="square" lIns="0" tIns="0" rIns="0" bIns="0" anchor="ctr">
            <a:normAutofit/>
          </a:bodyPr>
          <a:lstStyle/>
          <a:p>
            <a:pPr algn="l">
              <a:buNone/>
            </a:pPr>
            <a:r>
              <a:rPr lang="en-US" sz="1000" b="0" i="1">
                <a:solidFill>
                  <a:srgbClr val="5A5A5A"/>
                </a:solidFill>
              </a:rPr>
              <a:t>Three groups: Revenue · Moat · Run.  Track C restored: AutoMatch is the moat.  Q3 2026 delivered: Motor Pool UI migration, FleetCommander GO Ph 1, OttO AI support assistant (live).</a:t>
            </a:r>
          </a:p>
        </p:txBody>
      </p:sp>
      <p:sp>
        <p:nvSpPr>
          <p:cNvPr id="103" name="sh 103"/>
          <p:cNvSpPr/>
          <p:nvPr/>
        </p:nvSpPr>
        <p:spPr>
          <a:xfrm>
            <a:off x="3328416" y="1152144"/>
            <a:ext cx="1664208" cy="274320"/>
          </a:xfrm>
          <a:prstGeom prst="rect">
            <a:avLst/>
          </a:prstGeom>
          <a:solidFill>
            <a:srgbClr val="1A3E1F"/>
          </a:solidFill>
          <a:ln>
            <a:noFill/>
          </a:ln>
        </p:spPr>
        <p:txBody>
          <a:bodyPr wrap="square" lIns="36576" tIns="0" rIns="36576" bIns="0" anchor="ctr">
            <a:normAutofit/>
          </a:bodyPr>
          <a:lstStyle/>
          <a:p>
            <a:pPr algn="ctr">
              <a:buNone/>
            </a:pPr>
            <a:r>
              <a:rPr lang="en-US" sz="1000" b="1" i="0">
                <a:solidFill>
                  <a:srgbClr val="FFFFFF"/>
                </a:solidFill>
              </a:rPr>
              <a:t>Q4 2026</a:t>
            </a:r>
          </a:p>
        </p:txBody>
      </p:sp>
      <p:sp>
        <p:nvSpPr>
          <p:cNvPr id="104" name="sh 104"/>
          <p:cNvSpPr/>
          <p:nvPr/>
        </p:nvSpPr>
        <p:spPr>
          <a:xfrm>
            <a:off x="5029200" y="1152144"/>
            <a:ext cx="1664208" cy="274320"/>
          </a:xfrm>
          <a:prstGeom prst="rect">
            <a:avLst/>
          </a:prstGeom>
          <a:solidFill>
            <a:srgbClr val="1A3E1F"/>
          </a:solidFill>
          <a:ln>
            <a:noFill/>
          </a:ln>
        </p:spPr>
        <p:txBody>
          <a:bodyPr wrap="square" lIns="36576" tIns="0" rIns="36576" bIns="0" anchor="ctr">
            <a:normAutofit/>
          </a:bodyPr>
          <a:lstStyle/>
          <a:p>
            <a:pPr algn="ctr">
              <a:buNone/>
            </a:pPr>
            <a:r>
              <a:rPr lang="en-US" sz="1000" b="1" i="0">
                <a:solidFill>
                  <a:srgbClr val="FFFFFF"/>
                </a:solidFill>
              </a:rPr>
              <a:t>Q1 2027</a:t>
            </a:r>
          </a:p>
        </p:txBody>
      </p:sp>
      <p:sp>
        <p:nvSpPr>
          <p:cNvPr id="105" name="sh 105"/>
          <p:cNvSpPr/>
          <p:nvPr/>
        </p:nvSpPr>
        <p:spPr>
          <a:xfrm>
            <a:off x="6729983" y="1152144"/>
            <a:ext cx="1664208" cy="274320"/>
          </a:xfrm>
          <a:prstGeom prst="rect">
            <a:avLst/>
          </a:prstGeom>
          <a:solidFill>
            <a:srgbClr val="1A3E1F"/>
          </a:solidFill>
          <a:ln>
            <a:noFill/>
          </a:ln>
        </p:spPr>
        <p:txBody>
          <a:bodyPr wrap="square" lIns="36576" tIns="0" rIns="36576" bIns="0" anchor="ctr">
            <a:normAutofit/>
          </a:bodyPr>
          <a:lstStyle/>
          <a:p>
            <a:pPr algn="ctr">
              <a:buNone/>
            </a:pPr>
            <a:r>
              <a:rPr lang="en-US" sz="1000" b="1" i="0">
                <a:solidFill>
                  <a:srgbClr val="FFFFFF"/>
                </a:solidFill>
              </a:rPr>
              <a:t>Q2 2027</a:t>
            </a:r>
          </a:p>
        </p:txBody>
      </p:sp>
      <p:sp>
        <p:nvSpPr>
          <p:cNvPr id="106" name="sh 106"/>
          <p:cNvSpPr/>
          <p:nvPr/>
        </p:nvSpPr>
        <p:spPr>
          <a:xfrm>
            <a:off x="8430767" y="1152144"/>
            <a:ext cx="1664208" cy="274320"/>
          </a:xfrm>
          <a:prstGeom prst="rect">
            <a:avLst/>
          </a:prstGeom>
          <a:solidFill>
            <a:srgbClr val="1A3E1F"/>
          </a:solidFill>
          <a:ln>
            <a:noFill/>
          </a:ln>
        </p:spPr>
        <p:txBody>
          <a:bodyPr wrap="square" lIns="36576" tIns="0" rIns="36576" bIns="0" anchor="ctr">
            <a:normAutofit/>
          </a:bodyPr>
          <a:lstStyle/>
          <a:p>
            <a:pPr algn="ctr">
              <a:buNone/>
            </a:pPr>
            <a:r>
              <a:rPr lang="en-US" sz="1000" b="1" i="0">
                <a:solidFill>
                  <a:srgbClr val="FFFFFF"/>
                </a:solidFill>
              </a:rPr>
              <a:t>Q3 2027</a:t>
            </a:r>
          </a:p>
        </p:txBody>
      </p:sp>
      <p:sp>
        <p:nvSpPr>
          <p:cNvPr id="107" name="sh 107"/>
          <p:cNvSpPr/>
          <p:nvPr/>
        </p:nvSpPr>
        <p:spPr>
          <a:xfrm>
            <a:off x="10131552" y="1152144"/>
            <a:ext cx="1664208" cy="274320"/>
          </a:xfrm>
          <a:prstGeom prst="rect">
            <a:avLst/>
          </a:prstGeom>
          <a:solidFill>
            <a:srgbClr val="1A3E1F"/>
          </a:solidFill>
          <a:ln>
            <a:noFill/>
          </a:ln>
        </p:spPr>
        <p:txBody>
          <a:bodyPr wrap="square" lIns="36576" tIns="0" rIns="36576" bIns="0" anchor="ctr">
            <a:normAutofit/>
          </a:bodyPr>
          <a:lstStyle/>
          <a:p>
            <a:pPr algn="ctr">
              <a:buNone/>
            </a:pPr>
            <a:r>
              <a:rPr lang="en-US" sz="1000" b="1" i="0">
                <a:solidFill>
                  <a:srgbClr val="FFFFFF"/>
                </a:solidFill>
              </a:rPr>
              <a:t>Q4 2027</a:t>
            </a:r>
          </a:p>
        </p:txBody>
      </p:sp>
      <p:sp>
        <p:nvSpPr>
          <p:cNvPr id="108" name="sh 108"/>
          <p:cNvSpPr/>
          <p:nvPr/>
        </p:nvSpPr>
        <p:spPr>
          <a:xfrm>
            <a:off x="365760" y="1152144"/>
            <a:ext cx="2871216" cy="274320"/>
          </a:xfrm>
          <a:prstGeom prst="rect">
            <a:avLst/>
          </a:prstGeom>
          <a:solidFill>
            <a:srgbClr val="1A3E1F"/>
          </a:solidFill>
          <a:ln>
            <a:noFill/>
          </a:ln>
        </p:spPr>
        <p:txBody>
          <a:bodyPr wrap="square" lIns="73152" tIns="0" rIns="73152" bIns="0" anchor="ctr">
            <a:normAutofit/>
          </a:bodyPr>
          <a:lstStyle/>
          <a:p>
            <a:pPr algn="l">
              <a:buNone/>
            </a:pPr>
            <a:r>
              <a:rPr lang="en-US" sz="1000" b="1" i="0">
                <a:solidFill>
                  <a:srgbClr val="FFFFFF"/>
                </a:solidFill>
              </a:rPr>
              <a:t>Initiative</a:t>
            </a:r>
          </a:p>
        </p:txBody>
      </p:sp>
      <p:sp>
        <p:nvSpPr>
          <p:cNvPr id="109" name="sh 109"/>
          <p:cNvSpPr/>
          <p:nvPr/>
        </p:nvSpPr>
        <p:spPr>
          <a:xfrm>
            <a:off x="365760" y="1481328"/>
            <a:ext cx="274320" cy="1890979"/>
          </a:xfrm>
          <a:prstGeom prst="rect">
            <a:avLst/>
          </a:prstGeom>
          <a:solidFill>
            <a:srgbClr val="2F6035"/>
          </a:solidFill>
          <a:ln>
            <a:noFill/>
          </a:ln>
        </p:spPr>
        <p:txBody>
          <a:bodyPr vert="vert270" wrap="square" lIns="0" tIns="0" rIns="0" bIns="0" anchor="ctr">
            <a:normAutofit/>
          </a:bodyPr>
          <a:lstStyle/>
          <a:p>
            <a:pPr algn="ctr">
              <a:buNone/>
            </a:pPr>
            <a:r>
              <a:rPr lang="en-US" sz="900" b="1" i="0">
                <a:solidFill>
                  <a:srgbClr val="FFFFFF"/>
                </a:solidFill>
              </a:rPr>
              <a:t>REVENUE</a:t>
            </a:r>
          </a:p>
        </p:txBody>
      </p:sp>
      <p:sp>
        <p:nvSpPr>
          <p:cNvPr id="110" name="sh 110"/>
          <p:cNvSpPr/>
          <p:nvPr/>
        </p:nvSpPr>
        <p:spPr>
          <a:xfrm>
            <a:off x="676656" y="1481328"/>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11" name="sh 111"/>
          <p:cNvSpPr/>
          <p:nvPr/>
        </p:nvSpPr>
        <p:spPr>
          <a:xfrm>
            <a:off x="676656" y="1481328"/>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Report Center + AI Insights</a:t>
            </a:r>
          </a:p>
        </p:txBody>
      </p:sp>
      <p:sp>
        <p:nvSpPr>
          <p:cNvPr id="112" name="sh 112"/>
          <p:cNvSpPr/>
          <p:nvPr/>
        </p:nvSpPr>
        <p:spPr>
          <a:xfrm>
            <a:off x="3355848" y="1501444"/>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P1 GA</a:t>
            </a:r>
          </a:p>
        </p:txBody>
      </p:sp>
      <p:sp>
        <p:nvSpPr>
          <p:cNvPr id="113" name="sh 113"/>
          <p:cNvSpPr/>
          <p:nvPr/>
        </p:nvSpPr>
        <p:spPr>
          <a:xfrm>
            <a:off x="5056632" y="1501444"/>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P2 Sched. &amp; insights</a:t>
            </a:r>
          </a:p>
        </p:txBody>
      </p:sp>
      <p:sp>
        <p:nvSpPr>
          <p:cNvPr id="114" name="sh 114"/>
          <p:cNvSpPr/>
          <p:nvPr/>
        </p:nvSpPr>
        <p:spPr>
          <a:xfrm>
            <a:off x="6757416" y="1501444"/>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P3 Enhanced insights</a:t>
            </a:r>
          </a:p>
        </p:txBody>
      </p:sp>
      <p:sp>
        <p:nvSpPr>
          <p:cNvPr id="115" name="sh 115"/>
          <p:cNvSpPr/>
          <p:nvPr/>
        </p:nvSpPr>
        <p:spPr>
          <a:xfrm>
            <a:off x="10158984" y="1501444"/>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P4 Insights</a:t>
            </a:r>
          </a:p>
        </p:txBody>
      </p:sp>
      <p:sp>
        <p:nvSpPr>
          <p:cNvPr id="116" name="sh 116"/>
          <p:cNvSpPr/>
          <p:nvPr/>
        </p:nvSpPr>
        <p:spPr>
          <a:xfrm>
            <a:off x="676656" y="1653235"/>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Keyless Dispatch</a:t>
            </a:r>
          </a:p>
        </p:txBody>
      </p:sp>
      <p:sp>
        <p:nvSpPr>
          <p:cNvPr id="117" name="sh 117"/>
          <p:cNvSpPr/>
          <p:nvPr/>
        </p:nvSpPr>
        <p:spPr>
          <a:xfrm>
            <a:off x="3355848" y="1673352"/>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P1 INVERS</a:t>
            </a:r>
          </a:p>
        </p:txBody>
      </p:sp>
      <p:sp>
        <p:nvSpPr>
          <p:cNvPr id="118" name="sh 118"/>
          <p:cNvSpPr/>
          <p:nvPr/>
        </p:nvSpPr>
        <p:spPr>
          <a:xfrm>
            <a:off x="5056632" y="1673352"/>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P2 Digital key</a:t>
            </a:r>
          </a:p>
        </p:txBody>
      </p:sp>
      <p:sp>
        <p:nvSpPr>
          <p:cNvPr id="119" name="sh 119"/>
          <p:cNvSpPr/>
          <p:nvPr/>
        </p:nvSpPr>
        <p:spPr>
          <a:xfrm>
            <a:off x="8458200" y="1673352"/>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P3 Geotab</a:t>
            </a:r>
          </a:p>
        </p:txBody>
      </p:sp>
      <p:sp>
        <p:nvSpPr>
          <p:cNvPr id="120" name="sh 120"/>
          <p:cNvSpPr/>
          <p:nvPr/>
        </p:nvSpPr>
        <p:spPr>
          <a:xfrm>
            <a:off x="676656" y="1825142"/>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21" name="sh 121"/>
          <p:cNvSpPr/>
          <p:nvPr/>
        </p:nvSpPr>
        <p:spPr>
          <a:xfrm>
            <a:off x="676656" y="1825142"/>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FleetCommander GO key box</a:t>
            </a:r>
          </a:p>
        </p:txBody>
      </p:sp>
      <p:sp>
        <p:nvSpPr>
          <p:cNvPr id="122" name="sh 122"/>
          <p:cNvSpPr/>
          <p:nvPr/>
        </p:nvSpPr>
        <p:spPr>
          <a:xfrm>
            <a:off x="5056632" y="1845259"/>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P2 RFID reader</a:t>
            </a:r>
          </a:p>
        </p:txBody>
      </p:sp>
      <p:sp>
        <p:nvSpPr>
          <p:cNvPr id="123" name="sh 123"/>
          <p:cNvSpPr/>
          <p:nvPr/>
        </p:nvSpPr>
        <p:spPr>
          <a:xfrm>
            <a:off x="676656" y="1997049"/>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Key Mgmt &amp; Asset Tracking</a:t>
            </a:r>
          </a:p>
        </p:txBody>
      </p:sp>
      <p:sp>
        <p:nvSpPr>
          <p:cNvPr id="124" name="sh 124"/>
          <p:cNvSpPr/>
          <p:nvPr/>
        </p:nvSpPr>
        <p:spPr>
          <a:xfrm>
            <a:off x="3355848" y="2017166"/>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Key Mgmt</a:t>
            </a:r>
          </a:p>
        </p:txBody>
      </p:sp>
      <p:sp>
        <p:nvSpPr>
          <p:cNvPr id="125" name="sh 125"/>
          <p:cNvSpPr/>
          <p:nvPr/>
        </p:nvSpPr>
        <p:spPr>
          <a:xfrm>
            <a:off x="5056632" y="2017166"/>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Asset Tracking</a:t>
            </a:r>
          </a:p>
        </p:txBody>
      </p:sp>
      <p:sp>
        <p:nvSpPr>
          <p:cNvPr id="126" name="sh 126"/>
          <p:cNvSpPr/>
          <p:nvPr/>
        </p:nvSpPr>
        <p:spPr>
          <a:xfrm>
            <a:off x="676656" y="2168956"/>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27" name="sh 127"/>
          <p:cNvSpPr/>
          <p:nvPr/>
        </p:nvSpPr>
        <p:spPr>
          <a:xfrm>
            <a:off x="676656" y="2168956"/>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Configurable Billing</a:t>
            </a:r>
          </a:p>
        </p:txBody>
      </p:sp>
      <p:sp>
        <p:nvSpPr>
          <p:cNvPr id="128" name="sh 128"/>
          <p:cNvSpPr/>
          <p:nvPr/>
        </p:nvSpPr>
        <p:spPr>
          <a:xfrm>
            <a:off x="3355848" y="2189073"/>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P1 Core</a:t>
            </a:r>
          </a:p>
        </p:txBody>
      </p:sp>
      <p:sp>
        <p:nvSpPr>
          <p:cNvPr id="129" name="sh 129"/>
          <p:cNvSpPr/>
          <p:nvPr/>
        </p:nvSpPr>
        <p:spPr>
          <a:xfrm>
            <a:off x="6757416" y="2189073"/>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P2 Chargeback</a:t>
            </a:r>
          </a:p>
        </p:txBody>
      </p:sp>
      <p:sp>
        <p:nvSpPr>
          <p:cNvPr id="130" name="sh 130"/>
          <p:cNvSpPr/>
          <p:nvPr/>
        </p:nvSpPr>
        <p:spPr>
          <a:xfrm>
            <a:off x="676656" y="2340864"/>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Tiers &amp; Packaging (Core/Pro/Ent.)</a:t>
            </a:r>
            <a:r>
              <a:rPr lang="en-US" sz="750" b="1" i="0">
                <a:solidFill>
                  <a:srgbClr val="C0392B"/>
                </a:solidFill>
              </a:rPr>
              <a:t>  ◆</a:t>
            </a:r>
          </a:p>
        </p:txBody>
      </p:sp>
      <p:sp>
        <p:nvSpPr>
          <p:cNvPr id="131" name="sh 131"/>
          <p:cNvSpPr/>
          <p:nvPr/>
        </p:nvSpPr>
        <p:spPr>
          <a:xfrm>
            <a:off x="3355848" y="2360980"/>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32" name="sh 132"/>
          <p:cNvSpPr/>
          <p:nvPr/>
        </p:nvSpPr>
        <p:spPr>
          <a:xfrm>
            <a:off x="676656" y="2512771"/>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33" name="sh 133"/>
          <p:cNvSpPr/>
          <p:nvPr/>
        </p:nvSpPr>
        <p:spPr>
          <a:xfrm>
            <a:off x="676656" y="2512771"/>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Anywhere Return</a:t>
            </a:r>
          </a:p>
        </p:txBody>
      </p:sp>
      <p:sp>
        <p:nvSpPr>
          <p:cNvPr id="134" name="sh 134"/>
          <p:cNvSpPr/>
          <p:nvPr/>
        </p:nvSpPr>
        <p:spPr>
          <a:xfrm>
            <a:off x="6757416" y="2532888"/>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35" name="sh 135"/>
          <p:cNvSpPr/>
          <p:nvPr/>
        </p:nvSpPr>
        <p:spPr>
          <a:xfrm>
            <a:off x="676656" y="2684678"/>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Digital Inspections</a:t>
            </a:r>
          </a:p>
        </p:txBody>
      </p:sp>
      <p:sp>
        <p:nvSpPr>
          <p:cNvPr id="136" name="sh 136"/>
          <p:cNvSpPr/>
          <p:nvPr/>
        </p:nvSpPr>
        <p:spPr>
          <a:xfrm>
            <a:off x="5056632" y="2704795"/>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P1 Inspections</a:t>
            </a:r>
          </a:p>
        </p:txBody>
      </p:sp>
      <p:sp>
        <p:nvSpPr>
          <p:cNvPr id="137" name="sh 137"/>
          <p:cNvSpPr/>
          <p:nvPr/>
        </p:nvSpPr>
        <p:spPr>
          <a:xfrm>
            <a:off x="6757416" y="2704795"/>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P2 AI damage</a:t>
            </a:r>
          </a:p>
        </p:txBody>
      </p:sp>
      <p:sp>
        <p:nvSpPr>
          <p:cNvPr id="138" name="sh 138"/>
          <p:cNvSpPr/>
          <p:nvPr/>
        </p:nvSpPr>
        <p:spPr>
          <a:xfrm>
            <a:off x="676656" y="2856585"/>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39" name="sh 139"/>
          <p:cNvSpPr/>
          <p:nvPr/>
        </p:nvSpPr>
        <p:spPr>
          <a:xfrm>
            <a:off x="676656" y="2856585"/>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Internationalization</a:t>
            </a:r>
          </a:p>
        </p:txBody>
      </p:sp>
      <p:sp>
        <p:nvSpPr>
          <p:cNvPr id="140" name="sh 140"/>
          <p:cNvSpPr/>
          <p:nvPr/>
        </p:nvSpPr>
        <p:spPr>
          <a:xfrm>
            <a:off x="5056632" y="2876702"/>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P1 Currency/lang.</a:t>
            </a:r>
          </a:p>
        </p:txBody>
      </p:sp>
      <p:sp>
        <p:nvSpPr>
          <p:cNvPr id="141" name="sh 141"/>
          <p:cNvSpPr/>
          <p:nvPr/>
        </p:nvSpPr>
        <p:spPr>
          <a:xfrm>
            <a:off x="6757416" y="2876702"/>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P2 GDPR/hosting</a:t>
            </a:r>
          </a:p>
        </p:txBody>
      </p:sp>
      <p:sp>
        <p:nvSpPr>
          <p:cNvPr id="142" name="sh 142"/>
          <p:cNvSpPr/>
          <p:nvPr/>
        </p:nvSpPr>
        <p:spPr>
          <a:xfrm>
            <a:off x="676656" y="3028492"/>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Telematics Data (EV, fuel, Other)</a:t>
            </a:r>
          </a:p>
        </p:txBody>
      </p:sp>
      <p:sp>
        <p:nvSpPr>
          <p:cNvPr id="143" name="sh 143"/>
          <p:cNvSpPr/>
          <p:nvPr/>
        </p:nvSpPr>
        <p:spPr>
          <a:xfrm>
            <a:off x="6757416" y="3048609"/>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44" name="sh 144"/>
          <p:cNvSpPr/>
          <p:nvPr/>
        </p:nvSpPr>
        <p:spPr>
          <a:xfrm>
            <a:off x="676656" y="3200400"/>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45" name="sh 145"/>
          <p:cNvSpPr/>
          <p:nvPr/>
        </p:nvSpPr>
        <p:spPr>
          <a:xfrm>
            <a:off x="676656" y="3200400"/>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Self-Contained AI (public sector)</a:t>
            </a:r>
            <a:r>
              <a:rPr lang="en-US" sz="750" b="1" i="0">
                <a:solidFill>
                  <a:srgbClr val="C0392B"/>
                </a:solidFill>
              </a:rPr>
              <a:t>  ◆</a:t>
            </a:r>
          </a:p>
        </p:txBody>
      </p:sp>
      <p:sp>
        <p:nvSpPr>
          <p:cNvPr id="146" name="sh 146"/>
          <p:cNvSpPr/>
          <p:nvPr/>
        </p:nvSpPr>
        <p:spPr>
          <a:xfrm>
            <a:off x="6757416" y="3220516"/>
            <a:ext cx="1609344" cy="131673"/>
          </a:xfrm>
          <a:prstGeom prst="roundRect">
            <a:avLst>
              <a:gd name="adj" fmla="val 22000"/>
            </a:avLst>
          </a:prstGeom>
          <a:solidFill>
            <a:srgbClr val="D3E4CC"/>
          </a:solidFill>
          <a:ln w="6350">
            <a:solidFill>
              <a:srgbClr val="2F6035"/>
            </a:solidFill>
            <a:prstDash val="dash"/>
          </a:ln>
        </p:spPr>
        <p:txBody>
          <a:bodyPr wrap="square" lIns="18288" tIns="0" rIns="18288" bIns="0" anchor="ctr">
            <a:normAutofit/>
          </a:bodyPr>
          <a:lstStyle/>
          <a:p>
            <a:pPr algn="ctr">
              <a:buNone/>
            </a:pPr>
            <a:r>
              <a:rPr lang="en-US" sz="700" b="1" i="0">
                <a:solidFill>
                  <a:srgbClr val="2F6035"/>
                </a:solidFill>
              </a:rPr>
              <a:t>Design</a:t>
            </a:r>
          </a:p>
        </p:txBody>
      </p:sp>
      <p:sp>
        <p:nvSpPr>
          <p:cNvPr id="147" name="sh 147"/>
          <p:cNvSpPr/>
          <p:nvPr/>
        </p:nvSpPr>
        <p:spPr>
          <a:xfrm>
            <a:off x="8458200" y="3220516"/>
            <a:ext cx="1609344" cy="131673"/>
          </a:xfrm>
          <a:prstGeom prst="roundRect">
            <a:avLst>
              <a:gd name="adj" fmla="val 22000"/>
            </a:avLst>
          </a:prstGeom>
          <a:solidFill>
            <a:srgbClr val="2F6035"/>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51" name="sh 151"/>
          <p:cNvSpPr/>
          <p:nvPr/>
        </p:nvSpPr>
        <p:spPr>
          <a:xfrm>
            <a:off x="365760" y="3608222"/>
            <a:ext cx="274320" cy="720390"/>
          </a:xfrm>
          <a:prstGeom prst="rect">
            <a:avLst/>
          </a:prstGeom>
          <a:solidFill>
            <a:srgbClr val="A87B1F"/>
          </a:solidFill>
          <a:ln>
            <a:noFill/>
          </a:ln>
        </p:spPr>
        <p:txBody>
          <a:bodyPr vert="vert270" wrap="square" lIns="0" tIns="0" rIns="0" bIns="0" anchor="ctr">
            <a:normAutofit/>
          </a:bodyPr>
          <a:lstStyle/>
          <a:p>
            <a:pPr algn="ctr">
              <a:buNone/>
            </a:pPr>
            <a:r>
              <a:rPr lang="en-US" sz="900" b="1" i="0">
                <a:solidFill>
                  <a:srgbClr val="FFFFFF"/>
                </a:solidFill>
              </a:rPr>
              <a:t>MOAT</a:t>
            </a:r>
          </a:p>
        </p:txBody>
      </p:sp>
      <p:sp>
        <p:nvSpPr>
          <p:cNvPr id="152" name="sh 152"/>
          <p:cNvSpPr/>
          <p:nvPr/>
        </p:nvSpPr>
        <p:spPr>
          <a:xfrm>
            <a:off x="676656" y="3608222"/>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53" name="sh 153"/>
          <p:cNvSpPr/>
          <p:nvPr/>
        </p:nvSpPr>
        <p:spPr>
          <a:xfrm>
            <a:off x="676656" y="3608222"/>
            <a:ext cx="2560320" cy="171907"/>
          </a:xfrm>
          <a:prstGeom prst="rect">
            <a:avLst/>
          </a:prstGeom>
          <a:noFill/>
          <a:ln>
            <a:noFill/>
          </a:ln>
        </p:spPr>
        <p:txBody>
          <a:bodyPr wrap="square" lIns="45720" tIns="0" rIns="45720" bIns="0" anchor="ctr">
            <a:normAutofit/>
          </a:bodyPr>
          <a:lstStyle/>
          <a:p>
            <a:pPr algn="l">
              <a:buNone/>
            </a:pPr>
            <a:r>
              <a:rPr lang="en-US" sz="800" b="1" i="0" err="1">
                <a:solidFill>
                  <a:srgbClr val="333333"/>
                </a:solidFill>
              </a:rPr>
              <a:t>AutoMatch</a:t>
            </a:r>
            <a:r>
              <a:rPr lang="en-US" sz="800" b="1" i="0">
                <a:solidFill>
                  <a:srgbClr val="333333"/>
                </a:solidFill>
              </a:rPr>
              <a:t> P1: Multi-level Approvals </a:t>
            </a:r>
            <a:r>
              <a:rPr lang="en-US" sz="750" b="1" i="0">
                <a:solidFill>
                  <a:srgbClr val="C0392B"/>
                </a:solidFill>
              </a:rPr>
              <a:t>◆</a:t>
            </a:r>
          </a:p>
        </p:txBody>
      </p:sp>
      <p:sp>
        <p:nvSpPr>
          <p:cNvPr id="154" name="sh 154"/>
          <p:cNvSpPr/>
          <p:nvPr/>
        </p:nvSpPr>
        <p:spPr>
          <a:xfrm>
            <a:off x="3355848" y="3628339"/>
            <a:ext cx="1609344" cy="131673"/>
          </a:xfrm>
          <a:prstGeom prst="roundRect">
            <a:avLst>
              <a:gd name="adj" fmla="val 22000"/>
            </a:avLst>
          </a:prstGeom>
          <a:solidFill>
            <a:srgbClr val="F3E6C6"/>
          </a:solidFill>
          <a:ln w="6350">
            <a:solidFill>
              <a:srgbClr val="A87B1F"/>
            </a:solidFill>
            <a:prstDash val="dash"/>
          </a:ln>
        </p:spPr>
        <p:txBody>
          <a:bodyPr wrap="square" lIns="18288" tIns="0" rIns="18288" bIns="0" anchor="ctr">
            <a:normAutofit/>
          </a:bodyPr>
          <a:lstStyle/>
          <a:p>
            <a:pPr algn="ctr">
              <a:buNone/>
            </a:pPr>
            <a:r>
              <a:rPr lang="en-US" sz="700" b="1" i="0">
                <a:solidFill>
                  <a:srgbClr val="A87B1F"/>
                </a:solidFill>
              </a:rPr>
              <a:t>Design</a:t>
            </a:r>
          </a:p>
        </p:txBody>
      </p:sp>
      <p:sp>
        <p:nvSpPr>
          <p:cNvPr id="155" name="sh 155"/>
          <p:cNvSpPr/>
          <p:nvPr/>
        </p:nvSpPr>
        <p:spPr>
          <a:xfrm>
            <a:off x="5056632" y="3628339"/>
            <a:ext cx="1609344" cy="131673"/>
          </a:xfrm>
          <a:prstGeom prst="roundRect">
            <a:avLst>
              <a:gd name="adj" fmla="val 22000"/>
            </a:avLst>
          </a:prstGeom>
          <a:solidFill>
            <a:srgbClr val="F3E6C6"/>
          </a:solidFill>
          <a:ln w="6350">
            <a:solidFill>
              <a:srgbClr val="A87B1F"/>
            </a:solidFill>
            <a:prstDash val="dash"/>
          </a:ln>
        </p:spPr>
        <p:txBody>
          <a:bodyPr wrap="square" lIns="18288" tIns="0" rIns="18288" bIns="0" anchor="ctr">
            <a:normAutofit/>
          </a:bodyPr>
          <a:lstStyle/>
          <a:p>
            <a:pPr algn="ctr">
              <a:buNone/>
            </a:pPr>
            <a:r>
              <a:rPr lang="en-US" sz="700" b="1" i="0">
                <a:solidFill>
                  <a:srgbClr val="A87B1F"/>
                </a:solidFill>
              </a:rPr>
              <a:t>Build</a:t>
            </a:r>
          </a:p>
        </p:txBody>
      </p:sp>
      <p:sp>
        <p:nvSpPr>
          <p:cNvPr id="156" name="sh 156"/>
          <p:cNvSpPr/>
          <p:nvPr/>
        </p:nvSpPr>
        <p:spPr>
          <a:xfrm>
            <a:off x="6757416" y="3628339"/>
            <a:ext cx="1609344" cy="131673"/>
          </a:xfrm>
          <a:prstGeom prst="roundRect">
            <a:avLst>
              <a:gd name="adj" fmla="val 22000"/>
            </a:avLst>
          </a:prstGeom>
          <a:solidFill>
            <a:srgbClr val="A87B1F"/>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57" name="sh 157"/>
          <p:cNvSpPr/>
          <p:nvPr/>
        </p:nvSpPr>
        <p:spPr>
          <a:xfrm>
            <a:off x="676656" y="3780129"/>
            <a:ext cx="2560320" cy="171907"/>
          </a:xfrm>
          <a:prstGeom prst="rect">
            <a:avLst/>
          </a:prstGeom>
          <a:noFill/>
          <a:ln>
            <a:noFill/>
          </a:ln>
        </p:spPr>
        <p:txBody>
          <a:bodyPr wrap="square" lIns="45720" tIns="0" rIns="45720" bIns="0" anchor="ctr">
            <a:normAutofit/>
          </a:bodyPr>
          <a:lstStyle/>
          <a:p>
            <a:pPr algn="l">
              <a:buNone/>
            </a:pPr>
            <a:r>
              <a:rPr lang="en-US" sz="800" b="1" i="0">
                <a:solidFill>
                  <a:srgbClr val="333333"/>
                </a:solidFill>
              </a:rPr>
              <a:t>AutoMatch P2: Reservation Recurrence</a:t>
            </a:r>
            <a:r>
              <a:rPr lang="en-US" sz="750" b="1" i="0">
                <a:solidFill>
                  <a:srgbClr val="C0392B"/>
                </a:solidFill>
              </a:rPr>
              <a:t>  ◆</a:t>
            </a:r>
          </a:p>
        </p:txBody>
      </p:sp>
      <p:sp>
        <p:nvSpPr>
          <p:cNvPr id="158" name="sh 158"/>
          <p:cNvSpPr/>
          <p:nvPr/>
        </p:nvSpPr>
        <p:spPr>
          <a:xfrm>
            <a:off x="6757416" y="3800246"/>
            <a:ext cx="1609344" cy="131673"/>
          </a:xfrm>
          <a:prstGeom prst="roundRect">
            <a:avLst>
              <a:gd name="adj" fmla="val 22000"/>
            </a:avLst>
          </a:prstGeom>
          <a:solidFill>
            <a:srgbClr val="F3E6C6"/>
          </a:solidFill>
          <a:ln w="6350">
            <a:solidFill>
              <a:srgbClr val="A87B1F"/>
            </a:solidFill>
            <a:prstDash val="dash"/>
          </a:ln>
        </p:spPr>
        <p:txBody>
          <a:bodyPr wrap="square" lIns="18288" tIns="0" rIns="18288" bIns="0" anchor="ctr">
            <a:normAutofit/>
          </a:bodyPr>
          <a:lstStyle/>
          <a:p>
            <a:pPr algn="ctr">
              <a:buNone/>
            </a:pPr>
            <a:r>
              <a:rPr lang="en-US" sz="700" b="1" i="0">
                <a:solidFill>
                  <a:srgbClr val="A87B1F"/>
                </a:solidFill>
              </a:rPr>
              <a:t>Build</a:t>
            </a:r>
          </a:p>
        </p:txBody>
      </p:sp>
      <p:sp>
        <p:nvSpPr>
          <p:cNvPr id="159" name="sh 159"/>
          <p:cNvSpPr/>
          <p:nvPr/>
        </p:nvSpPr>
        <p:spPr>
          <a:xfrm>
            <a:off x="8458200" y="3800246"/>
            <a:ext cx="1609344" cy="131673"/>
          </a:xfrm>
          <a:prstGeom prst="roundRect">
            <a:avLst>
              <a:gd name="adj" fmla="val 22000"/>
            </a:avLst>
          </a:prstGeom>
          <a:solidFill>
            <a:srgbClr val="A87B1F"/>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60" name="sh 160"/>
          <p:cNvSpPr/>
          <p:nvPr/>
        </p:nvSpPr>
        <p:spPr>
          <a:xfrm>
            <a:off x="676656" y="3952036"/>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64" name="sh 164"/>
          <p:cNvSpPr/>
          <p:nvPr/>
        </p:nvSpPr>
        <p:spPr>
          <a:xfrm>
            <a:off x="676656" y="3984798"/>
            <a:ext cx="2560320" cy="171907"/>
          </a:xfrm>
          <a:prstGeom prst="rect">
            <a:avLst/>
          </a:prstGeom>
          <a:noFill/>
          <a:ln>
            <a:noFill/>
          </a:ln>
        </p:spPr>
        <p:txBody>
          <a:bodyPr wrap="square" lIns="45720" tIns="0" rIns="45720" bIns="0" anchor="ctr">
            <a:normAutofit/>
          </a:bodyPr>
          <a:lstStyle/>
          <a:p>
            <a:pPr algn="l">
              <a:buNone/>
            </a:pPr>
            <a:r>
              <a:rPr lang="en-US" sz="800" b="1" i="0">
                <a:solidFill>
                  <a:srgbClr val="333333"/>
                </a:solidFill>
              </a:rPr>
              <a:t>Fleet Ledger: Foundation (2027 bet)</a:t>
            </a:r>
          </a:p>
        </p:txBody>
      </p:sp>
      <p:sp>
        <p:nvSpPr>
          <p:cNvPr id="165" name="sh 165"/>
          <p:cNvSpPr/>
          <p:nvPr/>
        </p:nvSpPr>
        <p:spPr>
          <a:xfrm>
            <a:off x="8458200" y="4004914"/>
            <a:ext cx="1609344" cy="131673"/>
          </a:xfrm>
          <a:prstGeom prst="roundRect">
            <a:avLst>
              <a:gd name="adj" fmla="val 22000"/>
            </a:avLst>
          </a:prstGeom>
          <a:solidFill>
            <a:srgbClr val="F3E6C6"/>
          </a:solidFill>
          <a:ln w="6350">
            <a:solidFill>
              <a:srgbClr val="A87B1F"/>
            </a:solidFill>
            <a:prstDash val="dash"/>
          </a:ln>
        </p:spPr>
        <p:txBody>
          <a:bodyPr wrap="square" lIns="18288" tIns="0" rIns="18288" bIns="0" anchor="ctr">
            <a:normAutofit/>
          </a:bodyPr>
          <a:lstStyle/>
          <a:p>
            <a:pPr algn="ctr">
              <a:buNone/>
            </a:pPr>
            <a:r>
              <a:rPr lang="en-US" sz="700" b="1" i="0">
                <a:solidFill>
                  <a:srgbClr val="A87B1F"/>
                </a:solidFill>
              </a:rPr>
              <a:t>Build</a:t>
            </a:r>
          </a:p>
        </p:txBody>
      </p:sp>
      <p:sp>
        <p:nvSpPr>
          <p:cNvPr id="166" name="sh 166"/>
          <p:cNvSpPr/>
          <p:nvPr/>
        </p:nvSpPr>
        <p:spPr>
          <a:xfrm>
            <a:off x="10158984" y="4004914"/>
            <a:ext cx="1609344" cy="131673"/>
          </a:xfrm>
          <a:prstGeom prst="roundRect">
            <a:avLst>
              <a:gd name="adj" fmla="val 22000"/>
            </a:avLst>
          </a:prstGeom>
          <a:solidFill>
            <a:srgbClr val="A87B1F"/>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67" name="sh 167"/>
          <p:cNvSpPr/>
          <p:nvPr/>
        </p:nvSpPr>
        <p:spPr>
          <a:xfrm>
            <a:off x="676656" y="4156705"/>
            <a:ext cx="11137392" cy="171907"/>
          </a:xfrm>
          <a:prstGeom prst="rect">
            <a:avLst/>
          </a:prstGeom>
          <a:solidFill>
            <a:schemeClr val="bg1"/>
          </a:solidFill>
          <a:ln>
            <a:noFill/>
          </a:ln>
        </p:spPr>
        <p:txBody>
          <a:bodyPr wrap="square" lIns="36576" tIns="0" rIns="36576" bIns="0" anchor="ctr">
            <a:normAutofit/>
          </a:bodyPr>
          <a:lstStyle/>
          <a:p>
            <a:endParaRPr lang="en-US" sz="800"/>
          </a:p>
        </p:txBody>
      </p:sp>
      <p:sp>
        <p:nvSpPr>
          <p:cNvPr id="168" name="sh 168"/>
          <p:cNvSpPr/>
          <p:nvPr/>
        </p:nvSpPr>
        <p:spPr>
          <a:xfrm>
            <a:off x="676656" y="4156705"/>
            <a:ext cx="2560320" cy="171907"/>
          </a:xfrm>
          <a:prstGeom prst="rect">
            <a:avLst/>
          </a:prstGeom>
          <a:noFill/>
          <a:ln>
            <a:noFill/>
          </a:ln>
        </p:spPr>
        <p:txBody>
          <a:bodyPr wrap="square" lIns="45720" tIns="0" rIns="45720" bIns="0" anchor="ctr">
            <a:normAutofit/>
          </a:bodyPr>
          <a:lstStyle/>
          <a:p>
            <a:pPr algn="l">
              <a:buNone/>
            </a:pPr>
            <a:r>
              <a:rPr lang="en-US" sz="800" b="1" i="0">
                <a:solidFill>
                  <a:srgbClr val="333333"/>
                </a:solidFill>
              </a:rPr>
              <a:t>Cross-Fleet Benchmarking</a:t>
            </a:r>
            <a:r>
              <a:rPr lang="en-US" sz="750" b="1" i="0">
                <a:solidFill>
                  <a:srgbClr val="C0392B"/>
                </a:solidFill>
              </a:rPr>
              <a:t>  ◆</a:t>
            </a:r>
          </a:p>
        </p:txBody>
      </p:sp>
      <p:sp>
        <p:nvSpPr>
          <p:cNvPr id="169" name="sh 169"/>
          <p:cNvSpPr/>
          <p:nvPr/>
        </p:nvSpPr>
        <p:spPr>
          <a:xfrm>
            <a:off x="10158984" y="4176822"/>
            <a:ext cx="1609344" cy="131673"/>
          </a:xfrm>
          <a:prstGeom prst="roundRect">
            <a:avLst>
              <a:gd name="adj" fmla="val 22000"/>
            </a:avLst>
          </a:prstGeom>
          <a:solidFill>
            <a:srgbClr val="F3E6C6"/>
          </a:solidFill>
          <a:ln w="6350">
            <a:solidFill>
              <a:srgbClr val="A87B1F"/>
            </a:solidFill>
            <a:prstDash val="dash"/>
          </a:ln>
        </p:spPr>
        <p:txBody>
          <a:bodyPr wrap="square" lIns="18288" tIns="0" rIns="18288" bIns="0" anchor="ctr">
            <a:normAutofit/>
          </a:bodyPr>
          <a:lstStyle/>
          <a:p>
            <a:pPr algn="ctr">
              <a:buNone/>
            </a:pPr>
            <a:r>
              <a:rPr lang="en-US" sz="700" b="1" i="0">
                <a:solidFill>
                  <a:srgbClr val="A87B1F"/>
                </a:solidFill>
              </a:rPr>
              <a:t>POC</a:t>
            </a:r>
          </a:p>
        </p:txBody>
      </p:sp>
      <p:sp>
        <p:nvSpPr>
          <p:cNvPr id="170" name="sh 170"/>
          <p:cNvSpPr/>
          <p:nvPr/>
        </p:nvSpPr>
        <p:spPr>
          <a:xfrm>
            <a:off x="365760" y="4531767"/>
            <a:ext cx="274320" cy="1174090"/>
          </a:xfrm>
          <a:prstGeom prst="rect">
            <a:avLst/>
          </a:prstGeom>
          <a:solidFill>
            <a:srgbClr val="5E6F61"/>
          </a:solidFill>
          <a:ln>
            <a:noFill/>
          </a:ln>
        </p:spPr>
        <p:txBody>
          <a:bodyPr vert="vert270" wrap="square" lIns="0" tIns="0" rIns="0" bIns="0" anchor="ctr">
            <a:normAutofit/>
          </a:bodyPr>
          <a:lstStyle/>
          <a:p>
            <a:pPr algn="ctr">
              <a:buNone/>
            </a:pPr>
            <a:r>
              <a:rPr lang="en-US" sz="900" b="1" i="0">
                <a:solidFill>
                  <a:srgbClr val="FFFFFF"/>
                </a:solidFill>
              </a:rPr>
              <a:t>RUN</a:t>
            </a:r>
          </a:p>
        </p:txBody>
      </p:sp>
      <p:sp>
        <p:nvSpPr>
          <p:cNvPr id="171" name="sh 171"/>
          <p:cNvSpPr/>
          <p:nvPr/>
        </p:nvSpPr>
        <p:spPr>
          <a:xfrm>
            <a:off x="676656" y="4531766"/>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72" name="sh 172"/>
          <p:cNvSpPr/>
          <p:nvPr/>
        </p:nvSpPr>
        <p:spPr>
          <a:xfrm>
            <a:off x="676656" y="4531766"/>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Core UX Modernization</a:t>
            </a:r>
          </a:p>
        </p:txBody>
      </p:sp>
      <p:sp>
        <p:nvSpPr>
          <p:cNvPr id="173" name="sh 173"/>
          <p:cNvSpPr/>
          <p:nvPr/>
        </p:nvSpPr>
        <p:spPr>
          <a:xfrm>
            <a:off x="3355848" y="4551883"/>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Admin tools</a:t>
            </a:r>
          </a:p>
        </p:txBody>
      </p:sp>
      <p:sp>
        <p:nvSpPr>
          <p:cNvPr id="174" name="sh 174"/>
          <p:cNvSpPr/>
          <p:nvPr/>
        </p:nvSpPr>
        <p:spPr>
          <a:xfrm>
            <a:off x="6757416" y="4551883"/>
            <a:ext cx="1609344" cy="131673"/>
          </a:xfrm>
          <a:prstGeom prst="roundRect">
            <a:avLst>
              <a:gd name="adj" fmla="val 22000"/>
            </a:avLst>
          </a:prstGeom>
          <a:solidFill>
            <a:srgbClr val="E1E6E1"/>
          </a:solidFill>
          <a:ln w="6350">
            <a:solidFill>
              <a:srgbClr val="5E6F61"/>
            </a:solidFill>
            <a:prstDash val="dash"/>
          </a:ln>
        </p:spPr>
        <p:txBody>
          <a:bodyPr wrap="square" lIns="18288" tIns="0" rIns="18288" bIns="0" anchor="ctr">
            <a:normAutofit/>
          </a:bodyPr>
          <a:lstStyle/>
          <a:p>
            <a:pPr algn="ctr">
              <a:buNone/>
            </a:pPr>
            <a:r>
              <a:rPr lang="en-US" sz="700" b="1" i="0">
                <a:solidFill>
                  <a:srgbClr val="5E6F61"/>
                </a:solidFill>
              </a:rPr>
              <a:t>Config tools</a:t>
            </a:r>
          </a:p>
        </p:txBody>
      </p:sp>
      <p:sp>
        <p:nvSpPr>
          <p:cNvPr id="175" name="sh 175"/>
          <p:cNvSpPr/>
          <p:nvPr/>
        </p:nvSpPr>
        <p:spPr>
          <a:xfrm>
            <a:off x="8458200" y="4551883"/>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Config tools</a:t>
            </a:r>
          </a:p>
        </p:txBody>
      </p:sp>
      <p:sp>
        <p:nvSpPr>
          <p:cNvPr id="176" name="sh 176"/>
          <p:cNvSpPr/>
          <p:nvPr/>
        </p:nvSpPr>
        <p:spPr>
          <a:xfrm>
            <a:off x="10158984" y="4551883"/>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Kiosk</a:t>
            </a:r>
          </a:p>
        </p:txBody>
      </p:sp>
      <p:sp>
        <p:nvSpPr>
          <p:cNvPr id="177" name="sh 177"/>
          <p:cNvSpPr/>
          <p:nvPr/>
        </p:nvSpPr>
        <p:spPr>
          <a:xfrm>
            <a:off x="676656" y="4703673"/>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Workflow Friction Improvements</a:t>
            </a:r>
          </a:p>
        </p:txBody>
      </p:sp>
      <p:sp>
        <p:nvSpPr>
          <p:cNvPr id="178" name="sh 178"/>
          <p:cNvSpPr/>
          <p:nvPr/>
        </p:nvSpPr>
        <p:spPr>
          <a:xfrm>
            <a:off x="3355848" y="4723790"/>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Phase 1</a:t>
            </a:r>
          </a:p>
        </p:txBody>
      </p:sp>
      <p:sp>
        <p:nvSpPr>
          <p:cNvPr id="179" name="sh 179"/>
          <p:cNvSpPr/>
          <p:nvPr/>
        </p:nvSpPr>
        <p:spPr>
          <a:xfrm>
            <a:off x="5056632" y="4723790"/>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Phase 2</a:t>
            </a:r>
          </a:p>
        </p:txBody>
      </p:sp>
      <p:sp>
        <p:nvSpPr>
          <p:cNvPr id="180" name="sh 180"/>
          <p:cNvSpPr/>
          <p:nvPr/>
        </p:nvSpPr>
        <p:spPr>
          <a:xfrm>
            <a:off x="10158984" y="4723790"/>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Phase 3</a:t>
            </a:r>
          </a:p>
        </p:txBody>
      </p:sp>
      <p:sp>
        <p:nvSpPr>
          <p:cNvPr id="181" name="sh 181"/>
          <p:cNvSpPr/>
          <p:nvPr/>
        </p:nvSpPr>
        <p:spPr>
          <a:xfrm>
            <a:off x="676656" y="4875580"/>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82" name="sh 182"/>
          <p:cNvSpPr/>
          <p:nvPr/>
        </p:nvSpPr>
        <p:spPr>
          <a:xfrm>
            <a:off x="676656" y="4875580"/>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Notification Center</a:t>
            </a:r>
          </a:p>
        </p:txBody>
      </p:sp>
      <p:sp>
        <p:nvSpPr>
          <p:cNvPr id="183" name="sh 183"/>
          <p:cNvSpPr/>
          <p:nvPr/>
        </p:nvSpPr>
        <p:spPr>
          <a:xfrm>
            <a:off x="5056632" y="4895697"/>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84" name="sh 184"/>
          <p:cNvSpPr/>
          <p:nvPr/>
        </p:nvSpPr>
        <p:spPr>
          <a:xfrm>
            <a:off x="676656" y="5047488"/>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Permissions Restructuring</a:t>
            </a:r>
            <a:r>
              <a:rPr lang="en-US" sz="750" b="1" i="0">
                <a:solidFill>
                  <a:srgbClr val="C0392B"/>
                </a:solidFill>
              </a:rPr>
              <a:t>  ◆</a:t>
            </a:r>
          </a:p>
        </p:txBody>
      </p:sp>
      <p:sp>
        <p:nvSpPr>
          <p:cNvPr id="185" name="sh 185"/>
          <p:cNvSpPr/>
          <p:nvPr/>
        </p:nvSpPr>
        <p:spPr>
          <a:xfrm>
            <a:off x="3355848" y="5067604"/>
            <a:ext cx="1609344" cy="131673"/>
          </a:xfrm>
          <a:prstGeom prst="roundRect">
            <a:avLst>
              <a:gd name="adj" fmla="val 22000"/>
            </a:avLst>
          </a:prstGeom>
          <a:solidFill>
            <a:srgbClr val="E1E6E1"/>
          </a:solidFill>
          <a:ln w="6350">
            <a:solidFill>
              <a:srgbClr val="5E6F61"/>
            </a:solidFill>
            <a:prstDash val="dash"/>
          </a:ln>
        </p:spPr>
        <p:txBody>
          <a:bodyPr wrap="square" lIns="18288" tIns="0" rIns="18288" bIns="0" anchor="ctr">
            <a:normAutofit/>
          </a:bodyPr>
          <a:lstStyle/>
          <a:p>
            <a:pPr algn="ctr">
              <a:buNone/>
            </a:pPr>
            <a:r>
              <a:rPr lang="en-US" sz="700" b="1" i="0">
                <a:solidFill>
                  <a:srgbClr val="5E6F61"/>
                </a:solidFill>
              </a:rPr>
              <a:t>Design</a:t>
            </a:r>
          </a:p>
        </p:txBody>
      </p:sp>
      <p:sp>
        <p:nvSpPr>
          <p:cNvPr id="186" name="sh 186"/>
          <p:cNvSpPr/>
          <p:nvPr/>
        </p:nvSpPr>
        <p:spPr>
          <a:xfrm>
            <a:off x="5056632" y="5067604"/>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87" name="sh 187"/>
          <p:cNvSpPr/>
          <p:nvPr/>
        </p:nvSpPr>
        <p:spPr>
          <a:xfrm>
            <a:off x="676656" y="5219395"/>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88" name="sh 188"/>
          <p:cNvSpPr/>
          <p:nvPr/>
        </p:nvSpPr>
        <p:spPr>
          <a:xfrm>
            <a:off x="676656" y="5219395"/>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Platform: .NET 10 · Telemetry · Gating</a:t>
            </a:r>
          </a:p>
        </p:txBody>
      </p:sp>
      <p:sp>
        <p:nvSpPr>
          <p:cNvPr id="189" name="sh 189"/>
          <p:cNvSpPr/>
          <p:nvPr/>
        </p:nvSpPr>
        <p:spPr>
          <a:xfrm>
            <a:off x="3355848" y="5239512"/>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.NET 10</a:t>
            </a:r>
          </a:p>
        </p:txBody>
      </p:sp>
      <p:sp>
        <p:nvSpPr>
          <p:cNvPr id="190" name="sh 190"/>
          <p:cNvSpPr/>
          <p:nvPr/>
        </p:nvSpPr>
        <p:spPr>
          <a:xfrm>
            <a:off x="6757416" y="5239512"/>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Usage telemetry ◆</a:t>
            </a:r>
          </a:p>
        </p:txBody>
      </p:sp>
      <p:sp>
        <p:nvSpPr>
          <p:cNvPr id="191" name="sh 191"/>
          <p:cNvSpPr/>
          <p:nvPr/>
        </p:nvSpPr>
        <p:spPr>
          <a:xfrm>
            <a:off x="8458200" y="5239512"/>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Feature gating</a:t>
            </a:r>
          </a:p>
        </p:txBody>
      </p:sp>
      <p:sp>
        <p:nvSpPr>
          <p:cNvPr id="195" name="sh 195"/>
          <p:cNvSpPr/>
          <p:nvPr/>
        </p:nvSpPr>
        <p:spPr>
          <a:xfrm>
            <a:off x="676656" y="5563209"/>
            <a:ext cx="11137392" cy="171907"/>
          </a:xfrm>
          <a:prstGeom prst="rect">
            <a:avLst/>
          </a:prstGeom>
          <a:solidFill>
            <a:srgbClr val="F4F7F4"/>
          </a:solidFill>
          <a:ln>
            <a:noFill/>
          </a:ln>
        </p:spPr>
        <p:txBody>
          <a:bodyPr wrap="square" lIns="36576" tIns="0" rIns="36576" bIns="0" anchor="ctr">
            <a:normAutofit/>
          </a:bodyPr>
          <a:lstStyle/>
          <a:p>
            <a:endParaRPr lang="en-US" sz="800"/>
          </a:p>
        </p:txBody>
      </p:sp>
      <p:sp>
        <p:nvSpPr>
          <p:cNvPr id="196" name="sh 196"/>
          <p:cNvSpPr/>
          <p:nvPr/>
        </p:nvSpPr>
        <p:spPr>
          <a:xfrm>
            <a:off x="676656" y="5563209"/>
            <a:ext cx="2560320" cy="171907"/>
          </a:xfrm>
          <a:prstGeom prst="rect">
            <a:avLst/>
          </a:prstGeom>
          <a:noFill/>
          <a:ln>
            <a:noFill/>
          </a:ln>
        </p:spPr>
        <p:txBody>
          <a:bodyPr wrap="square" lIns="45720" tIns="0" rIns="45720" bIns="0" anchor="ctr">
            <a:normAutofit/>
          </a:bodyPr>
          <a:lstStyle/>
          <a:p>
            <a:pPr algn="l">
              <a:buNone/>
            </a:pPr>
            <a:r>
              <a:rPr lang="en-US" sz="800">
                <a:solidFill>
                  <a:srgbClr val="333333"/>
                </a:solidFill>
              </a:rPr>
              <a:t>Fed</a:t>
            </a:r>
            <a:r>
              <a:rPr lang="en-US" sz="800" b="0" i="0">
                <a:solidFill>
                  <a:srgbClr val="333333"/>
                </a:solidFill>
              </a:rPr>
              <a:t>RAMP / TX-RAMP 20X</a:t>
            </a:r>
            <a:r>
              <a:rPr lang="en-US" sz="750" b="1" i="0">
                <a:solidFill>
                  <a:srgbClr val="C0392B"/>
                </a:solidFill>
              </a:rPr>
              <a:t> </a:t>
            </a:r>
          </a:p>
        </p:txBody>
      </p:sp>
      <p:sp>
        <p:nvSpPr>
          <p:cNvPr id="197" name="sh 197"/>
          <p:cNvSpPr/>
          <p:nvPr/>
        </p:nvSpPr>
        <p:spPr>
          <a:xfrm>
            <a:off x="6757416" y="5583326"/>
            <a:ext cx="1609344" cy="131673"/>
          </a:xfrm>
          <a:prstGeom prst="roundRect">
            <a:avLst>
              <a:gd name="adj" fmla="val 22000"/>
            </a:avLst>
          </a:prstGeom>
          <a:solidFill>
            <a:srgbClr val="E1E6E1"/>
          </a:solidFill>
          <a:ln w="6350">
            <a:solidFill>
              <a:srgbClr val="5E6F61"/>
            </a:solidFill>
            <a:prstDash val="dash"/>
          </a:ln>
        </p:spPr>
        <p:txBody>
          <a:bodyPr wrap="square" lIns="18288" tIns="0" rIns="18288" bIns="0" anchor="ctr">
            <a:normAutofit/>
          </a:bodyPr>
          <a:lstStyle/>
          <a:p>
            <a:pPr algn="ctr">
              <a:buNone/>
            </a:pPr>
            <a:r>
              <a:rPr lang="en-US" sz="700" b="1" i="0">
                <a:solidFill>
                  <a:srgbClr val="5E6F61"/>
                </a:solidFill>
              </a:rPr>
              <a:t>Design</a:t>
            </a:r>
          </a:p>
        </p:txBody>
      </p:sp>
      <p:sp>
        <p:nvSpPr>
          <p:cNvPr id="198" name="sh 198"/>
          <p:cNvSpPr/>
          <p:nvPr/>
        </p:nvSpPr>
        <p:spPr>
          <a:xfrm>
            <a:off x="8458200" y="5583326"/>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Launch</a:t>
            </a:r>
          </a:p>
        </p:txBody>
      </p:sp>
      <p:sp>
        <p:nvSpPr>
          <p:cNvPr id="199" name="sh 199"/>
          <p:cNvSpPr/>
          <p:nvPr/>
        </p:nvSpPr>
        <p:spPr>
          <a:xfrm>
            <a:off x="676656" y="5407128"/>
            <a:ext cx="2560320" cy="171907"/>
          </a:xfrm>
          <a:prstGeom prst="rect">
            <a:avLst/>
          </a:prstGeom>
          <a:noFill/>
          <a:ln>
            <a:noFill/>
          </a:ln>
        </p:spPr>
        <p:txBody>
          <a:bodyPr wrap="square" lIns="45720" tIns="0" rIns="45720" bIns="0" anchor="ctr">
            <a:normAutofit/>
          </a:bodyPr>
          <a:lstStyle/>
          <a:p>
            <a:pPr algn="l">
              <a:buNone/>
            </a:pPr>
            <a:r>
              <a:rPr lang="en-US" sz="800" b="0" i="0">
                <a:solidFill>
                  <a:srgbClr val="333333"/>
                </a:solidFill>
              </a:rPr>
              <a:t>API Robustness</a:t>
            </a:r>
          </a:p>
        </p:txBody>
      </p:sp>
      <p:sp>
        <p:nvSpPr>
          <p:cNvPr id="200" name="sh 200"/>
          <p:cNvSpPr/>
          <p:nvPr/>
        </p:nvSpPr>
        <p:spPr>
          <a:xfrm>
            <a:off x="10158984" y="5427245"/>
            <a:ext cx="1609344" cy="131673"/>
          </a:xfrm>
          <a:prstGeom prst="roundRect">
            <a:avLst>
              <a:gd name="adj" fmla="val 22000"/>
            </a:avLst>
          </a:prstGeom>
          <a:solidFill>
            <a:srgbClr val="5E6F61"/>
          </a:solidFill>
          <a:ln>
            <a:noFill/>
          </a:ln>
        </p:spPr>
        <p:txBody>
          <a:bodyPr wrap="square" lIns="18288" tIns="0" rIns="18288" bIns="0" anchor="ctr">
            <a:normAutofit/>
          </a:bodyPr>
          <a:lstStyle/>
          <a:p>
            <a:pPr algn="ctr">
              <a:buNone/>
            </a:pPr>
            <a:r>
              <a:rPr lang="en-US" sz="700" b="1" i="0">
                <a:solidFill>
                  <a:srgbClr val="FFFFFF"/>
                </a:solidFill>
              </a:rPr>
              <a:t>Launch</a:t>
            </a:r>
          </a:p>
        </p:txBody>
      </p:sp>
      <p:cxnSp>
        <p:nvCxnSpPr>
          <p:cNvPr id="201" name="Line 201"/>
          <p:cNvCxnSpPr/>
          <p:nvPr/>
        </p:nvCxnSpPr>
        <p:spPr>
          <a:xfrm>
            <a:off x="5010912" y="1463040"/>
            <a:ext cx="0" cy="4443983"/>
          </a:xfrm>
          <a:prstGeom prst="line">
            <a:avLst/>
          </a:prstGeom>
          <a:ln w="6350">
            <a:solidFill>
              <a:srgbClr val="D6DED6"/>
            </a:solidFill>
          </a:ln>
        </p:spPr>
      </p:cxnSp>
      <p:cxnSp>
        <p:nvCxnSpPr>
          <p:cNvPr id="202" name="Line 202"/>
          <p:cNvCxnSpPr/>
          <p:nvPr/>
        </p:nvCxnSpPr>
        <p:spPr>
          <a:xfrm>
            <a:off x="6711696" y="1463040"/>
            <a:ext cx="0" cy="4443983"/>
          </a:xfrm>
          <a:prstGeom prst="line">
            <a:avLst/>
          </a:prstGeom>
          <a:ln w="6350">
            <a:solidFill>
              <a:srgbClr val="D6DED6"/>
            </a:solidFill>
          </a:ln>
        </p:spPr>
      </p:cxnSp>
      <p:cxnSp>
        <p:nvCxnSpPr>
          <p:cNvPr id="203" name="Line 203"/>
          <p:cNvCxnSpPr/>
          <p:nvPr/>
        </p:nvCxnSpPr>
        <p:spPr>
          <a:xfrm>
            <a:off x="8412480" y="1463040"/>
            <a:ext cx="0" cy="4443983"/>
          </a:xfrm>
          <a:prstGeom prst="line">
            <a:avLst/>
          </a:prstGeom>
          <a:ln w="6350">
            <a:solidFill>
              <a:srgbClr val="D6DED6"/>
            </a:solidFill>
          </a:ln>
        </p:spPr>
      </p:cxnSp>
      <p:cxnSp>
        <p:nvCxnSpPr>
          <p:cNvPr id="204" name="Line 204"/>
          <p:cNvCxnSpPr/>
          <p:nvPr/>
        </p:nvCxnSpPr>
        <p:spPr>
          <a:xfrm>
            <a:off x="10113264" y="1463040"/>
            <a:ext cx="0" cy="4443983"/>
          </a:xfrm>
          <a:prstGeom prst="line">
            <a:avLst/>
          </a:prstGeom>
          <a:ln w="6350">
            <a:solidFill>
              <a:srgbClr val="D6DED6"/>
            </a:solidFill>
          </a:ln>
        </p:spPr>
      </p:cxnSp>
      <p:sp>
        <p:nvSpPr>
          <p:cNvPr id="205" name="sh 205"/>
          <p:cNvSpPr/>
          <p:nvPr/>
        </p:nvSpPr>
        <p:spPr>
          <a:xfrm>
            <a:off x="365760" y="5989320"/>
            <a:ext cx="384048" cy="155448"/>
          </a:xfrm>
          <a:prstGeom prst="roundRect">
            <a:avLst>
              <a:gd name="adj" fmla="val 22000"/>
            </a:avLst>
          </a:prstGeom>
          <a:solidFill>
            <a:srgbClr val="2F6035"/>
          </a:solidFill>
          <a:ln>
            <a:noFill/>
          </a:ln>
        </p:spPr>
        <p:txBody>
          <a:bodyPr wrap="square" lIns="0" tIns="0" rIns="0" bIns="0" anchor="ctr">
            <a:normAutofit/>
          </a:bodyPr>
          <a:lstStyle/>
          <a:p>
            <a:pPr algn="ctr">
              <a:buNone/>
            </a:pPr>
            <a:r>
              <a:rPr lang="en-US" sz="700" b="1" i="0">
                <a:solidFill>
                  <a:srgbClr val="FFFFFF"/>
                </a:solidFill>
              </a:rPr>
              <a:t>Launch</a:t>
            </a:r>
          </a:p>
        </p:txBody>
      </p:sp>
      <p:sp>
        <p:nvSpPr>
          <p:cNvPr id="206" name="sh 206"/>
          <p:cNvSpPr/>
          <p:nvPr/>
        </p:nvSpPr>
        <p:spPr>
          <a:xfrm>
            <a:off x="804672" y="5989320"/>
            <a:ext cx="566928" cy="155448"/>
          </a:xfrm>
          <a:prstGeom prst="roundRect">
            <a:avLst>
              <a:gd name="adj" fmla="val 22000"/>
            </a:avLst>
          </a:prstGeom>
          <a:solidFill>
            <a:srgbClr val="D3E4CC"/>
          </a:solidFill>
          <a:ln w="6350">
            <a:solidFill>
              <a:srgbClr val="2F6035"/>
            </a:solidFill>
            <a:prstDash val="dash"/>
          </a:ln>
        </p:spPr>
        <p:txBody>
          <a:bodyPr wrap="square" lIns="0" tIns="0" rIns="0" bIns="0" anchor="ctr">
            <a:normAutofit/>
          </a:bodyPr>
          <a:lstStyle/>
          <a:p>
            <a:pPr algn="ctr">
              <a:buNone/>
            </a:pPr>
            <a:r>
              <a:rPr lang="en-US" sz="700" b="1" i="0">
                <a:solidFill>
                  <a:srgbClr val="2F6035"/>
                </a:solidFill>
              </a:rPr>
              <a:t>Design/Build</a:t>
            </a:r>
          </a:p>
        </p:txBody>
      </p:sp>
      <p:sp>
        <p:nvSpPr>
          <p:cNvPr id="207" name="sh 207"/>
          <p:cNvSpPr/>
          <p:nvPr/>
        </p:nvSpPr>
        <p:spPr>
          <a:xfrm>
            <a:off x="1426464" y="5989320"/>
            <a:ext cx="8046720" cy="155448"/>
          </a:xfrm>
          <a:prstGeom prst="rect">
            <a:avLst/>
          </a:prstGeom>
          <a:noFill/>
          <a:ln>
            <a:noFill/>
          </a:ln>
        </p:spPr>
        <p:txBody>
          <a:bodyPr wrap="square" lIns="18288" tIns="0" rIns="18288" bIns="0" anchor="ctr">
            <a:normAutofit/>
          </a:bodyPr>
          <a:lstStyle/>
          <a:p>
            <a:pPr algn="l">
              <a:buNone/>
            </a:pPr>
            <a:r>
              <a:rPr lang="en-US" sz="800" b="1" i="0">
                <a:solidFill>
                  <a:srgbClr val="C0392B"/>
                </a:solidFill>
              </a:rPr>
              <a:t>◆ </a:t>
            </a:r>
            <a:r>
              <a:rPr lang="en-US" sz="800" b="0" i="1">
                <a:solidFill>
                  <a:srgbClr val="5A5A5A"/>
                </a:solidFill>
              </a:rPr>
              <a:t>Restored from the Sept v5 plan (Track C and prerequisites). Dates are planning targets for Dave to confirm against capacity.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1"/>
          </p:nvPr>
        </p:nvSpPr>
        <p:spPr/>
        <p:txBody>
          <a:bodyPr>
            <a:noAutofit/>
          </a:bodyPr>
          <a:lstStyle/>
          <a:p>
            <a:r>
              <a:rPr lang="en-US"/>
              <a:t>SECTION 03</a:t>
            </a:r>
          </a:p>
        </p:txBody>
      </p:sp>
      <p:sp>
        <p:nvSpPr>
          <p:cNvPr id="12" name="title 12"/>
          <p:cNvSpPr>
            <a:spLocks noGrp="1"/>
          </p:cNvSpPr>
          <p:nvPr>
            <p:ph type="title" idx="102"/>
          </p:nvPr>
        </p:nvSpPr>
        <p:spPr/>
        <p:txBody>
          <a:bodyPr>
            <a:noAutofit/>
          </a:bodyPr>
          <a:lstStyle/>
          <a:p>
            <a:r>
              <a:rPr lang="en-US" sz="4000"/>
              <a:t>We Want Your Feedback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PREVIEW · MANAGE FLEET · WHAT'S CHANGING</a:t>
            </a:r>
          </a:p>
        </p:txBody>
      </p:sp>
      <p:sp>
        <p:nvSpPr>
          <p:cNvPr id="12" name="title 12"/>
          <p:cNvSpPr>
            <a:spLocks noGrp="1"/>
          </p:cNvSpPr>
          <p:nvPr>
            <p:ph type="title" idx="104"/>
          </p:nvPr>
        </p:nvSpPr>
        <p:spPr/>
        <p:txBody>
          <a:bodyPr>
            <a:noAutofit/>
          </a:bodyPr>
          <a:lstStyle/>
          <a:p>
            <a:r>
              <a:rPr lang="en-US" sz="3200"/>
              <a:t>Rescheduling the fleet, right from the grid</a:t>
            </a:r>
          </a:p>
        </p:txBody>
      </p:sp>
      <p:sp>
        <p:nvSpPr>
          <p:cNvPr id="14" name="Card 14"/>
          <p:cNvSpPr/>
          <p:nvPr/>
        </p:nvSpPr>
        <p:spPr>
          <a:xfrm>
            <a:off x="548640" y="1691640"/>
            <a:ext cx="5410048" cy="14173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5" name="Icon circle 15"/>
          <p:cNvSpPr/>
          <p:nvPr/>
        </p:nvSpPr>
        <p:spPr>
          <a:xfrm>
            <a:off x="804672" y="2148840"/>
            <a:ext cx="502920" cy="502920"/>
          </a:xfrm>
          <a:prstGeom prst="ellipse">
            <a:avLst/>
          </a:prstGeom>
          <a:solidFill>
            <a:srgbClr val="3773BC"/>
          </a:solidFill>
          <a:ln>
            <a:noFill/>
          </a:ln>
        </p:spPr>
        <p:txBody>
          <a:bodyPr wrap="square" lIns="0" tIns="0" rIns="0" bIns="0" anchor="ctr">
            <a:noAutofit/>
          </a:bodyPr>
          <a:lstStyle/>
          <a:p>
            <a:endParaRPr lang="en-US"/>
          </a:p>
        </p:txBody>
      </p:sp>
      <p:pic>
        <p:nvPicPr>
          <p:cNvPr id="16" name="Icon shuffle 16" descr="shuffle icon"/>
          <p:cNvPicPr>
            <a:picLocks noChangeAspect="1"/>
          </p:cNvPicPr>
          <p:nvPr/>
        </p:nvPicPr>
        <p:blipFill>
          <a:blip r:embed="rId3"/>
          <a:stretch>
            <a:fillRect/>
          </a:stretch>
        </p:blipFill>
        <p:spPr>
          <a:xfrm>
            <a:off x="935431" y="2279599"/>
            <a:ext cx="241402" cy="241402"/>
          </a:xfrm>
          <a:prstGeom prst="rect">
            <a:avLst/>
          </a:prstGeom>
        </p:spPr>
      </p:pic>
      <p:sp>
        <p:nvSpPr>
          <p:cNvPr id="17" name="Text 17"/>
          <p:cNvSpPr txBox="1"/>
          <p:nvPr/>
        </p:nvSpPr>
        <p:spPr>
          <a:xfrm>
            <a:off x="1508760" y="1845259"/>
            <a:ext cx="4193896" cy="1110082"/>
          </a:xfrm>
          <a:prstGeom prst="rect">
            <a:avLst/>
          </a:prstGeom>
          <a:noFill/>
        </p:spPr>
        <p:txBody>
          <a:bodyPr wrap="square" lIns="0" tIns="0" rIns="0" bIns="0" anchor="ctr">
            <a:noAutofit/>
          </a:bodyPr>
          <a:lstStyle/>
          <a:p>
            <a:pPr marL="0" indent="0" algn="l">
              <a:lnSpc>
                <a:spcPct val="95000"/>
              </a:lnSpc>
              <a:spcBef>
                <a:spcPts val="0"/>
              </a:spcBef>
              <a:spcAft>
                <a:spcPts val="600"/>
              </a:spcAft>
              <a:buNone/>
            </a:pPr>
            <a:r>
              <a:rPr lang="en-US" sz="1600" b="1" i="0">
                <a:solidFill>
                  <a:srgbClr val="0B1F38"/>
                </a:solidFill>
                <a:latin typeface="Syne"/>
                <a:cs typeface="Syne"/>
              </a:rPr>
              <a:t>Drag and drop reservations</a:t>
            </a:r>
          </a:p>
          <a:p>
            <a:pPr marL="0" indent="0" algn="l">
              <a:lnSpc>
                <a:spcPct val="110000"/>
              </a:lnSpc>
              <a:spcBef>
                <a:spcPts val="0"/>
              </a:spcBef>
              <a:spcAft>
                <a:spcPts val="400"/>
              </a:spcAft>
              <a:buNone/>
            </a:pPr>
            <a:r>
              <a:rPr lang="en-US" sz="1300" b="0" i="0">
                <a:solidFill>
                  <a:srgbClr val="1A1A1A"/>
                </a:solidFill>
                <a:latin typeface="Roboto"/>
                <a:cs typeface="Roboto"/>
              </a:rPr>
              <a:t>Drag along a row to change the time, or to another vehicle to reassign it. Clicking a reservation just opens it.</a:t>
            </a:r>
          </a:p>
        </p:txBody>
      </p:sp>
      <p:sp>
        <p:nvSpPr>
          <p:cNvPr id="18" name="Card 18"/>
          <p:cNvSpPr/>
          <p:nvPr/>
        </p:nvSpPr>
        <p:spPr>
          <a:xfrm>
            <a:off x="6233008" y="1691640"/>
            <a:ext cx="5410048" cy="14173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9" name="Icon circle 19"/>
          <p:cNvSpPr/>
          <p:nvPr/>
        </p:nvSpPr>
        <p:spPr>
          <a:xfrm>
            <a:off x="6489040" y="2148840"/>
            <a:ext cx="502920" cy="502920"/>
          </a:xfrm>
          <a:prstGeom prst="ellipse">
            <a:avLst/>
          </a:prstGeom>
          <a:solidFill>
            <a:srgbClr val="F58220"/>
          </a:solidFill>
          <a:ln>
            <a:noFill/>
          </a:ln>
        </p:spPr>
        <p:txBody>
          <a:bodyPr wrap="square" lIns="0" tIns="0" rIns="0" bIns="0" anchor="ctr">
            <a:noAutofit/>
          </a:bodyPr>
          <a:lstStyle/>
          <a:p>
            <a:endParaRPr lang="en-US"/>
          </a:p>
        </p:txBody>
      </p:sp>
      <p:pic>
        <p:nvPicPr>
          <p:cNvPr id="20" name="Icon list 20" descr="list icon"/>
          <p:cNvPicPr>
            <a:picLocks noChangeAspect="1"/>
          </p:cNvPicPr>
          <p:nvPr/>
        </p:nvPicPr>
        <p:blipFill>
          <a:blip r:embed="rId4"/>
          <a:stretch>
            <a:fillRect/>
          </a:stretch>
        </p:blipFill>
        <p:spPr>
          <a:xfrm>
            <a:off x="6619799" y="2279599"/>
            <a:ext cx="241402" cy="241402"/>
          </a:xfrm>
          <a:prstGeom prst="rect">
            <a:avLst/>
          </a:prstGeom>
        </p:spPr>
      </p:pic>
      <p:sp>
        <p:nvSpPr>
          <p:cNvPr id="21" name="Text 21"/>
          <p:cNvSpPr txBox="1"/>
          <p:nvPr/>
        </p:nvSpPr>
        <p:spPr>
          <a:xfrm>
            <a:off x="7193128" y="1845259"/>
            <a:ext cx="4193896" cy="1110082"/>
          </a:xfrm>
          <a:prstGeom prst="rect">
            <a:avLst/>
          </a:prstGeom>
          <a:noFill/>
        </p:spPr>
        <p:txBody>
          <a:bodyPr wrap="square" lIns="0" tIns="0" rIns="0" bIns="0" anchor="ctr">
            <a:noAutofit/>
          </a:bodyPr>
          <a:lstStyle/>
          <a:p>
            <a:pPr marL="0" indent="0" algn="l">
              <a:lnSpc>
                <a:spcPct val="95000"/>
              </a:lnSpc>
              <a:spcBef>
                <a:spcPts val="0"/>
              </a:spcBef>
              <a:spcAft>
                <a:spcPts val="600"/>
              </a:spcAft>
              <a:buNone/>
            </a:pPr>
            <a:r>
              <a:rPr lang="en-US" sz="1600" b="1" i="0">
                <a:solidFill>
                  <a:srgbClr val="0B1F38"/>
                </a:solidFill>
                <a:latin typeface="Syne"/>
                <a:cs typeface="Syne"/>
              </a:rPr>
              <a:t>Review before you save</a:t>
            </a:r>
          </a:p>
          <a:p>
            <a:pPr marL="0" indent="0" algn="l">
              <a:lnSpc>
                <a:spcPct val="110000"/>
              </a:lnSpc>
              <a:spcBef>
                <a:spcPts val="0"/>
              </a:spcBef>
              <a:spcAft>
                <a:spcPts val="400"/>
              </a:spcAft>
              <a:buNone/>
            </a:pPr>
            <a:r>
              <a:rPr lang="en-US" sz="1300" b="0" i="0">
                <a:solidFill>
                  <a:srgbClr val="1A1A1A"/>
                </a:solidFill>
                <a:latin typeface="Roboto"/>
                <a:cs typeface="Roboto"/>
              </a:rPr>
              <a:t>Make several moves, then save once. You'll see every change and any warnings before it goes through.</a:t>
            </a:r>
          </a:p>
        </p:txBody>
      </p:sp>
      <p:sp>
        <p:nvSpPr>
          <p:cNvPr id="22" name="Card 22"/>
          <p:cNvSpPr/>
          <p:nvPr/>
        </p:nvSpPr>
        <p:spPr>
          <a:xfrm>
            <a:off x="548640" y="3337560"/>
            <a:ext cx="5410048" cy="14173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3" name="Icon circle 23"/>
          <p:cNvSpPr/>
          <p:nvPr/>
        </p:nvSpPr>
        <p:spPr>
          <a:xfrm>
            <a:off x="804672" y="3794760"/>
            <a:ext cx="502920" cy="502920"/>
          </a:xfrm>
          <a:prstGeom prst="ellipse">
            <a:avLst/>
          </a:prstGeom>
          <a:solidFill>
            <a:srgbClr val="0B1F38"/>
          </a:solidFill>
          <a:ln>
            <a:noFill/>
          </a:ln>
        </p:spPr>
        <p:txBody>
          <a:bodyPr wrap="square" lIns="0" tIns="0" rIns="0" bIns="0" anchor="ctr">
            <a:noAutofit/>
          </a:bodyPr>
          <a:lstStyle/>
          <a:p>
            <a:endParaRPr lang="en-US"/>
          </a:p>
        </p:txBody>
      </p:sp>
      <p:pic>
        <p:nvPicPr>
          <p:cNvPr id="24" name="Icon filter 24" descr="filter icon"/>
          <p:cNvPicPr>
            <a:picLocks noChangeAspect="1"/>
          </p:cNvPicPr>
          <p:nvPr/>
        </p:nvPicPr>
        <p:blipFill>
          <a:blip r:embed="rId5"/>
          <a:stretch>
            <a:fillRect/>
          </a:stretch>
        </p:blipFill>
        <p:spPr>
          <a:xfrm>
            <a:off x="935431" y="3925519"/>
            <a:ext cx="241402" cy="241402"/>
          </a:xfrm>
          <a:prstGeom prst="rect">
            <a:avLst/>
          </a:prstGeom>
        </p:spPr>
      </p:pic>
      <p:sp>
        <p:nvSpPr>
          <p:cNvPr id="25" name="Text 25"/>
          <p:cNvSpPr txBox="1"/>
          <p:nvPr/>
        </p:nvSpPr>
        <p:spPr>
          <a:xfrm>
            <a:off x="1508760" y="3491179"/>
            <a:ext cx="4193896" cy="1110082"/>
          </a:xfrm>
          <a:prstGeom prst="rect">
            <a:avLst/>
          </a:prstGeom>
          <a:noFill/>
        </p:spPr>
        <p:txBody>
          <a:bodyPr wrap="square" lIns="0" tIns="0" rIns="0" bIns="0" anchor="ctr">
            <a:noAutofit/>
          </a:bodyPr>
          <a:lstStyle/>
          <a:p>
            <a:pPr marL="0" indent="0" algn="l">
              <a:lnSpc>
                <a:spcPct val="95000"/>
              </a:lnSpc>
              <a:spcBef>
                <a:spcPts val="0"/>
              </a:spcBef>
              <a:spcAft>
                <a:spcPts val="600"/>
              </a:spcAft>
              <a:buNone/>
            </a:pPr>
            <a:r>
              <a:rPr lang="en-US" sz="1600" b="1" i="0">
                <a:solidFill>
                  <a:srgbClr val="0B1F38"/>
                </a:solidFill>
                <a:latin typeface="Syne"/>
                <a:cs typeface="Syne"/>
              </a:rPr>
              <a:t>A cleaner grid and filters</a:t>
            </a:r>
          </a:p>
          <a:p>
            <a:pPr marL="0" indent="0" algn="l">
              <a:lnSpc>
                <a:spcPct val="110000"/>
              </a:lnSpc>
              <a:spcBef>
                <a:spcPts val="0"/>
              </a:spcBef>
              <a:spcAft>
                <a:spcPts val="400"/>
              </a:spcAft>
              <a:buNone/>
            </a:pPr>
            <a:r>
              <a:rPr lang="en-US" sz="1300" b="0" i="0">
                <a:solidFill>
                  <a:srgbClr val="1A1A1A"/>
                </a:solidFill>
                <a:latin typeface="Roboto"/>
                <a:cs typeface="Roboto"/>
              </a:rPr>
              <a:t>Daily and hourly views, a compact filter bar, and active filters you can clear in one click</a:t>
            </a:r>
          </a:p>
        </p:txBody>
      </p:sp>
      <p:sp>
        <p:nvSpPr>
          <p:cNvPr id="26" name="Card 26"/>
          <p:cNvSpPr/>
          <p:nvPr/>
        </p:nvSpPr>
        <p:spPr>
          <a:xfrm>
            <a:off x="6233008" y="3337560"/>
            <a:ext cx="5410048" cy="14173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7" name="Icon circle 27"/>
          <p:cNvSpPr/>
          <p:nvPr/>
        </p:nvSpPr>
        <p:spPr>
          <a:xfrm>
            <a:off x="6489040" y="3794760"/>
            <a:ext cx="502920" cy="50292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28" name="Icon flag 28" descr="flag icon"/>
          <p:cNvPicPr>
            <a:picLocks noChangeAspect="1"/>
          </p:cNvPicPr>
          <p:nvPr/>
        </p:nvPicPr>
        <p:blipFill>
          <a:blip r:embed="rId6"/>
          <a:stretch>
            <a:fillRect/>
          </a:stretch>
        </p:blipFill>
        <p:spPr>
          <a:xfrm>
            <a:off x="6619799" y="3925519"/>
            <a:ext cx="241402" cy="241402"/>
          </a:xfrm>
          <a:prstGeom prst="rect">
            <a:avLst/>
          </a:prstGeom>
        </p:spPr>
      </p:pic>
      <p:sp>
        <p:nvSpPr>
          <p:cNvPr id="29" name="Text 29"/>
          <p:cNvSpPr txBox="1"/>
          <p:nvPr/>
        </p:nvSpPr>
        <p:spPr>
          <a:xfrm>
            <a:off x="7193128" y="3491179"/>
            <a:ext cx="4193896" cy="1110082"/>
          </a:xfrm>
          <a:prstGeom prst="rect">
            <a:avLst/>
          </a:prstGeom>
          <a:noFill/>
        </p:spPr>
        <p:txBody>
          <a:bodyPr wrap="square" lIns="0" tIns="0" rIns="0" bIns="0" anchor="ctr">
            <a:noAutofit/>
          </a:bodyPr>
          <a:lstStyle/>
          <a:p>
            <a:pPr marL="0" indent="0" algn="l">
              <a:lnSpc>
                <a:spcPct val="95000"/>
              </a:lnSpc>
              <a:spcBef>
                <a:spcPts val="0"/>
              </a:spcBef>
              <a:spcAft>
                <a:spcPts val="600"/>
              </a:spcAft>
              <a:buNone/>
            </a:pPr>
            <a:r>
              <a:rPr lang="en-US" sz="1600" b="1" i="0">
                <a:solidFill>
                  <a:srgbClr val="0B1F38"/>
                </a:solidFill>
                <a:latin typeface="Syne"/>
                <a:cs typeface="Syne"/>
              </a:rPr>
              <a:t>Status at a glance</a:t>
            </a:r>
          </a:p>
          <a:p>
            <a:pPr marL="0" indent="0" algn="l">
              <a:lnSpc>
                <a:spcPct val="110000"/>
              </a:lnSpc>
              <a:spcBef>
                <a:spcPts val="0"/>
              </a:spcBef>
              <a:spcAft>
                <a:spcPts val="400"/>
              </a:spcAft>
              <a:buNone/>
            </a:pPr>
            <a:r>
              <a:rPr lang="en-US" sz="1300" b="0" i="0">
                <a:solidFill>
                  <a:srgbClr val="1A1A1A"/>
                </a:solidFill>
                <a:latin typeface="Roboto"/>
                <a:cs typeface="Roboto"/>
              </a:rPr>
              <a:t>Inspection, prep and late flags sit on the same line as the reservation, with colors for status</a:t>
            </a:r>
          </a:p>
        </p:txBody>
      </p:sp>
      <p:sp>
        <p:nvSpPr>
          <p:cNvPr id="30" name="Card 30"/>
          <p:cNvSpPr/>
          <p:nvPr/>
        </p:nvSpPr>
        <p:spPr>
          <a:xfrm>
            <a:off x="548640" y="4956048"/>
            <a:ext cx="11094415" cy="502920"/>
          </a:xfrm>
          <a:prstGeom prst="roundRect">
            <a:avLst>
              <a:gd name="adj" fmla="val 6000"/>
            </a:avLst>
          </a:prstGeom>
          <a:solidFill>
            <a:srgbClr val="FDEBDC"/>
          </a:solidFill>
          <a:ln>
            <a:noFill/>
          </a:ln>
        </p:spPr>
        <p:txBody>
          <a:bodyPr wrap="square" lIns="228600" tIns="0" rIns="91440" bIns="0" anchor="ctr">
            <a:noAutofit/>
          </a:bodyPr>
          <a:lstStyle/>
          <a:p>
            <a:pPr marL="0" indent="0" algn="l">
              <a:lnSpc>
                <a:spcPct val="100000"/>
              </a:lnSpc>
              <a:spcBef>
                <a:spcPts val="0"/>
              </a:spcBef>
              <a:spcAft>
                <a:spcPts val="0"/>
              </a:spcAft>
              <a:buNone/>
            </a:pPr>
            <a:r>
              <a:rPr lang="en-US" sz="1350" b="1" i="0">
                <a:solidFill>
                  <a:srgbClr val="F58220"/>
                </a:solidFill>
                <a:latin typeface="Roboto"/>
                <a:cs typeface="Roboto"/>
              </a:rPr>
              <a:t>Plus: </a:t>
            </a:r>
            <a:r>
              <a:rPr lang="en-US" sz="1350" b="0" i="0">
                <a:solidFill>
                  <a:srgbClr val="0B1F38"/>
                </a:solidFill>
                <a:latin typeface="Roboto"/>
                <a:cs typeface="Roboto"/>
              </a:rPr>
              <a:t>the reservation's audit history will show the change was made in Manage Fleet.</a:t>
            </a:r>
          </a:p>
        </p:txBody>
      </p:sp>
      <p:sp>
        <p:nvSpPr>
          <p:cNvPr id="31" name="Slide Number 31"/>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11</a:t>
            </a:fld>
            <a:endParaRPr lang="en-US" sz="1000">
              <a:solidFill>
                <a:srgbClr val="DCE7F3"/>
              </a:solidFill>
              <a:latin typeface="Roboto"/>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PREVIEW · MANAGE FLEET · LET'S DISCUSS</a:t>
            </a:r>
          </a:p>
        </p:txBody>
      </p:sp>
      <p:sp>
        <p:nvSpPr>
          <p:cNvPr id="12" name="title 12"/>
          <p:cNvSpPr>
            <a:spLocks noGrp="1"/>
          </p:cNvSpPr>
          <p:nvPr>
            <p:ph type="title" idx="104"/>
          </p:nvPr>
        </p:nvSpPr>
        <p:spPr/>
        <p:txBody>
          <a:bodyPr>
            <a:noAutofit/>
          </a:bodyPr>
          <a:lstStyle/>
          <a:p>
            <a:r>
              <a:rPr lang="en-US" sz="3600"/>
              <a:t>Your input</a:t>
            </a:r>
          </a:p>
        </p:txBody>
      </p:sp>
      <p:sp>
        <p:nvSpPr>
          <p:cNvPr id="13" name="Card 13"/>
          <p:cNvSpPr/>
          <p:nvPr/>
        </p:nvSpPr>
        <p:spPr>
          <a:xfrm>
            <a:off x="548640" y="1356852"/>
            <a:ext cx="3017520" cy="4218038"/>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Icon circle 14"/>
          <p:cNvSpPr/>
          <p:nvPr/>
        </p:nvSpPr>
        <p:spPr>
          <a:xfrm>
            <a:off x="868680" y="2011680"/>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5" name="Icon comments 15" descr="comments icon"/>
          <p:cNvPicPr>
            <a:picLocks noChangeAspect="1"/>
          </p:cNvPicPr>
          <p:nvPr/>
        </p:nvPicPr>
        <p:blipFill>
          <a:blip r:embed="rId3"/>
          <a:stretch>
            <a:fillRect/>
          </a:stretch>
        </p:blipFill>
        <p:spPr>
          <a:xfrm>
            <a:off x="1016081" y="2159081"/>
            <a:ext cx="272125" cy="272125"/>
          </a:xfrm>
          <a:prstGeom prst="rect">
            <a:avLst/>
          </a:prstGeom>
        </p:spPr>
      </p:pic>
      <p:sp>
        <p:nvSpPr>
          <p:cNvPr id="16" name="Text 16"/>
          <p:cNvSpPr txBox="1"/>
          <p:nvPr/>
        </p:nvSpPr>
        <p:spPr>
          <a:xfrm>
            <a:off x="868680" y="2761488"/>
            <a:ext cx="2377440" cy="2304288"/>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LET'S DISCUSS</a:t>
            </a:r>
          </a:p>
          <a:p>
            <a:pPr marL="0" indent="0" algn="l">
              <a:lnSpc>
                <a:spcPct val="95000"/>
              </a:lnSpc>
              <a:spcBef>
                <a:spcPts val="0"/>
              </a:spcBef>
              <a:spcAft>
                <a:spcPts val="600"/>
              </a:spcAft>
              <a:buNone/>
            </a:pPr>
            <a:r>
              <a:rPr lang="en-US" sz="2000" b="1" i="0">
                <a:solidFill>
                  <a:srgbClr val="FFFFFF"/>
                </a:solidFill>
                <a:latin typeface="Syne"/>
                <a:cs typeface="Syne"/>
              </a:rPr>
              <a:t>We want to hear from you</a:t>
            </a:r>
          </a:p>
          <a:p>
            <a:pPr marL="0" indent="0" algn="l">
              <a:lnSpc>
                <a:spcPct val="110000"/>
              </a:lnSpc>
              <a:spcBef>
                <a:spcPts val="0"/>
              </a:spcBef>
              <a:spcAft>
                <a:spcPts val="400"/>
              </a:spcAft>
              <a:buNone/>
            </a:pPr>
            <a:r>
              <a:rPr lang="en-US" sz="1300" b="0" i="0">
                <a:solidFill>
                  <a:srgbClr val="FFFFFF"/>
                </a:solidFill>
                <a:latin typeface="Roboto"/>
                <a:cs typeface="Roboto"/>
              </a:rPr>
              <a:t>There are no wrong answers. Real examples help most.</a:t>
            </a:r>
          </a:p>
        </p:txBody>
      </p:sp>
      <p:sp>
        <p:nvSpPr>
          <p:cNvPr id="17" name="Card 17"/>
          <p:cNvSpPr/>
          <p:nvPr/>
        </p:nvSpPr>
        <p:spPr>
          <a:xfrm>
            <a:off x="3827890" y="1648149"/>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Number 18"/>
          <p:cNvSpPr/>
          <p:nvPr/>
        </p:nvSpPr>
        <p:spPr>
          <a:xfrm>
            <a:off x="4029058" y="1743247"/>
            <a:ext cx="420624" cy="420624"/>
          </a:xfrm>
          <a:prstGeom prst="ellipse">
            <a:avLst/>
          </a:prstGeom>
          <a:solidFill>
            <a:srgbClr val="F58220"/>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1</a:t>
            </a:r>
          </a:p>
        </p:txBody>
      </p:sp>
      <p:sp>
        <p:nvSpPr>
          <p:cNvPr id="19" name="Text 19"/>
          <p:cNvSpPr txBox="1"/>
          <p:nvPr/>
        </p:nvSpPr>
        <p:spPr>
          <a:xfrm>
            <a:off x="4650850" y="1648149"/>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Is reviewing changes before saving helpful, or an extra click when you move just one?</a:t>
            </a:r>
          </a:p>
        </p:txBody>
      </p:sp>
      <p:sp>
        <p:nvSpPr>
          <p:cNvPr id="20" name="Card 20"/>
          <p:cNvSpPr/>
          <p:nvPr/>
        </p:nvSpPr>
        <p:spPr>
          <a:xfrm>
            <a:off x="3827890" y="2386984"/>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1" name="Number 21"/>
          <p:cNvSpPr/>
          <p:nvPr/>
        </p:nvSpPr>
        <p:spPr>
          <a:xfrm>
            <a:off x="4029058" y="2482082"/>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2</a:t>
            </a:r>
          </a:p>
        </p:txBody>
      </p:sp>
      <p:sp>
        <p:nvSpPr>
          <p:cNvPr id="22" name="Text 22"/>
          <p:cNvSpPr txBox="1"/>
          <p:nvPr/>
        </p:nvSpPr>
        <p:spPr>
          <a:xfrm>
            <a:off x="4650850" y="2386984"/>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Which statuses should stand out by color: completed, late, no-go, others?</a:t>
            </a:r>
          </a:p>
        </p:txBody>
      </p:sp>
      <p:sp>
        <p:nvSpPr>
          <p:cNvPr id="23" name="Card 23"/>
          <p:cNvSpPr/>
          <p:nvPr/>
        </p:nvSpPr>
        <p:spPr>
          <a:xfrm>
            <a:off x="3827890" y="3125819"/>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4" name="Number 24"/>
          <p:cNvSpPr/>
          <p:nvPr/>
        </p:nvSpPr>
        <p:spPr>
          <a:xfrm>
            <a:off x="4029058" y="3220917"/>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3</a:t>
            </a:r>
          </a:p>
        </p:txBody>
      </p:sp>
      <p:sp>
        <p:nvSpPr>
          <p:cNvPr id="25" name="Text 25"/>
          <p:cNvSpPr txBox="1"/>
          <p:nvPr/>
        </p:nvSpPr>
        <p:spPr>
          <a:xfrm>
            <a:off x="4650850" y="3125819"/>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When you move a reservation, should you be able to note why?</a:t>
            </a:r>
          </a:p>
        </p:txBody>
      </p:sp>
      <p:sp>
        <p:nvSpPr>
          <p:cNvPr id="26" name="Card 26"/>
          <p:cNvSpPr/>
          <p:nvPr/>
        </p:nvSpPr>
        <p:spPr>
          <a:xfrm>
            <a:off x="3827890" y="3864655"/>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7" name="Number 27"/>
          <p:cNvSpPr/>
          <p:nvPr/>
        </p:nvSpPr>
        <p:spPr>
          <a:xfrm>
            <a:off x="4029058" y="3959752"/>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4</a:t>
            </a:r>
          </a:p>
        </p:txBody>
      </p:sp>
      <p:sp>
        <p:nvSpPr>
          <p:cNvPr id="28" name="Text 28"/>
          <p:cNvSpPr txBox="1"/>
          <p:nvPr/>
        </p:nvSpPr>
        <p:spPr>
          <a:xfrm>
            <a:off x="4650850" y="3864655"/>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Are short labels with hover text clear enough, or would icons work better?</a:t>
            </a:r>
          </a:p>
        </p:txBody>
      </p:sp>
      <p:sp>
        <p:nvSpPr>
          <p:cNvPr id="29" name="Card 29"/>
          <p:cNvSpPr/>
          <p:nvPr/>
        </p:nvSpPr>
        <p:spPr>
          <a:xfrm>
            <a:off x="3827890" y="4603490"/>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Number 30"/>
          <p:cNvSpPr/>
          <p:nvPr/>
        </p:nvSpPr>
        <p:spPr>
          <a:xfrm>
            <a:off x="4029058" y="4698587"/>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5</a:t>
            </a:r>
          </a:p>
        </p:txBody>
      </p:sp>
      <p:sp>
        <p:nvSpPr>
          <p:cNvPr id="32" name="Slide Number 32"/>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12</a:t>
            </a:fld>
            <a:endParaRPr lang="en-US" sz="1000">
              <a:solidFill>
                <a:srgbClr val="DCE7F3"/>
              </a:solidFill>
              <a:latin typeface="Roboto"/>
            </a:endParaRPr>
          </a:p>
        </p:txBody>
      </p:sp>
      <p:sp>
        <p:nvSpPr>
          <p:cNvPr id="7" name="Text 31">
            <a:extLst>
              <a:ext uri="{FF2B5EF4-FFF2-40B4-BE49-F238E27FC236}">
                <a16:creationId xmlns:a16="http://schemas.microsoft.com/office/drawing/2014/main" id="{F02852A1-16AB-691D-4ADF-2FF7F4FD58C4}"/>
              </a:ext>
            </a:extLst>
          </p:cNvPr>
          <p:cNvSpPr txBox="1"/>
          <p:nvPr/>
        </p:nvSpPr>
        <p:spPr>
          <a:xfrm>
            <a:off x="4650850" y="4599676"/>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Anything we are missing? Red flags?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DISPATCH</a:t>
            </a:r>
          </a:p>
        </p:txBody>
      </p:sp>
      <p:sp>
        <p:nvSpPr>
          <p:cNvPr id="12" name="title 12"/>
          <p:cNvSpPr>
            <a:spLocks noGrp="1"/>
          </p:cNvSpPr>
          <p:nvPr>
            <p:ph type="title" idx="104"/>
          </p:nvPr>
        </p:nvSpPr>
        <p:spPr/>
        <p:txBody>
          <a:bodyPr>
            <a:noAutofit/>
          </a:bodyPr>
          <a:lstStyle/>
          <a:p>
            <a:r>
              <a:rPr lang="en-US" sz="3600"/>
              <a:t>Dispatch UX</a:t>
            </a:r>
          </a:p>
        </p:txBody>
      </p:sp>
      <p:sp>
        <p:nvSpPr>
          <p:cNvPr id="13" name="Card 13"/>
          <p:cNvSpPr/>
          <p:nvPr/>
        </p:nvSpPr>
        <p:spPr>
          <a:xfrm>
            <a:off x="548640" y="1691640"/>
            <a:ext cx="4023360" cy="1036320"/>
          </a:xfrm>
          <a:prstGeom prst="roundRect">
            <a:avLst>
              <a:gd name="adj" fmla="val 6000"/>
            </a:avLst>
          </a:prstGeom>
          <a:solidFill>
            <a:schemeClr val="accent3">
              <a:lumMod val="20000"/>
              <a:lumOff val="80000"/>
            </a:schemeClr>
          </a:solidFill>
          <a:ln>
            <a:noFill/>
          </a:ln>
        </p:spPr>
        <p:txBody>
          <a:bodyPr wrap="square" lIns="0" tIns="0" rIns="0" bIns="0" anchor="ctr">
            <a:noAutofit/>
          </a:bodyPr>
          <a:lstStyle/>
          <a:p>
            <a:endParaRPr lang="en-US"/>
          </a:p>
        </p:txBody>
      </p:sp>
      <p:sp>
        <p:nvSpPr>
          <p:cNvPr id="14" name="Icon circle 14"/>
          <p:cNvSpPr/>
          <p:nvPr/>
        </p:nvSpPr>
        <p:spPr>
          <a:xfrm>
            <a:off x="777240" y="1920240"/>
            <a:ext cx="502920" cy="502920"/>
          </a:xfrm>
          <a:prstGeom prst="ellipse">
            <a:avLst/>
          </a:prstGeom>
          <a:solidFill>
            <a:srgbClr val="0B1F38"/>
          </a:solidFill>
          <a:ln>
            <a:noFill/>
          </a:ln>
        </p:spPr>
        <p:txBody>
          <a:bodyPr wrap="square" lIns="0" tIns="0" rIns="0" bIns="0" anchor="ctr">
            <a:noAutofit/>
          </a:bodyPr>
          <a:lstStyle/>
          <a:p>
            <a:endParaRPr lang="en-US"/>
          </a:p>
        </p:txBody>
      </p:sp>
      <p:pic>
        <p:nvPicPr>
          <p:cNvPr id="15" name="Icon minus 15" descr="minus icon"/>
          <p:cNvPicPr>
            <a:picLocks noChangeAspect="1"/>
          </p:cNvPicPr>
          <p:nvPr/>
        </p:nvPicPr>
        <p:blipFill>
          <a:blip r:embed="rId3"/>
          <a:stretch>
            <a:fillRect/>
          </a:stretch>
        </p:blipFill>
        <p:spPr>
          <a:xfrm>
            <a:off x="907999" y="2050999"/>
            <a:ext cx="241402" cy="241402"/>
          </a:xfrm>
          <a:prstGeom prst="rect">
            <a:avLst/>
          </a:prstGeom>
        </p:spPr>
      </p:pic>
      <p:sp>
        <p:nvSpPr>
          <p:cNvPr id="16" name="Text 16"/>
          <p:cNvSpPr txBox="1"/>
          <p:nvPr/>
        </p:nvSpPr>
        <p:spPr>
          <a:xfrm>
            <a:off x="1481328" y="1920240"/>
            <a:ext cx="2862072" cy="6705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Anything to remove?</a:t>
            </a:r>
          </a:p>
          <a:p>
            <a:pPr marL="0" indent="0" algn="l">
              <a:lnSpc>
                <a:spcPct val="110000"/>
              </a:lnSpc>
              <a:spcBef>
                <a:spcPts val="0"/>
              </a:spcBef>
              <a:spcAft>
                <a:spcPts val="400"/>
              </a:spcAft>
              <a:buNone/>
            </a:pPr>
            <a:r>
              <a:rPr lang="en-US" sz="1250" b="0" i="0">
                <a:solidFill>
                  <a:srgbClr val="1A1A1A"/>
                </a:solidFill>
                <a:latin typeface="Roboto"/>
                <a:cs typeface="Roboto"/>
              </a:rPr>
              <a:t>What do you want to see removed?</a:t>
            </a:r>
          </a:p>
        </p:txBody>
      </p:sp>
      <p:sp>
        <p:nvSpPr>
          <p:cNvPr id="17" name="Card 17"/>
          <p:cNvSpPr/>
          <p:nvPr/>
        </p:nvSpPr>
        <p:spPr>
          <a:xfrm>
            <a:off x="548640" y="2956560"/>
            <a:ext cx="4023360" cy="1036320"/>
          </a:xfrm>
          <a:prstGeom prst="roundRect">
            <a:avLst>
              <a:gd name="adj" fmla="val 6000"/>
            </a:avLst>
          </a:prstGeom>
          <a:solidFill>
            <a:schemeClr val="accent3">
              <a:lumMod val="20000"/>
              <a:lumOff val="80000"/>
            </a:schemeClr>
          </a:solidFill>
          <a:ln>
            <a:noFill/>
          </a:ln>
        </p:spPr>
        <p:txBody>
          <a:bodyPr wrap="square" lIns="0" tIns="0" rIns="0" bIns="0" anchor="ctr">
            <a:noAutofit/>
          </a:bodyPr>
          <a:lstStyle/>
          <a:p>
            <a:endParaRPr lang="en-US"/>
          </a:p>
        </p:txBody>
      </p:sp>
      <p:sp>
        <p:nvSpPr>
          <p:cNvPr id="18" name="Icon circle 18"/>
          <p:cNvSpPr/>
          <p:nvPr/>
        </p:nvSpPr>
        <p:spPr>
          <a:xfrm>
            <a:off x="777240" y="3185160"/>
            <a:ext cx="502920" cy="502920"/>
          </a:xfrm>
          <a:prstGeom prst="ellipse">
            <a:avLst/>
          </a:prstGeom>
          <a:solidFill>
            <a:srgbClr val="3773BC"/>
          </a:solidFill>
          <a:ln>
            <a:noFill/>
          </a:ln>
        </p:spPr>
        <p:txBody>
          <a:bodyPr wrap="square" lIns="0" tIns="0" rIns="0" bIns="0" anchor="ctr">
            <a:noAutofit/>
          </a:bodyPr>
          <a:lstStyle/>
          <a:p>
            <a:endParaRPr lang="en-US"/>
          </a:p>
        </p:txBody>
      </p:sp>
      <p:pic>
        <p:nvPicPr>
          <p:cNvPr id="19" name="Icon plus 19" descr="plus icon"/>
          <p:cNvPicPr>
            <a:picLocks noChangeAspect="1"/>
          </p:cNvPicPr>
          <p:nvPr/>
        </p:nvPicPr>
        <p:blipFill>
          <a:blip r:embed="rId4"/>
          <a:stretch>
            <a:fillRect/>
          </a:stretch>
        </p:blipFill>
        <p:spPr>
          <a:xfrm>
            <a:off x="907999" y="3315919"/>
            <a:ext cx="241402" cy="241402"/>
          </a:xfrm>
          <a:prstGeom prst="rect">
            <a:avLst/>
          </a:prstGeom>
        </p:spPr>
      </p:pic>
      <p:sp>
        <p:nvSpPr>
          <p:cNvPr id="20" name="Text 20"/>
          <p:cNvSpPr txBox="1"/>
          <p:nvPr/>
        </p:nvSpPr>
        <p:spPr>
          <a:xfrm>
            <a:off x="1481328" y="3185160"/>
            <a:ext cx="2862072" cy="6705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Anything to add?</a:t>
            </a:r>
          </a:p>
          <a:p>
            <a:pPr marL="0" indent="0" algn="l">
              <a:lnSpc>
                <a:spcPct val="110000"/>
              </a:lnSpc>
              <a:spcBef>
                <a:spcPts val="0"/>
              </a:spcBef>
              <a:spcAft>
                <a:spcPts val="400"/>
              </a:spcAft>
              <a:buNone/>
            </a:pPr>
            <a:r>
              <a:rPr lang="en-US" sz="1250" b="0" i="0">
                <a:solidFill>
                  <a:srgbClr val="1A1A1A"/>
                </a:solidFill>
                <a:latin typeface="Roboto"/>
                <a:cs typeface="Roboto"/>
              </a:rPr>
              <a:t>What do you want to see added?</a:t>
            </a:r>
          </a:p>
        </p:txBody>
      </p:sp>
      <p:sp>
        <p:nvSpPr>
          <p:cNvPr id="21" name="Card 21"/>
          <p:cNvSpPr/>
          <p:nvPr/>
        </p:nvSpPr>
        <p:spPr>
          <a:xfrm>
            <a:off x="548640" y="4221480"/>
            <a:ext cx="4023360" cy="1036320"/>
          </a:xfrm>
          <a:prstGeom prst="roundRect">
            <a:avLst>
              <a:gd name="adj" fmla="val 6000"/>
            </a:avLst>
          </a:prstGeom>
          <a:solidFill>
            <a:schemeClr val="accent3">
              <a:lumMod val="20000"/>
              <a:lumOff val="80000"/>
            </a:schemeClr>
          </a:solidFill>
          <a:ln>
            <a:noFill/>
          </a:ln>
        </p:spPr>
        <p:txBody>
          <a:bodyPr wrap="square" lIns="0" tIns="0" rIns="0" bIns="0" anchor="ctr">
            <a:noAutofit/>
          </a:bodyPr>
          <a:lstStyle/>
          <a:p>
            <a:endParaRPr lang="en-US"/>
          </a:p>
        </p:txBody>
      </p:sp>
      <p:sp>
        <p:nvSpPr>
          <p:cNvPr id="22" name="Icon circle 22"/>
          <p:cNvSpPr/>
          <p:nvPr/>
        </p:nvSpPr>
        <p:spPr>
          <a:xfrm>
            <a:off x="777240" y="4450080"/>
            <a:ext cx="502920" cy="50292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23" name="Icon envelope 23" descr="envelope icon"/>
          <p:cNvPicPr>
            <a:picLocks noChangeAspect="1"/>
          </p:cNvPicPr>
          <p:nvPr/>
        </p:nvPicPr>
        <p:blipFill>
          <a:blip r:embed="rId5"/>
          <a:stretch>
            <a:fillRect/>
          </a:stretch>
        </p:blipFill>
        <p:spPr>
          <a:xfrm>
            <a:off x="907999" y="4580839"/>
            <a:ext cx="241402" cy="241402"/>
          </a:xfrm>
          <a:prstGeom prst="rect">
            <a:avLst/>
          </a:prstGeom>
        </p:spPr>
      </p:pic>
      <p:sp>
        <p:nvSpPr>
          <p:cNvPr id="24" name="Text 24"/>
          <p:cNvSpPr txBox="1"/>
          <p:nvPr/>
        </p:nvSpPr>
        <p:spPr>
          <a:xfrm>
            <a:off x="1481328" y="4450080"/>
            <a:ext cx="2862072" cy="670560"/>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7030A0"/>
                </a:solidFill>
                <a:latin typeface="Roboto"/>
                <a:cs typeface="Roboto"/>
              </a:rPr>
              <a:t>IDEA</a:t>
            </a:r>
          </a:p>
          <a:p>
            <a:pPr marL="0" indent="0" algn="l">
              <a:lnSpc>
                <a:spcPct val="95000"/>
              </a:lnSpc>
              <a:spcBef>
                <a:spcPts val="0"/>
              </a:spcBef>
              <a:spcAft>
                <a:spcPts val="600"/>
              </a:spcAft>
              <a:buNone/>
            </a:pPr>
            <a:r>
              <a:rPr lang="en-US" sz="1400" b="1" i="0">
                <a:solidFill>
                  <a:srgbClr val="0B1F38"/>
                </a:solidFill>
                <a:latin typeface="Syne"/>
                <a:cs typeface="Syne"/>
              </a:rPr>
              <a:t>Send completed reservation email button</a:t>
            </a:r>
          </a:p>
        </p:txBody>
      </p:sp>
      <p:sp>
        <p:nvSpPr>
          <p:cNvPr id="25" name="Card 25"/>
          <p:cNvSpPr/>
          <p:nvPr/>
        </p:nvSpPr>
        <p:spPr>
          <a:xfrm>
            <a:off x="4846320" y="1691640"/>
            <a:ext cx="6796735" cy="3566160"/>
          </a:xfrm>
          <a:prstGeom prst="roundRect">
            <a:avLst>
              <a:gd name="adj" fmla="val 6000"/>
            </a:avLst>
          </a:prstGeom>
          <a:solidFill>
            <a:schemeClr val="accent3">
              <a:lumMod val="20000"/>
              <a:lumOff val="80000"/>
            </a:schemeClr>
          </a:solidFill>
          <a:ln>
            <a:noFill/>
          </a:ln>
        </p:spPr>
        <p:txBody>
          <a:bodyPr wrap="square" lIns="0" tIns="0" rIns="0" bIns="0" anchor="ctr">
            <a:noAutofit/>
          </a:bodyPr>
          <a:lstStyle/>
          <a:p>
            <a:endParaRPr lang="en-US"/>
          </a:p>
        </p:txBody>
      </p:sp>
      <p:pic>
        <p:nvPicPr>
          <p:cNvPr id="26" name="Picture 26" descr="Dispatch screen"/>
          <p:cNvPicPr>
            <a:picLocks noChangeAspect="1"/>
          </p:cNvPicPr>
          <p:nvPr/>
        </p:nvPicPr>
        <p:blipFill>
          <a:blip r:embed="rId6"/>
          <a:srcRect b="16742"/>
          <a:stretch>
            <a:fillRect/>
          </a:stretch>
        </p:blipFill>
        <p:spPr>
          <a:xfrm>
            <a:off x="5612189" y="1874520"/>
            <a:ext cx="5264998" cy="3200400"/>
          </a:xfrm>
          <a:prstGeom prst="roundRect">
            <a:avLst>
              <a:gd name="adj" fmla="val 3000"/>
            </a:avLst>
          </a:prstGeom>
          <a:ln w="9525">
            <a:solidFill>
              <a:srgbClr val="D5DCE6"/>
            </a:solidFill>
          </a:ln>
        </p:spPr>
      </p:pic>
      <p:sp>
        <p:nvSpPr>
          <p:cNvPr id="27" name="Slide Number 2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13</a:t>
            </a:fld>
            <a:endParaRPr lang="en-US" sz="1000">
              <a:solidFill>
                <a:srgbClr val="DCE7F3"/>
              </a:solidFill>
              <a:latin typeface="Roboto"/>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DASHBOARDS</a:t>
            </a:r>
          </a:p>
        </p:txBody>
      </p:sp>
      <p:sp>
        <p:nvSpPr>
          <p:cNvPr id="12" name="title 12"/>
          <p:cNvSpPr>
            <a:spLocks noGrp="1"/>
          </p:cNvSpPr>
          <p:nvPr>
            <p:ph type="title" idx="104"/>
          </p:nvPr>
        </p:nvSpPr>
        <p:spPr/>
        <p:txBody>
          <a:bodyPr>
            <a:noAutofit/>
          </a:bodyPr>
          <a:lstStyle/>
          <a:p>
            <a:r>
              <a:rPr lang="en-US" sz="3600"/>
              <a:t>Dashboards</a:t>
            </a:r>
          </a:p>
        </p:txBody>
      </p:sp>
      <p:sp>
        <p:nvSpPr>
          <p:cNvPr id="13" name="Card 13"/>
          <p:cNvSpPr/>
          <p:nvPr/>
        </p:nvSpPr>
        <p:spPr>
          <a:xfrm>
            <a:off x="548640"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layer 15" descr="layer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START WITH A TEMPLATE?</a:t>
            </a:r>
          </a:p>
          <a:p>
            <a:pPr marL="0" indent="0" algn="l">
              <a:lnSpc>
                <a:spcPct val="95000"/>
              </a:lnSpc>
              <a:spcBef>
                <a:spcPts val="0"/>
              </a:spcBef>
              <a:spcAft>
                <a:spcPts val="600"/>
              </a:spcAft>
              <a:buNone/>
            </a:pPr>
            <a:r>
              <a:rPr lang="en-US" sz="1700" b="1" i="0">
                <a:solidFill>
                  <a:srgbClr val="0B1F38"/>
                </a:solidFill>
                <a:latin typeface="Syne"/>
                <a:cs typeface="Syne"/>
              </a:rPr>
              <a:t>Templates</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What's a must keep?</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What's missing?</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What's needed?</a:t>
            </a:r>
          </a:p>
        </p:txBody>
      </p:sp>
      <p:sp>
        <p:nvSpPr>
          <p:cNvPr id="17" name="Card 17"/>
          <p:cNvSpPr/>
          <p:nvPr/>
        </p:nvSpPr>
        <p:spPr>
          <a:xfrm>
            <a:off x="4338218"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9" name="Icon table 19" descr="table icon"/>
          <p:cNvPicPr>
            <a:picLocks noChangeAspect="1"/>
          </p:cNvPicPr>
          <p:nvPr/>
        </p:nvPicPr>
        <p:blipFill>
          <a:blip r:embed="rId4"/>
          <a:stretch>
            <a:fillRect/>
          </a:stretch>
        </p:blipFill>
        <p:spPr>
          <a:xfrm>
            <a:off x="4741652" y="2095073"/>
            <a:ext cx="272125" cy="272125"/>
          </a:xfrm>
          <a:prstGeom prst="rect">
            <a:avLst/>
          </a:prstGeom>
        </p:spPr>
      </p:pic>
      <p:sp>
        <p:nvSpPr>
          <p:cNvPr id="20" name="Text 20"/>
          <p:cNvSpPr txBox="1"/>
          <p:nvPr/>
        </p:nvSpPr>
        <p:spPr>
          <a:xfrm>
            <a:off x="4594250"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BUILD YOUR OWN WITH CARDS?</a:t>
            </a:r>
          </a:p>
          <a:p>
            <a:pPr marL="0" indent="0" algn="l">
              <a:lnSpc>
                <a:spcPct val="95000"/>
              </a:lnSpc>
              <a:spcBef>
                <a:spcPts val="0"/>
              </a:spcBef>
              <a:spcAft>
                <a:spcPts val="600"/>
              </a:spcAft>
              <a:buNone/>
            </a:pPr>
            <a:r>
              <a:rPr lang="en-US" sz="1700" b="1" i="0">
                <a:solidFill>
                  <a:srgbClr val="0B1F38"/>
                </a:solidFill>
                <a:latin typeface="Syne"/>
                <a:cs typeface="Syne"/>
              </a:rPr>
              <a:t>Your layout</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Do you need separate tabs, or all on one?</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Can you share with your admins, or individual only?</a:t>
            </a:r>
          </a:p>
        </p:txBody>
      </p:sp>
      <p:sp>
        <p:nvSpPr>
          <p:cNvPr id="21" name="Card 21"/>
          <p:cNvSpPr/>
          <p:nvPr/>
        </p:nvSpPr>
        <p:spPr>
          <a:xfrm>
            <a:off x="8127797" y="1691640"/>
            <a:ext cx="3515258"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22" name="Icon circle 22"/>
          <p:cNvSpPr/>
          <p:nvPr/>
        </p:nvSpPr>
        <p:spPr>
          <a:xfrm>
            <a:off x="8383829"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23" name="Icon key 23" descr="key icon"/>
          <p:cNvPicPr>
            <a:picLocks noChangeAspect="1"/>
          </p:cNvPicPr>
          <p:nvPr/>
        </p:nvPicPr>
        <p:blipFill>
          <a:blip r:embed="rId5"/>
          <a:stretch>
            <a:fillRect/>
          </a:stretch>
        </p:blipFill>
        <p:spPr>
          <a:xfrm>
            <a:off x="8531230" y="2095073"/>
            <a:ext cx="272125" cy="272125"/>
          </a:xfrm>
          <a:prstGeom prst="rect">
            <a:avLst/>
          </a:prstGeom>
        </p:spPr>
      </p:pic>
      <p:sp>
        <p:nvSpPr>
          <p:cNvPr id="24" name="Text 24"/>
          <p:cNvSpPr txBox="1"/>
          <p:nvPr/>
        </p:nvSpPr>
        <p:spPr>
          <a:xfrm>
            <a:off x="8383829"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KEY CONTROL</a:t>
            </a:r>
          </a:p>
          <a:p>
            <a:pPr marL="0" indent="0" algn="l">
              <a:lnSpc>
                <a:spcPct val="95000"/>
              </a:lnSpc>
              <a:spcBef>
                <a:spcPts val="0"/>
              </a:spcBef>
              <a:spcAft>
                <a:spcPts val="600"/>
              </a:spcAft>
              <a:buNone/>
            </a:pPr>
            <a:r>
              <a:rPr lang="en-US" sz="1700" b="1" i="0">
                <a:solidFill>
                  <a:srgbClr val="FFFFFF"/>
                </a:solidFill>
                <a:latin typeface="Syne"/>
                <a:cs typeface="Syne"/>
              </a:rPr>
              <a:t>The “</a:t>
            </a:r>
            <a:r>
              <a:rPr lang="en-US" sz="1700" b="1" i="0" err="1">
                <a:solidFill>
                  <a:srgbClr val="FFFFFF"/>
                </a:solidFill>
                <a:latin typeface="Syne"/>
                <a:cs typeface="Syne"/>
              </a:rPr>
              <a:t>keyaudit</a:t>
            </a:r>
            <a:r>
              <a:rPr lang="en-US" sz="1700" b="1" i="0">
                <a:solidFill>
                  <a:srgbClr val="FFFFFF"/>
                </a:solidFill>
                <a:latin typeface="Syne"/>
                <a:cs typeface="Syne"/>
              </a:rPr>
              <a:t>=all” risk</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FFFFFF"/>
                </a:solidFill>
                <a:latin typeface="Roboto"/>
                <a:cs typeface="Roboto"/>
              </a:rPr>
              <a:t>Mail-slot boxes impact</a:t>
            </a:r>
          </a:p>
        </p:txBody>
      </p:sp>
      <p:sp>
        <p:nvSpPr>
          <p:cNvPr id="25" name="Slide Number 25"/>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14</a:t>
            </a:fld>
            <a:endParaRPr lang="en-US" sz="1000">
              <a:solidFill>
                <a:srgbClr val="DCE7F3"/>
              </a:solidFill>
              <a:latin typeface="Robot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3"/>
          </p:nvPr>
        </p:nvSpPr>
        <p:spPr/>
        <p:txBody>
          <a:bodyPr>
            <a:noAutofit/>
          </a:bodyPr>
          <a:lstStyle/>
          <a:p>
            <a:r>
              <a:rPr sz="1300"/>
              <a:t>NEW IN v6.04</a:t>
            </a:r>
          </a:p>
        </p:txBody>
      </p:sp>
      <p:sp>
        <p:nvSpPr>
          <p:cNvPr id="3" name="Title 2"/>
          <p:cNvSpPr>
            <a:spLocks noGrp="1"/>
          </p:cNvSpPr>
          <p:nvPr>
            <p:ph type="title" idx="104"/>
          </p:nvPr>
        </p:nvSpPr>
        <p:spPr/>
        <p:txBody>
          <a:bodyPr>
            <a:noAutofit/>
          </a:bodyPr>
          <a:lstStyle/>
          <a:p>
            <a:r>
              <a:rPr sz="3600"/>
              <a:t>Key Commander</a:t>
            </a:r>
          </a:p>
        </p:txBody>
      </p:sp>
      <p:sp>
        <p:nvSpPr>
          <p:cNvPr id="4" name="Rounded Rectangle 3"/>
          <p:cNvSpPr/>
          <p:nvPr/>
        </p:nvSpPr>
        <p:spPr>
          <a:xfrm>
            <a:off x="548640" y="1783079"/>
            <a:ext cx="3505200" cy="3418185"/>
          </a:xfrm>
          <a:prstGeom prst="roundRect">
            <a:avLst>
              <a:gd name="adj" fmla="val 531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Roboto"/>
              <a:ea typeface="+mn-ea"/>
              <a:cs typeface="+mn-cs"/>
            </a:endParaRPr>
          </a:p>
        </p:txBody>
      </p:sp>
      <p:sp>
        <p:nvSpPr>
          <p:cNvPr id="5" name="Oval 4"/>
          <p:cNvSpPr/>
          <p:nvPr/>
        </p:nvSpPr>
        <p:spPr>
          <a:xfrm>
            <a:off x="868680" y="2057400"/>
            <a:ext cx="777240" cy="77724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Roboto"/>
              <a:ea typeface="+mn-ea"/>
              <a:cs typeface="+mn-cs"/>
            </a:endParaRPr>
          </a:p>
        </p:txBody>
      </p:sp>
      <p:pic>
        <p:nvPicPr>
          <p:cNvPr id="6" name="Picture 5" descr="key.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276" y="2253996"/>
            <a:ext cx="384048" cy="384048"/>
          </a:xfrm>
          <a:prstGeom prst="rect">
            <a:avLst/>
          </a:prstGeom>
        </p:spPr>
      </p:pic>
      <p:sp>
        <p:nvSpPr>
          <p:cNvPr id="7" name="TextBox 6"/>
          <p:cNvSpPr txBox="1"/>
          <p:nvPr/>
        </p:nvSpPr>
        <p:spPr>
          <a:xfrm>
            <a:off x="868680" y="3017520"/>
            <a:ext cx="2865120" cy="274320"/>
          </a:xfrm>
          <a:prstGeom prst="rect">
            <a:avLst/>
          </a:prstGeom>
          <a:noFill/>
        </p:spPr>
        <p:txBody>
          <a:bodyPr wrap="square" lIns="0" tIns="0" rIns="0" bIns="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3773BC"/>
                </a:solidFill>
                <a:effectLst/>
                <a:uLnTx/>
                <a:uFillTx/>
                <a:latin typeface="Roboto"/>
                <a:ea typeface="+mn-ea"/>
                <a:cs typeface="+mn-cs"/>
              </a:rPr>
              <a:t>TRACK</a:t>
            </a:r>
          </a:p>
        </p:txBody>
      </p:sp>
      <p:sp>
        <p:nvSpPr>
          <p:cNvPr id="8" name="TextBox 7"/>
          <p:cNvSpPr txBox="1"/>
          <p:nvPr/>
        </p:nvSpPr>
        <p:spPr>
          <a:xfrm>
            <a:off x="868680" y="3337560"/>
            <a:ext cx="2865120" cy="603504"/>
          </a:xfrm>
          <a:prstGeom prst="rect">
            <a:avLst/>
          </a:prstGeom>
          <a:noFill/>
        </p:spPr>
        <p:txBody>
          <a:bodyPr wrap="square" lIns="0" tIns="0" rIns="0" bIns="0" anchor="t">
            <a:noAutofit/>
          </a:bodyP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sz="2100" b="1" i="0" u="none" strike="noStrike" kern="1200" cap="none" spc="0" normalizeH="0" baseline="0" noProof="0">
                <a:ln>
                  <a:noFill/>
                </a:ln>
                <a:solidFill>
                  <a:srgbClr val="0B1F38"/>
                </a:solidFill>
                <a:effectLst/>
                <a:uLnTx/>
                <a:uFillTx/>
                <a:latin typeface="Syne"/>
                <a:ea typeface="+mn-ea"/>
                <a:cs typeface="+mn-cs"/>
              </a:rPr>
              <a:t>Not just vehicles</a:t>
            </a:r>
          </a:p>
        </p:txBody>
      </p:sp>
      <p:sp>
        <p:nvSpPr>
          <p:cNvPr id="9" name="TextBox 8"/>
          <p:cNvSpPr txBox="1"/>
          <p:nvPr/>
        </p:nvSpPr>
        <p:spPr>
          <a:xfrm>
            <a:off x="868680" y="4014215"/>
            <a:ext cx="2865120" cy="1060704"/>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sz="1400" b="0" i="0" u="none" strike="noStrike" kern="1200" cap="none" spc="0" normalizeH="0" baseline="0" noProof="0">
                <a:ln>
                  <a:noFill/>
                </a:ln>
                <a:solidFill>
                  <a:srgbClr val="1A1A1A"/>
                </a:solidFill>
                <a:effectLst/>
                <a:uLnTx/>
                <a:uFillTx/>
                <a:latin typeface="Roboto"/>
                <a:ea typeface="+mn-ea"/>
                <a:cs typeface="+mn-cs"/>
              </a:rPr>
              <a:t>Spare keys, mailrooms, equipment, lockers, offices — anything you secure, with its own grid and asset profiles.</a:t>
            </a:r>
          </a:p>
        </p:txBody>
      </p:sp>
      <p:sp>
        <p:nvSpPr>
          <p:cNvPr id="10" name="Rounded Rectangle 9"/>
          <p:cNvSpPr/>
          <p:nvPr/>
        </p:nvSpPr>
        <p:spPr>
          <a:xfrm>
            <a:off x="4328160" y="1783080"/>
            <a:ext cx="3505200" cy="3418184"/>
          </a:xfrm>
          <a:prstGeom prst="roundRect">
            <a:avLst>
              <a:gd name="adj" fmla="val 531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Roboto"/>
              <a:ea typeface="+mn-ea"/>
              <a:cs typeface="+mn-cs"/>
            </a:endParaRPr>
          </a:p>
        </p:txBody>
      </p:sp>
      <p:sp>
        <p:nvSpPr>
          <p:cNvPr id="11" name="Oval 10"/>
          <p:cNvSpPr/>
          <p:nvPr/>
        </p:nvSpPr>
        <p:spPr>
          <a:xfrm>
            <a:off x="4648200" y="2057400"/>
            <a:ext cx="777240" cy="777240"/>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Roboto"/>
              <a:ea typeface="+mn-ea"/>
              <a:cs typeface="+mn-cs"/>
            </a:endParaRPr>
          </a:p>
        </p:txBody>
      </p:sp>
      <p:pic>
        <p:nvPicPr>
          <p:cNvPr id="12" name="Picture 11" descr="image2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4796" y="2253996"/>
            <a:ext cx="384048" cy="384048"/>
          </a:xfrm>
          <a:prstGeom prst="rect">
            <a:avLst/>
          </a:prstGeom>
        </p:spPr>
      </p:pic>
      <p:sp>
        <p:nvSpPr>
          <p:cNvPr id="13" name="TextBox 12"/>
          <p:cNvSpPr txBox="1"/>
          <p:nvPr/>
        </p:nvSpPr>
        <p:spPr>
          <a:xfrm>
            <a:off x="4648200" y="3017520"/>
            <a:ext cx="2865120" cy="274320"/>
          </a:xfrm>
          <a:prstGeom prst="rect">
            <a:avLst/>
          </a:prstGeom>
          <a:noFill/>
        </p:spPr>
        <p:txBody>
          <a:bodyPr wrap="square" lIns="0" tIns="0" rIns="0" bIns="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F58220"/>
                </a:solidFill>
                <a:effectLst/>
                <a:uLnTx/>
                <a:uFillTx/>
                <a:latin typeface="Roboto"/>
                <a:ea typeface="+mn-ea"/>
                <a:cs typeface="+mn-cs"/>
              </a:rPr>
              <a:t>ASSIGN</a:t>
            </a:r>
          </a:p>
        </p:txBody>
      </p:sp>
      <p:sp>
        <p:nvSpPr>
          <p:cNvPr id="14" name="TextBox 13"/>
          <p:cNvSpPr txBox="1"/>
          <p:nvPr/>
        </p:nvSpPr>
        <p:spPr>
          <a:xfrm>
            <a:off x="4648200" y="3337560"/>
            <a:ext cx="2865120" cy="603504"/>
          </a:xfrm>
          <a:prstGeom prst="rect">
            <a:avLst/>
          </a:prstGeom>
          <a:noFill/>
        </p:spPr>
        <p:txBody>
          <a:bodyPr wrap="square" lIns="0" tIns="0" rIns="0" bIns="0" anchor="t">
            <a:noAutofit/>
          </a:bodyP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sz="2100" b="1" i="0" u="none" strike="noStrike" kern="1200" cap="none" spc="0" normalizeH="0" baseline="0" noProof="0">
                <a:ln>
                  <a:noFill/>
                </a:ln>
                <a:solidFill>
                  <a:srgbClr val="0B1F38"/>
                </a:solidFill>
                <a:effectLst/>
                <a:uLnTx/>
                <a:uFillTx/>
                <a:latin typeface="Syne"/>
                <a:ea typeface="+mn-ea"/>
                <a:cs typeface="+mn-cs"/>
              </a:rPr>
              <a:t>Access groups by key</a:t>
            </a:r>
          </a:p>
        </p:txBody>
      </p:sp>
      <p:sp>
        <p:nvSpPr>
          <p:cNvPr id="15" name="TextBox 14"/>
          <p:cNvSpPr txBox="1"/>
          <p:nvPr/>
        </p:nvSpPr>
        <p:spPr>
          <a:xfrm>
            <a:off x="4648200" y="4014215"/>
            <a:ext cx="2865120" cy="1060704"/>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sz="1400" b="0" i="0" u="none" strike="noStrike" kern="1200" cap="none" spc="0" normalizeH="0" baseline="0" noProof="0">
                <a:ln>
                  <a:noFill/>
                </a:ln>
                <a:solidFill>
                  <a:srgbClr val="1A1A1A"/>
                </a:solidFill>
                <a:effectLst/>
                <a:uLnTx/>
                <a:uFillTx/>
                <a:latin typeface="Roboto"/>
                <a:ea typeface="+mn-ea"/>
                <a:cs typeface="+mn-cs"/>
              </a:rPr>
              <a:t>Alongside vehicle access groups, assign keys to people and departments straight from the asset profile.</a:t>
            </a:r>
          </a:p>
        </p:txBody>
      </p:sp>
      <p:sp>
        <p:nvSpPr>
          <p:cNvPr id="16" name="Rounded Rectangle 15"/>
          <p:cNvSpPr/>
          <p:nvPr/>
        </p:nvSpPr>
        <p:spPr>
          <a:xfrm>
            <a:off x="8107680" y="1783079"/>
            <a:ext cx="3505200" cy="3418183"/>
          </a:xfrm>
          <a:prstGeom prst="roundRect">
            <a:avLst>
              <a:gd name="adj" fmla="val 5310"/>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Roboto"/>
              <a:ea typeface="+mn-ea"/>
              <a:cs typeface="+mn-cs"/>
            </a:endParaRPr>
          </a:p>
        </p:txBody>
      </p:sp>
      <p:sp>
        <p:nvSpPr>
          <p:cNvPr id="17" name="Oval 16"/>
          <p:cNvSpPr/>
          <p:nvPr/>
        </p:nvSpPr>
        <p:spPr>
          <a:xfrm>
            <a:off x="8427720" y="2057400"/>
            <a:ext cx="777240" cy="777240"/>
          </a:xfrm>
          <a:prstGeom prst="ellipse">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Roboto"/>
              <a:ea typeface="+mn-ea"/>
              <a:cs typeface="+mn-cs"/>
            </a:endParaRPr>
          </a:p>
        </p:txBody>
      </p:sp>
      <p:pic>
        <p:nvPicPr>
          <p:cNvPr id="18" name="Picture 17" descr="image2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24316" y="2253996"/>
            <a:ext cx="384048" cy="384048"/>
          </a:xfrm>
          <a:prstGeom prst="rect">
            <a:avLst/>
          </a:prstGeom>
        </p:spPr>
      </p:pic>
      <p:sp>
        <p:nvSpPr>
          <p:cNvPr id="19" name="TextBox 18"/>
          <p:cNvSpPr txBox="1"/>
          <p:nvPr/>
        </p:nvSpPr>
        <p:spPr>
          <a:xfrm>
            <a:off x="8427720" y="3017520"/>
            <a:ext cx="2865120" cy="274320"/>
          </a:xfrm>
          <a:prstGeom prst="rect">
            <a:avLst/>
          </a:prstGeom>
          <a:noFill/>
        </p:spPr>
        <p:txBody>
          <a:bodyPr wrap="square" lIns="0" tIns="0" rIns="0" bIns="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a:ln>
                  <a:noFill/>
                </a:ln>
                <a:solidFill>
                  <a:srgbClr val="34284E"/>
                </a:solidFill>
                <a:effectLst/>
                <a:uLnTx/>
                <a:uFillTx/>
                <a:latin typeface="Roboto"/>
                <a:ea typeface="+mn-ea"/>
                <a:cs typeface="+mn-cs"/>
              </a:rPr>
              <a:t>AUDIT</a:t>
            </a:r>
          </a:p>
        </p:txBody>
      </p:sp>
      <p:sp>
        <p:nvSpPr>
          <p:cNvPr id="20" name="TextBox 19"/>
          <p:cNvSpPr txBox="1"/>
          <p:nvPr/>
        </p:nvSpPr>
        <p:spPr>
          <a:xfrm>
            <a:off x="8427720" y="3337560"/>
            <a:ext cx="2865120" cy="603504"/>
          </a:xfrm>
          <a:prstGeom prst="rect">
            <a:avLst/>
          </a:prstGeom>
          <a:noFill/>
        </p:spPr>
        <p:txBody>
          <a:bodyPr wrap="square" lIns="0" tIns="0" rIns="0" bIns="0" anchor="t">
            <a:noAutofit/>
          </a:bodyP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sz="2100" b="1" i="0" u="none" strike="noStrike" kern="1200" cap="none" spc="0" normalizeH="0" baseline="0" noProof="0">
                <a:ln>
                  <a:noFill/>
                </a:ln>
                <a:solidFill>
                  <a:srgbClr val="0B1F38"/>
                </a:solidFill>
                <a:effectLst/>
                <a:uLnTx/>
                <a:uFillTx/>
                <a:latin typeface="Syne"/>
                <a:ea typeface="+mn-ea"/>
                <a:cs typeface="+mn-cs"/>
              </a:rPr>
              <a:t>Who had it, and when</a:t>
            </a:r>
          </a:p>
        </p:txBody>
      </p:sp>
      <p:sp>
        <p:nvSpPr>
          <p:cNvPr id="21" name="TextBox 20"/>
          <p:cNvSpPr txBox="1"/>
          <p:nvPr/>
        </p:nvSpPr>
        <p:spPr>
          <a:xfrm>
            <a:off x="8427720" y="4014215"/>
            <a:ext cx="2865120" cy="786383"/>
          </a:xfrm>
          <a:prstGeom prst="rect">
            <a:avLst/>
          </a:prstGeom>
          <a:noFill/>
        </p:spPr>
        <p:txBody>
          <a:bodyPr wrap="square" lIns="0" tIns="0" rIns="0" bIns="0" anchor="t">
            <a:no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sz="1400" b="0" i="0" u="none" strike="noStrike" kern="1200" cap="none" spc="0" normalizeH="0" baseline="0" noProof="0">
                <a:ln>
                  <a:noFill/>
                </a:ln>
                <a:solidFill>
                  <a:srgbClr val="1A1A1A"/>
                </a:solidFill>
                <a:effectLst/>
                <a:uLnTx/>
                <a:uFillTx/>
                <a:latin typeface="Roboto"/>
                <a:ea typeface="+mn-ea"/>
                <a:cs typeface="+mn-cs"/>
              </a:rPr>
              <a:t>Every check-out and check-in recorded, with In/Out and Asset Detail reports behind it.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KEY COMMANDER · LET'S DISCUSS</a:t>
            </a:r>
          </a:p>
        </p:txBody>
      </p:sp>
      <p:sp>
        <p:nvSpPr>
          <p:cNvPr id="12" name="title 12"/>
          <p:cNvSpPr>
            <a:spLocks noGrp="1"/>
          </p:cNvSpPr>
          <p:nvPr>
            <p:ph type="title" idx="104"/>
          </p:nvPr>
        </p:nvSpPr>
        <p:spPr/>
        <p:txBody>
          <a:bodyPr>
            <a:noAutofit/>
          </a:bodyPr>
          <a:lstStyle/>
          <a:p>
            <a:r>
              <a:rPr lang="en-US" sz="3600"/>
              <a:t>KeyCommander – Remaining Questions</a:t>
            </a:r>
          </a:p>
        </p:txBody>
      </p:sp>
      <p:sp>
        <p:nvSpPr>
          <p:cNvPr id="13" name="Card 13"/>
          <p:cNvSpPr/>
          <p:nvPr/>
        </p:nvSpPr>
        <p:spPr>
          <a:xfrm>
            <a:off x="548640"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key 15" descr="key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SPARE KEYS</a:t>
            </a:r>
          </a:p>
          <a:p>
            <a:pPr marL="0" indent="0" algn="l">
              <a:lnSpc>
                <a:spcPct val="95000"/>
              </a:lnSpc>
              <a:spcBef>
                <a:spcPts val="0"/>
              </a:spcBef>
              <a:spcAft>
                <a:spcPts val="600"/>
              </a:spcAft>
              <a:buNone/>
            </a:pPr>
            <a:r>
              <a:rPr lang="en-US" sz="1600" b="1" i="0">
                <a:solidFill>
                  <a:srgbClr val="0B1F38"/>
                </a:solidFill>
                <a:latin typeface="Syne"/>
                <a:cs typeface="Syne"/>
              </a:rPr>
              <a:t>If it's a spare of a Motor Pool vehicle</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Can you access it when the main is out on a reservation and it just says it's out?</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Or does it stop it?</a:t>
            </a:r>
          </a:p>
        </p:txBody>
      </p:sp>
      <p:sp>
        <p:nvSpPr>
          <p:cNvPr id="17" name="Card 17"/>
          <p:cNvSpPr/>
          <p:nvPr/>
        </p:nvSpPr>
        <p:spPr>
          <a:xfrm>
            <a:off x="4338218"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9" name="Icon box 19" descr="box icon"/>
          <p:cNvPicPr>
            <a:picLocks noChangeAspect="1"/>
          </p:cNvPicPr>
          <p:nvPr/>
        </p:nvPicPr>
        <p:blipFill>
          <a:blip r:embed="rId4"/>
          <a:stretch>
            <a:fillRect/>
          </a:stretch>
        </p:blipFill>
        <p:spPr>
          <a:xfrm>
            <a:off x="4741652" y="2095073"/>
            <a:ext cx="272125" cy="272125"/>
          </a:xfrm>
          <a:prstGeom prst="rect">
            <a:avLst/>
          </a:prstGeom>
        </p:spPr>
      </p:pic>
      <p:sp>
        <p:nvSpPr>
          <p:cNvPr id="20" name="Text 20"/>
          <p:cNvSpPr txBox="1"/>
          <p:nvPr/>
        </p:nvSpPr>
        <p:spPr>
          <a:xfrm>
            <a:off x="4594250"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OVERALL INTEREST</a:t>
            </a:r>
          </a:p>
          <a:p>
            <a:pPr marL="0" indent="0" algn="l">
              <a:lnSpc>
                <a:spcPct val="95000"/>
              </a:lnSpc>
              <a:spcBef>
                <a:spcPts val="0"/>
              </a:spcBef>
              <a:spcAft>
                <a:spcPts val="600"/>
              </a:spcAft>
              <a:buNone/>
            </a:pPr>
            <a:r>
              <a:rPr lang="en-US" sz="1600" b="1" i="0">
                <a:solidFill>
                  <a:srgbClr val="0B1F38"/>
                </a:solidFill>
                <a:latin typeface="Syne"/>
                <a:cs typeface="Syne"/>
              </a:rPr>
              <a:t>What types of assets would you use this for?</a:t>
            </a:r>
          </a:p>
        </p:txBody>
      </p:sp>
      <p:sp>
        <p:nvSpPr>
          <p:cNvPr id="21" name="Card 21"/>
          <p:cNvSpPr/>
          <p:nvPr/>
        </p:nvSpPr>
        <p:spPr>
          <a:xfrm>
            <a:off x="8127797"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Icon circle 22"/>
          <p:cNvSpPr/>
          <p:nvPr/>
        </p:nvSpPr>
        <p:spPr>
          <a:xfrm>
            <a:off x="8383829" y="1947672"/>
            <a:ext cx="566928" cy="566928"/>
          </a:xfrm>
          <a:prstGeom prst="ellipse">
            <a:avLst/>
          </a:prstGeom>
          <a:solidFill>
            <a:srgbClr val="0B1F38"/>
          </a:solidFill>
          <a:ln>
            <a:noFill/>
          </a:ln>
        </p:spPr>
        <p:txBody>
          <a:bodyPr wrap="square" lIns="0" tIns="0" rIns="0" bIns="0" anchor="ctr">
            <a:noAutofit/>
          </a:bodyPr>
          <a:lstStyle/>
          <a:p>
            <a:endParaRPr lang="en-US"/>
          </a:p>
        </p:txBody>
      </p:sp>
      <p:pic>
        <p:nvPicPr>
          <p:cNvPr id="23" name="Icon location 23" descr="location icon"/>
          <p:cNvPicPr>
            <a:picLocks noChangeAspect="1"/>
          </p:cNvPicPr>
          <p:nvPr/>
        </p:nvPicPr>
        <p:blipFill>
          <a:blip r:embed="rId5"/>
          <a:stretch>
            <a:fillRect/>
          </a:stretch>
        </p:blipFill>
        <p:spPr>
          <a:xfrm>
            <a:off x="8531230" y="2095073"/>
            <a:ext cx="272125" cy="272125"/>
          </a:xfrm>
          <a:prstGeom prst="rect">
            <a:avLst/>
          </a:prstGeom>
        </p:spPr>
      </p:pic>
      <p:sp>
        <p:nvSpPr>
          <p:cNvPr id="24" name="Text 24"/>
          <p:cNvSpPr txBox="1"/>
          <p:nvPr/>
        </p:nvSpPr>
        <p:spPr>
          <a:xfrm>
            <a:off x="8383829"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LOCATION &amp; BILLING</a:t>
            </a:r>
          </a:p>
          <a:p>
            <a:pPr marL="0" indent="0" algn="l">
              <a:lnSpc>
                <a:spcPct val="95000"/>
              </a:lnSpc>
              <a:spcBef>
                <a:spcPts val="0"/>
              </a:spcBef>
              <a:spcAft>
                <a:spcPts val="600"/>
              </a:spcAft>
              <a:buNone/>
            </a:pPr>
            <a:r>
              <a:rPr lang="en-US" sz="1600" b="1" i="0">
                <a:solidFill>
                  <a:srgbClr val="0B1F38"/>
                </a:solidFill>
                <a:latin typeface="Syne"/>
                <a:cs typeface="Syne"/>
              </a:rPr>
              <a:t>Tracking these assets</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Do you have GPS in these types of assets?</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Do you want to bring location into FleetCommander?</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Do you bill on these types of assets?</a:t>
            </a:r>
          </a:p>
          <a:p>
            <a:pPr marL="201168" indent="-182880" algn="l">
              <a:lnSpc>
                <a:spcPct val="110000"/>
              </a:lnSpc>
              <a:spcBef>
                <a:spcPts val="0"/>
              </a:spcBef>
              <a:spcAft>
                <a:spcPts val="400"/>
              </a:spcAft>
              <a:buClr>
                <a:srgbClr val="F58220"/>
              </a:buClr>
              <a:buSzPct val="100000"/>
              <a:buFont typeface="Arial"/>
              <a:buChar char="•"/>
            </a:pPr>
            <a:r>
              <a:rPr lang="en-US" sz="1300" b="0" i="0">
                <a:solidFill>
                  <a:srgbClr val="1A1A1A"/>
                </a:solidFill>
                <a:latin typeface="Roboto"/>
                <a:cs typeface="Roboto"/>
              </a:rPr>
              <a:t>What would you need to capture?</a:t>
            </a:r>
          </a:p>
        </p:txBody>
      </p:sp>
      <p:sp>
        <p:nvSpPr>
          <p:cNvPr id="25" name="Slide Number 25"/>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16</a:t>
            </a:fld>
            <a:endParaRPr lang="en-US" sz="1000">
              <a:solidFill>
                <a:srgbClr val="DCE7F3"/>
              </a:solidFill>
              <a:latin typeface="Roboto"/>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COMING SOON</a:t>
            </a:r>
          </a:p>
        </p:txBody>
      </p:sp>
      <p:sp>
        <p:nvSpPr>
          <p:cNvPr id="12" name="title 12"/>
          <p:cNvSpPr>
            <a:spLocks noGrp="1"/>
          </p:cNvSpPr>
          <p:nvPr>
            <p:ph type="title" idx="104"/>
          </p:nvPr>
        </p:nvSpPr>
        <p:spPr/>
        <p:txBody>
          <a:bodyPr>
            <a:noAutofit/>
          </a:bodyPr>
          <a:lstStyle/>
          <a:p>
            <a:r>
              <a:rPr lang="en-US" sz="3600"/>
              <a:t>Recurring Reservations</a:t>
            </a:r>
          </a:p>
        </p:txBody>
      </p:sp>
      <p:sp>
        <p:nvSpPr>
          <p:cNvPr id="14" name="Card 14"/>
          <p:cNvSpPr/>
          <p:nvPr/>
        </p:nvSpPr>
        <p:spPr>
          <a:xfrm>
            <a:off x="548640" y="169164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5" name="Icon circle 15"/>
          <p:cNvSpPr/>
          <p:nvPr/>
        </p:nvSpPr>
        <p:spPr>
          <a:xfrm>
            <a:off x="777240" y="1920240"/>
            <a:ext cx="502920" cy="50292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16" name="Icon calendar 16" descr="calendar icon"/>
          <p:cNvPicPr>
            <a:picLocks noChangeAspect="1"/>
          </p:cNvPicPr>
          <p:nvPr/>
        </p:nvPicPr>
        <p:blipFill>
          <a:blip r:embed="rId3"/>
          <a:stretch>
            <a:fillRect/>
          </a:stretch>
        </p:blipFill>
        <p:spPr>
          <a:xfrm>
            <a:off x="907999" y="2050999"/>
            <a:ext cx="241402" cy="241402"/>
          </a:xfrm>
          <a:prstGeom prst="rect">
            <a:avLst/>
          </a:prstGeom>
        </p:spPr>
      </p:pic>
      <p:sp>
        <p:nvSpPr>
          <p:cNvPr id="17" name="Text 17"/>
          <p:cNvSpPr txBox="1"/>
          <p:nvPr/>
        </p:nvSpPr>
        <p:spPr>
          <a:xfrm>
            <a:off x="1481328" y="1920240"/>
            <a:ext cx="42487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Booking window</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1A1A1A"/>
                </a:solidFill>
                <a:latin typeface="Roboto"/>
                <a:cs typeface="Roboto"/>
              </a:rPr>
              <a:t>Limit only out for 1 year (or in advance of setting)</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1A1A1A"/>
                </a:solidFill>
                <a:latin typeface="Roboto"/>
                <a:cs typeface="Roboto"/>
              </a:rPr>
              <a:t>How far in advance to auto-assign vehicles?</a:t>
            </a:r>
          </a:p>
          <a:p>
            <a:pPr marL="402336" indent="-182880" algn="l">
              <a:lnSpc>
                <a:spcPct val="110000"/>
              </a:lnSpc>
              <a:spcBef>
                <a:spcPts val="0"/>
              </a:spcBef>
              <a:spcAft>
                <a:spcPts val="300"/>
              </a:spcAft>
              <a:buClr>
                <a:srgbClr val="F58220"/>
              </a:buClr>
              <a:buSzPct val="100000"/>
              <a:buFont typeface="Arial"/>
              <a:buChar char="–"/>
            </a:pPr>
            <a:r>
              <a:rPr lang="en-US" sz="1250" b="0" i="0">
                <a:solidFill>
                  <a:srgbClr val="1A1A1A"/>
                </a:solidFill>
                <a:latin typeface="Roboto"/>
                <a:cs typeface="Roboto"/>
              </a:rPr>
              <a:t>Pending until they hit the window</a:t>
            </a:r>
          </a:p>
          <a:p>
            <a:pPr marL="402336" indent="-182880" algn="l">
              <a:lnSpc>
                <a:spcPct val="110000"/>
              </a:lnSpc>
              <a:spcBef>
                <a:spcPts val="0"/>
              </a:spcBef>
              <a:spcAft>
                <a:spcPts val="300"/>
              </a:spcAft>
              <a:buClr>
                <a:srgbClr val="F58220"/>
              </a:buClr>
              <a:buSzPct val="100000"/>
              <a:buFont typeface="Arial"/>
              <a:buChar char="–"/>
            </a:pPr>
            <a:r>
              <a:rPr lang="en-US" sz="1250" b="0" i="0">
                <a:solidFill>
                  <a:srgbClr val="1A1A1A"/>
                </a:solidFill>
                <a:latin typeface="Roboto"/>
                <a:cs typeface="Roboto"/>
              </a:rPr>
              <a:t>Scheduler would then kick in to auto-assign</a:t>
            </a:r>
          </a:p>
        </p:txBody>
      </p:sp>
      <p:sp>
        <p:nvSpPr>
          <p:cNvPr id="18" name="Card 18"/>
          <p:cNvSpPr/>
          <p:nvPr/>
        </p:nvSpPr>
        <p:spPr>
          <a:xfrm>
            <a:off x="6233008" y="169164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9" name="Icon circle 19"/>
          <p:cNvSpPr/>
          <p:nvPr/>
        </p:nvSpPr>
        <p:spPr>
          <a:xfrm>
            <a:off x="6461608" y="1920240"/>
            <a:ext cx="502920" cy="502920"/>
          </a:xfrm>
          <a:prstGeom prst="ellipse">
            <a:avLst/>
          </a:prstGeom>
          <a:solidFill>
            <a:srgbClr val="F58220"/>
          </a:solidFill>
          <a:ln>
            <a:noFill/>
          </a:ln>
        </p:spPr>
        <p:txBody>
          <a:bodyPr wrap="square" lIns="0" tIns="0" rIns="0" bIns="0" anchor="ctr">
            <a:noAutofit/>
          </a:bodyPr>
          <a:lstStyle/>
          <a:p>
            <a:endParaRPr lang="en-US"/>
          </a:p>
        </p:txBody>
      </p:sp>
      <p:pic>
        <p:nvPicPr>
          <p:cNvPr id="20" name="Icon envelope 20" descr="envelope icon"/>
          <p:cNvPicPr>
            <a:picLocks noChangeAspect="1"/>
          </p:cNvPicPr>
          <p:nvPr/>
        </p:nvPicPr>
        <p:blipFill>
          <a:blip r:embed="rId4"/>
          <a:stretch>
            <a:fillRect/>
          </a:stretch>
        </p:blipFill>
        <p:spPr>
          <a:xfrm>
            <a:off x="6592367" y="2050999"/>
            <a:ext cx="241402" cy="241402"/>
          </a:xfrm>
          <a:prstGeom prst="rect">
            <a:avLst/>
          </a:prstGeom>
        </p:spPr>
      </p:pic>
      <p:sp>
        <p:nvSpPr>
          <p:cNvPr id="21" name="Text 21"/>
          <p:cNvSpPr txBox="1"/>
          <p:nvPr/>
        </p:nvSpPr>
        <p:spPr>
          <a:xfrm>
            <a:off x="7165696" y="1920240"/>
            <a:ext cx="42487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Emails</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1A1A1A"/>
                </a:solidFill>
                <a:latin typeface="Roboto"/>
                <a:cs typeface="Roboto"/>
              </a:rPr>
              <a:t>Only 1 email that says recurring, then when assigned, send a specific email</a:t>
            </a:r>
          </a:p>
        </p:txBody>
      </p:sp>
      <p:sp>
        <p:nvSpPr>
          <p:cNvPr id="22" name="Card 22"/>
          <p:cNvSpPr/>
          <p:nvPr/>
        </p:nvSpPr>
        <p:spPr>
          <a:xfrm>
            <a:off x="548640" y="361188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3" name="Icon circle 23"/>
          <p:cNvSpPr/>
          <p:nvPr/>
        </p:nvSpPr>
        <p:spPr>
          <a:xfrm>
            <a:off x="777240" y="3840480"/>
            <a:ext cx="502920" cy="502920"/>
          </a:xfrm>
          <a:prstGeom prst="ellipse">
            <a:avLst/>
          </a:prstGeom>
          <a:solidFill>
            <a:srgbClr val="0B1F38"/>
          </a:solidFill>
          <a:ln>
            <a:noFill/>
          </a:ln>
        </p:spPr>
        <p:txBody>
          <a:bodyPr wrap="square" lIns="0" tIns="0" rIns="0" bIns="0" anchor="ctr">
            <a:noAutofit/>
          </a:bodyPr>
          <a:lstStyle/>
          <a:p>
            <a:endParaRPr lang="en-US"/>
          </a:p>
        </p:txBody>
      </p:sp>
      <p:pic>
        <p:nvPicPr>
          <p:cNvPr id="24" name="Icon pen 24" descr="pen icon"/>
          <p:cNvPicPr>
            <a:picLocks noChangeAspect="1"/>
          </p:cNvPicPr>
          <p:nvPr/>
        </p:nvPicPr>
        <p:blipFill>
          <a:blip r:embed="rId5"/>
          <a:stretch>
            <a:fillRect/>
          </a:stretch>
        </p:blipFill>
        <p:spPr>
          <a:xfrm>
            <a:off x="907999" y="3971239"/>
            <a:ext cx="241402" cy="241402"/>
          </a:xfrm>
          <a:prstGeom prst="rect">
            <a:avLst/>
          </a:prstGeom>
        </p:spPr>
      </p:pic>
      <p:sp>
        <p:nvSpPr>
          <p:cNvPr id="25" name="Text 25"/>
          <p:cNvSpPr txBox="1"/>
          <p:nvPr/>
        </p:nvSpPr>
        <p:spPr>
          <a:xfrm>
            <a:off x="1481328" y="3840480"/>
            <a:ext cx="42487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Editing</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1A1A1A"/>
                </a:solidFill>
                <a:latin typeface="Roboto"/>
                <a:cs typeface="Roboto"/>
              </a:rPr>
              <a:t>Edit in future: one or all</a:t>
            </a:r>
          </a:p>
        </p:txBody>
      </p:sp>
      <p:sp>
        <p:nvSpPr>
          <p:cNvPr id="26" name="Card 26"/>
          <p:cNvSpPr/>
          <p:nvPr/>
        </p:nvSpPr>
        <p:spPr>
          <a:xfrm>
            <a:off x="6233008" y="361188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7" name="Icon circle 27"/>
          <p:cNvSpPr/>
          <p:nvPr/>
        </p:nvSpPr>
        <p:spPr>
          <a:xfrm>
            <a:off x="6461608" y="3840480"/>
            <a:ext cx="502920" cy="502920"/>
          </a:xfrm>
          <a:prstGeom prst="ellipse">
            <a:avLst/>
          </a:prstGeom>
          <a:solidFill>
            <a:srgbClr val="3773BC"/>
          </a:solidFill>
          <a:ln>
            <a:noFill/>
          </a:ln>
        </p:spPr>
        <p:txBody>
          <a:bodyPr wrap="square" lIns="0" tIns="0" rIns="0" bIns="0" anchor="ctr">
            <a:noAutofit/>
          </a:bodyPr>
          <a:lstStyle/>
          <a:p>
            <a:endParaRPr lang="en-US"/>
          </a:p>
        </p:txBody>
      </p:sp>
      <p:pic>
        <p:nvPicPr>
          <p:cNvPr id="28" name="Icon flag 28" descr="flag icon"/>
          <p:cNvPicPr>
            <a:picLocks noChangeAspect="1"/>
          </p:cNvPicPr>
          <p:nvPr/>
        </p:nvPicPr>
        <p:blipFill>
          <a:blip r:embed="rId6"/>
          <a:stretch>
            <a:fillRect/>
          </a:stretch>
        </p:blipFill>
        <p:spPr>
          <a:xfrm>
            <a:off x="6592367" y="3971239"/>
            <a:ext cx="241402" cy="241402"/>
          </a:xfrm>
          <a:prstGeom prst="rect">
            <a:avLst/>
          </a:prstGeom>
        </p:spPr>
      </p:pic>
      <p:sp>
        <p:nvSpPr>
          <p:cNvPr id="29" name="Text 29"/>
          <p:cNvSpPr txBox="1"/>
          <p:nvPr/>
        </p:nvSpPr>
        <p:spPr>
          <a:xfrm>
            <a:off x="7165696" y="3840480"/>
            <a:ext cx="42487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Nearing the end of the series</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1A1A1A"/>
                </a:solidFill>
                <a:latin typeface="Roboto"/>
                <a:cs typeface="Roboto"/>
              </a:rPr>
              <a:t>Auto-trigger an email?</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1A1A1A"/>
                </a:solidFill>
                <a:latin typeface="Roboto"/>
                <a:cs typeface="Roboto"/>
              </a:rPr>
              <a:t>How far out?</a:t>
            </a:r>
          </a:p>
        </p:txBody>
      </p:sp>
      <p:sp>
        <p:nvSpPr>
          <p:cNvPr id="30" name="Slide Number 30"/>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17</a:t>
            </a:fld>
            <a:endParaRPr lang="en-US" sz="1000">
              <a:solidFill>
                <a:srgbClr val="DCE7F3"/>
              </a:solidFill>
              <a:latin typeface="Robot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MOTOR POOL OPTIMIZATION</a:t>
            </a:r>
          </a:p>
        </p:txBody>
      </p:sp>
      <p:sp>
        <p:nvSpPr>
          <p:cNvPr id="12" name="title 12"/>
          <p:cNvSpPr>
            <a:spLocks noGrp="1"/>
          </p:cNvSpPr>
          <p:nvPr>
            <p:ph type="title" idx="104"/>
          </p:nvPr>
        </p:nvSpPr>
        <p:spPr/>
        <p:txBody>
          <a:bodyPr>
            <a:noAutofit/>
          </a:bodyPr>
          <a:lstStyle/>
          <a:p>
            <a:r>
              <a:rPr lang="en-US" sz="3600"/>
              <a:t>Automated Reshuffling</a:t>
            </a:r>
          </a:p>
        </p:txBody>
      </p:sp>
      <p:sp>
        <p:nvSpPr>
          <p:cNvPr id="13" name="Card 13"/>
          <p:cNvSpPr/>
          <p:nvPr/>
        </p:nvSpPr>
        <p:spPr>
          <a:xfrm>
            <a:off x="548640" y="1691640"/>
            <a:ext cx="4754880" cy="3566160"/>
          </a:xfrm>
          <a:prstGeom prst="roundRect">
            <a:avLst>
              <a:gd name="adj" fmla="val 6000"/>
            </a:avLst>
          </a:prstGeom>
          <a:solidFill>
            <a:schemeClr val="accent6"/>
          </a:solidFill>
          <a:ln>
            <a:noFill/>
          </a:ln>
        </p:spPr>
        <p:txBody>
          <a:bodyPr wrap="square" lIns="0" tIns="0" rIns="0" bIns="0" anchor="ctr">
            <a:noAutofit/>
          </a:bodyPr>
          <a:lstStyle/>
          <a:p>
            <a:endParaRPr lang="en-US"/>
          </a:p>
        </p:txBody>
      </p:sp>
      <p:sp>
        <p:nvSpPr>
          <p:cNvPr id="14" name="Text 14"/>
          <p:cNvSpPr txBox="1"/>
          <p:nvPr/>
        </p:nvSpPr>
        <p:spPr>
          <a:xfrm>
            <a:off x="868680" y="2011680"/>
            <a:ext cx="4114800" cy="3054096"/>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THE PROBLEM</a:t>
            </a:r>
          </a:p>
          <a:p>
            <a:pPr marL="0" indent="0" algn="l">
              <a:lnSpc>
                <a:spcPct val="110000"/>
              </a:lnSpc>
              <a:spcBef>
                <a:spcPts val="0"/>
              </a:spcBef>
              <a:spcAft>
                <a:spcPts val="400"/>
              </a:spcAft>
              <a:buNone/>
            </a:pPr>
            <a:r>
              <a:rPr lang="en-US" sz="1250" b="0" i="0">
                <a:solidFill>
                  <a:srgbClr val="FFFFFF"/>
                </a:solidFill>
                <a:latin typeface="Roboto"/>
                <a:cs typeface="Roboto"/>
              </a:rPr>
              <a:t>If the optimization sort criteria is configured for earliest dispatch date, the same vehicle will be assigned to every reservation created until that vehicle gets dispatched, unless there's a schedule conflict.</a:t>
            </a:r>
          </a:p>
          <a:p>
            <a:pPr marL="0" indent="0" algn="l">
              <a:lnSpc>
                <a:spcPct val="110000"/>
              </a:lnSpc>
              <a:spcBef>
                <a:spcPts val="0"/>
              </a:spcBef>
              <a:spcAft>
                <a:spcPts val="400"/>
              </a:spcAft>
              <a:buNone/>
            </a:pPr>
            <a:r>
              <a:rPr lang="en-US" sz="1250" b="0" i="0">
                <a:solidFill>
                  <a:srgbClr val="FFFFFF"/>
                </a:solidFill>
                <a:latin typeface="Roboto"/>
                <a:cs typeface="Roboto"/>
              </a:rPr>
              <a:t>For example, if someone needs a vehicle every Tuesday for the next four weeks and the reservations are created sequentially, it may well be the same vehicle each time. That breaks the intended sort criteria: after the first reservation, the vehicle no longer has the oldest dispatch date.</a:t>
            </a:r>
          </a:p>
        </p:txBody>
      </p:sp>
      <p:sp>
        <p:nvSpPr>
          <p:cNvPr id="15" name="Card 15"/>
          <p:cNvSpPr/>
          <p:nvPr/>
        </p:nvSpPr>
        <p:spPr>
          <a:xfrm>
            <a:off x="5577840" y="1691640"/>
            <a:ext cx="2895448" cy="14173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6" name="Icon circle 16"/>
          <p:cNvSpPr/>
          <p:nvPr/>
        </p:nvSpPr>
        <p:spPr>
          <a:xfrm>
            <a:off x="5806440" y="1920240"/>
            <a:ext cx="502920" cy="502920"/>
          </a:xfrm>
          <a:prstGeom prst="ellipse">
            <a:avLst/>
          </a:prstGeom>
          <a:solidFill>
            <a:srgbClr val="3773BC"/>
          </a:solidFill>
          <a:ln>
            <a:noFill/>
          </a:ln>
        </p:spPr>
        <p:txBody>
          <a:bodyPr wrap="square" lIns="0" tIns="0" rIns="0" bIns="0" anchor="ctr">
            <a:noAutofit/>
          </a:bodyPr>
          <a:lstStyle/>
          <a:p>
            <a:endParaRPr lang="en-US"/>
          </a:p>
        </p:txBody>
      </p:sp>
      <p:pic>
        <p:nvPicPr>
          <p:cNvPr id="17" name="Icon clock 17" descr="clock icon"/>
          <p:cNvPicPr>
            <a:picLocks noChangeAspect="1"/>
          </p:cNvPicPr>
          <p:nvPr/>
        </p:nvPicPr>
        <p:blipFill>
          <a:blip r:embed="rId3"/>
          <a:stretch>
            <a:fillRect/>
          </a:stretch>
        </p:blipFill>
        <p:spPr>
          <a:xfrm>
            <a:off x="5937199" y="2050999"/>
            <a:ext cx="241402" cy="241402"/>
          </a:xfrm>
          <a:prstGeom prst="rect">
            <a:avLst/>
          </a:prstGeom>
        </p:spPr>
      </p:pic>
      <p:sp>
        <p:nvSpPr>
          <p:cNvPr id="18" name="Text 18"/>
          <p:cNvSpPr txBox="1"/>
          <p:nvPr/>
        </p:nvSpPr>
        <p:spPr>
          <a:xfrm>
            <a:off x="6510528" y="1920240"/>
            <a:ext cx="1734160" cy="10515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Scheduled</a:t>
            </a:r>
          </a:p>
          <a:p>
            <a:pPr marL="0" indent="0" algn="l">
              <a:lnSpc>
                <a:spcPct val="110000"/>
              </a:lnSpc>
              <a:spcBef>
                <a:spcPts val="0"/>
              </a:spcBef>
              <a:spcAft>
                <a:spcPts val="400"/>
              </a:spcAft>
              <a:buNone/>
            </a:pPr>
            <a:r>
              <a:rPr lang="en-US" sz="1250" b="0" i="0">
                <a:solidFill>
                  <a:srgbClr val="1A1A1A"/>
                </a:solidFill>
                <a:latin typeface="Roboto"/>
                <a:cs typeface="Roboto"/>
              </a:rPr>
              <a:t>Reshuffle reservations automatically at a given time each day.</a:t>
            </a:r>
          </a:p>
        </p:txBody>
      </p:sp>
      <p:sp>
        <p:nvSpPr>
          <p:cNvPr id="19" name="Card 19"/>
          <p:cNvSpPr/>
          <p:nvPr/>
        </p:nvSpPr>
        <p:spPr>
          <a:xfrm>
            <a:off x="8747608" y="1691640"/>
            <a:ext cx="2895448" cy="14173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0" name="Icon circle 20"/>
          <p:cNvSpPr/>
          <p:nvPr/>
        </p:nvSpPr>
        <p:spPr>
          <a:xfrm>
            <a:off x="8976208" y="1920240"/>
            <a:ext cx="502920" cy="502920"/>
          </a:xfrm>
          <a:prstGeom prst="ellipse">
            <a:avLst/>
          </a:prstGeom>
          <a:solidFill>
            <a:srgbClr val="F58220"/>
          </a:solidFill>
          <a:ln>
            <a:noFill/>
          </a:ln>
        </p:spPr>
        <p:txBody>
          <a:bodyPr wrap="square" lIns="0" tIns="0" rIns="0" bIns="0" anchor="ctr">
            <a:noAutofit/>
          </a:bodyPr>
          <a:lstStyle/>
          <a:p>
            <a:endParaRPr lang="en-US"/>
          </a:p>
        </p:txBody>
      </p:sp>
      <p:pic>
        <p:nvPicPr>
          <p:cNvPr id="21" name="Icon hand 21" descr="hand icon"/>
          <p:cNvPicPr>
            <a:picLocks noChangeAspect="1"/>
          </p:cNvPicPr>
          <p:nvPr/>
        </p:nvPicPr>
        <p:blipFill>
          <a:blip r:embed="rId4"/>
          <a:stretch>
            <a:fillRect/>
          </a:stretch>
        </p:blipFill>
        <p:spPr>
          <a:xfrm>
            <a:off x="9106967" y="2050999"/>
            <a:ext cx="241402" cy="241402"/>
          </a:xfrm>
          <a:prstGeom prst="rect">
            <a:avLst/>
          </a:prstGeom>
        </p:spPr>
      </p:pic>
      <p:sp>
        <p:nvSpPr>
          <p:cNvPr id="22" name="Text 22"/>
          <p:cNvSpPr txBox="1"/>
          <p:nvPr/>
        </p:nvSpPr>
        <p:spPr>
          <a:xfrm>
            <a:off x="9680296" y="1920240"/>
            <a:ext cx="1734160" cy="10515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600" b="1" i="0">
                <a:solidFill>
                  <a:srgbClr val="0B1F38"/>
                </a:solidFill>
                <a:latin typeface="Syne"/>
                <a:cs typeface="Syne"/>
              </a:rPr>
              <a:t>On demand</a:t>
            </a:r>
          </a:p>
          <a:p>
            <a:pPr marL="0" indent="0" algn="l">
              <a:lnSpc>
                <a:spcPct val="110000"/>
              </a:lnSpc>
              <a:spcBef>
                <a:spcPts val="0"/>
              </a:spcBef>
              <a:spcAft>
                <a:spcPts val="400"/>
              </a:spcAft>
              <a:buNone/>
            </a:pPr>
            <a:r>
              <a:rPr lang="en-US" sz="1250" b="0" i="0">
                <a:solidFill>
                  <a:srgbClr val="1A1A1A"/>
                </a:solidFill>
                <a:latin typeface="Roboto"/>
                <a:cs typeface="Roboto"/>
              </a:rPr>
              <a:t>Reshuffle reservations with the click of a button.</a:t>
            </a:r>
          </a:p>
        </p:txBody>
      </p:sp>
      <p:sp>
        <p:nvSpPr>
          <p:cNvPr id="23" name="Card 23"/>
          <p:cNvSpPr/>
          <p:nvPr/>
        </p:nvSpPr>
        <p:spPr>
          <a:xfrm>
            <a:off x="5577840" y="3383280"/>
            <a:ext cx="6065215" cy="21742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4" name="Text 24"/>
          <p:cNvSpPr txBox="1"/>
          <p:nvPr/>
        </p:nvSpPr>
        <p:spPr>
          <a:xfrm>
            <a:off x="5852160" y="3611880"/>
            <a:ext cx="5516575" cy="457200"/>
          </a:xfrm>
          <a:prstGeom prst="rect">
            <a:avLst/>
          </a:prstGeom>
          <a:noFill/>
        </p:spPr>
        <p:txBody>
          <a:bodyPr wrap="square" lIns="0" tIns="0" rIns="0" bIns="0" anchor="t">
            <a:noAutofit/>
          </a:bodyPr>
          <a:lstStyle/>
          <a:p>
            <a:pPr marL="0" indent="0" algn="l">
              <a:lnSpc>
                <a:spcPct val="100000"/>
              </a:lnSpc>
              <a:spcBef>
                <a:spcPts val="0"/>
              </a:spcBef>
              <a:spcAft>
                <a:spcPts val="200"/>
              </a:spcAft>
              <a:buNone/>
            </a:pPr>
            <a:r>
              <a:rPr lang="en-US" sz="1100" b="1" i="0" spc="200">
                <a:solidFill>
                  <a:srgbClr val="F58220"/>
                </a:solidFill>
                <a:latin typeface="Roboto"/>
                <a:cs typeface="Roboto"/>
              </a:rPr>
              <a:t>RESHUFFLE CRITERIA</a:t>
            </a:r>
          </a:p>
          <a:p>
            <a:pPr marL="0" indent="0" algn="l">
              <a:lnSpc>
                <a:spcPct val="100000"/>
              </a:lnSpc>
              <a:spcBef>
                <a:spcPts val="0"/>
              </a:spcBef>
              <a:spcAft>
                <a:spcPts val="0"/>
              </a:spcAft>
              <a:buNone/>
            </a:pPr>
            <a:r>
              <a:rPr lang="en-US" sz="1250" b="0" i="0">
                <a:solidFill>
                  <a:srgbClr val="1A1A1A"/>
                </a:solidFill>
                <a:latin typeface="Roboto"/>
                <a:cs typeface="Roboto"/>
              </a:rPr>
              <a:t>Reassign vehicles based on variable criteria, for example:</a:t>
            </a:r>
          </a:p>
        </p:txBody>
      </p:sp>
      <p:sp>
        <p:nvSpPr>
          <p:cNvPr id="25" name="Icon circle 25"/>
          <p:cNvSpPr/>
          <p:nvPr/>
        </p:nvSpPr>
        <p:spPr>
          <a:xfrm>
            <a:off x="5852160" y="4251960"/>
            <a:ext cx="274320" cy="274320"/>
          </a:xfrm>
          <a:prstGeom prst="ellipse">
            <a:avLst/>
          </a:prstGeom>
          <a:solidFill>
            <a:srgbClr val="3773BC"/>
          </a:solidFill>
          <a:ln>
            <a:noFill/>
          </a:ln>
        </p:spPr>
        <p:txBody>
          <a:bodyPr wrap="square" lIns="0" tIns="0" rIns="0" bIns="0" anchor="ctr">
            <a:noAutofit/>
          </a:bodyPr>
          <a:lstStyle/>
          <a:p>
            <a:endParaRPr lang="en-US"/>
          </a:p>
        </p:txBody>
      </p:sp>
      <p:pic>
        <p:nvPicPr>
          <p:cNvPr id="26" name="Icon gauge 26" descr="gauge icon"/>
          <p:cNvPicPr>
            <a:picLocks noChangeAspect="1"/>
          </p:cNvPicPr>
          <p:nvPr/>
        </p:nvPicPr>
        <p:blipFill>
          <a:blip r:embed="rId5"/>
          <a:stretch>
            <a:fillRect/>
          </a:stretch>
        </p:blipFill>
        <p:spPr>
          <a:xfrm>
            <a:off x="5923483" y="4323283"/>
            <a:ext cx="131674" cy="131674"/>
          </a:xfrm>
          <a:prstGeom prst="rect">
            <a:avLst/>
          </a:prstGeom>
        </p:spPr>
      </p:pic>
      <p:sp>
        <p:nvSpPr>
          <p:cNvPr id="27" name="Text 27"/>
          <p:cNvSpPr txBox="1"/>
          <p:nvPr/>
        </p:nvSpPr>
        <p:spPr>
          <a:xfrm>
            <a:off x="6263640" y="4233672"/>
            <a:ext cx="5105095" cy="32918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00" b="0" i="0">
                <a:solidFill>
                  <a:srgbClr val="1A1A1A"/>
                </a:solidFill>
                <a:latin typeface="Roboto"/>
                <a:cs typeface="Roboto"/>
              </a:rPr>
              <a:t>Lowest / highest mileage</a:t>
            </a:r>
          </a:p>
        </p:txBody>
      </p:sp>
      <p:sp>
        <p:nvSpPr>
          <p:cNvPr id="28" name="Icon circle 28"/>
          <p:cNvSpPr/>
          <p:nvPr/>
        </p:nvSpPr>
        <p:spPr>
          <a:xfrm>
            <a:off x="5852160" y="4599432"/>
            <a:ext cx="274320" cy="274320"/>
          </a:xfrm>
          <a:prstGeom prst="ellipse">
            <a:avLst/>
          </a:prstGeom>
          <a:solidFill>
            <a:srgbClr val="F58220"/>
          </a:solidFill>
          <a:ln>
            <a:noFill/>
          </a:ln>
        </p:spPr>
        <p:txBody>
          <a:bodyPr wrap="square" lIns="0" tIns="0" rIns="0" bIns="0" anchor="ctr">
            <a:noAutofit/>
          </a:bodyPr>
          <a:lstStyle/>
          <a:p>
            <a:endParaRPr lang="en-US"/>
          </a:p>
        </p:txBody>
      </p:sp>
      <p:pic>
        <p:nvPicPr>
          <p:cNvPr id="29" name="Icon calendar 29" descr="calendar icon"/>
          <p:cNvPicPr>
            <a:picLocks noChangeAspect="1"/>
          </p:cNvPicPr>
          <p:nvPr/>
        </p:nvPicPr>
        <p:blipFill>
          <a:blip r:embed="rId6"/>
          <a:stretch>
            <a:fillRect/>
          </a:stretch>
        </p:blipFill>
        <p:spPr>
          <a:xfrm>
            <a:off x="5923483" y="4670755"/>
            <a:ext cx="131674" cy="131674"/>
          </a:xfrm>
          <a:prstGeom prst="rect">
            <a:avLst/>
          </a:prstGeom>
        </p:spPr>
      </p:pic>
      <p:sp>
        <p:nvSpPr>
          <p:cNvPr id="30" name="Text 30"/>
          <p:cNvSpPr txBox="1"/>
          <p:nvPr/>
        </p:nvSpPr>
        <p:spPr>
          <a:xfrm>
            <a:off x="6263640" y="4581144"/>
            <a:ext cx="5105095" cy="32918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00" b="0" i="0">
                <a:solidFill>
                  <a:srgbClr val="1A1A1A"/>
                </a:solidFill>
                <a:latin typeface="Roboto"/>
                <a:cs typeface="Roboto"/>
              </a:rPr>
              <a:t>Earliest / latest dispatch date</a:t>
            </a:r>
          </a:p>
        </p:txBody>
      </p:sp>
      <p:sp>
        <p:nvSpPr>
          <p:cNvPr id="31" name="Icon circle 31"/>
          <p:cNvSpPr/>
          <p:nvPr/>
        </p:nvSpPr>
        <p:spPr>
          <a:xfrm>
            <a:off x="5852160" y="4946904"/>
            <a:ext cx="274320" cy="274320"/>
          </a:xfrm>
          <a:prstGeom prst="ellipse">
            <a:avLst/>
          </a:prstGeom>
          <a:solidFill>
            <a:srgbClr val="0B1F38"/>
          </a:solidFill>
          <a:ln>
            <a:noFill/>
          </a:ln>
        </p:spPr>
        <p:txBody>
          <a:bodyPr wrap="square" lIns="0" tIns="0" rIns="0" bIns="0" anchor="ctr">
            <a:noAutofit/>
          </a:bodyPr>
          <a:lstStyle/>
          <a:p>
            <a:endParaRPr lang="en-US"/>
          </a:p>
        </p:txBody>
      </p:sp>
      <p:pic>
        <p:nvPicPr>
          <p:cNvPr id="32" name="Icon plug 32" descr="plug icon"/>
          <p:cNvPicPr>
            <a:picLocks noChangeAspect="1"/>
          </p:cNvPicPr>
          <p:nvPr/>
        </p:nvPicPr>
        <p:blipFill>
          <a:blip r:embed="rId7"/>
          <a:stretch>
            <a:fillRect/>
          </a:stretch>
        </p:blipFill>
        <p:spPr>
          <a:xfrm>
            <a:off x="5923483" y="5018227"/>
            <a:ext cx="131674" cy="131674"/>
          </a:xfrm>
          <a:prstGeom prst="rect">
            <a:avLst/>
          </a:prstGeom>
        </p:spPr>
      </p:pic>
      <p:sp>
        <p:nvSpPr>
          <p:cNvPr id="33" name="Text 33"/>
          <p:cNvSpPr txBox="1"/>
          <p:nvPr/>
        </p:nvSpPr>
        <p:spPr>
          <a:xfrm>
            <a:off x="6263640" y="4928616"/>
            <a:ext cx="5105095" cy="32918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00" b="0" i="0">
                <a:solidFill>
                  <a:srgbClr val="1A1A1A"/>
                </a:solidFill>
                <a:latin typeface="Roboto"/>
                <a:cs typeface="Roboto"/>
              </a:rPr>
              <a:t>State of charge, incl. thresholds to assign a different vehicle if the assigned vehicle's charge is &lt; X</a:t>
            </a:r>
          </a:p>
        </p:txBody>
      </p:sp>
      <p:sp>
        <p:nvSpPr>
          <p:cNvPr id="34" name="Slide Number 34"/>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18</a:t>
            </a:fld>
            <a:endParaRPr lang="en-US" sz="1000">
              <a:solidFill>
                <a:srgbClr val="DCE7F3"/>
              </a:solidFill>
              <a:latin typeface="Roboto"/>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RESERVATION EDITS · WHAT HAPPENS TODAY</a:t>
            </a:r>
          </a:p>
        </p:txBody>
      </p:sp>
      <p:sp>
        <p:nvSpPr>
          <p:cNvPr id="12" name="title 12"/>
          <p:cNvSpPr>
            <a:spLocks noGrp="1"/>
          </p:cNvSpPr>
          <p:nvPr>
            <p:ph type="title" idx="104"/>
          </p:nvPr>
        </p:nvSpPr>
        <p:spPr/>
        <p:txBody>
          <a:bodyPr>
            <a:noAutofit/>
          </a:bodyPr>
          <a:lstStyle/>
          <a:p>
            <a:r>
              <a:rPr lang="en-US" sz="3200"/>
              <a:t>Changing the usage type clears the trip details</a:t>
            </a:r>
          </a:p>
        </p:txBody>
      </p:sp>
      <p:sp>
        <p:nvSpPr>
          <p:cNvPr id="13" name="Card 13"/>
          <p:cNvSpPr/>
          <p:nvPr/>
        </p:nvSpPr>
        <p:spPr>
          <a:xfrm>
            <a:off x="548640" y="1691640"/>
            <a:ext cx="3291840" cy="132588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Text 14"/>
          <p:cNvSpPr txBox="1"/>
          <p:nvPr/>
        </p:nvSpPr>
        <p:spPr>
          <a:xfrm>
            <a:off x="804672" y="1947672"/>
            <a:ext cx="2779776" cy="916229"/>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STEP 1</a:t>
            </a:r>
          </a:p>
          <a:p>
            <a:pPr marL="0" indent="0" algn="l">
              <a:lnSpc>
                <a:spcPct val="110000"/>
              </a:lnSpc>
              <a:spcBef>
                <a:spcPts val="0"/>
              </a:spcBef>
              <a:spcAft>
                <a:spcPts val="400"/>
              </a:spcAft>
              <a:buNone/>
            </a:pPr>
            <a:r>
              <a:rPr lang="en-US" sz="1400" b="0" i="0">
                <a:solidFill>
                  <a:srgbClr val="1A1A1A"/>
                </a:solidFill>
                <a:latin typeface="Roboto"/>
                <a:cs typeface="Roboto"/>
              </a:rPr>
              <a:t>Edit an existing reservation</a:t>
            </a:r>
          </a:p>
        </p:txBody>
      </p:sp>
      <p:sp>
        <p:nvSpPr>
          <p:cNvPr id="15" name="Arrow 15"/>
          <p:cNvSpPr/>
          <p:nvPr/>
        </p:nvSpPr>
        <p:spPr>
          <a:xfrm>
            <a:off x="3986784" y="2199132"/>
            <a:ext cx="310896" cy="310896"/>
          </a:xfrm>
          <a:prstGeom prst="rightArrow">
            <a:avLst/>
          </a:prstGeom>
          <a:solidFill>
            <a:srgbClr val="B7C3D3"/>
          </a:solidFill>
          <a:ln>
            <a:noFill/>
          </a:ln>
        </p:spPr>
        <p:txBody>
          <a:bodyPr wrap="square" lIns="0" tIns="0" rIns="0" bIns="0" anchor="ctr">
            <a:noAutofit/>
          </a:bodyPr>
          <a:lstStyle/>
          <a:p>
            <a:endParaRPr lang="en-US"/>
          </a:p>
        </p:txBody>
      </p:sp>
      <p:sp>
        <p:nvSpPr>
          <p:cNvPr id="16" name="Card 16"/>
          <p:cNvSpPr/>
          <p:nvPr/>
        </p:nvSpPr>
        <p:spPr>
          <a:xfrm>
            <a:off x="4449470" y="1691640"/>
            <a:ext cx="3291840" cy="132588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7" name="Text 17"/>
          <p:cNvSpPr txBox="1"/>
          <p:nvPr/>
        </p:nvSpPr>
        <p:spPr>
          <a:xfrm>
            <a:off x="4705502" y="1947672"/>
            <a:ext cx="2779776" cy="916229"/>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STEP 2</a:t>
            </a:r>
          </a:p>
          <a:p>
            <a:pPr marL="0" indent="0" algn="l">
              <a:lnSpc>
                <a:spcPct val="110000"/>
              </a:lnSpc>
              <a:spcBef>
                <a:spcPts val="0"/>
              </a:spcBef>
              <a:spcAft>
                <a:spcPts val="400"/>
              </a:spcAft>
              <a:buNone/>
            </a:pPr>
            <a:r>
              <a:rPr lang="en-US" sz="1400" b="0" i="0">
                <a:solidFill>
                  <a:srgbClr val="1A1A1A"/>
                </a:solidFill>
                <a:latin typeface="Roboto"/>
                <a:cs typeface="Roboto"/>
              </a:rPr>
              <a:t>Change the usage type, site or vehicle type</a:t>
            </a:r>
          </a:p>
        </p:txBody>
      </p:sp>
      <p:sp>
        <p:nvSpPr>
          <p:cNvPr id="18" name="Arrow 18"/>
          <p:cNvSpPr/>
          <p:nvPr/>
        </p:nvSpPr>
        <p:spPr>
          <a:xfrm>
            <a:off x="7887614" y="2199132"/>
            <a:ext cx="310896" cy="310896"/>
          </a:xfrm>
          <a:prstGeom prst="rightArrow">
            <a:avLst/>
          </a:prstGeom>
          <a:solidFill>
            <a:srgbClr val="B7C3D3"/>
          </a:solidFill>
          <a:ln>
            <a:noFill/>
          </a:ln>
        </p:spPr>
        <p:txBody>
          <a:bodyPr wrap="square" lIns="0" tIns="0" rIns="0" bIns="0" anchor="ctr">
            <a:noAutofit/>
          </a:bodyPr>
          <a:lstStyle/>
          <a:p>
            <a:endParaRPr lang="en-US"/>
          </a:p>
        </p:txBody>
      </p:sp>
      <p:sp>
        <p:nvSpPr>
          <p:cNvPr id="19" name="Card 19"/>
          <p:cNvSpPr/>
          <p:nvPr/>
        </p:nvSpPr>
        <p:spPr>
          <a:xfrm>
            <a:off x="8350301" y="1691640"/>
            <a:ext cx="3291840" cy="132588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20" name="Text 20"/>
          <p:cNvSpPr txBox="1"/>
          <p:nvPr/>
        </p:nvSpPr>
        <p:spPr>
          <a:xfrm>
            <a:off x="8606333" y="1947672"/>
            <a:ext cx="2779776" cy="916229"/>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RESULT</a:t>
            </a:r>
          </a:p>
          <a:p>
            <a:pPr marL="0" indent="0" algn="l">
              <a:lnSpc>
                <a:spcPct val="110000"/>
              </a:lnSpc>
              <a:spcBef>
                <a:spcPts val="0"/>
              </a:spcBef>
              <a:spcAft>
                <a:spcPts val="400"/>
              </a:spcAft>
              <a:buNone/>
            </a:pPr>
            <a:r>
              <a:rPr lang="en-US" sz="1400" b="0" i="0">
                <a:solidFill>
                  <a:srgbClr val="FFFFFF"/>
                </a:solidFill>
                <a:latin typeface="Roboto"/>
                <a:cs typeface="Roboto"/>
              </a:rPr>
              <a:t>Destination, purpose, account and worktags are cleared</a:t>
            </a:r>
          </a:p>
        </p:txBody>
      </p:sp>
      <p:sp>
        <p:nvSpPr>
          <p:cNvPr id="21" name="Text 21"/>
          <p:cNvSpPr txBox="1"/>
          <p:nvPr/>
        </p:nvSpPr>
        <p:spPr>
          <a:xfrm>
            <a:off x="548640" y="3291840"/>
            <a:ext cx="5486400"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100" b="1" i="0" spc="200">
                <a:solidFill>
                  <a:srgbClr val="F58220"/>
                </a:solidFill>
                <a:latin typeface="Roboto"/>
                <a:cs typeface="Roboto"/>
              </a:rPr>
              <a:t>OPTIONS WE'RE WEIGHING</a:t>
            </a:r>
          </a:p>
        </p:txBody>
      </p:sp>
      <p:sp>
        <p:nvSpPr>
          <p:cNvPr id="22" name="Card 22"/>
          <p:cNvSpPr/>
          <p:nvPr/>
        </p:nvSpPr>
        <p:spPr>
          <a:xfrm>
            <a:off x="548640" y="3657600"/>
            <a:ext cx="3515258" cy="1600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3" name="Number 23"/>
          <p:cNvSpPr/>
          <p:nvPr/>
        </p:nvSpPr>
        <p:spPr>
          <a:xfrm>
            <a:off x="777240" y="3931920"/>
            <a:ext cx="457200" cy="457200"/>
          </a:xfrm>
          <a:prstGeom prst="ellipse">
            <a:avLst/>
          </a:prstGeom>
          <a:solidFill>
            <a:srgbClr val="3773BC"/>
          </a:solidFill>
          <a:ln>
            <a:noFill/>
          </a:ln>
        </p:spPr>
        <p:txBody>
          <a:bodyPr wrap="square" lIns="0" tIns="0" rIns="0" bIns="0" anchor="ctr">
            <a:noAutofit/>
          </a:bodyPr>
          <a:lstStyle/>
          <a:p>
            <a:pPr marL="0" indent="0" algn="ctr">
              <a:lnSpc>
                <a:spcPct val="100000"/>
              </a:lnSpc>
              <a:spcBef>
                <a:spcPts val="0"/>
              </a:spcBef>
              <a:spcAft>
                <a:spcPts val="0"/>
              </a:spcAft>
              <a:buNone/>
            </a:pPr>
            <a:r>
              <a:rPr lang="en-US" sz="1500" b="1" i="0">
                <a:solidFill>
                  <a:srgbClr val="FFFFFF"/>
                </a:solidFill>
                <a:latin typeface="Syne"/>
                <a:cs typeface="Syne"/>
              </a:rPr>
              <a:t>A</a:t>
            </a:r>
          </a:p>
        </p:txBody>
      </p:sp>
      <p:sp>
        <p:nvSpPr>
          <p:cNvPr id="24" name="Text 24"/>
          <p:cNvSpPr txBox="1"/>
          <p:nvPr/>
        </p:nvSpPr>
        <p:spPr>
          <a:xfrm>
            <a:off x="1371600" y="3913632"/>
            <a:ext cx="2463698" cy="1188720"/>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600" b="1" i="0">
                <a:solidFill>
                  <a:srgbClr val="0B1F38"/>
                </a:solidFill>
                <a:latin typeface="Syne"/>
                <a:cs typeface="Syne"/>
              </a:rPr>
              <a:t>Keep shared fields</a:t>
            </a:r>
          </a:p>
          <a:p>
            <a:pPr marL="0" indent="0" algn="l">
              <a:lnSpc>
                <a:spcPct val="110000"/>
              </a:lnSpc>
              <a:spcBef>
                <a:spcPts val="0"/>
              </a:spcBef>
              <a:spcAft>
                <a:spcPts val="0"/>
              </a:spcAft>
              <a:buNone/>
            </a:pPr>
            <a:r>
              <a:rPr lang="en-US" sz="1250" b="0" i="0">
                <a:solidFill>
                  <a:srgbClr val="1A1A1A"/>
                </a:solidFill>
                <a:latin typeface="Roboto"/>
                <a:cs typeface="Roboto"/>
              </a:rPr>
              <a:t>Keep a value if the field exists on both usage types</a:t>
            </a:r>
          </a:p>
        </p:txBody>
      </p:sp>
      <p:sp>
        <p:nvSpPr>
          <p:cNvPr id="25" name="Card 25"/>
          <p:cNvSpPr/>
          <p:nvPr/>
        </p:nvSpPr>
        <p:spPr>
          <a:xfrm>
            <a:off x="4338218" y="3657600"/>
            <a:ext cx="3515258" cy="1600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Number 26"/>
          <p:cNvSpPr/>
          <p:nvPr/>
        </p:nvSpPr>
        <p:spPr>
          <a:xfrm>
            <a:off x="4566818" y="3931920"/>
            <a:ext cx="457200" cy="457200"/>
          </a:xfrm>
          <a:prstGeom prst="ellipse">
            <a:avLst/>
          </a:prstGeom>
          <a:solidFill>
            <a:srgbClr val="F58220"/>
          </a:solidFill>
          <a:ln>
            <a:noFill/>
          </a:ln>
        </p:spPr>
        <p:txBody>
          <a:bodyPr wrap="square" lIns="0" tIns="0" rIns="0" bIns="0" anchor="ctr">
            <a:noAutofit/>
          </a:bodyPr>
          <a:lstStyle/>
          <a:p>
            <a:pPr marL="0" indent="0" algn="ctr">
              <a:lnSpc>
                <a:spcPct val="100000"/>
              </a:lnSpc>
              <a:spcBef>
                <a:spcPts val="0"/>
              </a:spcBef>
              <a:spcAft>
                <a:spcPts val="0"/>
              </a:spcAft>
              <a:buNone/>
            </a:pPr>
            <a:r>
              <a:rPr lang="en-US" sz="1500" b="1" i="0">
                <a:solidFill>
                  <a:srgbClr val="FFFFFF"/>
                </a:solidFill>
                <a:latin typeface="Syne"/>
                <a:cs typeface="Syne"/>
              </a:rPr>
              <a:t>B</a:t>
            </a:r>
          </a:p>
        </p:txBody>
      </p:sp>
      <p:sp>
        <p:nvSpPr>
          <p:cNvPr id="27" name="Text 27"/>
          <p:cNvSpPr txBox="1"/>
          <p:nvPr/>
        </p:nvSpPr>
        <p:spPr>
          <a:xfrm>
            <a:off x="5161178" y="3913632"/>
            <a:ext cx="2463698" cy="1188720"/>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600" b="1" i="0">
                <a:solidFill>
                  <a:srgbClr val="0B1F38"/>
                </a:solidFill>
                <a:latin typeface="Syne"/>
                <a:cs typeface="Syne"/>
              </a:rPr>
              <a:t>Keep everything</a:t>
            </a:r>
          </a:p>
          <a:p>
            <a:pPr marL="0" indent="0" algn="l">
              <a:lnSpc>
                <a:spcPct val="110000"/>
              </a:lnSpc>
              <a:spcBef>
                <a:spcPts val="0"/>
              </a:spcBef>
              <a:spcAft>
                <a:spcPts val="0"/>
              </a:spcAft>
              <a:buNone/>
            </a:pPr>
            <a:r>
              <a:rPr lang="en-US" sz="1250" b="0" i="0">
                <a:solidFill>
                  <a:srgbClr val="1A1A1A"/>
                </a:solidFill>
                <a:latin typeface="Roboto"/>
                <a:cs typeface="Roboto"/>
              </a:rPr>
              <a:t>Go back to the earlier behavior and clear nothing</a:t>
            </a:r>
          </a:p>
        </p:txBody>
      </p:sp>
      <p:sp>
        <p:nvSpPr>
          <p:cNvPr id="28" name="Card 28"/>
          <p:cNvSpPr/>
          <p:nvPr/>
        </p:nvSpPr>
        <p:spPr>
          <a:xfrm>
            <a:off x="8127797" y="3657600"/>
            <a:ext cx="3515258" cy="1600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9" name="Number 29"/>
          <p:cNvSpPr/>
          <p:nvPr/>
        </p:nvSpPr>
        <p:spPr>
          <a:xfrm>
            <a:off x="8356397" y="3931920"/>
            <a:ext cx="457200" cy="457200"/>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500" b="1" i="0">
                <a:solidFill>
                  <a:srgbClr val="FFFFFF"/>
                </a:solidFill>
                <a:latin typeface="Syne"/>
                <a:cs typeface="Syne"/>
              </a:rPr>
              <a:t>C</a:t>
            </a:r>
          </a:p>
        </p:txBody>
      </p:sp>
      <p:sp>
        <p:nvSpPr>
          <p:cNvPr id="30" name="Text 30"/>
          <p:cNvSpPr txBox="1"/>
          <p:nvPr/>
        </p:nvSpPr>
        <p:spPr>
          <a:xfrm>
            <a:off x="8950757" y="3913632"/>
            <a:ext cx="2463698" cy="1188720"/>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600" b="1" i="0">
                <a:solidFill>
                  <a:srgbClr val="0B1F38"/>
                </a:solidFill>
                <a:latin typeface="Syne"/>
                <a:cs typeface="Syne"/>
              </a:rPr>
              <a:t>Make it a setting</a:t>
            </a:r>
          </a:p>
          <a:p>
            <a:pPr marL="0" indent="0" algn="l">
              <a:lnSpc>
                <a:spcPct val="110000"/>
              </a:lnSpc>
              <a:spcBef>
                <a:spcPts val="0"/>
              </a:spcBef>
              <a:spcAft>
                <a:spcPts val="0"/>
              </a:spcAft>
              <a:buNone/>
            </a:pPr>
            <a:r>
              <a:rPr lang="en-US" sz="1250" b="0" i="0">
                <a:solidFill>
                  <a:srgbClr val="1A1A1A"/>
                </a:solidFill>
                <a:latin typeface="Roboto"/>
                <a:cs typeface="Roboto"/>
              </a:rPr>
              <a:t>Each organization chooses clear or keep</a:t>
            </a:r>
          </a:p>
        </p:txBody>
      </p:sp>
      <p:sp>
        <p:nvSpPr>
          <p:cNvPr id="31" name="Slide Number 31"/>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19</a:t>
            </a:fld>
            <a:endParaRPr lang="en-US" sz="1000">
              <a:solidFill>
                <a:srgbClr val="DCE7F3"/>
              </a:solidFill>
              <a:latin typeface="Roboto"/>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RESERVATION EDITS · LET'S DISCUSS</a:t>
            </a:r>
          </a:p>
        </p:txBody>
      </p:sp>
      <p:sp>
        <p:nvSpPr>
          <p:cNvPr id="12" name="title 12"/>
          <p:cNvSpPr>
            <a:spLocks noGrp="1"/>
          </p:cNvSpPr>
          <p:nvPr>
            <p:ph type="title" idx="104"/>
          </p:nvPr>
        </p:nvSpPr>
        <p:spPr/>
        <p:txBody>
          <a:bodyPr>
            <a:noAutofit/>
          </a:bodyPr>
          <a:lstStyle/>
          <a:p>
            <a:r>
              <a:rPr lang="en-US" sz="3600"/>
              <a:t>Your input</a:t>
            </a:r>
          </a:p>
        </p:txBody>
      </p:sp>
      <p:sp>
        <p:nvSpPr>
          <p:cNvPr id="13" name="Card 13"/>
          <p:cNvSpPr/>
          <p:nvPr/>
        </p:nvSpPr>
        <p:spPr>
          <a:xfrm>
            <a:off x="548640" y="1691640"/>
            <a:ext cx="3017520"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Icon circle 14"/>
          <p:cNvSpPr/>
          <p:nvPr/>
        </p:nvSpPr>
        <p:spPr>
          <a:xfrm>
            <a:off x="868680" y="2011680"/>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5" name="Icon comments 15" descr="comments icon"/>
          <p:cNvPicPr>
            <a:picLocks noChangeAspect="1"/>
          </p:cNvPicPr>
          <p:nvPr/>
        </p:nvPicPr>
        <p:blipFill>
          <a:blip r:embed="rId3"/>
          <a:stretch>
            <a:fillRect/>
          </a:stretch>
        </p:blipFill>
        <p:spPr>
          <a:xfrm>
            <a:off x="1016081" y="2159081"/>
            <a:ext cx="272125" cy="272125"/>
          </a:xfrm>
          <a:prstGeom prst="rect">
            <a:avLst/>
          </a:prstGeom>
        </p:spPr>
      </p:pic>
      <p:sp>
        <p:nvSpPr>
          <p:cNvPr id="16" name="Text 16"/>
          <p:cNvSpPr txBox="1"/>
          <p:nvPr/>
        </p:nvSpPr>
        <p:spPr>
          <a:xfrm>
            <a:off x="868680" y="2761488"/>
            <a:ext cx="2377440" cy="2304288"/>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LET'S DISCUSS</a:t>
            </a:r>
          </a:p>
          <a:p>
            <a:pPr marL="0" indent="0" algn="l">
              <a:lnSpc>
                <a:spcPct val="95000"/>
              </a:lnSpc>
              <a:spcBef>
                <a:spcPts val="0"/>
              </a:spcBef>
              <a:spcAft>
                <a:spcPts val="600"/>
              </a:spcAft>
              <a:buNone/>
            </a:pPr>
            <a:r>
              <a:rPr lang="en-US" sz="2000" b="1" i="0">
                <a:solidFill>
                  <a:srgbClr val="FFFFFF"/>
                </a:solidFill>
                <a:latin typeface="Syne"/>
                <a:cs typeface="Syne"/>
              </a:rPr>
              <a:t>We want to hear from you</a:t>
            </a:r>
          </a:p>
          <a:p>
            <a:pPr marL="0" indent="0" algn="l">
              <a:lnSpc>
                <a:spcPct val="110000"/>
              </a:lnSpc>
              <a:spcBef>
                <a:spcPts val="0"/>
              </a:spcBef>
              <a:spcAft>
                <a:spcPts val="400"/>
              </a:spcAft>
              <a:buNone/>
            </a:pPr>
            <a:r>
              <a:rPr lang="en-US" sz="1300" b="0" i="0">
                <a:solidFill>
                  <a:srgbClr val="FFFFFF"/>
                </a:solidFill>
                <a:latin typeface="Roboto"/>
                <a:cs typeface="Roboto"/>
              </a:rPr>
              <a:t>There are no wrong answers. Real examples help most.</a:t>
            </a:r>
          </a:p>
        </p:txBody>
      </p:sp>
      <p:sp>
        <p:nvSpPr>
          <p:cNvPr id="17" name="Card 17"/>
          <p:cNvSpPr/>
          <p:nvPr/>
        </p:nvSpPr>
        <p:spPr>
          <a:xfrm>
            <a:off x="3840480" y="1691640"/>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Number 18"/>
          <p:cNvSpPr/>
          <p:nvPr/>
        </p:nvSpPr>
        <p:spPr>
          <a:xfrm>
            <a:off x="4041648" y="1786738"/>
            <a:ext cx="420624" cy="420624"/>
          </a:xfrm>
          <a:prstGeom prst="ellipse">
            <a:avLst/>
          </a:prstGeom>
          <a:solidFill>
            <a:srgbClr val="F58220"/>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1</a:t>
            </a:r>
          </a:p>
        </p:txBody>
      </p:sp>
      <p:sp>
        <p:nvSpPr>
          <p:cNvPr id="19" name="Text 19"/>
          <p:cNvSpPr txBox="1"/>
          <p:nvPr/>
        </p:nvSpPr>
        <p:spPr>
          <a:xfrm>
            <a:off x="4663440" y="1691640"/>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Which fields must survive a change: destination, purpose, account, others?</a:t>
            </a:r>
          </a:p>
        </p:txBody>
      </p:sp>
      <p:sp>
        <p:nvSpPr>
          <p:cNvPr id="20" name="Card 20"/>
          <p:cNvSpPr/>
          <p:nvPr/>
        </p:nvSpPr>
        <p:spPr>
          <a:xfrm>
            <a:off x="3840480" y="2430475"/>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1" name="Number 21"/>
          <p:cNvSpPr/>
          <p:nvPr/>
        </p:nvSpPr>
        <p:spPr>
          <a:xfrm>
            <a:off x="4041648" y="2525573"/>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2</a:t>
            </a:r>
          </a:p>
        </p:txBody>
      </p:sp>
      <p:sp>
        <p:nvSpPr>
          <p:cNvPr id="22" name="Text 22"/>
          <p:cNvSpPr txBox="1"/>
          <p:nvPr/>
        </p:nvSpPr>
        <p:spPr>
          <a:xfrm>
            <a:off x="4663440" y="2430475"/>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Option A, B or C? Would one behavior work for everyone?</a:t>
            </a:r>
          </a:p>
        </p:txBody>
      </p:sp>
      <p:sp>
        <p:nvSpPr>
          <p:cNvPr id="23" name="Card 23"/>
          <p:cNvSpPr/>
          <p:nvPr/>
        </p:nvSpPr>
        <p:spPr>
          <a:xfrm>
            <a:off x="3840480" y="3169310"/>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4" name="Number 24"/>
          <p:cNvSpPr/>
          <p:nvPr/>
        </p:nvSpPr>
        <p:spPr>
          <a:xfrm>
            <a:off x="4041648" y="3264408"/>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3</a:t>
            </a:r>
          </a:p>
        </p:txBody>
      </p:sp>
      <p:sp>
        <p:nvSpPr>
          <p:cNvPr id="25" name="Text 25"/>
          <p:cNvSpPr txBox="1"/>
          <p:nvPr/>
        </p:nvSpPr>
        <p:spPr>
          <a:xfrm>
            <a:off x="4663440" y="3169310"/>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How often do you change a usage type after booking, and why?</a:t>
            </a:r>
          </a:p>
        </p:txBody>
      </p:sp>
      <p:sp>
        <p:nvSpPr>
          <p:cNvPr id="26" name="Card 26"/>
          <p:cNvSpPr/>
          <p:nvPr/>
        </p:nvSpPr>
        <p:spPr>
          <a:xfrm>
            <a:off x="3840480" y="3908146"/>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7" name="Number 27"/>
          <p:cNvSpPr/>
          <p:nvPr/>
        </p:nvSpPr>
        <p:spPr>
          <a:xfrm>
            <a:off x="4041648" y="4003243"/>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4</a:t>
            </a:r>
          </a:p>
        </p:txBody>
      </p:sp>
      <p:sp>
        <p:nvSpPr>
          <p:cNvPr id="28" name="Text 28"/>
          <p:cNvSpPr txBox="1"/>
          <p:nvPr/>
        </p:nvSpPr>
        <p:spPr>
          <a:xfrm>
            <a:off x="4663440" y="3908146"/>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Would a warning that lists exactly which fields will clear help?</a:t>
            </a:r>
          </a:p>
        </p:txBody>
      </p:sp>
      <p:sp>
        <p:nvSpPr>
          <p:cNvPr id="29" name="Card 29"/>
          <p:cNvSpPr/>
          <p:nvPr/>
        </p:nvSpPr>
        <p:spPr>
          <a:xfrm>
            <a:off x="3840480" y="4646981"/>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Number 30"/>
          <p:cNvSpPr/>
          <p:nvPr/>
        </p:nvSpPr>
        <p:spPr>
          <a:xfrm>
            <a:off x="4041648" y="4742078"/>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5</a:t>
            </a:r>
          </a:p>
        </p:txBody>
      </p:sp>
      <p:sp>
        <p:nvSpPr>
          <p:cNvPr id="31" name="Text 31"/>
          <p:cNvSpPr txBox="1"/>
          <p:nvPr/>
        </p:nvSpPr>
        <p:spPr>
          <a:xfrm>
            <a:off x="4663440" y="4646981"/>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Is this hurting your billing or reporting today, or mainly extra typing?</a:t>
            </a:r>
          </a:p>
        </p:txBody>
      </p:sp>
      <p:sp>
        <p:nvSpPr>
          <p:cNvPr id="32" name="Slide Number 32"/>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20</a:t>
            </a:fld>
            <a:endParaRPr lang="en-US" sz="1000">
              <a:solidFill>
                <a:srgbClr val="DCE7F3"/>
              </a:solidFill>
              <a:latin typeface="Roboto"/>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MILEAGE</a:t>
            </a:r>
          </a:p>
        </p:txBody>
      </p:sp>
      <p:sp>
        <p:nvSpPr>
          <p:cNvPr id="12" name="title 12"/>
          <p:cNvSpPr>
            <a:spLocks noGrp="1"/>
          </p:cNvSpPr>
          <p:nvPr>
            <p:ph type="title" idx="104"/>
          </p:nvPr>
        </p:nvSpPr>
        <p:spPr/>
        <p:txBody>
          <a:bodyPr>
            <a:noAutofit/>
          </a:bodyPr>
          <a:lstStyle/>
          <a:p>
            <a:r>
              <a:rPr lang="en-US" sz="3600"/>
              <a:t>Mileage</a:t>
            </a:r>
          </a:p>
        </p:txBody>
      </p:sp>
      <p:sp>
        <p:nvSpPr>
          <p:cNvPr id="13" name="Card 13"/>
          <p:cNvSpPr/>
          <p:nvPr/>
        </p:nvSpPr>
        <p:spPr>
          <a:xfrm>
            <a:off x="548640" y="169164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749808" y="1892808"/>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15" name="Icon gauge 15" descr="gauge icon"/>
          <p:cNvPicPr>
            <a:picLocks noChangeAspect="1"/>
          </p:cNvPicPr>
          <p:nvPr/>
        </p:nvPicPr>
        <p:blipFill>
          <a:blip r:embed="rId3"/>
          <a:stretch>
            <a:fillRect/>
          </a:stretch>
        </p:blipFill>
        <p:spPr>
          <a:xfrm>
            <a:off x="868680" y="2011680"/>
            <a:ext cx="219456" cy="219456"/>
          </a:xfrm>
          <a:prstGeom prst="rect">
            <a:avLst/>
          </a:prstGeom>
        </p:spPr>
      </p:pic>
      <p:sp>
        <p:nvSpPr>
          <p:cNvPr id="16" name="Text 16"/>
          <p:cNvSpPr txBox="1"/>
          <p:nvPr/>
        </p:nvSpPr>
        <p:spPr>
          <a:xfrm>
            <a:off x="1408176" y="1892808"/>
            <a:ext cx="4349344" cy="1324051"/>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Errant mileage records</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Should the threshold apply to all mileage records?</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At dispatch / kiosk: stop check-in until a good value, flag it, or both?</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Will people go back and get the real odometer?</a:t>
            </a:r>
          </a:p>
        </p:txBody>
      </p:sp>
      <p:sp>
        <p:nvSpPr>
          <p:cNvPr id="17" name="Card 17"/>
          <p:cNvSpPr/>
          <p:nvPr/>
        </p:nvSpPr>
        <p:spPr>
          <a:xfrm>
            <a:off x="6233008" y="169164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6434176" y="1892808"/>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19" name="Icon gas 19" descr="gas icon"/>
          <p:cNvPicPr>
            <a:picLocks noChangeAspect="1"/>
          </p:cNvPicPr>
          <p:nvPr/>
        </p:nvPicPr>
        <p:blipFill>
          <a:blip r:embed="rId4"/>
          <a:stretch>
            <a:fillRect/>
          </a:stretch>
        </p:blipFill>
        <p:spPr>
          <a:xfrm>
            <a:off x="6553048" y="2011680"/>
            <a:ext cx="219456" cy="219456"/>
          </a:xfrm>
          <a:prstGeom prst="rect">
            <a:avLst/>
          </a:prstGeom>
        </p:spPr>
      </p:pic>
      <p:sp>
        <p:nvSpPr>
          <p:cNvPr id="20" name="Text 20"/>
          <p:cNvSpPr txBox="1"/>
          <p:nvPr/>
        </p:nvSpPr>
        <p:spPr>
          <a:xfrm>
            <a:off x="7092544" y="1892808"/>
            <a:ext cx="4349344" cy="1324051"/>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Fuel thresholds</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Threshold for each vehicle at fuel, but only fuel. It should have stopped these</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Should the threshold be used all the time?</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Should we not allow an override on fuel imports?</a:t>
            </a:r>
          </a:p>
        </p:txBody>
      </p:sp>
      <p:sp>
        <p:nvSpPr>
          <p:cNvPr id="21" name="Card 21"/>
          <p:cNvSpPr/>
          <p:nvPr/>
        </p:nvSpPr>
        <p:spPr>
          <a:xfrm>
            <a:off x="548640" y="361188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Icon circle 22"/>
          <p:cNvSpPr/>
          <p:nvPr/>
        </p:nvSpPr>
        <p:spPr>
          <a:xfrm>
            <a:off x="749808" y="3813048"/>
            <a:ext cx="457200" cy="45720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23" name="Icon warn 23" descr="warn icon"/>
          <p:cNvPicPr>
            <a:picLocks noChangeAspect="1"/>
          </p:cNvPicPr>
          <p:nvPr/>
        </p:nvPicPr>
        <p:blipFill>
          <a:blip r:embed="rId5"/>
          <a:stretch>
            <a:fillRect/>
          </a:stretch>
        </p:blipFill>
        <p:spPr>
          <a:xfrm>
            <a:off x="868680" y="3931920"/>
            <a:ext cx="219456" cy="219456"/>
          </a:xfrm>
          <a:prstGeom prst="rect">
            <a:avLst/>
          </a:prstGeom>
        </p:spPr>
      </p:pic>
      <p:sp>
        <p:nvSpPr>
          <p:cNvPr id="24" name="Text 24"/>
          <p:cNvSpPr txBox="1"/>
          <p:nvPr/>
        </p:nvSpPr>
        <p:spPr>
          <a:xfrm>
            <a:off x="1408176" y="3813048"/>
            <a:ext cx="4349344" cy="1324051"/>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Crazy values</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Log but not apply? Across the board?</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Expand the GPSI threshold to everything?</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The issue at the kiosk: does it stop the check-in?</a:t>
            </a:r>
          </a:p>
        </p:txBody>
      </p:sp>
      <p:sp>
        <p:nvSpPr>
          <p:cNvPr id="25" name="Card 25"/>
          <p:cNvSpPr/>
          <p:nvPr/>
        </p:nvSpPr>
        <p:spPr>
          <a:xfrm>
            <a:off x="6233008" y="3611880"/>
            <a:ext cx="541004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Icon circle 26"/>
          <p:cNvSpPr/>
          <p:nvPr/>
        </p:nvSpPr>
        <p:spPr>
          <a:xfrm>
            <a:off x="6434176" y="3813048"/>
            <a:ext cx="457200" cy="457200"/>
          </a:xfrm>
          <a:prstGeom prst="ellipse">
            <a:avLst/>
          </a:prstGeom>
          <a:solidFill>
            <a:schemeClr val="tx2"/>
          </a:solidFill>
          <a:ln>
            <a:noFill/>
          </a:ln>
        </p:spPr>
        <p:txBody>
          <a:bodyPr wrap="square" lIns="0" tIns="0" rIns="0" bIns="0" anchor="ctr">
            <a:noAutofit/>
          </a:bodyPr>
          <a:lstStyle/>
          <a:p>
            <a:endParaRPr lang="en-US"/>
          </a:p>
        </p:txBody>
      </p:sp>
      <p:pic>
        <p:nvPicPr>
          <p:cNvPr id="27" name="Icon import 27" descr="import icon"/>
          <p:cNvPicPr>
            <a:picLocks noChangeAspect="1"/>
          </p:cNvPicPr>
          <p:nvPr/>
        </p:nvPicPr>
        <p:blipFill>
          <a:blip r:embed="rId6"/>
          <a:stretch>
            <a:fillRect/>
          </a:stretch>
        </p:blipFill>
        <p:spPr>
          <a:xfrm>
            <a:off x="6553048" y="3931920"/>
            <a:ext cx="219456" cy="219456"/>
          </a:xfrm>
          <a:prstGeom prst="rect">
            <a:avLst/>
          </a:prstGeom>
        </p:spPr>
      </p:pic>
      <p:sp>
        <p:nvSpPr>
          <p:cNvPr id="28" name="Text 28"/>
          <p:cNvSpPr txBox="1"/>
          <p:nvPr/>
        </p:nvSpPr>
        <p:spPr>
          <a:xfrm>
            <a:off x="7092544" y="3813048"/>
            <a:ext cx="4349344" cy="1324051"/>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Fuel import</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1A1A1A"/>
                </a:solidFill>
                <a:latin typeface="Roboto"/>
                <a:cs typeface="Roboto"/>
              </a:rPr>
              <a:t>Over threshold: no mileage added?</a:t>
            </a:r>
          </a:p>
        </p:txBody>
      </p:sp>
      <p:sp>
        <p:nvSpPr>
          <p:cNvPr id="29" name="Slide Number 29"/>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21</a:t>
            </a:fld>
            <a:endParaRPr lang="en-US" sz="1000">
              <a:solidFill>
                <a:srgbClr val="DCE7F3"/>
              </a:solidFill>
              <a:latin typeface="Roboto"/>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NOTIFICATIONS</a:t>
            </a:r>
          </a:p>
        </p:txBody>
      </p:sp>
      <p:sp>
        <p:nvSpPr>
          <p:cNvPr id="12" name="title 12"/>
          <p:cNvSpPr>
            <a:spLocks noGrp="1"/>
          </p:cNvSpPr>
          <p:nvPr>
            <p:ph type="title" idx="104"/>
          </p:nvPr>
        </p:nvSpPr>
        <p:spPr/>
        <p:txBody>
          <a:bodyPr>
            <a:noAutofit/>
          </a:bodyPr>
          <a:lstStyle/>
          <a:p>
            <a:r>
              <a:rPr lang="en-US" sz="3600"/>
              <a:t>Emails / Notification Center</a:t>
            </a:r>
          </a:p>
        </p:txBody>
      </p:sp>
      <p:sp>
        <p:nvSpPr>
          <p:cNvPr id="13" name="Card 13"/>
          <p:cNvSpPr/>
          <p:nvPr/>
        </p:nvSpPr>
        <p:spPr>
          <a:xfrm>
            <a:off x="548640"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layer 15" descr="layer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TEMPLATES</a:t>
            </a:r>
          </a:p>
          <a:p>
            <a:pPr marL="0" indent="0" algn="l">
              <a:lnSpc>
                <a:spcPct val="95000"/>
              </a:lnSpc>
              <a:spcBef>
                <a:spcPts val="0"/>
              </a:spcBef>
              <a:spcAft>
                <a:spcPts val="600"/>
              </a:spcAft>
              <a:buNone/>
            </a:pPr>
            <a:r>
              <a:rPr lang="en-US" sz="1800" b="1" i="0">
                <a:solidFill>
                  <a:srgbClr val="0B1F38"/>
                </a:solidFill>
                <a:latin typeface="Syne"/>
                <a:cs typeface="Syne"/>
              </a:rPr>
              <a:t>Do you still want templates?</a:t>
            </a:r>
          </a:p>
        </p:txBody>
      </p:sp>
      <p:sp>
        <p:nvSpPr>
          <p:cNvPr id="17" name="Card 17"/>
          <p:cNvSpPr/>
          <p:nvPr/>
        </p:nvSpPr>
        <p:spPr>
          <a:xfrm>
            <a:off x="4338218"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9" name="Icon bell 19" descr="bell icon"/>
          <p:cNvPicPr>
            <a:picLocks noChangeAspect="1"/>
          </p:cNvPicPr>
          <p:nvPr/>
        </p:nvPicPr>
        <p:blipFill>
          <a:blip r:embed="rId4"/>
          <a:stretch>
            <a:fillRect/>
          </a:stretch>
        </p:blipFill>
        <p:spPr>
          <a:xfrm>
            <a:off x="4741652" y="2095073"/>
            <a:ext cx="272125" cy="272125"/>
          </a:xfrm>
          <a:prstGeom prst="rect">
            <a:avLst/>
          </a:prstGeom>
        </p:spPr>
      </p:pic>
      <p:sp>
        <p:nvSpPr>
          <p:cNvPr id="20" name="Text 20"/>
          <p:cNvSpPr txBox="1"/>
          <p:nvPr/>
        </p:nvSpPr>
        <p:spPr>
          <a:xfrm>
            <a:off x="4594250"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TRIGGERS</a:t>
            </a:r>
          </a:p>
          <a:p>
            <a:pPr marL="0" indent="0" algn="l">
              <a:lnSpc>
                <a:spcPct val="95000"/>
              </a:lnSpc>
              <a:spcBef>
                <a:spcPts val="0"/>
              </a:spcBef>
              <a:spcAft>
                <a:spcPts val="600"/>
              </a:spcAft>
              <a:buNone/>
            </a:pPr>
            <a:r>
              <a:rPr lang="en-US" b="1">
                <a:solidFill>
                  <a:srgbClr val="0B1F38"/>
                </a:solidFill>
                <a:latin typeface="Syne"/>
                <a:cs typeface="Syne"/>
              </a:rPr>
              <a:t>Are multiple triggers per email required?</a:t>
            </a:r>
          </a:p>
          <a:p>
            <a:pPr marL="0" indent="0" algn="l">
              <a:lnSpc>
                <a:spcPct val="95000"/>
              </a:lnSpc>
              <a:spcBef>
                <a:spcPts val="0"/>
              </a:spcBef>
              <a:spcAft>
                <a:spcPts val="600"/>
              </a:spcAft>
              <a:buNone/>
            </a:pPr>
            <a:r>
              <a:rPr lang="en-US" b="1">
                <a:solidFill>
                  <a:srgbClr val="0B1F38"/>
                </a:solidFill>
                <a:latin typeface="Syne"/>
                <a:cs typeface="Syne"/>
              </a:rPr>
              <a:t>What are your most common triggers?</a:t>
            </a:r>
          </a:p>
          <a:p>
            <a:pPr marL="0" indent="0" algn="l">
              <a:lnSpc>
                <a:spcPct val="95000"/>
              </a:lnSpc>
              <a:spcBef>
                <a:spcPts val="0"/>
              </a:spcBef>
              <a:spcAft>
                <a:spcPts val="600"/>
              </a:spcAft>
              <a:buNone/>
            </a:pPr>
            <a:r>
              <a:rPr lang="en-US" b="1">
                <a:solidFill>
                  <a:srgbClr val="0B1F38"/>
                </a:solidFill>
                <a:latin typeface="Syne"/>
                <a:cs typeface="Syne"/>
              </a:rPr>
              <a:t>Is scheduling required?</a:t>
            </a:r>
          </a:p>
        </p:txBody>
      </p:sp>
      <p:sp>
        <p:nvSpPr>
          <p:cNvPr id="21" name="Card 21"/>
          <p:cNvSpPr/>
          <p:nvPr/>
        </p:nvSpPr>
        <p:spPr>
          <a:xfrm>
            <a:off x="8127797" y="1691640"/>
            <a:ext cx="3515258"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22" name="Icon circle 22"/>
          <p:cNvSpPr/>
          <p:nvPr/>
        </p:nvSpPr>
        <p:spPr>
          <a:xfrm>
            <a:off x="8383829"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23" name="Icon envelope 23" descr="envelope icon"/>
          <p:cNvPicPr>
            <a:picLocks noChangeAspect="1"/>
          </p:cNvPicPr>
          <p:nvPr/>
        </p:nvPicPr>
        <p:blipFill>
          <a:blip r:embed="rId5"/>
          <a:stretch>
            <a:fillRect/>
          </a:stretch>
        </p:blipFill>
        <p:spPr>
          <a:xfrm>
            <a:off x="8531230" y="2095073"/>
            <a:ext cx="272125" cy="272125"/>
          </a:xfrm>
          <a:prstGeom prst="rect">
            <a:avLst/>
          </a:prstGeom>
        </p:spPr>
      </p:pic>
      <p:sp>
        <p:nvSpPr>
          <p:cNvPr id="24" name="Text 24"/>
          <p:cNvSpPr txBox="1"/>
          <p:nvPr/>
        </p:nvSpPr>
        <p:spPr>
          <a:xfrm>
            <a:off x="8383829"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FOR EXAMPLE</a:t>
            </a:r>
          </a:p>
          <a:p>
            <a:pPr marL="0" indent="0" algn="l">
              <a:lnSpc>
                <a:spcPct val="95000"/>
              </a:lnSpc>
              <a:spcBef>
                <a:spcPts val="0"/>
              </a:spcBef>
              <a:spcAft>
                <a:spcPts val="600"/>
              </a:spcAft>
              <a:buNone/>
            </a:pPr>
            <a:r>
              <a:rPr lang="en-US" sz="1800" b="1" i="0">
                <a:solidFill>
                  <a:srgbClr val="FFFFFF"/>
                </a:solidFill>
                <a:latin typeface="Syne"/>
                <a:cs typeface="Syne"/>
              </a:rPr>
              <a:t>Reservation Email</a:t>
            </a:r>
          </a:p>
          <a:p>
            <a:pPr marL="0" indent="0" algn="l">
              <a:lnSpc>
                <a:spcPct val="110000"/>
              </a:lnSpc>
              <a:spcBef>
                <a:spcPts val="0"/>
              </a:spcBef>
              <a:spcAft>
                <a:spcPts val="400"/>
              </a:spcAft>
              <a:buNone/>
            </a:pPr>
            <a:r>
              <a:rPr lang="en-US" sz="1350" b="0" i="0">
                <a:solidFill>
                  <a:srgbClr val="FFFFFF"/>
                </a:solidFill>
                <a:latin typeface="Roboto"/>
                <a:cs typeface="Roboto"/>
              </a:rPr>
              <a:t>Goes out with a new request, request approved, and request changes approved?</a:t>
            </a:r>
          </a:p>
        </p:txBody>
      </p:sp>
      <p:sp>
        <p:nvSpPr>
          <p:cNvPr id="25" name="Slide Number 25"/>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22</a:t>
            </a:fld>
            <a:endParaRPr lang="en-US" sz="1000">
              <a:solidFill>
                <a:srgbClr val="DCE7F3"/>
              </a:solidFill>
              <a:latin typeface="Roboto"/>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CIRCLE CHECK &amp; MOBILE</a:t>
            </a:r>
          </a:p>
        </p:txBody>
      </p:sp>
      <p:sp>
        <p:nvSpPr>
          <p:cNvPr id="12" name="title 12"/>
          <p:cNvSpPr>
            <a:spLocks noGrp="1"/>
          </p:cNvSpPr>
          <p:nvPr>
            <p:ph type="title" idx="104"/>
          </p:nvPr>
        </p:nvSpPr>
        <p:spPr/>
        <p:txBody>
          <a:bodyPr>
            <a:noAutofit/>
          </a:bodyPr>
          <a:lstStyle/>
          <a:p>
            <a:r>
              <a:rPr lang="en-US" sz="3600"/>
              <a:t>Circle Check Process</a:t>
            </a:r>
          </a:p>
        </p:txBody>
      </p:sp>
      <p:sp>
        <p:nvSpPr>
          <p:cNvPr id="13" name="Card 13"/>
          <p:cNvSpPr/>
          <p:nvPr/>
        </p:nvSpPr>
        <p:spPr>
          <a:xfrm>
            <a:off x="548640" y="1691640"/>
            <a:ext cx="541004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clipboard 15" descr="clipboard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489798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LET'S TALK THROUGH THE USE CASE!</a:t>
            </a:r>
          </a:p>
          <a:p>
            <a:pPr marL="0" indent="0" algn="l">
              <a:lnSpc>
                <a:spcPct val="95000"/>
              </a:lnSpc>
              <a:spcBef>
                <a:spcPts val="0"/>
              </a:spcBef>
              <a:spcAft>
                <a:spcPts val="600"/>
              </a:spcAft>
              <a:buNone/>
            </a:pPr>
            <a:r>
              <a:rPr lang="en-US" sz="2000" b="1" i="0">
                <a:solidFill>
                  <a:srgbClr val="0B1F38"/>
                </a:solidFill>
                <a:latin typeface="Syne"/>
                <a:cs typeface="Syne"/>
              </a:rPr>
              <a:t>Circle check</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Is it the driver? Fleet team?</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What's the flow?</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If you give keys at the box, how do you see enforcing the check before they drive?</a:t>
            </a:r>
          </a:p>
          <a:p>
            <a:pPr marL="201168" indent="-182880" algn="l">
              <a:lnSpc>
                <a:spcPct val="110000"/>
              </a:lnSpc>
              <a:spcBef>
                <a:spcPts val="0"/>
              </a:spcBef>
              <a:spcAft>
                <a:spcPts val="400"/>
              </a:spcAft>
              <a:buClr>
                <a:srgbClr val="F58220"/>
              </a:buClr>
              <a:buSzPct val="100000"/>
              <a:buFont typeface="Arial"/>
              <a:buChar char="•"/>
            </a:pPr>
            <a:r>
              <a:rPr lang="en-US" sz="1400">
                <a:solidFill>
                  <a:srgbClr val="1A1A1A"/>
                </a:solidFill>
                <a:latin typeface="Roboto"/>
                <a:cs typeface="Roboto"/>
              </a:rPr>
              <a:t>Would you stop a dispatch in if a check isn’t completed?</a:t>
            </a:r>
            <a:endParaRPr lang="en-US" sz="1400" b="0" i="0">
              <a:solidFill>
                <a:srgbClr val="1A1A1A"/>
              </a:solidFill>
              <a:latin typeface="Roboto"/>
              <a:cs typeface="Roboto"/>
            </a:endParaRPr>
          </a:p>
        </p:txBody>
      </p:sp>
      <p:sp>
        <p:nvSpPr>
          <p:cNvPr id="17" name="Card 17"/>
          <p:cNvSpPr/>
          <p:nvPr/>
        </p:nvSpPr>
        <p:spPr>
          <a:xfrm>
            <a:off x="6233008" y="1691640"/>
            <a:ext cx="541004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6489040"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9" name="Icon mobile 19" descr="mobile icon"/>
          <p:cNvPicPr>
            <a:picLocks noChangeAspect="1"/>
          </p:cNvPicPr>
          <p:nvPr/>
        </p:nvPicPr>
        <p:blipFill>
          <a:blip r:embed="rId4"/>
          <a:stretch>
            <a:fillRect/>
          </a:stretch>
        </p:blipFill>
        <p:spPr>
          <a:xfrm>
            <a:off x="6636441" y="2095073"/>
            <a:ext cx="272125" cy="272125"/>
          </a:xfrm>
          <a:prstGeom prst="rect">
            <a:avLst/>
          </a:prstGeom>
        </p:spPr>
      </p:pic>
      <p:sp>
        <p:nvSpPr>
          <p:cNvPr id="20" name="Text 20"/>
          <p:cNvSpPr txBox="1"/>
          <p:nvPr/>
        </p:nvSpPr>
        <p:spPr>
          <a:xfrm>
            <a:off x="6489040" y="2697480"/>
            <a:ext cx="489798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MOBILE APP</a:t>
            </a:r>
          </a:p>
          <a:p>
            <a:pPr marL="0" indent="0" algn="l">
              <a:lnSpc>
                <a:spcPct val="95000"/>
              </a:lnSpc>
              <a:spcBef>
                <a:spcPts val="0"/>
              </a:spcBef>
              <a:spcAft>
                <a:spcPts val="600"/>
              </a:spcAft>
              <a:buNone/>
            </a:pPr>
            <a:r>
              <a:rPr lang="en-US" sz="2000" b="1" i="0">
                <a:solidFill>
                  <a:srgbClr val="0B1F38"/>
                </a:solidFill>
                <a:latin typeface="Syne"/>
                <a:cs typeface="Syne"/>
              </a:rPr>
              <a:t>Getting it on phones</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Can your drivers download apps?</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Android, iOS?</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How to sync / auth to your domain?</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Is this too complicated?</a:t>
            </a:r>
          </a:p>
        </p:txBody>
      </p:sp>
      <p:sp>
        <p:nvSpPr>
          <p:cNvPr id="21" name="Slide Number 21"/>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23</a:t>
            </a:fld>
            <a:endParaRPr lang="en-US" sz="1000">
              <a:solidFill>
                <a:srgbClr val="DCE7F3"/>
              </a:solidFill>
              <a:latin typeface="Roboto"/>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PERMISSIONS</a:t>
            </a:r>
          </a:p>
        </p:txBody>
      </p:sp>
      <p:sp>
        <p:nvSpPr>
          <p:cNvPr id="12" name="title 12"/>
          <p:cNvSpPr>
            <a:spLocks noGrp="1"/>
          </p:cNvSpPr>
          <p:nvPr>
            <p:ph type="title" idx="104"/>
          </p:nvPr>
        </p:nvSpPr>
        <p:spPr/>
        <p:txBody>
          <a:bodyPr>
            <a:noAutofit/>
          </a:bodyPr>
          <a:lstStyle/>
          <a:p>
            <a:r>
              <a:rPr lang="en-US" sz="3600"/>
              <a:t>Permissions / Hierarchy</a:t>
            </a:r>
          </a:p>
        </p:txBody>
      </p:sp>
      <p:sp>
        <p:nvSpPr>
          <p:cNvPr id="13" name="Card 13"/>
          <p:cNvSpPr/>
          <p:nvPr/>
        </p:nvSpPr>
        <p:spPr>
          <a:xfrm>
            <a:off x="548640" y="1691640"/>
            <a:ext cx="4206240" cy="21031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table 15" descr="table icon"/>
          <p:cNvPicPr>
            <a:picLocks noChangeAspect="1"/>
          </p:cNvPicPr>
          <p:nvPr/>
        </p:nvPicPr>
        <p:blipFill>
          <a:blip r:embed="rId2"/>
          <a:stretch>
            <a:fillRect/>
          </a:stretch>
        </p:blipFill>
        <p:spPr>
          <a:xfrm>
            <a:off x="952073" y="2095073"/>
            <a:ext cx="272125" cy="272125"/>
          </a:xfrm>
          <a:prstGeom prst="rect">
            <a:avLst/>
          </a:prstGeom>
        </p:spPr>
      </p:pic>
      <p:sp>
        <p:nvSpPr>
          <p:cNvPr id="16" name="Text 16"/>
          <p:cNvSpPr txBox="1"/>
          <p:nvPr/>
        </p:nvSpPr>
        <p:spPr>
          <a:xfrm>
            <a:off x="1572768" y="1947672"/>
            <a:ext cx="2926080" cy="1693469"/>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THE IDEA</a:t>
            </a:r>
            <a:r>
              <a:rPr lang="en-US" sz="1100" b="1" spc="200">
                <a:solidFill>
                  <a:srgbClr val="F58220"/>
                </a:solidFill>
                <a:latin typeface="Roboto"/>
                <a:cs typeface="Roboto"/>
              </a:rPr>
              <a:t>S</a:t>
            </a:r>
            <a:endParaRPr lang="en-US" sz="1100" b="1" i="0" spc="200">
              <a:solidFill>
                <a:srgbClr val="F58220"/>
              </a:solidFill>
              <a:latin typeface="Roboto"/>
              <a:cs typeface="Roboto"/>
            </a:endParaRPr>
          </a:p>
          <a:p>
            <a:pPr marL="0" indent="0" algn="l">
              <a:lnSpc>
                <a:spcPct val="95000"/>
              </a:lnSpc>
              <a:spcBef>
                <a:spcPts val="0"/>
              </a:spcBef>
              <a:spcAft>
                <a:spcPts val="600"/>
              </a:spcAft>
              <a:buNone/>
            </a:pPr>
            <a:r>
              <a:rPr lang="en-US" sz="1600" b="1" i="0">
                <a:solidFill>
                  <a:srgbClr val="0B1F38"/>
                </a:solidFill>
                <a:latin typeface="Syne"/>
                <a:cs typeface="Syne"/>
              </a:rPr>
              <a:t>Permissions tab as a table</a:t>
            </a:r>
          </a:p>
          <a:p>
            <a:pPr marL="0" indent="0" algn="l">
              <a:lnSpc>
                <a:spcPct val="110000"/>
              </a:lnSpc>
              <a:spcBef>
                <a:spcPts val="0"/>
              </a:spcBef>
              <a:spcAft>
                <a:spcPts val="400"/>
              </a:spcAft>
              <a:buNone/>
            </a:pPr>
            <a:r>
              <a:rPr lang="en-US" sz="1200" b="0" i="0">
                <a:solidFill>
                  <a:srgbClr val="1A1A1A"/>
                </a:solidFill>
                <a:latin typeface="Roboto"/>
                <a:cs typeface="Roboto"/>
              </a:rPr>
              <a:t>Permission levels across the top, sites as rows</a:t>
            </a:r>
          </a:p>
          <a:p>
            <a:pPr>
              <a:lnSpc>
                <a:spcPct val="110000"/>
              </a:lnSpc>
              <a:spcAft>
                <a:spcPts val="400"/>
              </a:spcAft>
            </a:pPr>
            <a:r>
              <a:rPr lang="en-US" sz="1600" b="1">
                <a:solidFill>
                  <a:srgbClr val="0B1F38"/>
                </a:solidFill>
                <a:latin typeface="Syne"/>
                <a:cs typeface="Syne"/>
              </a:rPr>
              <a:t>Introduce Permission Groups</a:t>
            </a:r>
          </a:p>
          <a:p>
            <a:pPr>
              <a:lnSpc>
                <a:spcPct val="110000"/>
              </a:lnSpc>
              <a:spcAft>
                <a:spcPts val="400"/>
              </a:spcAft>
            </a:pPr>
            <a:r>
              <a:rPr lang="en-US" sz="1600" b="1">
                <a:solidFill>
                  <a:srgbClr val="0B1F38"/>
                </a:solidFill>
                <a:latin typeface="Syne"/>
                <a:cs typeface="Syne"/>
              </a:rPr>
              <a:t>Introduce Permission Cloning</a:t>
            </a:r>
            <a:endParaRPr lang="en-US" sz="1600" b="0" i="0">
              <a:solidFill>
                <a:srgbClr val="1A1A1A"/>
              </a:solidFill>
              <a:latin typeface="Roboto"/>
              <a:cs typeface="Roboto"/>
            </a:endParaRPr>
          </a:p>
          <a:p>
            <a:pPr marL="0" indent="0" algn="l">
              <a:lnSpc>
                <a:spcPct val="110000"/>
              </a:lnSpc>
              <a:spcBef>
                <a:spcPts val="0"/>
              </a:spcBef>
              <a:spcAft>
                <a:spcPts val="400"/>
              </a:spcAft>
              <a:buNone/>
            </a:pPr>
            <a:endParaRPr lang="en-US" sz="1300" b="0" i="0">
              <a:solidFill>
                <a:srgbClr val="1A1A1A"/>
              </a:solidFill>
              <a:latin typeface="Roboto"/>
              <a:cs typeface="Roboto"/>
            </a:endParaRPr>
          </a:p>
        </p:txBody>
      </p:sp>
      <p:sp>
        <p:nvSpPr>
          <p:cNvPr id="17" name="Card 17"/>
          <p:cNvSpPr/>
          <p:nvPr/>
        </p:nvSpPr>
        <p:spPr>
          <a:xfrm>
            <a:off x="548640" y="4069080"/>
            <a:ext cx="4206240" cy="11887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868680" y="4389120"/>
            <a:ext cx="502920" cy="502920"/>
          </a:xfrm>
          <a:prstGeom prst="ellipse">
            <a:avLst/>
          </a:prstGeom>
          <a:solidFill>
            <a:srgbClr val="F58220"/>
          </a:solidFill>
          <a:ln>
            <a:noFill/>
          </a:ln>
        </p:spPr>
        <p:txBody>
          <a:bodyPr wrap="square" lIns="0" tIns="0" rIns="0" bIns="0" anchor="ctr">
            <a:noAutofit/>
          </a:bodyPr>
          <a:lstStyle/>
          <a:p>
            <a:endParaRPr lang="en-US"/>
          </a:p>
        </p:txBody>
      </p:sp>
      <p:pic>
        <p:nvPicPr>
          <p:cNvPr id="19" name="Icon question 19" descr="question icon"/>
          <p:cNvPicPr>
            <a:picLocks noChangeAspect="1"/>
          </p:cNvPicPr>
          <p:nvPr/>
        </p:nvPicPr>
        <p:blipFill>
          <a:blip r:embed="rId3"/>
          <a:stretch>
            <a:fillRect/>
          </a:stretch>
        </p:blipFill>
        <p:spPr>
          <a:xfrm>
            <a:off x="999439" y="4519879"/>
            <a:ext cx="241402" cy="241402"/>
          </a:xfrm>
          <a:prstGeom prst="rect">
            <a:avLst/>
          </a:prstGeom>
        </p:spPr>
      </p:pic>
      <p:sp>
        <p:nvSpPr>
          <p:cNvPr id="20" name="Text 20"/>
          <p:cNvSpPr txBox="1"/>
          <p:nvPr/>
        </p:nvSpPr>
        <p:spPr>
          <a:xfrm>
            <a:off x="1572768" y="4389120"/>
            <a:ext cx="2862072" cy="676656"/>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800" b="1" i="0">
                <a:solidFill>
                  <a:srgbClr val="0B1F38"/>
                </a:solidFill>
                <a:latin typeface="Syne"/>
                <a:cs typeface="Syne"/>
              </a:rPr>
              <a:t>Any heartburn?</a:t>
            </a:r>
          </a:p>
        </p:txBody>
      </p:sp>
      <p:sp>
        <p:nvSpPr>
          <p:cNvPr id="21" name="Card 21"/>
          <p:cNvSpPr/>
          <p:nvPr/>
        </p:nvSpPr>
        <p:spPr>
          <a:xfrm>
            <a:off x="5029200" y="1691640"/>
            <a:ext cx="6613855"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Text 22"/>
          <p:cNvSpPr txBox="1"/>
          <p:nvPr/>
        </p:nvSpPr>
        <p:spPr>
          <a:xfrm>
            <a:off x="5303520" y="1874520"/>
            <a:ext cx="6065215"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100" b="1" i="0" spc="200">
                <a:solidFill>
                  <a:srgbClr val="F58220"/>
                </a:solidFill>
                <a:latin typeface="Roboto"/>
                <a:cs typeface="Roboto"/>
              </a:rPr>
              <a:t>CONCEPT SKETCH</a:t>
            </a:r>
          </a:p>
        </p:txBody>
      </p:sp>
      <p:sp>
        <p:nvSpPr>
          <p:cNvPr id="23" name="Card 23"/>
          <p:cNvSpPr/>
          <p:nvPr/>
        </p:nvSpPr>
        <p:spPr>
          <a:xfrm>
            <a:off x="5303520" y="2286000"/>
            <a:ext cx="6065215" cy="530352"/>
          </a:xfrm>
          <a:prstGeom prst="roundRect">
            <a:avLst>
              <a:gd name="adj" fmla="val 12000"/>
            </a:avLst>
          </a:prstGeom>
          <a:solidFill>
            <a:srgbClr val="0B1F38"/>
          </a:solidFill>
          <a:ln>
            <a:noFill/>
          </a:ln>
        </p:spPr>
        <p:txBody>
          <a:bodyPr wrap="square" lIns="0" tIns="0" rIns="0" bIns="0" anchor="ctr">
            <a:noAutofit/>
          </a:bodyPr>
          <a:lstStyle/>
          <a:p>
            <a:endParaRPr lang="en-US"/>
          </a:p>
        </p:txBody>
      </p:sp>
      <p:sp>
        <p:nvSpPr>
          <p:cNvPr id="24" name="Text 24"/>
          <p:cNvSpPr txBox="1"/>
          <p:nvPr/>
        </p:nvSpPr>
        <p:spPr>
          <a:xfrm>
            <a:off x="6766560" y="2286000"/>
            <a:ext cx="1150544" cy="530352"/>
          </a:xfrm>
          <a:prstGeom prst="rect">
            <a:avLst/>
          </a:prstGeom>
          <a:noFill/>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Roboto"/>
                <a:cs typeface="Roboto"/>
              </a:rPr>
              <a:t>Admin</a:t>
            </a:r>
          </a:p>
        </p:txBody>
      </p:sp>
      <p:sp>
        <p:nvSpPr>
          <p:cNvPr id="25" name="Text 25"/>
          <p:cNvSpPr txBox="1"/>
          <p:nvPr/>
        </p:nvSpPr>
        <p:spPr>
          <a:xfrm>
            <a:off x="7917104" y="2286000"/>
            <a:ext cx="1150544" cy="530352"/>
          </a:xfrm>
          <a:prstGeom prst="rect">
            <a:avLst/>
          </a:prstGeom>
          <a:noFill/>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Roboto"/>
                <a:cs typeface="Roboto"/>
              </a:rPr>
              <a:t>Dispatcher</a:t>
            </a:r>
          </a:p>
        </p:txBody>
      </p:sp>
      <p:sp>
        <p:nvSpPr>
          <p:cNvPr id="26" name="Text 26"/>
          <p:cNvSpPr txBox="1"/>
          <p:nvPr/>
        </p:nvSpPr>
        <p:spPr>
          <a:xfrm>
            <a:off x="9067648" y="2286000"/>
            <a:ext cx="1150544" cy="530352"/>
          </a:xfrm>
          <a:prstGeom prst="rect">
            <a:avLst/>
          </a:prstGeom>
          <a:noFill/>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Roboto"/>
                <a:cs typeface="Roboto"/>
              </a:rPr>
              <a:t>Driver</a:t>
            </a:r>
          </a:p>
        </p:txBody>
      </p:sp>
      <p:sp>
        <p:nvSpPr>
          <p:cNvPr id="27" name="Text 27"/>
          <p:cNvSpPr txBox="1"/>
          <p:nvPr/>
        </p:nvSpPr>
        <p:spPr>
          <a:xfrm>
            <a:off x="10218191" y="2286000"/>
            <a:ext cx="1150544" cy="530352"/>
          </a:xfrm>
          <a:prstGeom prst="rect">
            <a:avLst/>
          </a:prstGeom>
          <a:noFill/>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Roboto"/>
                <a:cs typeface="Roboto"/>
              </a:rPr>
              <a:t>Requestor</a:t>
            </a:r>
          </a:p>
        </p:txBody>
      </p:sp>
      <p:sp>
        <p:nvSpPr>
          <p:cNvPr id="28" name="Card 28"/>
          <p:cNvSpPr/>
          <p:nvPr/>
        </p:nvSpPr>
        <p:spPr>
          <a:xfrm>
            <a:off x="5303520" y="2889504"/>
            <a:ext cx="6065215" cy="530352"/>
          </a:xfrm>
          <a:prstGeom prst="roundRect">
            <a:avLst>
              <a:gd name="adj" fmla="val 12000"/>
            </a:avLst>
          </a:prstGeom>
          <a:solidFill>
            <a:srgbClr val="FFFFFF"/>
          </a:solidFill>
          <a:ln>
            <a:noFill/>
          </a:ln>
        </p:spPr>
        <p:txBody>
          <a:bodyPr wrap="square" lIns="0" tIns="0" rIns="0" bIns="0" anchor="ctr">
            <a:noAutofit/>
          </a:bodyPr>
          <a:lstStyle/>
          <a:p>
            <a:endParaRPr lang="en-US"/>
          </a:p>
        </p:txBody>
      </p:sp>
      <p:sp>
        <p:nvSpPr>
          <p:cNvPr id="29" name="Text 29"/>
          <p:cNvSpPr txBox="1"/>
          <p:nvPr/>
        </p:nvSpPr>
        <p:spPr>
          <a:xfrm>
            <a:off x="5486400" y="2889504"/>
            <a:ext cx="1463040" cy="530352"/>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50" b="1" i="0">
                <a:solidFill>
                  <a:srgbClr val="0B1F38"/>
                </a:solidFill>
                <a:latin typeface="Roboto"/>
                <a:cs typeface="Roboto"/>
              </a:rPr>
              <a:t>Site 1</a:t>
            </a:r>
          </a:p>
        </p:txBody>
      </p:sp>
      <p:sp>
        <p:nvSpPr>
          <p:cNvPr id="30" name="Mark 30"/>
          <p:cNvSpPr/>
          <p:nvPr/>
        </p:nvSpPr>
        <p:spPr>
          <a:xfrm>
            <a:off x="7222960" y="3035808"/>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31" name="Mark 31"/>
          <p:cNvSpPr/>
          <p:nvPr/>
        </p:nvSpPr>
        <p:spPr>
          <a:xfrm>
            <a:off x="8373504" y="3035808"/>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32" name="Mark 32"/>
          <p:cNvSpPr/>
          <p:nvPr/>
        </p:nvSpPr>
        <p:spPr>
          <a:xfrm>
            <a:off x="9524047" y="3035808"/>
            <a:ext cx="237744" cy="237744"/>
          </a:xfrm>
          <a:prstGeom prst="roundRect">
            <a:avLst>
              <a:gd name="adj" fmla="val 20000"/>
            </a:avLst>
          </a:prstGeom>
          <a:solidFill>
            <a:srgbClr val="D5DCE6"/>
          </a:solidFill>
          <a:ln>
            <a:noFill/>
          </a:ln>
        </p:spPr>
        <p:txBody>
          <a:bodyPr wrap="square" lIns="0" tIns="0" rIns="0" bIns="0" anchor="ctr">
            <a:noAutofit/>
          </a:bodyPr>
          <a:lstStyle/>
          <a:p>
            <a:endParaRPr lang="en-US"/>
          </a:p>
        </p:txBody>
      </p:sp>
      <p:sp>
        <p:nvSpPr>
          <p:cNvPr id="33" name="Mark 33"/>
          <p:cNvSpPr/>
          <p:nvPr/>
        </p:nvSpPr>
        <p:spPr>
          <a:xfrm>
            <a:off x="10674591" y="3035808"/>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34" name="Card 34"/>
          <p:cNvSpPr/>
          <p:nvPr/>
        </p:nvSpPr>
        <p:spPr>
          <a:xfrm>
            <a:off x="5303520" y="3493008"/>
            <a:ext cx="6065215" cy="530352"/>
          </a:xfrm>
          <a:prstGeom prst="roundRect">
            <a:avLst>
              <a:gd name="adj" fmla="val 12000"/>
            </a:avLst>
          </a:prstGeom>
          <a:solidFill>
            <a:srgbClr val="FFFFFF"/>
          </a:solidFill>
          <a:ln>
            <a:noFill/>
          </a:ln>
        </p:spPr>
        <p:txBody>
          <a:bodyPr wrap="square" lIns="0" tIns="0" rIns="0" bIns="0" anchor="ctr">
            <a:noAutofit/>
          </a:bodyPr>
          <a:lstStyle/>
          <a:p>
            <a:endParaRPr lang="en-US"/>
          </a:p>
        </p:txBody>
      </p:sp>
      <p:sp>
        <p:nvSpPr>
          <p:cNvPr id="35" name="Text 35"/>
          <p:cNvSpPr txBox="1"/>
          <p:nvPr/>
        </p:nvSpPr>
        <p:spPr>
          <a:xfrm>
            <a:off x="5486400" y="3493008"/>
            <a:ext cx="1463040" cy="530352"/>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50" b="1" i="0">
                <a:solidFill>
                  <a:srgbClr val="0B1F38"/>
                </a:solidFill>
                <a:latin typeface="Roboto"/>
                <a:cs typeface="Roboto"/>
              </a:rPr>
              <a:t>Site 2</a:t>
            </a:r>
          </a:p>
        </p:txBody>
      </p:sp>
      <p:sp>
        <p:nvSpPr>
          <p:cNvPr id="36" name="Mark 36"/>
          <p:cNvSpPr/>
          <p:nvPr/>
        </p:nvSpPr>
        <p:spPr>
          <a:xfrm>
            <a:off x="7222960" y="3639312"/>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37" name="Mark 37"/>
          <p:cNvSpPr/>
          <p:nvPr/>
        </p:nvSpPr>
        <p:spPr>
          <a:xfrm>
            <a:off x="8373504" y="3639312"/>
            <a:ext cx="237744" cy="237744"/>
          </a:xfrm>
          <a:prstGeom prst="roundRect">
            <a:avLst>
              <a:gd name="adj" fmla="val 20000"/>
            </a:avLst>
          </a:prstGeom>
          <a:solidFill>
            <a:srgbClr val="D5DCE6"/>
          </a:solidFill>
          <a:ln>
            <a:noFill/>
          </a:ln>
        </p:spPr>
        <p:txBody>
          <a:bodyPr wrap="square" lIns="0" tIns="0" rIns="0" bIns="0" anchor="ctr">
            <a:noAutofit/>
          </a:bodyPr>
          <a:lstStyle/>
          <a:p>
            <a:endParaRPr lang="en-US"/>
          </a:p>
        </p:txBody>
      </p:sp>
      <p:sp>
        <p:nvSpPr>
          <p:cNvPr id="38" name="Mark 38"/>
          <p:cNvSpPr/>
          <p:nvPr/>
        </p:nvSpPr>
        <p:spPr>
          <a:xfrm>
            <a:off x="9524047" y="3639312"/>
            <a:ext cx="237744" cy="237744"/>
          </a:xfrm>
          <a:prstGeom prst="roundRect">
            <a:avLst>
              <a:gd name="adj" fmla="val 20000"/>
            </a:avLst>
          </a:prstGeom>
          <a:solidFill>
            <a:srgbClr val="D5DCE6"/>
          </a:solidFill>
          <a:ln>
            <a:noFill/>
          </a:ln>
        </p:spPr>
        <p:txBody>
          <a:bodyPr wrap="square" lIns="0" tIns="0" rIns="0" bIns="0" anchor="ctr">
            <a:noAutofit/>
          </a:bodyPr>
          <a:lstStyle/>
          <a:p>
            <a:endParaRPr lang="en-US"/>
          </a:p>
        </p:txBody>
      </p:sp>
      <p:sp>
        <p:nvSpPr>
          <p:cNvPr id="39" name="Mark 39"/>
          <p:cNvSpPr/>
          <p:nvPr/>
        </p:nvSpPr>
        <p:spPr>
          <a:xfrm>
            <a:off x="10674591" y="3639312"/>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40" name="Card 40"/>
          <p:cNvSpPr/>
          <p:nvPr/>
        </p:nvSpPr>
        <p:spPr>
          <a:xfrm>
            <a:off x="5303520" y="4096512"/>
            <a:ext cx="6065215" cy="530352"/>
          </a:xfrm>
          <a:prstGeom prst="roundRect">
            <a:avLst>
              <a:gd name="adj" fmla="val 12000"/>
            </a:avLst>
          </a:prstGeom>
          <a:solidFill>
            <a:srgbClr val="FFFFFF"/>
          </a:solidFill>
          <a:ln>
            <a:noFill/>
          </a:ln>
        </p:spPr>
        <p:txBody>
          <a:bodyPr wrap="square" lIns="0" tIns="0" rIns="0" bIns="0" anchor="ctr">
            <a:noAutofit/>
          </a:bodyPr>
          <a:lstStyle/>
          <a:p>
            <a:endParaRPr lang="en-US"/>
          </a:p>
        </p:txBody>
      </p:sp>
      <p:sp>
        <p:nvSpPr>
          <p:cNvPr id="41" name="Text 41"/>
          <p:cNvSpPr txBox="1"/>
          <p:nvPr/>
        </p:nvSpPr>
        <p:spPr>
          <a:xfrm>
            <a:off x="5486400" y="4096512"/>
            <a:ext cx="1463040" cy="530352"/>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50" b="1" i="0">
                <a:solidFill>
                  <a:srgbClr val="0B1F38"/>
                </a:solidFill>
                <a:latin typeface="Roboto"/>
                <a:cs typeface="Roboto"/>
              </a:rPr>
              <a:t>Site 3</a:t>
            </a:r>
          </a:p>
        </p:txBody>
      </p:sp>
      <p:sp>
        <p:nvSpPr>
          <p:cNvPr id="42" name="Mark 42"/>
          <p:cNvSpPr/>
          <p:nvPr/>
        </p:nvSpPr>
        <p:spPr>
          <a:xfrm>
            <a:off x="7222960" y="4242816"/>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43" name="Mark 43"/>
          <p:cNvSpPr/>
          <p:nvPr/>
        </p:nvSpPr>
        <p:spPr>
          <a:xfrm>
            <a:off x="8373504" y="4242816"/>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44" name="Mark 44"/>
          <p:cNvSpPr/>
          <p:nvPr/>
        </p:nvSpPr>
        <p:spPr>
          <a:xfrm>
            <a:off x="9524047" y="4242816"/>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45" name="Mark 45"/>
          <p:cNvSpPr/>
          <p:nvPr/>
        </p:nvSpPr>
        <p:spPr>
          <a:xfrm>
            <a:off x="10674591" y="4242816"/>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46" name="Card 46"/>
          <p:cNvSpPr/>
          <p:nvPr/>
        </p:nvSpPr>
        <p:spPr>
          <a:xfrm>
            <a:off x="5303520" y="4700016"/>
            <a:ext cx="6065215" cy="530352"/>
          </a:xfrm>
          <a:prstGeom prst="roundRect">
            <a:avLst>
              <a:gd name="adj" fmla="val 12000"/>
            </a:avLst>
          </a:prstGeom>
          <a:solidFill>
            <a:srgbClr val="FFFFFF"/>
          </a:solidFill>
          <a:ln>
            <a:noFill/>
          </a:ln>
        </p:spPr>
        <p:txBody>
          <a:bodyPr wrap="square" lIns="0" tIns="0" rIns="0" bIns="0" anchor="ctr">
            <a:noAutofit/>
          </a:bodyPr>
          <a:lstStyle/>
          <a:p>
            <a:endParaRPr lang="en-US"/>
          </a:p>
        </p:txBody>
      </p:sp>
      <p:sp>
        <p:nvSpPr>
          <p:cNvPr id="47" name="Text 47"/>
          <p:cNvSpPr txBox="1"/>
          <p:nvPr/>
        </p:nvSpPr>
        <p:spPr>
          <a:xfrm>
            <a:off x="5486400" y="4700016"/>
            <a:ext cx="1463040" cy="530352"/>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250" b="1" i="0">
                <a:solidFill>
                  <a:srgbClr val="0B1F38"/>
                </a:solidFill>
                <a:latin typeface="Roboto"/>
                <a:cs typeface="Roboto"/>
              </a:rPr>
              <a:t>Site 4</a:t>
            </a:r>
          </a:p>
        </p:txBody>
      </p:sp>
      <p:sp>
        <p:nvSpPr>
          <p:cNvPr id="48" name="Mark 48"/>
          <p:cNvSpPr/>
          <p:nvPr/>
        </p:nvSpPr>
        <p:spPr>
          <a:xfrm>
            <a:off x="7222960" y="4846320"/>
            <a:ext cx="237744" cy="237744"/>
          </a:xfrm>
          <a:prstGeom prst="roundRect">
            <a:avLst>
              <a:gd name="adj" fmla="val 20000"/>
            </a:avLst>
          </a:prstGeom>
          <a:solidFill>
            <a:srgbClr val="D5DCE6"/>
          </a:solidFill>
          <a:ln>
            <a:noFill/>
          </a:ln>
        </p:spPr>
        <p:txBody>
          <a:bodyPr wrap="square" lIns="0" tIns="0" rIns="0" bIns="0" anchor="ctr">
            <a:noAutofit/>
          </a:bodyPr>
          <a:lstStyle/>
          <a:p>
            <a:endParaRPr lang="en-US"/>
          </a:p>
        </p:txBody>
      </p:sp>
      <p:sp>
        <p:nvSpPr>
          <p:cNvPr id="49" name="Mark 49"/>
          <p:cNvSpPr/>
          <p:nvPr/>
        </p:nvSpPr>
        <p:spPr>
          <a:xfrm>
            <a:off x="8373504" y="4846320"/>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50" name="Mark 50"/>
          <p:cNvSpPr/>
          <p:nvPr/>
        </p:nvSpPr>
        <p:spPr>
          <a:xfrm>
            <a:off x="9524047" y="4846320"/>
            <a:ext cx="237744" cy="237744"/>
          </a:xfrm>
          <a:prstGeom prst="roundRect">
            <a:avLst>
              <a:gd name="adj" fmla="val 20000"/>
            </a:avLst>
          </a:prstGeom>
          <a:solidFill>
            <a:srgbClr val="D5DCE6"/>
          </a:solidFill>
          <a:ln>
            <a:noFill/>
          </a:ln>
        </p:spPr>
        <p:txBody>
          <a:bodyPr wrap="square" lIns="0" tIns="0" rIns="0" bIns="0" anchor="ctr">
            <a:noAutofit/>
          </a:bodyPr>
          <a:lstStyle/>
          <a:p>
            <a:endParaRPr lang="en-US"/>
          </a:p>
        </p:txBody>
      </p:sp>
      <p:sp>
        <p:nvSpPr>
          <p:cNvPr id="51" name="Mark 51"/>
          <p:cNvSpPr/>
          <p:nvPr/>
        </p:nvSpPr>
        <p:spPr>
          <a:xfrm>
            <a:off x="10674591" y="4846320"/>
            <a:ext cx="237744" cy="237744"/>
          </a:xfrm>
          <a:prstGeom prst="roundRect">
            <a:avLst>
              <a:gd name="adj" fmla="val 20000"/>
            </a:avLst>
          </a:prstGeom>
          <a:solidFill>
            <a:srgbClr val="3773BC"/>
          </a:solidFill>
          <a:ln>
            <a:noFill/>
          </a:ln>
        </p:spPr>
        <p:txBody>
          <a:bodyPr wrap="square" lIns="0" tIns="0" rIns="0" bIns="0" anchor="ctr">
            <a:noAutofit/>
          </a:bodyPr>
          <a:lstStyle/>
          <a:p>
            <a:endParaRPr lang="en-US"/>
          </a:p>
        </p:txBody>
      </p:sp>
      <p:sp>
        <p:nvSpPr>
          <p:cNvPr id="52" name="Slide Number 52"/>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24</a:t>
            </a:fld>
            <a:endParaRPr lang="en-US" sz="1000">
              <a:solidFill>
                <a:srgbClr val="DCE7F3"/>
              </a:solidFill>
              <a:latin typeface="Roboto"/>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PERMISSIONS · WHAT WE'VE HEARD</a:t>
            </a:r>
          </a:p>
        </p:txBody>
      </p:sp>
      <p:sp>
        <p:nvSpPr>
          <p:cNvPr id="12" name="title 12"/>
          <p:cNvSpPr>
            <a:spLocks noGrp="1"/>
          </p:cNvSpPr>
          <p:nvPr>
            <p:ph type="title" idx="104"/>
          </p:nvPr>
        </p:nvSpPr>
        <p:spPr/>
        <p:txBody>
          <a:bodyPr>
            <a:noAutofit/>
          </a:bodyPr>
          <a:lstStyle/>
          <a:p>
            <a:r>
              <a:rPr lang="en-US" sz="2800"/>
              <a:t>One permission model can't fit every organization</a:t>
            </a:r>
          </a:p>
        </p:txBody>
      </p:sp>
      <p:sp>
        <p:nvSpPr>
          <p:cNvPr id="13" name="Card 13"/>
          <p:cNvSpPr/>
          <p:nvPr/>
        </p:nvSpPr>
        <p:spPr>
          <a:xfrm>
            <a:off x="548640" y="1691640"/>
            <a:ext cx="3017520"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Text 14"/>
          <p:cNvSpPr txBox="1"/>
          <p:nvPr/>
        </p:nvSpPr>
        <p:spPr>
          <a:xfrm>
            <a:off x="868680" y="2057400"/>
            <a:ext cx="2377440" cy="2926080"/>
          </a:xfrm>
          <a:prstGeom prst="rect">
            <a:avLst/>
          </a:prstGeom>
          <a:noFill/>
        </p:spPr>
        <p:txBody>
          <a:bodyPr wrap="square" lIns="0" tIns="0" rIns="0" bIns="0" anchor="t">
            <a:noAutofit/>
          </a:bodyPr>
          <a:lstStyle/>
          <a:p>
            <a:pPr marL="0" indent="0" algn="l">
              <a:lnSpc>
                <a:spcPct val="100000"/>
              </a:lnSpc>
              <a:spcBef>
                <a:spcPts val="0"/>
              </a:spcBef>
              <a:spcAft>
                <a:spcPts val="1000"/>
              </a:spcAft>
              <a:buNone/>
            </a:pPr>
            <a:r>
              <a:rPr lang="en-US" sz="1100" b="1" i="0" spc="200">
                <a:solidFill>
                  <a:srgbClr val="F58220"/>
                </a:solidFill>
                <a:latin typeface="Roboto"/>
                <a:cs typeface="Roboto"/>
              </a:rPr>
              <a:t>WHAT WE'VE HEARD</a:t>
            </a:r>
          </a:p>
          <a:p>
            <a:pPr marL="0" indent="0" algn="l">
              <a:lnSpc>
                <a:spcPct val="90000"/>
              </a:lnSpc>
              <a:spcBef>
                <a:spcPts val="0"/>
              </a:spcBef>
              <a:spcAft>
                <a:spcPts val="0"/>
              </a:spcAft>
              <a:buNone/>
            </a:pPr>
            <a:r>
              <a:rPr lang="en-US" sz="7200" b="1" i="0">
                <a:solidFill>
                  <a:srgbClr val="F58220"/>
                </a:solidFill>
                <a:latin typeface="Syne"/>
                <a:cs typeface="Syne"/>
              </a:rPr>
              <a:t>14</a:t>
            </a:r>
          </a:p>
          <a:p>
            <a:pPr marL="0" indent="0" algn="l">
              <a:lnSpc>
                <a:spcPct val="100000"/>
              </a:lnSpc>
              <a:spcBef>
                <a:spcPts val="0"/>
              </a:spcBef>
              <a:spcAft>
                <a:spcPts val="800"/>
              </a:spcAft>
              <a:buNone/>
            </a:pPr>
            <a:r>
              <a:rPr lang="en-US" sz="1600" b="1" i="0">
                <a:solidFill>
                  <a:srgbClr val="FFFFFF"/>
                </a:solidFill>
                <a:latin typeface="Syne"/>
                <a:cs typeface="Syne"/>
              </a:rPr>
              <a:t>related requests</a:t>
            </a:r>
          </a:p>
          <a:p>
            <a:pPr marL="0" indent="0" algn="l">
              <a:lnSpc>
                <a:spcPct val="100000"/>
              </a:lnSpc>
              <a:spcBef>
                <a:spcPts val="0"/>
              </a:spcBef>
              <a:spcAft>
                <a:spcPts val="0"/>
              </a:spcAft>
              <a:buNone/>
            </a:pPr>
            <a:r>
              <a:rPr lang="en-US" sz="1300" b="0" i="0">
                <a:solidFill>
                  <a:srgbClr val="DCE7F3"/>
                </a:solidFill>
                <a:latin typeface="Roboto"/>
                <a:cs typeface="Roboto"/>
              </a:rPr>
              <a:t>from about 20 organizations</a:t>
            </a:r>
          </a:p>
        </p:txBody>
      </p:sp>
      <p:sp>
        <p:nvSpPr>
          <p:cNvPr id="15" name="Card 15"/>
          <p:cNvSpPr/>
          <p:nvPr/>
        </p:nvSpPr>
        <p:spPr>
          <a:xfrm>
            <a:off x="3840480" y="169164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6" name="Icon circle 16"/>
          <p:cNvSpPr/>
          <p:nvPr/>
        </p:nvSpPr>
        <p:spPr>
          <a:xfrm>
            <a:off x="4069080" y="1920240"/>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17" name="Icon sitemap 17" descr="sitemap icon"/>
          <p:cNvPicPr>
            <a:picLocks noChangeAspect="1"/>
          </p:cNvPicPr>
          <p:nvPr/>
        </p:nvPicPr>
        <p:blipFill>
          <a:blip r:embed="rId3"/>
          <a:stretch>
            <a:fillRect/>
          </a:stretch>
        </p:blipFill>
        <p:spPr>
          <a:xfrm>
            <a:off x="4187952" y="2039112"/>
            <a:ext cx="219456" cy="219456"/>
          </a:xfrm>
          <a:prstGeom prst="rect">
            <a:avLst/>
          </a:prstGeom>
        </p:spPr>
      </p:pic>
      <p:sp>
        <p:nvSpPr>
          <p:cNvPr id="18" name="Text 18"/>
          <p:cNvSpPr txBox="1"/>
          <p:nvPr/>
        </p:nvSpPr>
        <p:spPr>
          <a:xfrm>
            <a:off x="4727448" y="192024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Department-level access</a:t>
            </a:r>
          </a:p>
          <a:p>
            <a:pPr marL="0" indent="0" algn="l">
              <a:lnSpc>
                <a:spcPct val="110000"/>
              </a:lnSpc>
              <a:spcBef>
                <a:spcPts val="0"/>
              </a:spcBef>
              <a:spcAft>
                <a:spcPts val="400"/>
              </a:spcAft>
              <a:buNone/>
            </a:pPr>
            <a:r>
              <a:rPr lang="en-US" sz="1250" b="0" i="0">
                <a:solidFill>
                  <a:srgbClr val="1A1A1A"/>
                </a:solidFill>
                <a:latin typeface="Roboto"/>
                <a:cs typeface="Roboto"/>
              </a:rPr>
              <a:t>A department owner who manages only their own vehicles and people</a:t>
            </a:r>
          </a:p>
        </p:txBody>
      </p:sp>
      <p:sp>
        <p:nvSpPr>
          <p:cNvPr id="19" name="Card 19"/>
          <p:cNvSpPr/>
          <p:nvPr/>
        </p:nvSpPr>
        <p:spPr>
          <a:xfrm>
            <a:off x="7878928" y="169164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0" name="Icon circle 20"/>
          <p:cNvSpPr/>
          <p:nvPr/>
        </p:nvSpPr>
        <p:spPr>
          <a:xfrm>
            <a:off x="8107528" y="1920240"/>
            <a:ext cx="457200" cy="45720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21" name="Icon sliders 21" descr="sliders icon"/>
          <p:cNvPicPr>
            <a:picLocks noChangeAspect="1"/>
          </p:cNvPicPr>
          <p:nvPr/>
        </p:nvPicPr>
        <p:blipFill>
          <a:blip r:embed="rId4"/>
          <a:stretch>
            <a:fillRect/>
          </a:stretch>
        </p:blipFill>
        <p:spPr>
          <a:xfrm>
            <a:off x="8226400" y="2039112"/>
            <a:ext cx="219456" cy="219456"/>
          </a:xfrm>
          <a:prstGeom prst="rect">
            <a:avLst/>
          </a:prstGeom>
        </p:spPr>
      </p:pic>
      <p:sp>
        <p:nvSpPr>
          <p:cNvPr id="22" name="Text 22"/>
          <p:cNvSpPr txBox="1"/>
          <p:nvPr/>
        </p:nvSpPr>
        <p:spPr>
          <a:xfrm>
            <a:off x="8765896" y="192024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More granular control</a:t>
            </a:r>
          </a:p>
          <a:p>
            <a:pPr marL="0" indent="0" algn="l">
              <a:lnSpc>
                <a:spcPct val="110000"/>
              </a:lnSpc>
              <a:spcBef>
                <a:spcPts val="0"/>
              </a:spcBef>
              <a:spcAft>
                <a:spcPts val="400"/>
              </a:spcAft>
              <a:buNone/>
            </a:pPr>
            <a:r>
              <a:rPr lang="en-US" sz="1250" b="0" i="0">
                <a:solidFill>
                  <a:srgbClr val="1A1A1A"/>
                </a:solidFill>
                <a:latin typeface="Roboto"/>
                <a:cs typeface="Roboto"/>
              </a:rPr>
              <a:t>Let a maintenance or inspection user run specific reports, and nothing more</a:t>
            </a:r>
          </a:p>
        </p:txBody>
      </p:sp>
      <p:sp>
        <p:nvSpPr>
          <p:cNvPr id="23" name="Card 23"/>
          <p:cNvSpPr/>
          <p:nvPr/>
        </p:nvSpPr>
        <p:spPr>
          <a:xfrm>
            <a:off x="3840480" y="361188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4" name="Icon circle 24"/>
          <p:cNvSpPr/>
          <p:nvPr/>
        </p:nvSpPr>
        <p:spPr>
          <a:xfrm>
            <a:off x="4069080" y="3840480"/>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25" name="Icon lock 25" descr="lock icon"/>
          <p:cNvPicPr>
            <a:picLocks noChangeAspect="1"/>
          </p:cNvPicPr>
          <p:nvPr/>
        </p:nvPicPr>
        <p:blipFill>
          <a:blip r:embed="rId5"/>
          <a:stretch>
            <a:fillRect/>
          </a:stretch>
        </p:blipFill>
        <p:spPr>
          <a:xfrm>
            <a:off x="4187952" y="3959352"/>
            <a:ext cx="219456" cy="219456"/>
          </a:xfrm>
          <a:prstGeom prst="rect">
            <a:avLst/>
          </a:prstGeom>
        </p:spPr>
      </p:pic>
      <p:sp>
        <p:nvSpPr>
          <p:cNvPr id="26" name="Text 26"/>
          <p:cNvSpPr txBox="1"/>
          <p:nvPr/>
        </p:nvSpPr>
        <p:spPr>
          <a:xfrm>
            <a:off x="4727448" y="384048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Boundaries that hold</a:t>
            </a:r>
          </a:p>
          <a:p>
            <a:pPr marL="0" indent="0" algn="l">
              <a:lnSpc>
                <a:spcPct val="110000"/>
              </a:lnSpc>
              <a:spcBef>
                <a:spcPts val="0"/>
              </a:spcBef>
              <a:spcAft>
                <a:spcPts val="400"/>
              </a:spcAft>
              <a:buNone/>
            </a:pPr>
            <a:r>
              <a:rPr lang="en-US" sz="1250" b="0" i="0">
                <a:solidFill>
                  <a:srgbClr val="1A1A1A"/>
                </a:solidFill>
                <a:latin typeface="Roboto"/>
                <a:cs typeface="Roboto"/>
              </a:rPr>
              <a:t>Site admins should see only their site, in search, users, reports and kiosk keys</a:t>
            </a:r>
          </a:p>
        </p:txBody>
      </p:sp>
      <p:sp>
        <p:nvSpPr>
          <p:cNvPr id="27" name="Card 27"/>
          <p:cNvSpPr/>
          <p:nvPr/>
        </p:nvSpPr>
        <p:spPr>
          <a:xfrm>
            <a:off x="7878928" y="361188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8" name="Icon circle 28"/>
          <p:cNvSpPr/>
          <p:nvPr/>
        </p:nvSpPr>
        <p:spPr>
          <a:xfrm>
            <a:off x="8107528" y="3840480"/>
            <a:ext cx="457200" cy="457200"/>
          </a:xfrm>
          <a:prstGeom prst="ellipse">
            <a:avLst/>
          </a:prstGeom>
          <a:solidFill>
            <a:schemeClr val="accent3"/>
          </a:solidFill>
          <a:ln>
            <a:noFill/>
          </a:ln>
        </p:spPr>
        <p:txBody>
          <a:bodyPr wrap="square" lIns="0" tIns="0" rIns="0" bIns="0" anchor="ctr">
            <a:noAutofit/>
          </a:bodyPr>
          <a:lstStyle/>
          <a:p>
            <a:endParaRPr lang="en-US"/>
          </a:p>
        </p:txBody>
      </p:sp>
      <p:pic>
        <p:nvPicPr>
          <p:cNvPr id="29" name="Icon gear 29" descr="gear icon"/>
          <p:cNvPicPr>
            <a:picLocks noChangeAspect="1"/>
          </p:cNvPicPr>
          <p:nvPr/>
        </p:nvPicPr>
        <p:blipFill>
          <a:blip r:embed="rId6"/>
          <a:stretch>
            <a:fillRect/>
          </a:stretch>
        </p:blipFill>
        <p:spPr>
          <a:xfrm>
            <a:off x="8226400" y="3959352"/>
            <a:ext cx="219456" cy="219456"/>
          </a:xfrm>
          <a:prstGeom prst="rect">
            <a:avLst/>
          </a:prstGeom>
        </p:spPr>
      </p:pic>
      <p:sp>
        <p:nvSpPr>
          <p:cNvPr id="30" name="Text 30"/>
          <p:cNvSpPr txBox="1"/>
          <p:nvPr/>
        </p:nvSpPr>
        <p:spPr>
          <a:xfrm>
            <a:off x="8765896" y="384048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Easier setup</a:t>
            </a:r>
          </a:p>
          <a:p>
            <a:pPr marL="0" indent="0" algn="l">
              <a:lnSpc>
                <a:spcPct val="110000"/>
              </a:lnSpc>
              <a:spcBef>
                <a:spcPts val="0"/>
              </a:spcBef>
              <a:spcAft>
                <a:spcPts val="400"/>
              </a:spcAft>
              <a:buNone/>
            </a:pPr>
            <a:r>
              <a:rPr lang="en-US" sz="1250" b="0" i="0">
                <a:solidFill>
                  <a:srgbClr val="1A1A1A"/>
                </a:solidFill>
                <a:latin typeface="Roboto"/>
                <a:cs typeface="Roboto"/>
              </a:rPr>
              <a:t>The permissions screen scrolls endlessly when you have many sites</a:t>
            </a:r>
          </a:p>
        </p:txBody>
      </p:sp>
      <p:sp>
        <p:nvSpPr>
          <p:cNvPr id="31" name="Slide Number 31"/>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25</a:t>
            </a:fld>
            <a:endParaRPr lang="en-US" sz="1000">
              <a:solidFill>
                <a:srgbClr val="DCE7F3"/>
              </a:solidFill>
              <a:latin typeface="Roboto"/>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PERMISSIONS · AN EARLY IDEA</a:t>
            </a:r>
          </a:p>
        </p:txBody>
      </p:sp>
      <p:sp>
        <p:nvSpPr>
          <p:cNvPr id="12" name="title 12"/>
          <p:cNvSpPr>
            <a:spLocks noGrp="1"/>
          </p:cNvSpPr>
          <p:nvPr>
            <p:ph type="title" idx="104"/>
          </p:nvPr>
        </p:nvSpPr>
        <p:spPr/>
        <p:txBody>
          <a:bodyPr>
            <a:noAutofit/>
          </a:bodyPr>
          <a:lstStyle/>
          <a:p>
            <a:r>
              <a:rPr lang="en-US" sz="3000"/>
              <a:t>Separate what you can do from what you can see</a:t>
            </a:r>
          </a:p>
        </p:txBody>
      </p:sp>
      <p:sp>
        <p:nvSpPr>
          <p:cNvPr id="14" name="Card 14"/>
          <p:cNvSpPr/>
          <p:nvPr/>
        </p:nvSpPr>
        <p:spPr>
          <a:xfrm>
            <a:off x="548640" y="1645920"/>
            <a:ext cx="3154680" cy="123444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5" name="Text 15"/>
          <p:cNvSpPr txBox="1"/>
          <p:nvPr/>
        </p:nvSpPr>
        <p:spPr>
          <a:xfrm>
            <a:off x="749808" y="1847088"/>
            <a:ext cx="2752344" cy="91257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ROLE</a:t>
            </a:r>
          </a:p>
          <a:p>
            <a:pPr marL="0" indent="0" algn="l">
              <a:lnSpc>
                <a:spcPct val="95000"/>
              </a:lnSpc>
              <a:spcBef>
                <a:spcPts val="0"/>
              </a:spcBef>
              <a:spcAft>
                <a:spcPts val="600"/>
              </a:spcAft>
              <a:buNone/>
            </a:pPr>
            <a:r>
              <a:rPr lang="en-US" sz="1400" b="1" i="0">
                <a:solidFill>
                  <a:srgbClr val="0B1F38"/>
                </a:solidFill>
                <a:latin typeface="Syne"/>
                <a:cs typeface="Syne"/>
              </a:rPr>
              <a:t>What you can do</a:t>
            </a:r>
          </a:p>
          <a:p>
            <a:pPr marL="0" indent="0" algn="l">
              <a:lnSpc>
                <a:spcPct val="110000"/>
              </a:lnSpc>
              <a:spcBef>
                <a:spcPts val="0"/>
              </a:spcBef>
              <a:spcAft>
                <a:spcPts val="400"/>
              </a:spcAft>
              <a:buNone/>
            </a:pPr>
            <a:r>
              <a:rPr lang="en-US" sz="1150" b="0" i="0">
                <a:solidFill>
                  <a:srgbClr val="1A1A1A"/>
                </a:solidFill>
                <a:latin typeface="Roboto"/>
                <a:cs typeface="Roboto"/>
              </a:rPr>
              <a:t>Admin, dispatcher, inspector, or roles you create, like “Asset Reporter”</a:t>
            </a:r>
          </a:p>
        </p:txBody>
      </p:sp>
      <p:sp>
        <p:nvSpPr>
          <p:cNvPr id="16" name="Card 16"/>
          <p:cNvSpPr/>
          <p:nvPr/>
        </p:nvSpPr>
        <p:spPr>
          <a:xfrm>
            <a:off x="4160520" y="1645920"/>
            <a:ext cx="3154680" cy="1234440"/>
          </a:xfrm>
          <a:prstGeom prst="roundRect">
            <a:avLst>
              <a:gd name="adj" fmla="val 6000"/>
            </a:avLst>
          </a:prstGeom>
          <a:solidFill>
            <a:schemeClr val="accent3">
              <a:lumMod val="20000"/>
              <a:lumOff val="80000"/>
            </a:schemeClr>
          </a:solidFill>
          <a:ln>
            <a:noFill/>
          </a:ln>
        </p:spPr>
        <p:txBody>
          <a:bodyPr wrap="square" lIns="0" tIns="0" rIns="0" bIns="0" anchor="ctr">
            <a:noAutofit/>
          </a:bodyPr>
          <a:lstStyle/>
          <a:p>
            <a:endParaRPr lang="en-US"/>
          </a:p>
        </p:txBody>
      </p:sp>
      <p:sp>
        <p:nvSpPr>
          <p:cNvPr id="17" name="Text 17"/>
          <p:cNvSpPr txBox="1"/>
          <p:nvPr/>
        </p:nvSpPr>
        <p:spPr>
          <a:xfrm>
            <a:off x="4361688" y="1847088"/>
            <a:ext cx="2752344" cy="91257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SCOPE</a:t>
            </a:r>
          </a:p>
          <a:p>
            <a:pPr marL="0" indent="0" algn="l">
              <a:lnSpc>
                <a:spcPct val="95000"/>
              </a:lnSpc>
              <a:spcBef>
                <a:spcPts val="0"/>
              </a:spcBef>
              <a:spcAft>
                <a:spcPts val="600"/>
              </a:spcAft>
              <a:buNone/>
            </a:pPr>
            <a:r>
              <a:rPr lang="en-US" sz="1400" b="1" i="0">
                <a:solidFill>
                  <a:srgbClr val="0B1F38"/>
                </a:solidFill>
                <a:latin typeface="Syne"/>
                <a:cs typeface="Syne"/>
              </a:rPr>
              <a:t>Which data you see</a:t>
            </a:r>
          </a:p>
          <a:p>
            <a:pPr marL="0" indent="0" algn="l">
              <a:lnSpc>
                <a:spcPct val="110000"/>
              </a:lnSpc>
              <a:spcBef>
                <a:spcPts val="0"/>
              </a:spcBef>
              <a:spcAft>
                <a:spcPts val="400"/>
              </a:spcAft>
              <a:buNone/>
            </a:pPr>
            <a:r>
              <a:rPr lang="en-US" sz="1150" b="0" i="0">
                <a:solidFill>
                  <a:srgbClr val="1A1A1A"/>
                </a:solidFill>
                <a:latin typeface="Roboto"/>
                <a:cs typeface="Roboto"/>
              </a:rPr>
              <a:t>Enterprise, specific sites, departments, providers or users</a:t>
            </a:r>
          </a:p>
        </p:txBody>
      </p:sp>
      <p:sp>
        <p:nvSpPr>
          <p:cNvPr id="18" name="Card 18"/>
          <p:cNvSpPr/>
          <p:nvPr/>
        </p:nvSpPr>
        <p:spPr>
          <a:xfrm>
            <a:off x="7772400" y="1645920"/>
            <a:ext cx="3870655" cy="1234440"/>
          </a:xfrm>
          <a:prstGeom prst="roundRect">
            <a:avLst>
              <a:gd name="adj" fmla="val 6000"/>
            </a:avLst>
          </a:prstGeom>
          <a:solidFill>
            <a:schemeClr val="accent6"/>
          </a:solidFill>
          <a:ln>
            <a:noFill/>
          </a:ln>
        </p:spPr>
        <p:txBody>
          <a:bodyPr wrap="square" lIns="0" tIns="0" rIns="0" bIns="0" anchor="ctr">
            <a:noAutofit/>
          </a:bodyPr>
          <a:lstStyle/>
          <a:p>
            <a:endParaRPr lang="en-US"/>
          </a:p>
        </p:txBody>
      </p:sp>
      <p:sp>
        <p:nvSpPr>
          <p:cNvPr id="19" name="Text 19"/>
          <p:cNvSpPr txBox="1"/>
          <p:nvPr/>
        </p:nvSpPr>
        <p:spPr>
          <a:xfrm>
            <a:off x="7973568" y="1847088"/>
            <a:ext cx="3468319" cy="91257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EXAMPLE</a:t>
            </a:r>
          </a:p>
          <a:p>
            <a:pPr marL="0" indent="0" algn="l">
              <a:lnSpc>
                <a:spcPct val="95000"/>
              </a:lnSpc>
              <a:spcBef>
                <a:spcPts val="0"/>
              </a:spcBef>
              <a:spcAft>
                <a:spcPts val="600"/>
              </a:spcAft>
              <a:buNone/>
            </a:pPr>
            <a:r>
              <a:rPr lang="en-US" sz="1400" b="1" i="0">
                <a:solidFill>
                  <a:srgbClr val="FFFFFF"/>
                </a:solidFill>
                <a:latin typeface="Syne"/>
                <a:cs typeface="Syne"/>
              </a:rPr>
              <a:t>Asset Reporter for the North Site</a:t>
            </a:r>
          </a:p>
          <a:p>
            <a:pPr marL="0" indent="0" algn="l">
              <a:lnSpc>
                <a:spcPct val="110000"/>
              </a:lnSpc>
              <a:spcBef>
                <a:spcPts val="0"/>
              </a:spcBef>
              <a:spcAft>
                <a:spcPts val="400"/>
              </a:spcAft>
              <a:buNone/>
            </a:pPr>
            <a:r>
              <a:rPr lang="en-US" sz="1150" b="0" i="0">
                <a:solidFill>
                  <a:srgbClr val="FFFFFF"/>
                </a:solidFill>
                <a:latin typeface="Roboto"/>
                <a:cs typeface="Roboto"/>
              </a:rPr>
              <a:t>Runs asset reports, only for that site's vehicles</a:t>
            </a:r>
          </a:p>
        </p:txBody>
      </p:sp>
      <p:sp>
        <p:nvSpPr>
          <p:cNvPr id="20" name="Text 20"/>
          <p:cNvSpPr txBox="1"/>
          <p:nvPr/>
        </p:nvSpPr>
        <p:spPr>
          <a:xfrm>
            <a:off x="3703320" y="1645920"/>
            <a:ext cx="457200" cy="1234440"/>
          </a:xfrm>
          <a:prstGeom prst="rect">
            <a:avLst/>
          </a:prstGeom>
          <a:noFill/>
        </p:spPr>
        <p:txBody>
          <a:bodyPr wrap="square" lIns="0" tIns="0" rIns="0" bIns="0" anchor="ctr">
            <a:noAutofit/>
          </a:bodyPr>
          <a:lstStyle/>
          <a:p>
            <a:pPr marL="0" indent="0" algn="ctr">
              <a:lnSpc>
                <a:spcPct val="100000"/>
              </a:lnSpc>
              <a:spcBef>
                <a:spcPts val="0"/>
              </a:spcBef>
              <a:spcAft>
                <a:spcPts val="0"/>
              </a:spcAft>
              <a:buNone/>
            </a:pPr>
            <a:r>
              <a:rPr lang="en-US" sz="2800" b="1" i="0">
                <a:solidFill>
                  <a:srgbClr val="F58220"/>
                </a:solidFill>
                <a:latin typeface="Syne"/>
                <a:cs typeface="Syne"/>
              </a:rPr>
              <a:t>+</a:t>
            </a:r>
          </a:p>
        </p:txBody>
      </p:sp>
      <p:sp>
        <p:nvSpPr>
          <p:cNvPr id="21" name="Text 21"/>
          <p:cNvSpPr txBox="1"/>
          <p:nvPr/>
        </p:nvSpPr>
        <p:spPr>
          <a:xfrm>
            <a:off x="7315200" y="1645920"/>
            <a:ext cx="457200" cy="1234440"/>
          </a:xfrm>
          <a:prstGeom prst="rect">
            <a:avLst/>
          </a:prstGeom>
          <a:noFill/>
        </p:spPr>
        <p:txBody>
          <a:bodyPr wrap="square" lIns="0" tIns="0" rIns="0" bIns="0" anchor="ctr">
            <a:noAutofit/>
          </a:bodyPr>
          <a:lstStyle/>
          <a:p>
            <a:pPr marL="0" indent="0" algn="ctr">
              <a:lnSpc>
                <a:spcPct val="100000"/>
              </a:lnSpc>
              <a:spcBef>
                <a:spcPts val="0"/>
              </a:spcBef>
              <a:spcAft>
                <a:spcPts val="0"/>
              </a:spcAft>
              <a:buNone/>
            </a:pPr>
            <a:r>
              <a:rPr lang="en-US" sz="2800" b="1" i="0">
                <a:solidFill>
                  <a:srgbClr val="F58220"/>
                </a:solidFill>
                <a:latin typeface="Syne"/>
                <a:cs typeface="Syne"/>
              </a:rPr>
              <a:t>=</a:t>
            </a:r>
          </a:p>
        </p:txBody>
      </p:sp>
      <p:sp>
        <p:nvSpPr>
          <p:cNvPr id="22" name="Text 22"/>
          <p:cNvSpPr txBox="1"/>
          <p:nvPr/>
        </p:nvSpPr>
        <p:spPr>
          <a:xfrm>
            <a:off x="548640" y="2971800"/>
            <a:ext cx="11094415"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200" b="0" i="1">
                <a:solidFill>
                  <a:srgbClr val="3773BC"/>
                </a:solidFill>
                <a:latin typeface="Roboto"/>
                <a:cs typeface="Roboto"/>
              </a:rPr>
              <a:t>Built-in starter roles would match today's permissions, so nothing breaks on day one.</a:t>
            </a:r>
          </a:p>
        </p:txBody>
      </p:sp>
      <p:sp>
        <p:nvSpPr>
          <p:cNvPr id="23" name="Text 23"/>
          <p:cNvSpPr txBox="1"/>
          <p:nvPr/>
        </p:nvSpPr>
        <p:spPr>
          <a:xfrm>
            <a:off x="548640" y="3429000"/>
            <a:ext cx="5486400"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100" b="1" i="0" spc="200">
                <a:solidFill>
                  <a:srgbClr val="F58220"/>
                </a:solidFill>
                <a:latin typeface="Roboto"/>
                <a:cs typeface="Roboto"/>
              </a:rPr>
              <a:t>YOUR INPUT</a:t>
            </a:r>
          </a:p>
        </p:txBody>
      </p:sp>
      <p:sp>
        <p:nvSpPr>
          <p:cNvPr id="24" name="Card 24"/>
          <p:cNvSpPr/>
          <p:nvPr/>
        </p:nvSpPr>
        <p:spPr>
          <a:xfrm>
            <a:off x="548640" y="3749040"/>
            <a:ext cx="5410048" cy="51206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5" name="Number 25"/>
          <p:cNvSpPr/>
          <p:nvPr/>
        </p:nvSpPr>
        <p:spPr>
          <a:xfrm>
            <a:off x="676656" y="3849624"/>
            <a:ext cx="310896" cy="310896"/>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1</a:t>
            </a:r>
          </a:p>
        </p:txBody>
      </p:sp>
      <p:sp>
        <p:nvSpPr>
          <p:cNvPr id="26" name="Text 26"/>
          <p:cNvSpPr txBox="1"/>
          <p:nvPr/>
        </p:nvSpPr>
        <p:spPr>
          <a:xfrm>
            <a:off x="1097280" y="3749040"/>
            <a:ext cx="4724248" cy="51206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If you could define your own roles, which 3–5 would you create first?</a:t>
            </a:r>
          </a:p>
        </p:txBody>
      </p:sp>
      <p:sp>
        <p:nvSpPr>
          <p:cNvPr id="27" name="Card 27"/>
          <p:cNvSpPr/>
          <p:nvPr/>
        </p:nvSpPr>
        <p:spPr>
          <a:xfrm>
            <a:off x="6233008" y="3749040"/>
            <a:ext cx="5410048" cy="51206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8" name="Number 28"/>
          <p:cNvSpPr/>
          <p:nvPr/>
        </p:nvSpPr>
        <p:spPr>
          <a:xfrm>
            <a:off x="6361024" y="3849624"/>
            <a:ext cx="310896" cy="310896"/>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2</a:t>
            </a:r>
          </a:p>
        </p:txBody>
      </p:sp>
      <p:sp>
        <p:nvSpPr>
          <p:cNvPr id="29" name="Text 29"/>
          <p:cNvSpPr txBox="1"/>
          <p:nvPr/>
        </p:nvSpPr>
        <p:spPr>
          <a:xfrm>
            <a:off x="6781648" y="3749040"/>
            <a:ext cx="4724248" cy="51206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Do some users need different scopes in different roles?</a:t>
            </a:r>
          </a:p>
        </p:txBody>
      </p:sp>
      <p:sp>
        <p:nvSpPr>
          <p:cNvPr id="30" name="Card 30"/>
          <p:cNvSpPr/>
          <p:nvPr/>
        </p:nvSpPr>
        <p:spPr>
          <a:xfrm>
            <a:off x="548640" y="4334256"/>
            <a:ext cx="5410048" cy="51206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1" name="Number 31"/>
          <p:cNvSpPr/>
          <p:nvPr/>
        </p:nvSpPr>
        <p:spPr>
          <a:xfrm>
            <a:off x="676656" y="4434840"/>
            <a:ext cx="310896" cy="310896"/>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3</a:t>
            </a:r>
          </a:p>
        </p:txBody>
      </p:sp>
      <p:sp>
        <p:nvSpPr>
          <p:cNvPr id="32" name="Text 32"/>
          <p:cNvSpPr txBox="1"/>
          <p:nvPr/>
        </p:nvSpPr>
        <p:spPr>
          <a:xfrm>
            <a:off x="1097280" y="4334256"/>
            <a:ext cx="4724248" cy="51206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Is department scope essential, or would sites and providers cover most needs? Locations?</a:t>
            </a:r>
          </a:p>
        </p:txBody>
      </p:sp>
      <p:sp>
        <p:nvSpPr>
          <p:cNvPr id="33" name="Card 33"/>
          <p:cNvSpPr/>
          <p:nvPr/>
        </p:nvSpPr>
        <p:spPr>
          <a:xfrm>
            <a:off x="6233008" y="4334256"/>
            <a:ext cx="5410048" cy="51206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4" name="Number 34"/>
          <p:cNvSpPr/>
          <p:nvPr/>
        </p:nvSpPr>
        <p:spPr>
          <a:xfrm>
            <a:off x="6361024" y="4434840"/>
            <a:ext cx="310896" cy="310896"/>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4</a:t>
            </a:r>
          </a:p>
        </p:txBody>
      </p:sp>
      <p:sp>
        <p:nvSpPr>
          <p:cNvPr id="35" name="Text 35"/>
          <p:cNvSpPr txBox="1"/>
          <p:nvPr/>
        </p:nvSpPr>
        <p:spPr>
          <a:xfrm>
            <a:off x="6781648" y="4334256"/>
            <a:ext cx="4724248" cy="51206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Who in your organization should be allowed to create or change roles?</a:t>
            </a:r>
          </a:p>
        </p:txBody>
      </p:sp>
      <p:sp>
        <p:nvSpPr>
          <p:cNvPr id="36" name="Card 36"/>
          <p:cNvSpPr/>
          <p:nvPr/>
        </p:nvSpPr>
        <p:spPr>
          <a:xfrm>
            <a:off x="548640" y="4919472"/>
            <a:ext cx="5410048" cy="512064"/>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7" name="Number 37"/>
          <p:cNvSpPr/>
          <p:nvPr/>
        </p:nvSpPr>
        <p:spPr>
          <a:xfrm>
            <a:off x="676656" y="5020056"/>
            <a:ext cx="310896" cy="310896"/>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5</a:t>
            </a:r>
          </a:p>
        </p:txBody>
      </p:sp>
      <p:sp>
        <p:nvSpPr>
          <p:cNvPr id="39" name="Slide Number 39"/>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26</a:t>
            </a:fld>
            <a:endParaRPr lang="en-US" sz="1000">
              <a:solidFill>
                <a:srgbClr val="DCE7F3"/>
              </a:solidFill>
              <a:latin typeface="Roboto"/>
            </a:endParaRPr>
          </a:p>
        </p:txBody>
      </p:sp>
      <p:sp>
        <p:nvSpPr>
          <p:cNvPr id="7" name="Text 38">
            <a:extLst>
              <a:ext uri="{FF2B5EF4-FFF2-40B4-BE49-F238E27FC236}">
                <a16:creationId xmlns:a16="http://schemas.microsoft.com/office/drawing/2014/main" id="{AF397604-10AE-4F4C-7FC6-C424D63E6175}"/>
              </a:ext>
            </a:extLst>
          </p:cNvPr>
          <p:cNvSpPr txBox="1"/>
          <p:nvPr/>
        </p:nvSpPr>
        <p:spPr>
          <a:xfrm>
            <a:off x="1078093" y="4897667"/>
            <a:ext cx="4724248" cy="512064"/>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How many people need to add mileage for vehicles? Who are these people? Driver, Dept Manager, Financial?</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APPROVALS · TODAY AND WHAT WE'VE HEARD</a:t>
            </a:r>
          </a:p>
        </p:txBody>
      </p:sp>
      <p:sp>
        <p:nvSpPr>
          <p:cNvPr id="12" name="title 12"/>
          <p:cNvSpPr>
            <a:spLocks noGrp="1"/>
          </p:cNvSpPr>
          <p:nvPr>
            <p:ph type="title" idx="104"/>
          </p:nvPr>
        </p:nvSpPr>
        <p:spPr/>
        <p:txBody>
          <a:bodyPr>
            <a:noAutofit/>
          </a:bodyPr>
          <a:lstStyle/>
          <a:p>
            <a:r>
              <a:rPr lang="en-US" sz="3200"/>
              <a:t>Approval should fit your chain of command</a:t>
            </a:r>
          </a:p>
        </p:txBody>
      </p:sp>
      <p:sp>
        <p:nvSpPr>
          <p:cNvPr id="13" name="Card 13"/>
          <p:cNvSpPr/>
          <p:nvPr/>
        </p:nvSpPr>
        <p:spPr>
          <a:xfrm>
            <a:off x="548640" y="1691640"/>
            <a:ext cx="3291840"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Text 14"/>
          <p:cNvSpPr txBox="1"/>
          <p:nvPr/>
        </p:nvSpPr>
        <p:spPr>
          <a:xfrm>
            <a:off x="822960" y="1965960"/>
            <a:ext cx="2743200" cy="3127248"/>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TODAY</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FFFFFF"/>
                </a:solidFill>
                <a:latin typeface="Roboto"/>
                <a:cs typeface="Roboto"/>
              </a:rPr>
              <a:t>Auto-approve on or off by site, user and vehicle</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FFFFFF"/>
                </a:solidFill>
                <a:latin typeface="Roboto"/>
                <a:cs typeface="Roboto"/>
              </a:rPr>
              <a:t>Otherwise a request waits until an admin clicks Approve</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FFFFFF"/>
                </a:solidFill>
                <a:latin typeface="Roboto"/>
                <a:cs typeface="Roboto"/>
              </a:rPr>
              <a:t>Reservations only</a:t>
            </a:r>
          </a:p>
          <a:p>
            <a:pPr marL="201168" indent="-182880" algn="l">
              <a:lnSpc>
                <a:spcPct val="110000"/>
              </a:lnSpc>
              <a:spcBef>
                <a:spcPts val="0"/>
              </a:spcBef>
              <a:spcAft>
                <a:spcPts val="400"/>
              </a:spcAft>
              <a:buClr>
                <a:srgbClr val="F58220"/>
              </a:buClr>
              <a:buSzPct val="100000"/>
              <a:buFont typeface="Arial"/>
              <a:buChar char="•"/>
            </a:pPr>
            <a:r>
              <a:rPr lang="en-US" sz="1250" b="0" i="0">
                <a:solidFill>
                  <a:srgbClr val="FFFFFF"/>
                </a:solidFill>
                <a:latin typeface="Roboto"/>
                <a:cs typeface="Roboto"/>
              </a:rPr>
              <a:t>Dispatchers and Administrators only; others are implicit approval</a:t>
            </a:r>
          </a:p>
        </p:txBody>
      </p:sp>
      <p:sp>
        <p:nvSpPr>
          <p:cNvPr id="15" name="Text 15"/>
          <p:cNvSpPr txBox="1"/>
          <p:nvPr/>
        </p:nvSpPr>
        <p:spPr>
          <a:xfrm>
            <a:off x="4114800" y="1691640"/>
            <a:ext cx="4023360"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100" b="1" i="0" spc="200">
                <a:solidFill>
                  <a:srgbClr val="F58220"/>
                </a:solidFill>
                <a:latin typeface="Roboto"/>
                <a:cs typeface="Roboto"/>
              </a:rPr>
              <a:t>YOU'VE ASKED FOR</a:t>
            </a:r>
          </a:p>
        </p:txBody>
      </p:sp>
      <p:sp>
        <p:nvSpPr>
          <p:cNvPr id="16" name="Card 16"/>
          <p:cNvSpPr/>
          <p:nvPr/>
        </p:nvSpPr>
        <p:spPr>
          <a:xfrm>
            <a:off x="4114800" y="2039112"/>
            <a:ext cx="4023360" cy="109728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7" name="Icon circle 17"/>
          <p:cNvSpPr/>
          <p:nvPr/>
        </p:nvSpPr>
        <p:spPr>
          <a:xfrm>
            <a:off x="4297680" y="2221992"/>
            <a:ext cx="411480" cy="411480"/>
          </a:xfrm>
          <a:prstGeom prst="ellipse">
            <a:avLst/>
          </a:prstGeom>
          <a:solidFill>
            <a:srgbClr val="3773BC"/>
          </a:solidFill>
          <a:ln>
            <a:noFill/>
          </a:ln>
        </p:spPr>
        <p:txBody>
          <a:bodyPr wrap="square" lIns="0" tIns="0" rIns="0" bIns="0" anchor="ctr">
            <a:noAutofit/>
          </a:bodyPr>
          <a:lstStyle/>
          <a:p>
            <a:endParaRPr lang="en-US"/>
          </a:p>
        </p:txBody>
      </p:sp>
      <p:pic>
        <p:nvPicPr>
          <p:cNvPr id="18" name="Icon usertie 18" descr="usertie icon"/>
          <p:cNvPicPr>
            <a:picLocks noChangeAspect="1"/>
          </p:cNvPicPr>
          <p:nvPr/>
        </p:nvPicPr>
        <p:blipFill>
          <a:blip r:embed="rId3"/>
          <a:stretch>
            <a:fillRect/>
          </a:stretch>
        </p:blipFill>
        <p:spPr>
          <a:xfrm>
            <a:off x="4404665" y="2328977"/>
            <a:ext cx="197510" cy="197510"/>
          </a:xfrm>
          <a:prstGeom prst="rect">
            <a:avLst/>
          </a:prstGeom>
        </p:spPr>
      </p:pic>
      <p:sp>
        <p:nvSpPr>
          <p:cNvPr id="19" name="Text 19"/>
          <p:cNvSpPr txBox="1"/>
          <p:nvPr/>
        </p:nvSpPr>
        <p:spPr>
          <a:xfrm>
            <a:off x="4910328" y="2221992"/>
            <a:ext cx="3044952" cy="804672"/>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400" b="1" i="0">
                <a:solidFill>
                  <a:srgbClr val="0B1F38"/>
                </a:solidFill>
                <a:latin typeface="Syne"/>
                <a:cs typeface="Syne"/>
              </a:rPr>
              <a:t>Supervisor approval</a:t>
            </a:r>
          </a:p>
          <a:p>
            <a:pPr marL="0" indent="0" algn="l">
              <a:lnSpc>
                <a:spcPct val="110000"/>
              </a:lnSpc>
              <a:spcBef>
                <a:spcPts val="0"/>
              </a:spcBef>
              <a:spcAft>
                <a:spcPts val="400"/>
              </a:spcAft>
              <a:buNone/>
            </a:pPr>
            <a:r>
              <a:rPr lang="en-US" sz="1200" b="0" i="0">
                <a:solidFill>
                  <a:srgbClr val="1A1A1A"/>
                </a:solidFill>
                <a:latin typeface="Roboto"/>
                <a:cs typeface="Roboto"/>
              </a:rPr>
              <a:t>A driver's own supervisor approves the reservation</a:t>
            </a:r>
          </a:p>
        </p:txBody>
      </p:sp>
      <p:sp>
        <p:nvSpPr>
          <p:cNvPr id="20" name="Card 20"/>
          <p:cNvSpPr/>
          <p:nvPr/>
        </p:nvSpPr>
        <p:spPr>
          <a:xfrm>
            <a:off x="4114800" y="3273552"/>
            <a:ext cx="4023360" cy="109728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1" name="Icon circle 21"/>
          <p:cNvSpPr/>
          <p:nvPr/>
        </p:nvSpPr>
        <p:spPr>
          <a:xfrm>
            <a:off x="4297680" y="3456432"/>
            <a:ext cx="411480" cy="411480"/>
          </a:xfrm>
          <a:prstGeom prst="ellipse">
            <a:avLst/>
          </a:prstGeom>
          <a:solidFill>
            <a:srgbClr val="F58220"/>
          </a:solidFill>
          <a:ln>
            <a:noFill/>
          </a:ln>
        </p:spPr>
        <p:txBody>
          <a:bodyPr wrap="square" lIns="0" tIns="0" rIns="0" bIns="0" anchor="ctr">
            <a:noAutofit/>
          </a:bodyPr>
          <a:lstStyle/>
          <a:p>
            <a:endParaRPr lang="en-US"/>
          </a:p>
        </p:txBody>
      </p:sp>
      <p:pic>
        <p:nvPicPr>
          <p:cNvPr id="22" name="Icon users 22" descr="users icon"/>
          <p:cNvPicPr>
            <a:picLocks noChangeAspect="1"/>
          </p:cNvPicPr>
          <p:nvPr/>
        </p:nvPicPr>
        <p:blipFill>
          <a:blip r:embed="rId4"/>
          <a:stretch>
            <a:fillRect/>
          </a:stretch>
        </p:blipFill>
        <p:spPr>
          <a:xfrm>
            <a:off x="4404665" y="3563417"/>
            <a:ext cx="197510" cy="197510"/>
          </a:xfrm>
          <a:prstGeom prst="rect">
            <a:avLst/>
          </a:prstGeom>
        </p:spPr>
      </p:pic>
      <p:sp>
        <p:nvSpPr>
          <p:cNvPr id="23" name="Text 23"/>
          <p:cNvSpPr txBox="1"/>
          <p:nvPr/>
        </p:nvSpPr>
        <p:spPr>
          <a:xfrm>
            <a:off x="4910328" y="3456432"/>
            <a:ext cx="3044952" cy="804672"/>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400" b="1" i="0">
                <a:solidFill>
                  <a:srgbClr val="0B1F38"/>
                </a:solidFill>
                <a:latin typeface="Syne"/>
                <a:cs typeface="Syne"/>
              </a:rPr>
              <a:t>Department heads approve new users</a:t>
            </a:r>
          </a:p>
          <a:p>
            <a:pPr marL="0" indent="0" algn="l">
              <a:lnSpc>
                <a:spcPct val="110000"/>
              </a:lnSpc>
              <a:spcBef>
                <a:spcPts val="0"/>
              </a:spcBef>
              <a:spcAft>
                <a:spcPts val="400"/>
              </a:spcAft>
              <a:buNone/>
            </a:pPr>
            <a:r>
              <a:rPr lang="en-US" sz="1200" b="0" i="0">
                <a:solidFill>
                  <a:srgbClr val="1A1A1A"/>
                </a:solidFill>
                <a:latin typeface="Roboto"/>
                <a:cs typeface="Roboto"/>
              </a:rPr>
              <a:t>Sign-ups go to the right department for review</a:t>
            </a:r>
          </a:p>
        </p:txBody>
      </p:sp>
      <p:sp>
        <p:nvSpPr>
          <p:cNvPr id="24" name="Card 24"/>
          <p:cNvSpPr/>
          <p:nvPr/>
        </p:nvSpPr>
        <p:spPr>
          <a:xfrm>
            <a:off x="4114800" y="4507992"/>
            <a:ext cx="4023360" cy="749808"/>
          </a:xfrm>
          <a:prstGeom prst="roundRect">
            <a:avLst>
              <a:gd name="adj" fmla="val 6000"/>
            </a:avLst>
          </a:prstGeom>
          <a:solidFill>
            <a:srgbClr val="FDEBDC"/>
          </a:solidFill>
          <a:ln>
            <a:noFill/>
          </a:ln>
        </p:spPr>
        <p:txBody>
          <a:bodyPr wrap="square" lIns="182880" tIns="0" rIns="91440" bIns="0" anchor="ctr">
            <a:noAutofit/>
          </a:bodyPr>
          <a:lstStyle/>
          <a:p>
            <a:pPr marL="0" indent="0" algn="l">
              <a:lnSpc>
                <a:spcPct val="100000"/>
              </a:lnSpc>
              <a:spcBef>
                <a:spcPts val="0"/>
              </a:spcBef>
              <a:spcAft>
                <a:spcPts val="0"/>
              </a:spcAft>
              <a:buNone/>
            </a:pPr>
            <a:r>
              <a:rPr lang="en-US" sz="1250" b="1" i="0">
                <a:solidFill>
                  <a:srgbClr val="F58220"/>
                </a:solidFill>
                <a:latin typeface="Roboto"/>
                <a:cs typeface="Roboto"/>
              </a:rPr>
              <a:t>Early idea: </a:t>
            </a:r>
            <a:r>
              <a:rPr lang="en-US" sz="1250" b="0" i="0">
                <a:solidFill>
                  <a:srgbClr val="0B1F38"/>
                </a:solidFill>
                <a:latin typeface="Roboto"/>
                <a:cs typeface="Roboto"/>
              </a:rPr>
              <a:t>add approve / deny action buttons to emails</a:t>
            </a:r>
          </a:p>
        </p:txBody>
      </p:sp>
      <p:sp>
        <p:nvSpPr>
          <p:cNvPr id="25" name="Card 25"/>
          <p:cNvSpPr/>
          <p:nvPr/>
        </p:nvSpPr>
        <p:spPr>
          <a:xfrm>
            <a:off x="8412480" y="1691640"/>
            <a:ext cx="3230575"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pic>
        <p:nvPicPr>
          <p:cNvPr id="26" name="Picture 26" descr="Approval email example"/>
          <p:cNvPicPr>
            <a:picLocks noChangeAspect="1"/>
          </p:cNvPicPr>
          <p:nvPr/>
        </p:nvPicPr>
        <p:blipFill>
          <a:blip r:embed="rId5"/>
          <a:stretch>
            <a:fillRect/>
          </a:stretch>
        </p:blipFill>
        <p:spPr>
          <a:xfrm>
            <a:off x="8651618" y="1828800"/>
            <a:ext cx="2752300" cy="3291840"/>
          </a:xfrm>
          <a:prstGeom prst="roundRect">
            <a:avLst>
              <a:gd name="adj" fmla="val 3000"/>
            </a:avLst>
          </a:prstGeom>
          <a:ln w="9525">
            <a:solidFill>
              <a:srgbClr val="D5DCE6"/>
            </a:solidFill>
          </a:ln>
        </p:spPr>
      </p:pic>
      <p:sp>
        <p:nvSpPr>
          <p:cNvPr id="27" name="Slide Number 2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27</a:t>
            </a:fld>
            <a:endParaRPr lang="en-US" sz="1000">
              <a:solidFill>
                <a:srgbClr val="DCE7F3"/>
              </a:solidFill>
              <a:latin typeface="Roboto"/>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APPROVALS · LET'S DISCUSS</a:t>
            </a:r>
          </a:p>
        </p:txBody>
      </p:sp>
      <p:sp>
        <p:nvSpPr>
          <p:cNvPr id="12" name="title 12"/>
          <p:cNvSpPr>
            <a:spLocks noGrp="1"/>
          </p:cNvSpPr>
          <p:nvPr>
            <p:ph type="title" idx="104"/>
          </p:nvPr>
        </p:nvSpPr>
        <p:spPr/>
        <p:txBody>
          <a:bodyPr>
            <a:noAutofit/>
          </a:bodyPr>
          <a:lstStyle/>
          <a:p>
            <a:r>
              <a:rPr lang="en-US" sz="3600"/>
              <a:t>Your input</a:t>
            </a:r>
          </a:p>
        </p:txBody>
      </p:sp>
      <p:sp>
        <p:nvSpPr>
          <p:cNvPr id="13" name="Card 13"/>
          <p:cNvSpPr/>
          <p:nvPr/>
        </p:nvSpPr>
        <p:spPr>
          <a:xfrm>
            <a:off x="548640" y="1691640"/>
            <a:ext cx="3017520"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Icon circle 14"/>
          <p:cNvSpPr/>
          <p:nvPr/>
        </p:nvSpPr>
        <p:spPr>
          <a:xfrm>
            <a:off x="868680" y="2011680"/>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5" name="Icon comments 15" descr="comments icon"/>
          <p:cNvPicPr>
            <a:picLocks noChangeAspect="1"/>
          </p:cNvPicPr>
          <p:nvPr/>
        </p:nvPicPr>
        <p:blipFill>
          <a:blip r:embed="rId3"/>
          <a:stretch>
            <a:fillRect/>
          </a:stretch>
        </p:blipFill>
        <p:spPr>
          <a:xfrm>
            <a:off x="1016081" y="2159081"/>
            <a:ext cx="272125" cy="272125"/>
          </a:xfrm>
          <a:prstGeom prst="rect">
            <a:avLst/>
          </a:prstGeom>
        </p:spPr>
      </p:pic>
      <p:sp>
        <p:nvSpPr>
          <p:cNvPr id="16" name="Text 16"/>
          <p:cNvSpPr txBox="1"/>
          <p:nvPr/>
        </p:nvSpPr>
        <p:spPr>
          <a:xfrm>
            <a:off x="868680" y="2761488"/>
            <a:ext cx="2377440" cy="2304288"/>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LET'S DISCUSS</a:t>
            </a:r>
          </a:p>
          <a:p>
            <a:pPr marL="0" indent="0" algn="l">
              <a:lnSpc>
                <a:spcPct val="95000"/>
              </a:lnSpc>
              <a:spcBef>
                <a:spcPts val="0"/>
              </a:spcBef>
              <a:spcAft>
                <a:spcPts val="600"/>
              </a:spcAft>
              <a:buNone/>
            </a:pPr>
            <a:r>
              <a:rPr lang="en-US" sz="2000" b="1" i="0">
                <a:solidFill>
                  <a:srgbClr val="FFFFFF"/>
                </a:solidFill>
                <a:latin typeface="Syne"/>
                <a:cs typeface="Syne"/>
              </a:rPr>
              <a:t>We want to hear from you</a:t>
            </a:r>
          </a:p>
          <a:p>
            <a:pPr marL="0" indent="0" algn="l">
              <a:lnSpc>
                <a:spcPct val="110000"/>
              </a:lnSpc>
              <a:spcBef>
                <a:spcPts val="0"/>
              </a:spcBef>
              <a:spcAft>
                <a:spcPts val="400"/>
              </a:spcAft>
              <a:buNone/>
            </a:pPr>
            <a:r>
              <a:rPr lang="en-US" sz="1300" b="0" i="0">
                <a:solidFill>
                  <a:srgbClr val="FFFFFF"/>
                </a:solidFill>
                <a:latin typeface="Roboto"/>
                <a:cs typeface="Roboto"/>
              </a:rPr>
              <a:t>There are no wrong answers. Real examples help most.</a:t>
            </a:r>
          </a:p>
        </p:txBody>
      </p:sp>
      <p:sp>
        <p:nvSpPr>
          <p:cNvPr id="17" name="Card 17"/>
          <p:cNvSpPr/>
          <p:nvPr/>
        </p:nvSpPr>
        <p:spPr>
          <a:xfrm>
            <a:off x="3840480" y="1691640"/>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Number 18"/>
          <p:cNvSpPr/>
          <p:nvPr/>
        </p:nvSpPr>
        <p:spPr>
          <a:xfrm>
            <a:off x="4041648" y="1786738"/>
            <a:ext cx="420624" cy="420624"/>
          </a:xfrm>
          <a:prstGeom prst="ellipse">
            <a:avLst/>
          </a:prstGeom>
          <a:solidFill>
            <a:srgbClr val="F58220"/>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1</a:t>
            </a:r>
          </a:p>
        </p:txBody>
      </p:sp>
      <p:sp>
        <p:nvSpPr>
          <p:cNvPr id="19" name="Text 19"/>
          <p:cNvSpPr txBox="1"/>
          <p:nvPr/>
        </p:nvSpPr>
        <p:spPr>
          <a:xfrm>
            <a:off x="4663440" y="1691640"/>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Which processes need approval: reservations, sign-ups, others?</a:t>
            </a:r>
          </a:p>
        </p:txBody>
      </p:sp>
      <p:sp>
        <p:nvSpPr>
          <p:cNvPr id="20" name="Card 20"/>
          <p:cNvSpPr/>
          <p:nvPr/>
        </p:nvSpPr>
        <p:spPr>
          <a:xfrm>
            <a:off x="3840480" y="2430475"/>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1" name="Number 21"/>
          <p:cNvSpPr/>
          <p:nvPr/>
        </p:nvSpPr>
        <p:spPr>
          <a:xfrm>
            <a:off x="4041648" y="2525573"/>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2</a:t>
            </a:r>
          </a:p>
        </p:txBody>
      </p:sp>
      <p:sp>
        <p:nvSpPr>
          <p:cNvPr id="22" name="Text 22"/>
          <p:cNvSpPr txBox="1"/>
          <p:nvPr/>
        </p:nvSpPr>
        <p:spPr>
          <a:xfrm>
            <a:off x="4663440" y="2430475"/>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Who approves, and how many approvers per user?</a:t>
            </a:r>
          </a:p>
        </p:txBody>
      </p:sp>
      <p:sp>
        <p:nvSpPr>
          <p:cNvPr id="23" name="Card 23"/>
          <p:cNvSpPr/>
          <p:nvPr/>
        </p:nvSpPr>
        <p:spPr>
          <a:xfrm>
            <a:off x="3840480" y="3169310"/>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4" name="Number 24"/>
          <p:cNvSpPr/>
          <p:nvPr/>
        </p:nvSpPr>
        <p:spPr>
          <a:xfrm>
            <a:off x="4041648" y="3264408"/>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3</a:t>
            </a:r>
          </a:p>
        </p:txBody>
      </p:sp>
      <p:sp>
        <p:nvSpPr>
          <p:cNvPr id="25" name="Text 25"/>
          <p:cNvSpPr txBox="1"/>
          <p:nvPr/>
        </p:nvSpPr>
        <p:spPr>
          <a:xfrm>
            <a:off x="4663440" y="3169310"/>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Should approval apply to every request, or only some (usage type, or another factor)?</a:t>
            </a:r>
          </a:p>
        </p:txBody>
      </p:sp>
      <p:sp>
        <p:nvSpPr>
          <p:cNvPr id="26" name="Card 26"/>
          <p:cNvSpPr/>
          <p:nvPr/>
        </p:nvSpPr>
        <p:spPr>
          <a:xfrm>
            <a:off x="3840480" y="3908146"/>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7" name="Number 27"/>
          <p:cNvSpPr/>
          <p:nvPr/>
        </p:nvSpPr>
        <p:spPr>
          <a:xfrm>
            <a:off x="4041648" y="4003243"/>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4</a:t>
            </a:r>
          </a:p>
        </p:txBody>
      </p:sp>
      <p:sp>
        <p:nvSpPr>
          <p:cNvPr id="28" name="Text 28"/>
          <p:cNvSpPr txBox="1"/>
          <p:nvPr/>
        </p:nvSpPr>
        <p:spPr>
          <a:xfrm>
            <a:off x="4663440" y="3908146"/>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How should approvers respond: an email link, mobile, or a queue?</a:t>
            </a:r>
          </a:p>
        </p:txBody>
      </p:sp>
      <p:sp>
        <p:nvSpPr>
          <p:cNvPr id="29" name="Card 29"/>
          <p:cNvSpPr/>
          <p:nvPr/>
        </p:nvSpPr>
        <p:spPr>
          <a:xfrm>
            <a:off x="3840480" y="4646981"/>
            <a:ext cx="7802575" cy="610819"/>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Number 30"/>
          <p:cNvSpPr/>
          <p:nvPr/>
        </p:nvSpPr>
        <p:spPr>
          <a:xfrm>
            <a:off x="4041648" y="4742078"/>
            <a:ext cx="420624" cy="420624"/>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400" b="1" i="0">
                <a:solidFill>
                  <a:srgbClr val="FFFFFF"/>
                </a:solidFill>
                <a:latin typeface="Syne"/>
                <a:cs typeface="Syne"/>
              </a:rPr>
              <a:t>5</a:t>
            </a:r>
          </a:p>
        </p:txBody>
      </p:sp>
      <p:sp>
        <p:nvSpPr>
          <p:cNvPr id="31" name="Text 31"/>
          <p:cNvSpPr txBox="1"/>
          <p:nvPr/>
        </p:nvSpPr>
        <p:spPr>
          <a:xfrm>
            <a:off x="4663440" y="4646981"/>
            <a:ext cx="6796735" cy="610819"/>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400" b="0" i="0">
                <a:solidFill>
                  <a:srgbClr val="1A1A1A"/>
                </a:solidFill>
                <a:latin typeface="Roboto"/>
                <a:cs typeface="Roboto"/>
              </a:rPr>
              <a:t>If no one responds in time: escalate, auto-approve or cancel?</a:t>
            </a:r>
          </a:p>
        </p:txBody>
      </p:sp>
      <p:sp>
        <p:nvSpPr>
          <p:cNvPr id="32" name="Slide Number 32"/>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28</a:t>
            </a:fld>
            <a:endParaRPr lang="en-US" sz="1000">
              <a:solidFill>
                <a:srgbClr val="DCE7F3"/>
              </a:solidFill>
              <a:latin typeface="Roboto"/>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WORKFLOWS</a:t>
            </a:r>
          </a:p>
        </p:txBody>
      </p:sp>
      <p:sp>
        <p:nvSpPr>
          <p:cNvPr id="12" name="title 12"/>
          <p:cNvSpPr>
            <a:spLocks noGrp="1"/>
          </p:cNvSpPr>
          <p:nvPr>
            <p:ph type="title" idx="104"/>
          </p:nvPr>
        </p:nvSpPr>
        <p:spPr/>
        <p:txBody>
          <a:bodyPr>
            <a:noAutofit/>
          </a:bodyPr>
          <a:lstStyle/>
          <a:p>
            <a:r>
              <a:rPr lang="en-US" sz="3600"/>
              <a:t>Reject Changes</a:t>
            </a:r>
          </a:p>
        </p:txBody>
      </p:sp>
      <p:sp>
        <p:nvSpPr>
          <p:cNvPr id="13" name="Card 13"/>
          <p:cNvSpPr/>
          <p:nvPr/>
        </p:nvSpPr>
        <p:spPr>
          <a:xfrm>
            <a:off x="548640" y="1691640"/>
            <a:ext cx="11094415"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Icon circle 14"/>
          <p:cNvSpPr/>
          <p:nvPr/>
        </p:nvSpPr>
        <p:spPr>
          <a:xfrm>
            <a:off x="1097280" y="2240280"/>
            <a:ext cx="914400" cy="914400"/>
          </a:xfrm>
          <a:prstGeom prst="ellipse">
            <a:avLst/>
          </a:prstGeom>
          <a:solidFill>
            <a:srgbClr val="F58220"/>
          </a:solidFill>
          <a:ln>
            <a:noFill/>
          </a:ln>
        </p:spPr>
        <p:txBody>
          <a:bodyPr wrap="square" lIns="0" tIns="0" rIns="0" bIns="0" anchor="ctr">
            <a:noAutofit/>
          </a:bodyPr>
          <a:lstStyle/>
          <a:p>
            <a:endParaRPr lang="en-US"/>
          </a:p>
        </p:txBody>
      </p:sp>
      <p:pic>
        <p:nvPicPr>
          <p:cNvPr id="15" name="Icon ban 15" descr="ban icon"/>
          <p:cNvPicPr>
            <a:picLocks noChangeAspect="1"/>
          </p:cNvPicPr>
          <p:nvPr/>
        </p:nvPicPr>
        <p:blipFill>
          <a:blip r:embed="rId3"/>
          <a:stretch>
            <a:fillRect/>
          </a:stretch>
        </p:blipFill>
        <p:spPr>
          <a:xfrm>
            <a:off x="1335024" y="2478024"/>
            <a:ext cx="438912" cy="438912"/>
          </a:xfrm>
          <a:prstGeom prst="rect">
            <a:avLst/>
          </a:prstGeom>
        </p:spPr>
      </p:pic>
      <p:sp>
        <p:nvSpPr>
          <p:cNvPr id="16" name="Text 16"/>
          <p:cNvSpPr txBox="1"/>
          <p:nvPr/>
        </p:nvSpPr>
        <p:spPr>
          <a:xfrm>
            <a:off x="1097280" y="3429000"/>
            <a:ext cx="9997135" cy="1280160"/>
          </a:xfrm>
          <a:prstGeom prst="rect">
            <a:avLst/>
          </a:prstGeom>
          <a:noFill/>
        </p:spPr>
        <p:txBody>
          <a:bodyPr wrap="square" lIns="0" tIns="0" rIns="0" bIns="0" anchor="t">
            <a:noAutofit/>
          </a:bodyPr>
          <a:lstStyle/>
          <a:p>
            <a:pPr marL="0" indent="0" algn="l">
              <a:lnSpc>
                <a:spcPct val="95000"/>
              </a:lnSpc>
              <a:spcBef>
                <a:spcPts val="0"/>
              </a:spcBef>
              <a:spcAft>
                <a:spcPts val="0"/>
              </a:spcAft>
              <a:buNone/>
            </a:pPr>
            <a:r>
              <a:rPr lang="en-US" sz="3400" b="1" i="0">
                <a:solidFill>
                  <a:srgbClr val="FFFFFF"/>
                </a:solidFill>
                <a:latin typeface="Syne"/>
                <a:cs typeface="Syne"/>
              </a:rPr>
              <a:t>What process steps are best for Reject Changes?</a:t>
            </a:r>
          </a:p>
        </p:txBody>
      </p:sp>
      <p:sp>
        <p:nvSpPr>
          <p:cNvPr id="17" name="Slide Number 1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29</a:t>
            </a:fld>
            <a:endParaRPr lang="en-US" sz="1000">
              <a:solidFill>
                <a:srgbClr val="DCE7F3"/>
              </a:solidFill>
              <a:latin typeface="Roboto"/>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CUSTOM FIELDS · WHAT WE'VE HEARD</a:t>
            </a:r>
          </a:p>
        </p:txBody>
      </p:sp>
      <p:sp>
        <p:nvSpPr>
          <p:cNvPr id="12" name="title 12"/>
          <p:cNvSpPr>
            <a:spLocks noGrp="1"/>
          </p:cNvSpPr>
          <p:nvPr>
            <p:ph type="title" idx="104"/>
          </p:nvPr>
        </p:nvSpPr>
        <p:spPr/>
        <p:txBody>
          <a:bodyPr>
            <a:noAutofit/>
          </a:bodyPr>
          <a:lstStyle/>
          <a:p>
            <a:r>
              <a:rPr lang="en-US" sz="3600"/>
              <a:t>Custom fields need to do more</a:t>
            </a:r>
          </a:p>
        </p:txBody>
      </p:sp>
      <p:sp>
        <p:nvSpPr>
          <p:cNvPr id="13" name="Card 13"/>
          <p:cNvSpPr/>
          <p:nvPr/>
        </p:nvSpPr>
        <p:spPr>
          <a:xfrm>
            <a:off x="548640" y="1691640"/>
            <a:ext cx="3017520"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Text 14"/>
          <p:cNvSpPr txBox="1"/>
          <p:nvPr/>
        </p:nvSpPr>
        <p:spPr>
          <a:xfrm>
            <a:off x="868680" y="2057400"/>
            <a:ext cx="2377440" cy="2926080"/>
          </a:xfrm>
          <a:prstGeom prst="rect">
            <a:avLst/>
          </a:prstGeom>
          <a:noFill/>
        </p:spPr>
        <p:txBody>
          <a:bodyPr wrap="square" lIns="0" tIns="0" rIns="0" bIns="0" anchor="t">
            <a:noAutofit/>
          </a:bodyPr>
          <a:lstStyle/>
          <a:p>
            <a:pPr marL="0" indent="0" algn="l">
              <a:lnSpc>
                <a:spcPct val="100000"/>
              </a:lnSpc>
              <a:spcBef>
                <a:spcPts val="0"/>
              </a:spcBef>
              <a:spcAft>
                <a:spcPts val="1000"/>
              </a:spcAft>
              <a:buNone/>
            </a:pPr>
            <a:r>
              <a:rPr lang="en-US" sz="1100" b="1" i="0" spc="200">
                <a:solidFill>
                  <a:srgbClr val="F58220"/>
                </a:solidFill>
                <a:latin typeface="Roboto"/>
                <a:cs typeface="Roboto"/>
              </a:rPr>
              <a:t>TODAY</a:t>
            </a:r>
          </a:p>
          <a:p>
            <a:pPr marL="0" indent="0" algn="l">
              <a:lnSpc>
                <a:spcPct val="90000"/>
              </a:lnSpc>
              <a:spcBef>
                <a:spcPts val="0"/>
              </a:spcBef>
              <a:spcAft>
                <a:spcPts val="0"/>
              </a:spcAft>
              <a:buNone/>
            </a:pPr>
            <a:r>
              <a:rPr lang="en-US" sz="8000" b="1" i="0">
                <a:solidFill>
                  <a:srgbClr val="F58220"/>
                </a:solidFill>
                <a:latin typeface="Syne"/>
                <a:cs typeface="Syne"/>
              </a:rPr>
              <a:t>20</a:t>
            </a:r>
          </a:p>
          <a:p>
            <a:pPr marL="0" indent="0" algn="l">
              <a:lnSpc>
                <a:spcPct val="100000"/>
              </a:lnSpc>
              <a:spcBef>
                <a:spcPts val="0"/>
              </a:spcBef>
              <a:spcAft>
                <a:spcPts val="800"/>
              </a:spcAft>
              <a:buNone/>
            </a:pPr>
            <a:r>
              <a:rPr lang="en-US" sz="1600" b="1" i="0">
                <a:solidFill>
                  <a:srgbClr val="FFFFFF"/>
                </a:solidFill>
                <a:latin typeface="Syne"/>
                <a:cs typeface="Syne"/>
              </a:rPr>
              <a:t>custom fields per record type</a:t>
            </a:r>
          </a:p>
          <a:p>
            <a:pPr marL="0" indent="0" algn="l">
              <a:lnSpc>
                <a:spcPct val="100000"/>
              </a:lnSpc>
              <a:spcBef>
                <a:spcPts val="0"/>
              </a:spcBef>
              <a:spcAft>
                <a:spcPts val="0"/>
              </a:spcAft>
              <a:buNone/>
            </a:pPr>
            <a:r>
              <a:rPr lang="en-US" sz="1300" b="0" i="0">
                <a:solidFill>
                  <a:srgbClr val="DCE7F3"/>
                </a:solidFill>
                <a:latin typeface="Roboto"/>
                <a:cs typeface="Roboto"/>
              </a:rPr>
              <a:t>and more takes code changes</a:t>
            </a:r>
          </a:p>
        </p:txBody>
      </p:sp>
      <p:sp>
        <p:nvSpPr>
          <p:cNvPr id="15" name="Card 15"/>
          <p:cNvSpPr/>
          <p:nvPr/>
        </p:nvSpPr>
        <p:spPr>
          <a:xfrm>
            <a:off x="3840480" y="169164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6" name="Icon circle 16"/>
          <p:cNvSpPr/>
          <p:nvPr/>
        </p:nvSpPr>
        <p:spPr>
          <a:xfrm>
            <a:off x="4069080" y="1920240"/>
            <a:ext cx="457200" cy="457200"/>
          </a:xfrm>
          <a:prstGeom prst="ellipse">
            <a:avLst/>
          </a:prstGeom>
          <a:solidFill>
            <a:srgbClr val="3773BC"/>
          </a:solidFill>
          <a:ln>
            <a:noFill/>
          </a:ln>
        </p:spPr>
        <p:txBody>
          <a:bodyPr wrap="square" lIns="0" tIns="0" rIns="0" bIns="0" anchor="ctr">
            <a:noAutofit/>
          </a:bodyPr>
          <a:lstStyle/>
          <a:p>
            <a:endParaRPr lang="en-US"/>
          </a:p>
        </p:txBody>
      </p:sp>
      <p:pic>
        <p:nvPicPr>
          <p:cNvPr id="17" name="Icon list 17" descr="list icon"/>
          <p:cNvPicPr>
            <a:picLocks noChangeAspect="1"/>
          </p:cNvPicPr>
          <p:nvPr/>
        </p:nvPicPr>
        <p:blipFill>
          <a:blip r:embed="rId3"/>
          <a:stretch>
            <a:fillRect/>
          </a:stretch>
        </p:blipFill>
        <p:spPr>
          <a:xfrm>
            <a:off x="4187952" y="2039112"/>
            <a:ext cx="219456" cy="219456"/>
          </a:xfrm>
          <a:prstGeom prst="rect">
            <a:avLst/>
          </a:prstGeom>
        </p:spPr>
      </p:pic>
      <p:sp>
        <p:nvSpPr>
          <p:cNvPr id="18" name="Text 18"/>
          <p:cNvSpPr txBox="1"/>
          <p:nvPr/>
        </p:nvSpPr>
        <p:spPr>
          <a:xfrm>
            <a:off x="4727448" y="192024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More field types</a:t>
            </a:r>
          </a:p>
          <a:p>
            <a:pPr marL="0" indent="0" algn="l">
              <a:lnSpc>
                <a:spcPct val="110000"/>
              </a:lnSpc>
              <a:spcBef>
                <a:spcPts val="0"/>
              </a:spcBef>
              <a:spcAft>
                <a:spcPts val="400"/>
              </a:spcAft>
              <a:buNone/>
            </a:pPr>
            <a:r>
              <a:rPr lang="en-US" sz="1250" b="0" i="0">
                <a:solidFill>
                  <a:srgbClr val="1A1A1A"/>
                </a:solidFill>
                <a:latin typeface="Roboto"/>
                <a:cs typeface="Roboto"/>
              </a:rPr>
              <a:t>Dropdowns, numbers and multi-select, not just text</a:t>
            </a:r>
          </a:p>
        </p:txBody>
      </p:sp>
      <p:sp>
        <p:nvSpPr>
          <p:cNvPr id="19" name="Card 19"/>
          <p:cNvSpPr/>
          <p:nvPr/>
        </p:nvSpPr>
        <p:spPr>
          <a:xfrm>
            <a:off x="7878928" y="169164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0" name="Icon circle 20"/>
          <p:cNvSpPr/>
          <p:nvPr/>
        </p:nvSpPr>
        <p:spPr>
          <a:xfrm>
            <a:off x="8107528" y="1920240"/>
            <a:ext cx="457200" cy="457200"/>
          </a:xfrm>
          <a:prstGeom prst="ellipse">
            <a:avLst/>
          </a:prstGeom>
          <a:solidFill>
            <a:srgbClr val="F58220"/>
          </a:solidFill>
          <a:ln>
            <a:noFill/>
          </a:ln>
        </p:spPr>
        <p:txBody>
          <a:bodyPr wrap="square" lIns="0" tIns="0" rIns="0" bIns="0" anchor="ctr">
            <a:noAutofit/>
          </a:bodyPr>
          <a:lstStyle/>
          <a:p>
            <a:endParaRPr lang="en-US"/>
          </a:p>
        </p:txBody>
      </p:sp>
      <p:pic>
        <p:nvPicPr>
          <p:cNvPr id="21" name="Icon wrench 21" descr="wrench icon"/>
          <p:cNvPicPr>
            <a:picLocks noChangeAspect="1"/>
          </p:cNvPicPr>
          <p:nvPr/>
        </p:nvPicPr>
        <p:blipFill>
          <a:blip r:embed="rId4"/>
          <a:stretch>
            <a:fillRect/>
          </a:stretch>
        </p:blipFill>
        <p:spPr>
          <a:xfrm>
            <a:off x="8226400" y="2039112"/>
            <a:ext cx="219456" cy="219456"/>
          </a:xfrm>
          <a:prstGeom prst="rect">
            <a:avLst/>
          </a:prstGeom>
        </p:spPr>
      </p:pic>
      <p:sp>
        <p:nvSpPr>
          <p:cNvPr id="22" name="Text 22"/>
          <p:cNvSpPr txBox="1"/>
          <p:nvPr/>
        </p:nvSpPr>
        <p:spPr>
          <a:xfrm>
            <a:off x="8765896" y="192024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Fields on more records</a:t>
            </a:r>
          </a:p>
          <a:p>
            <a:pPr marL="0" indent="0" algn="l">
              <a:lnSpc>
                <a:spcPct val="110000"/>
              </a:lnSpc>
              <a:spcBef>
                <a:spcPts val="0"/>
              </a:spcBef>
              <a:spcAft>
                <a:spcPts val="400"/>
              </a:spcAft>
              <a:buNone/>
            </a:pPr>
            <a:r>
              <a:rPr lang="en-US" sz="1250" b="0" i="0">
                <a:solidFill>
                  <a:srgbClr val="1A1A1A"/>
                </a:solidFill>
                <a:latin typeface="Roboto"/>
                <a:cs typeface="Roboto"/>
              </a:rPr>
              <a:t>Work orders, plus questions based on asset type</a:t>
            </a:r>
          </a:p>
        </p:txBody>
      </p:sp>
      <p:sp>
        <p:nvSpPr>
          <p:cNvPr id="23" name="Card 23"/>
          <p:cNvSpPr/>
          <p:nvPr/>
        </p:nvSpPr>
        <p:spPr>
          <a:xfrm>
            <a:off x="3840480" y="361188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4" name="Icon circle 24"/>
          <p:cNvSpPr/>
          <p:nvPr/>
        </p:nvSpPr>
        <p:spPr>
          <a:xfrm>
            <a:off x="4069080" y="3840480"/>
            <a:ext cx="457200" cy="457200"/>
          </a:xfrm>
          <a:prstGeom prst="ellipse">
            <a:avLst/>
          </a:prstGeom>
          <a:solidFill>
            <a:srgbClr val="0B1F38"/>
          </a:solidFill>
          <a:ln>
            <a:noFill/>
          </a:ln>
        </p:spPr>
        <p:txBody>
          <a:bodyPr wrap="square" lIns="0" tIns="0" rIns="0" bIns="0" anchor="ctr">
            <a:noAutofit/>
          </a:bodyPr>
          <a:lstStyle/>
          <a:p>
            <a:endParaRPr lang="en-US"/>
          </a:p>
        </p:txBody>
      </p:sp>
      <p:pic>
        <p:nvPicPr>
          <p:cNvPr id="25" name="Icon filter 25" descr="filter icon"/>
          <p:cNvPicPr>
            <a:picLocks noChangeAspect="1"/>
          </p:cNvPicPr>
          <p:nvPr/>
        </p:nvPicPr>
        <p:blipFill>
          <a:blip r:embed="rId5"/>
          <a:stretch>
            <a:fillRect/>
          </a:stretch>
        </p:blipFill>
        <p:spPr>
          <a:xfrm>
            <a:off x="4187952" y="3959352"/>
            <a:ext cx="219456" cy="219456"/>
          </a:xfrm>
          <a:prstGeom prst="rect">
            <a:avLst/>
          </a:prstGeom>
        </p:spPr>
      </p:pic>
      <p:sp>
        <p:nvSpPr>
          <p:cNvPr id="26" name="Text 26"/>
          <p:cNvSpPr txBox="1"/>
          <p:nvPr/>
        </p:nvSpPr>
        <p:spPr>
          <a:xfrm>
            <a:off x="4727448" y="384048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Rules</a:t>
            </a:r>
          </a:p>
          <a:p>
            <a:pPr marL="0" indent="0" algn="l">
              <a:lnSpc>
                <a:spcPct val="110000"/>
              </a:lnSpc>
              <a:spcBef>
                <a:spcPts val="0"/>
              </a:spcBef>
              <a:spcAft>
                <a:spcPts val="400"/>
              </a:spcAft>
              <a:buNone/>
            </a:pPr>
            <a:r>
              <a:rPr lang="en-US" sz="1250" b="0" i="0">
                <a:solidFill>
                  <a:srgbClr val="1A1A1A"/>
                </a:solidFill>
                <a:latin typeface="Roboto"/>
                <a:cs typeface="Roboto"/>
              </a:rPr>
              <a:t>“Required if…”, fixed prefixes, stop-the-request answers</a:t>
            </a:r>
          </a:p>
        </p:txBody>
      </p:sp>
      <p:sp>
        <p:nvSpPr>
          <p:cNvPr id="27" name="Card 27"/>
          <p:cNvSpPr/>
          <p:nvPr/>
        </p:nvSpPr>
        <p:spPr>
          <a:xfrm>
            <a:off x="7878928" y="3611880"/>
            <a:ext cx="3764128" cy="16459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8" name="Icon circle 28"/>
          <p:cNvSpPr/>
          <p:nvPr/>
        </p:nvSpPr>
        <p:spPr>
          <a:xfrm>
            <a:off x="8107528" y="3840480"/>
            <a:ext cx="457200" cy="45720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29" name="Icon user 29" descr="user icon"/>
          <p:cNvPicPr>
            <a:picLocks noChangeAspect="1"/>
          </p:cNvPicPr>
          <p:nvPr/>
        </p:nvPicPr>
        <p:blipFill>
          <a:blip r:embed="rId6"/>
          <a:stretch>
            <a:fillRect/>
          </a:stretch>
        </p:blipFill>
        <p:spPr>
          <a:xfrm>
            <a:off x="8226400" y="3959352"/>
            <a:ext cx="219456" cy="219456"/>
          </a:xfrm>
          <a:prstGeom prst="rect">
            <a:avLst/>
          </a:prstGeom>
        </p:spPr>
      </p:pic>
      <p:sp>
        <p:nvSpPr>
          <p:cNvPr id="30" name="Text 30"/>
          <p:cNvSpPr txBox="1"/>
          <p:nvPr/>
        </p:nvSpPr>
        <p:spPr>
          <a:xfrm>
            <a:off x="8765896" y="3840480"/>
            <a:ext cx="2648560" cy="1280160"/>
          </a:xfrm>
          <a:prstGeom prst="rect">
            <a:avLst/>
          </a:prstGeom>
          <a:noFill/>
        </p:spPr>
        <p:txBody>
          <a:bodyPr wrap="square" lIns="0" tIns="0" rIns="0" bIns="0" anchor="t">
            <a:noAutofit/>
          </a:bodyPr>
          <a:lstStyle/>
          <a:p>
            <a:pPr marL="0" indent="0" algn="l">
              <a:lnSpc>
                <a:spcPct val="95000"/>
              </a:lnSpc>
              <a:spcBef>
                <a:spcPts val="0"/>
              </a:spcBef>
              <a:spcAft>
                <a:spcPts val="600"/>
              </a:spcAft>
              <a:buNone/>
            </a:pPr>
            <a:r>
              <a:rPr lang="en-US" sz="1500" b="1" i="0">
                <a:solidFill>
                  <a:srgbClr val="0B1F38"/>
                </a:solidFill>
                <a:latin typeface="Syne"/>
                <a:cs typeface="Syne"/>
              </a:rPr>
              <a:t>Values that follow the driver</a:t>
            </a:r>
          </a:p>
          <a:p>
            <a:pPr marL="0" indent="0" algn="l">
              <a:lnSpc>
                <a:spcPct val="110000"/>
              </a:lnSpc>
              <a:spcBef>
                <a:spcPts val="0"/>
              </a:spcBef>
              <a:spcAft>
                <a:spcPts val="400"/>
              </a:spcAft>
              <a:buNone/>
            </a:pPr>
            <a:r>
              <a:rPr lang="en-US" sz="1250" b="0" i="0">
                <a:solidFill>
                  <a:srgbClr val="1A1A1A"/>
                </a:solidFill>
                <a:latin typeface="Roboto"/>
                <a:cs typeface="Roboto"/>
              </a:rPr>
              <a:t>Profile fields like Employee ID update with a new driver</a:t>
            </a:r>
          </a:p>
        </p:txBody>
      </p:sp>
      <p:sp>
        <p:nvSpPr>
          <p:cNvPr id="31" name="Slide Number 31"/>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30</a:t>
            </a:fld>
            <a:endParaRPr lang="en-US" sz="1000">
              <a:solidFill>
                <a:srgbClr val="DCE7F3"/>
              </a:solidFill>
              <a:latin typeface="Roboto"/>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CUSTOM FIELDS · AN EARLY IDEA</a:t>
            </a:r>
          </a:p>
        </p:txBody>
      </p:sp>
      <p:sp>
        <p:nvSpPr>
          <p:cNvPr id="12" name="title 12"/>
          <p:cNvSpPr>
            <a:spLocks noGrp="1"/>
          </p:cNvSpPr>
          <p:nvPr>
            <p:ph type="title" idx="104"/>
          </p:nvPr>
        </p:nvSpPr>
        <p:spPr/>
        <p:txBody>
          <a:bodyPr>
            <a:noAutofit/>
          </a:bodyPr>
          <a:lstStyle/>
          <a:p>
            <a:r>
              <a:rPr lang="en-US" sz="3200"/>
              <a:t>Define a field once, use it anywhere</a:t>
            </a:r>
          </a:p>
        </p:txBody>
      </p:sp>
      <p:sp>
        <p:nvSpPr>
          <p:cNvPr id="13" name="Card 13"/>
          <p:cNvSpPr/>
          <p:nvPr/>
        </p:nvSpPr>
        <p:spPr>
          <a:xfrm>
            <a:off x="548640" y="1645920"/>
            <a:ext cx="4480560" cy="15087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Text 14"/>
          <p:cNvSpPr txBox="1"/>
          <p:nvPr/>
        </p:nvSpPr>
        <p:spPr>
          <a:xfrm>
            <a:off x="749808" y="1847088"/>
            <a:ext cx="4078224" cy="118689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ONE FIELD DEFINITION</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FFFFFF"/>
                </a:solidFill>
                <a:latin typeface="Roboto"/>
                <a:cs typeface="Roboto"/>
              </a:rPr>
              <a:t>Type: text, number, dropdown, combo box, multi-select</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FFFFFF"/>
                </a:solidFill>
                <a:latin typeface="Roboto"/>
                <a:cs typeface="Roboto"/>
              </a:rPr>
              <a:t>Label and allowed values</a:t>
            </a:r>
          </a:p>
          <a:p>
            <a:pPr marL="201168" indent="-182880" algn="l">
              <a:lnSpc>
                <a:spcPct val="110000"/>
              </a:lnSpc>
              <a:spcBef>
                <a:spcPts val="0"/>
              </a:spcBef>
              <a:spcAft>
                <a:spcPts val="400"/>
              </a:spcAft>
              <a:buClr>
                <a:srgbClr val="F58220"/>
              </a:buClr>
              <a:buSzPct val="100000"/>
              <a:buFont typeface="Arial"/>
              <a:buChar char="•"/>
            </a:pPr>
            <a:r>
              <a:rPr lang="en-US" sz="1200" b="0" i="0">
                <a:solidFill>
                  <a:srgbClr val="FFFFFF"/>
                </a:solidFill>
                <a:latin typeface="Roboto"/>
                <a:cs typeface="Roboto"/>
              </a:rPr>
              <a:t>Rules: required, read-only, “required if…”</a:t>
            </a:r>
          </a:p>
        </p:txBody>
      </p:sp>
      <p:sp>
        <p:nvSpPr>
          <p:cNvPr id="15" name="Arrow 15"/>
          <p:cNvSpPr/>
          <p:nvPr/>
        </p:nvSpPr>
        <p:spPr>
          <a:xfrm>
            <a:off x="5166360" y="2217420"/>
            <a:ext cx="411480" cy="365760"/>
          </a:xfrm>
          <a:prstGeom prst="rightArrow">
            <a:avLst/>
          </a:prstGeom>
          <a:solidFill>
            <a:srgbClr val="B7C3D3"/>
          </a:solidFill>
          <a:ln>
            <a:noFill/>
          </a:ln>
        </p:spPr>
        <p:txBody>
          <a:bodyPr wrap="square" lIns="0" tIns="0" rIns="0" bIns="0" anchor="ctr">
            <a:noAutofit/>
          </a:bodyPr>
          <a:lstStyle/>
          <a:p>
            <a:endParaRPr lang="en-US"/>
          </a:p>
        </p:txBody>
      </p:sp>
      <p:sp>
        <p:nvSpPr>
          <p:cNvPr id="16" name="Card 16"/>
          <p:cNvSpPr/>
          <p:nvPr/>
        </p:nvSpPr>
        <p:spPr>
          <a:xfrm>
            <a:off x="5715000" y="1645920"/>
            <a:ext cx="1276274" cy="15087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7" name="Icon circle 17"/>
          <p:cNvSpPr/>
          <p:nvPr/>
        </p:nvSpPr>
        <p:spPr>
          <a:xfrm>
            <a:off x="6101677" y="1920240"/>
            <a:ext cx="502920" cy="502920"/>
          </a:xfrm>
          <a:prstGeom prst="ellipse">
            <a:avLst/>
          </a:prstGeom>
          <a:solidFill>
            <a:schemeClr val="accent6">
              <a:lumMod val="60000"/>
              <a:lumOff val="40000"/>
            </a:schemeClr>
          </a:solidFill>
          <a:ln>
            <a:noFill/>
          </a:ln>
        </p:spPr>
        <p:txBody>
          <a:bodyPr wrap="square" lIns="0" tIns="0" rIns="0" bIns="0" anchor="ctr">
            <a:noAutofit/>
          </a:bodyPr>
          <a:lstStyle/>
          <a:p>
            <a:endParaRPr lang="en-US"/>
          </a:p>
        </p:txBody>
      </p:sp>
      <p:pic>
        <p:nvPicPr>
          <p:cNvPr id="18" name="Icon users 18" descr="users icon"/>
          <p:cNvPicPr>
            <a:picLocks noChangeAspect="1"/>
          </p:cNvPicPr>
          <p:nvPr/>
        </p:nvPicPr>
        <p:blipFill>
          <a:blip r:embed="rId3"/>
          <a:stretch>
            <a:fillRect/>
          </a:stretch>
        </p:blipFill>
        <p:spPr>
          <a:xfrm>
            <a:off x="6232436" y="2050999"/>
            <a:ext cx="241402" cy="241402"/>
          </a:xfrm>
          <a:prstGeom prst="rect">
            <a:avLst/>
          </a:prstGeom>
        </p:spPr>
      </p:pic>
      <p:sp>
        <p:nvSpPr>
          <p:cNvPr id="19" name="Text 19"/>
          <p:cNvSpPr txBox="1"/>
          <p:nvPr/>
        </p:nvSpPr>
        <p:spPr>
          <a:xfrm>
            <a:off x="5760720" y="2560320"/>
            <a:ext cx="1184834" cy="411480"/>
          </a:xfrm>
          <a:prstGeom prst="rect">
            <a:avLst/>
          </a:prstGeom>
          <a:noFill/>
        </p:spPr>
        <p:txBody>
          <a:bodyPr wrap="square" lIns="0" tIns="0" rIns="0" bIns="0" anchor="t">
            <a:noAutofit/>
          </a:bodyPr>
          <a:lstStyle/>
          <a:p>
            <a:pPr marL="0" indent="0" algn="ctr">
              <a:lnSpc>
                <a:spcPct val="100000"/>
              </a:lnSpc>
              <a:spcBef>
                <a:spcPts val="0"/>
              </a:spcBef>
              <a:spcAft>
                <a:spcPts val="0"/>
              </a:spcAft>
              <a:buNone/>
            </a:pPr>
            <a:r>
              <a:rPr lang="en-US" sz="1200" b="1" i="0">
                <a:solidFill>
                  <a:srgbClr val="0B1F38"/>
                </a:solidFill>
                <a:latin typeface="Syne"/>
                <a:cs typeface="Syne"/>
              </a:rPr>
              <a:t>User profile</a:t>
            </a:r>
          </a:p>
        </p:txBody>
      </p:sp>
      <p:sp>
        <p:nvSpPr>
          <p:cNvPr id="20" name="Card 20"/>
          <p:cNvSpPr/>
          <p:nvPr/>
        </p:nvSpPr>
        <p:spPr>
          <a:xfrm>
            <a:off x="7265594" y="1645920"/>
            <a:ext cx="1276274" cy="15087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1" name="Icon circle 21"/>
          <p:cNvSpPr/>
          <p:nvPr/>
        </p:nvSpPr>
        <p:spPr>
          <a:xfrm>
            <a:off x="7652271" y="1920240"/>
            <a:ext cx="502920" cy="502920"/>
          </a:xfrm>
          <a:prstGeom prst="ellipse">
            <a:avLst/>
          </a:prstGeom>
          <a:solidFill>
            <a:srgbClr val="F58220"/>
          </a:solidFill>
          <a:ln>
            <a:noFill/>
          </a:ln>
        </p:spPr>
        <p:txBody>
          <a:bodyPr wrap="square" lIns="0" tIns="0" rIns="0" bIns="0" anchor="ctr">
            <a:noAutofit/>
          </a:bodyPr>
          <a:lstStyle/>
          <a:p>
            <a:endParaRPr lang="en-US"/>
          </a:p>
        </p:txBody>
      </p:sp>
      <p:pic>
        <p:nvPicPr>
          <p:cNvPr id="22" name="Icon clock 22" descr="clock icon"/>
          <p:cNvPicPr>
            <a:picLocks noChangeAspect="1"/>
          </p:cNvPicPr>
          <p:nvPr/>
        </p:nvPicPr>
        <p:blipFill>
          <a:blip r:embed="rId4"/>
          <a:stretch>
            <a:fillRect/>
          </a:stretch>
        </p:blipFill>
        <p:spPr>
          <a:xfrm>
            <a:off x="7783030" y="2050999"/>
            <a:ext cx="241402" cy="241402"/>
          </a:xfrm>
          <a:prstGeom prst="rect">
            <a:avLst/>
          </a:prstGeom>
        </p:spPr>
      </p:pic>
      <p:sp>
        <p:nvSpPr>
          <p:cNvPr id="23" name="Text 23"/>
          <p:cNvSpPr txBox="1"/>
          <p:nvPr/>
        </p:nvSpPr>
        <p:spPr>
          <a:xfrm>
            <a:off x="7311314" y="2560320"/>
            <a:ext cx="1184834" cy="411480"/>
          </a:xfrm>
          <a:prstGeom prst="rect">
            <a:avLst/>
          </a:prstGeom>
          <a:noFill/>
        </p:spPr>
        <p:txBody>
          <a:bodyPr wrap="square" lIns="0" tIns="0" rIns="0" bIns="0" anchor="t">
            <a:noAutofit/>
          </a:bodyPr>
          <a:lstStyle/>
          <a:p>
            <a:pPr marL="0" indent="0" algn="ctr">
              <a:lnSpc>
                <a:spcPct val="100000"/>
              </a:lnSpc>
              <a:spcBef>
                <a:spcPts val="0"/>
              </a:spcBef>
              <a:spcAft>
                <a:spcPts val="0"/>
              </a:spcAft>
              <a:buNone/>
            </a:pPr>
            <a:r>
              <a:rPr lang="en-US" sz="1200" b="1" i="0">
                <a:solidFill>
                  <a:srgbClr val="0B1F38"/>
                </a:solidFill>
                <a:latin typeface="Syne"/>
                <a:cs typeface="Syne"/>
              </a:rPr>
              <a:t>Reservation</a:t>
            </a:r>
          </a:p>
        </p:txBody>
      </p:sp>
      <p:sp>
        <p:nvSpPr>
          <p:cNvPr id="24" name="Card 24"/>
          <p:cNvSpPr/>
          <p:nvPr/>
        </p:nvSpPr>
        <p:spPr>
          <a:xfrm>
            <a:off x="8816188" y="1645920"/>
            <a:ext cx="1276274" cy="15087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5" name="Icon circle 25"/>
          <p:cNvSpPr/>
          <p:nvPr/>
        </p:nvSpPr>
        <p:spPr>
          <a:xfrm>
            <a:off x="9202864" y="1920240"/>
            <a:ext cx="502920" cy="502920"/>
          </a:xfrm>
          <a:prstGeom prst="ellipse">
            <a:avLst/>
          </a:prstGeom>
          <a:solidFill>
            <a:srgbClr val="0B1F38"/>
          </a:solidFill>
          <a:ln>
            <a:noFill/>
          </a:ln>
        </p:spPr>
        <p:txBody>
          <a:bodyPr wrap="square" lIns="0" tIns="0" rIns="0" bIns="0" anchor="ctr">
            <a:noAutofit/>
          </a:bodyPr>
          <a:lstStyle/>
          <a:p>
            <a:endParaRPr lang="en-US"/>
          </a:p>
        </p:txBody>
      </p:sp>
      <p:pic>
        <p:nvPicPr>
          <p:cNvPr id="26" name="Icon key 26" descr="key icon"/>
          <p:cNvPicPr>
            <a:picLocks noChangeAspect="1"/>
          </p:cNvPicPr>
          <p:nvPr/>
        </p:nvPicPr>
        <p:blipFill>
          <a:blip r:embed="rId5"/>
          <a:stretch>
            <a:fillRect/>
          </a:stretch>
        </p:blipFill>
        <p:spPr>
          <a:xfrm>
            <a:off x="9333624" y="2050999"/>
            <a:ext cx="241402" cy="241402"/>
          </a:xfrm>
          <a:prstGeom prst="rect">
            <a:avLst/>
          </a:prstGeom>
        </p:spPr>
      </p:pic>
      <p:sp>
        <p:nvSpPr>
          <p:cNvPr id="27" name="Text 27"/>
          <p:cNvSpPr txBox="1"/>
          <p:nvPr/>
        </p:nvSpPr>
        <p:spPr>
          <a:xfrm>
            <a:off x="8861908" y="2560320"/>
            <a:ext cx="1184834" cy="411480"/>
          </a:xfrm>
          <a:prstGeom prst="rect">
            <a:avLst/>
          </a:prstGeom>
          <a:noFill/>
        </p:spPr>
        <p:txBody>
          <a:bodyPr wrap="square" lIns="0" tIns="0" rIns="0" bIns="0" anchor="t">
            <a:noAutofit/>
          </a:bodyPr>
          <a:lstStyle/>
          <a:p>
            <a:pPr marL="0" indent="0" algn="ctr">
              <a:lnSpc>
                <a:spcPct val="100000"/>
              </a:lnSpc>
              <a:spcBef>
                <a:spcPts val="0"/>
              </a:spcBef>
              <a:spcAft>
                <a:spcPts val="0"/>
              </a:spcAft>
              <a:buNone/>
            </a:pPr>
            <a:r>
              <a:rPr lang="en-US" sz="1200" b="1" i="0">
                <a:solidFill>
                  <a:srgbClr val="0B1F38"/>
                </a:solidFill>
                <a:latin typeface="Syne"/>
                <a:cs typeface="Syne"/>
              </a:rPr>
              <a:t>Asset</a:t>
            </a:r>
          </a:p>
        </p:txBody>
      </p:sp>
      <p:sp>
        <p:nvSpPr>
          <p:cNvPr id="28" name="Card 28"/>
          <p:cNvSpPr/>
          <p:nvPr/>
        </p:nvSpPr>
        <p:spPr>
          <a:xfrm>
            <a:off x="10366781" y="1645920"/>
            <a:ext cx="1276274" cy="15087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9" name="Icon circle 29"/>
          <p:cNvSpPr/>
          <p:nvPr/>
        </p:nvSpPr>
        <p:spPr>
          <a:xfrm>
            <a:off x="10753458" y="1920240"/>
            <a:ext cx="502920" cy="502920"/>
          </a:xfrm>
          <a:prstGeom prst="ellipse">
            <a:avLst/>
          </a:prstGeom>
          <a:solidFill>
            <a:srgbClr val="3773BC"/>
          </a:solidFill>
          <a:ln>
            <a:noFill/>
          </a:ln>
        </p:spPr>
        <p:txBody>
          <a:bodyPr wrap="square" lIns="0" tIns="0" rIns="0" bIns="0" anchor="ctr">
            <a:noAutofit/>
          </a:bodyPr>
          <a:lstStyle/>
          <a:p>
            <a:endParaRPr lang="en-US"/>
          </a:p>
        </p:txBody>
      </p:sp>
      <p:pic>
        <p:nvPicPr>
          <p:cNvPr id="30" name="Icon wrench 30" descr="wrench icon"/>
          <p:cNvPicPr>
            <a:picLocks noChangeAspect="1"/>
          </p:cNvPicPr>
          <p:nvPr/>
        </p:nvPicPr>
        <p:blipFill>
          <a:blip r:embed="rId6"/>
          <a:stretch>
            <a:fillRect/>
          </a:stretch>
        </p:blipFill>
        <p:spPr>
          <a:xfrm>
            <a:off x="10884218" y="2050999"/>
            <a:ext cx="241402" cy="241402"/>
          </a:xfrm>
          <a:prstGeom prst="rect">
            <a:avLst/>
          </a:prstGeom>
        </p:spPr>
      </p:pic>
      <p:sp>
        <p:nvSpPr>
          <p:cNvPr id="31" name="Text 31"/>
          <p:cNvSpPr txBox="1"/>
          <p:nvPr/>
        </p:nvSpPr>
        <p:spPr>
          <a:xfrm>
            <a:off x="10412501" y="2560320"/>
            <a:ext cx="1184834" cy="411480"/>
          </a:xfrm>
          <a:prstGeom prst="rect">
            <a:avLst/>
          </a:prstGeom>
          <a:noFill/>
        </p:spPr>
        <p:txBody>
          <a:bodyPr wrap="square" lIns="0" tIns="0" rIns="0" bIns="0" anchor="t">
            <a:noAutofit/>
          </a:bodyPr>
          <a:lstStyle/>
          <a:p>
            <a:pPr marL="0" indent="0" algn="ctr">
              <a:lnSpc>
                <a:spcPct val="100000"/>
              </a:lnSpc>
              <a:spcBef>
                <a:spcPts val="0"/>
              </a:spcBef>
              <a:spcAft>
                <a:spcPts val="0"/>
              </a:spcAft>
              <a:buNone/>
            </a:pPr>
            <a:r>
              <a:rPr lang="en-US" sz="1200" b="1" i="0">
                <a:solidFill>
                  <a:srgbClr val="0B1F38"/>
                </a:solidFill>
                <a:latin typeface="Syne"/>
                <a:cs typeface="Syne"/>
              </a:rPr>
              <a:t>Work order</a:t>
            </a:r>
          </a:p>
        </p:txBody>
      </p:sp>
      <p:sp>
        <p:nvSpPr>
          <p:cNvPr id="32" name="Text 32"/>
          <p:cNvSpPr txBox="1"/>
          <p:nvPr/>
        </p:nvSpPr>
        <p:spPr>
          <a:xfrm>
            <a:off x="548640" y="3355848"/>
            <a:ext cx="5486400"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100" b="1" i="0" spc="200">
                <a:solidFill>
                  <a:srgbClr val="F58220"/>
                </a:solidFill>
                <a:latin typeface="Roboto"/>
                <a:cs typeface="Roboto"/>
              </a:rPr>
              <a:t>YOUR INPUT</a:t>
            </a:r>
          </a:p>
        </p:txBody>
      </p:sp>
      <p:sp>
        <p:nvSpPr>
          <p:cNvPr id="33" name="Card 33"/>
          <p:cNvSpPr/>
          <p:nvPr/>
        </p:nvSpPr>
        <p:spPr>
          <a:xfrm>
            <a:off x="548640" y="3657600"/>
            <a:ext cx="5410048" cy="457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4" name="Number 34"/>
          <p:cNvSpPr/>
          <p:nvPr/>
        </p:nvSpPr>
        <p:spPr>
          <a:xfrm>
            <a:off x="667512" y="3739896"/>
            <a:ext cx="292608" cy="292608"/>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1</a:t>
            </a:r>
          </a:p>
        </p:txBody>
      </p:sp>
      <p:sp>
        <p:nvSpPr>
          <p:cNvPr id="35" name="Text 35"/>
          <p:cNvSpPr txBox="1"/>
          <p:nvPr/>
        </p:nvSpPr>
        <p:spPr>
          <a:xfrm>
            <a:off x="1078992" y="3657600"/>
            <a:ext cx="4769968" cy="45720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Have you hit the 20-field limit, or worked around it? How many do you need?</a:t>
            </a:r>
          </a:p>
        </p:txBody>
      </p:sp>
      <p:sp>
        <p:nvSpPr>
          <p:cNvPr id="36" name="Card 36"/>
          <p:cNvSpPr/>
          <p:nvPr/>
        </p:nvSpPr>
        <p:spPr>
          <a:xfrm>
            <a:off x="6233008" y="3657600"/>
            <a:ext cx="5410048" cy="457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7" name="Number 37"/>
          <p:cNvSpPr/>
          <p:nvPr/>
        </p:nvSpPr>
        <p:spPr>
          <a:xfrm>
            <a:off x="6351880" y="3739896"/>
            <a:ext cx="292608" cy="292608"/>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2</a:t>
            </a:r>
          </a:p>
        </p:txBody>
      </p:sp>
      <p:sp>
        <p:nvSpPr>
          <p:cNvPr id="38" name="Text 38"/>
          <p:cNvSpPr txBox="1"/>
          <p:nvPr/>
        </p:nvSpPr>
        <p:spPr>
          <a:xfrm>
            <a:off x="6763360" y="3657600"/>
            <a:ext cx="4769968" cy="45720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Beyond users and reservations, where would custom fields help most?</a:t>
            </a:r>
          </a:p>
        </p:txBody>
      </p:sp>
      <p:sp>
        <p:nvSpPr>
          <p:cNvPr id="39" name="Card 39"/>
          <p:cNvSpPr/>
          <p:nvPr/>
        </p:nvSpPr>
        <p:spPr>
          <a:xfrm>
            <a:off x="548640" y="4178808"/>
            <a:ext cx="5410048" cy="457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40" name="Number 40"/>
          <p:cNvSpPr/>
          <p:nvPr/>
        </p:nvSpPr>
        <p:spPr>
          <a:xfrm>
            <a:off x="667512" y="4261104"/>
            <a:ext cx="292608" cy="292608"/>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3</a:t>
            </a:r>
          </a:p>
        </p:txBody>
      </p:sp>
      <p:sp>
        <p:nvSpPr>
          <p:cNvPr id="41" name="Text 41"/>
          <p:cNvSpPr txBox="1"/>
          <p:nvPr/>
        </p:nvSpPr>
        <p:spPr>
          <a:xfrm>
            <a:off x="1078992" y="4178808"/>
            <a:ext cx="4769968" cy="45720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When a value comes from a profile, should it update if the driver changes?</a:t>
            </a:r>
          </a:p>
        </p:txBody>
      </p:sp>
      <p:sp>
        <p:nvSpPr>
          <p:cNvPr id="42" name="Card 42"/>
          <p:cNvSpPr/>
          <p:nvPr/>
        </p:nvSpPr>
        <p:spPr>
          <a:xfrm>
            <a:off x="6233008" y="4178808"/>
            <a:ext cx="5410048" cy="457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43" name="Number 43"/>
          <p:cNvSpPr/>
          <p:nvPr/>
        </p:nvSpPr>
        <p:spPr>
          <a:xfrm>
            <a:off x="6351880" y="4261104"/>
            <a:ext cx="292608" cy="292608"/>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4</a:t>
            </a:r>
          </a:p>
        </p:txBody>
      </p:sp>
      <p:sp>
        <p:nvSpPr>
          <p:cNvPr id="44" name="Text 44"/>
          <p:cNvSpPr txBox="1"/>
          <p:nvPr/>
        </p:nvSpPr>
        <p:spPr>
          <a:xfrm>
            <a:off x="6763360" y="4178808"/>
            <a:ext cx="4769968" cy="45720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Do you need “required if” or “show only if” rules? Share a real example.</a:t>
            </a:r>
          </a:p>
        </p:txBody>
      </p:sp>
      <p:sp>
        <p:nvSpPr>
          <p:cNvPr id="45" name="Card 45"/>
          <p:cNvSpPr/>
          <p:nvPr/>
        </p:nvSpPr>
        <p:spPr>
          <a:xfrm>
            <a:off x="548640" y="4700016"/>
            <a:ext cx="5410048" cy="457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46" name="Number 46"/>
          <p:cNvSpPr/>
          <p:nvPr/>
        </p:nvSpPr>
        <p:spPr>
          <a:xfrm>
            <a:off x="667512" y="4782312"/>
            <a:ext cx="292608" cy="292608"/>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5</a:t>
            </a:r>
          </a:p>
        </p:txBody>
      </p:sp>
      <p:sp>
        <p:nvSpPr>
          <p:cNvPr id="47" name="Text 47"/>
          <p:cNvSpPr txBox="1"/>
          <p:nvPr/>
        </p:nvSpPr>
        <p:spPr>
          <a:xfrm>
            <a:off x="1078992" y="4700016"/>
            <a:ext cx="4769968" cy="45720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Which custom fields feed your billing or outside systems?</a:t>
            </a:r>
          </a:p>
        </p:txBody>
      </p:sp>
      <p:sp>
        <p:nvSpPr>
          <p:cNvPr id="49" name="Slide Number 49"/>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31</a:t>
            </a:fld>
            <a:endParaRPr lang="en-US" sz="1000">
              <a:solidFill>
                <a:srgbClr val="DCE7F3"/>
              </a:solidFill>
              <a:latin typeface="Roboto"/>
            </a:endParaRPr>
          </a:p>
        </p:txBody>
      </p:sp>
      <p:sp>
        <p:nvSpPr>
          <p:cNvPr id="3" name="Card 45">
            <a:extLst>
              <a:ext uri="{FF2B5EF4-FFF2-40B4-BE49-F238E27FC236}">
                <a16:creationId xmlns:a16="http://schemas.microsoft.com/office/drawing/2014/main" id="{F98FA40A-D7E8-F8A2-ED71-6FF6F7F1114A}"/>
              </a:ext>
            </a:extLst>
          </p:cNvPr>
          <p:cNvSpPr/>
          <p:nvPr/>
        </p:nvSpPr>
        <p:spPr>
          <a:xfrm>
            <a:off x="6233008" y="4700016"/>
            <a:ext cx="5410048" cy="45720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5" name="Number 46">
            <a:extLst>
              <a:ext uri="{FF2B5EF4-FFF2-40B4-BE49-F238E27FC236}">
                <a16:creationId xmlns:a16="http://schemas.microsoft.com/office/drawing/2014/main" id="{775C7677-1D11-A0C9-7008-175050322384}"/>
              </a:ext>
            </a:extLst>
          </p:cNvPr>
          <p:cNvSpPr/>
          <p:nvPr/>
        </p:nvSpPr>
        <p:spPr>
          <a:xfrm>
            <a:off x="6351880" y="4782312"/>
            <a:ext cx="292608" cy="292608"/>
          </a:xfrm>
          <a:prstGeom prst="ellipse">
            <a:avLst/>
          </a:prstGeom>
          <a:solidFill>
            <a:srgbClr val="0B1F38"/>
          </a:solidFill>
          <a:ln>
            <a:noFill/>
          </a:ln>
        </p:spPr>
        <p:txBody>
          <a:bodyPr wrap="square" lIns="0" tIns="0" rIns="0" bIns="0" anchor="ctr">
            <a:noAutofit/>
          </a:bodyPr>
          <a:lstStyle/>
          <a:p>
            <a:pPr marL="0" indent="0" algn="ctr">
              <a:lnSpc>
                <a:spcPct val="100000"/>
              </a:lnSpc>
              <a:spcBef>
                <a:spcPts val="0"/>
              </a:spcBef>
              <a:spcAft>
                <a:spcPts val="0"/>
              </a:spcAft>
              <a:buNone/>
            </a:pPr>
            <a:r>
              <a:rPr lang="en-US" sz="1100" b="1" i="0">
                <a:solidFill>
                  <a:srgbClr val="FFFFFF"/>
                </a:solidFill>
                <a:latin typeface="Syne"/>
                <a:cs typeface="Syne"/>
              </a:rPr>
              <a:t>6</a:t>
            </a:r>
          </a:p>
        </p:txBody>
      </p:sp>
      <p:sp>
        <p:nvSpPr>
          <p:cNvPr id="7" name="Text 47">
            <a:extLst>
              <a:ext uri="{FF2B5EF4-FFF2-40B4-BE49-F238E27FC236}">
                <a16:creationId xmlns:a16="http://schemas.microsoft.com/office/drawing/2014/main" id="{B996E94E-1470-11DE-25FD-0A8738175959}"/>
              </a:ext>
            </a:extLst>
          </p:cNvPr>
          <p:cNvSpPr txBox="1"/>
          <p:nvPr/>
        </p:nvSpPr>
        <p:spPr>
          <a:xfrm>
            <a:off x="6763360" y="4700016"/>
            <a:ext cx="4769968" cy="45720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150" b="0" i="0">
                <a:solidFill>
                  <a:srgbClr val="1A1A1A"/>
                </a:solidFill>
                <a:latin typeface="Roboto"/>
                <a:cs typeface="Roboto"/>
              </a:rPr>
              <a:t>Do you want a limit at the kiosk? Or is scrolling okay?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PREP &amp; INSPECT</a:t>
            </a:r>
          </a:p>
        </p:txBody>
      </p:sp>
      <p:sp>
        <p:nvSpPr>
          <p:cNvPr id="12" name="title 12"/>
          <p:cNvSpPr>
            <a:spLocks noGrp="1"/>
          </p:cNvSpPr>
          <p:nvPr>
            <p:ph type="title" idx="104"/>
          </p:nvPr>
        </p:nvSpPr>
        <p:spPr>
          <a:xfrm>
            <a:off x="488570" y="708112"/>
            <a:ext cx="11064240" cy="777240"/>
          </a:xfrm>
        </p:spPr>
        <p:txBody>
          <a:bodyPr>
            <a:noAutofit/>
          </a:bodyPr>
          <a:lstStyle/>
          <a:p>
            <a:r>
              <a:rPr lang="en-US" sz="3600"/>
              <a:t>Prep &amp; Inspect</a:t>
            </a:r>
          </a:p>
        </p:txBody>
      </p:sp>
      <p:sp>
        <p:nvSpPr>
          <p:cNvPr id="13" name="Card 13"/>
          <p:cNvSpPr/>
          <p:nvPr/>
        </p:nvSpPr>
        <p:spPr>
          <a:xfrm>
            <a:off x="548640"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clipboard 15" descr="clipboard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USE</a:t>
            </a:r>
          </a:p>
          <a:p>
            <a:pPr marL="0" indent="0" algn="l">
              <a:lnSpc>
                <a:spcPct val="95000"/>
              </a:lnSpc>
              <a:spcBef>
                <a:spcPts val="0"/>
              </a:spcBef>
              <a:spcAft>
                <a:spcPts val="600"/>
              </a:spcAft>
              <a:buNone/>
            </a:pPr>
            <a:r>
              <a:rPr lang="en-US" sz="1700" b="1" i="0">
                <a:solidFill>
                  <a:srgbClr val="0B1F38"/>
                </a:solidFill>
                <a:latin typeface="Syne"/>
                <a:cs typeface="Syne"/>
              </a:rPr>
              <a:t>How do you use it today?</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Does anyone prep? Inspect? Use both?</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Do you need 2 options?</a:t>
            </a:r>
          </a:p>
        </p:txBody>
      </p:sp>
      <p:sp>
        <p:nvSpPr>
          <p:cNvPr id="17" name="Card 17"/>
          <p:cNvSpPr/>
          <p:nvPr/>
        </p:nvSpPr>
        <p:spPr>
          <a:xfrm>
            <a:off x="4338218"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947672"/>
            <a:ext cx="566928" cy="566928"/>
          </a:xfrm>
          <a:prstGeom prst="ellipse">
            <a:avLst/>
          </a:prstGeom>
          <a:solidFill>
            <a:schemeClr val="tx2"/>
          </a:solidFill>
          <a:ln>
            <a:noFill/>
          </a:ln>
        </p:spPr>
        <p:txBody>
          <a:bodyPr wrap="square" lIns="0" tIns="0" rIns="0" bIns="0" anchor="ctr">
            <a:noAutofit/>
          </a:bodyPr>
          <a:lstStyle/>
          <a:p>
            <a:endParaRPr lang="en-US"/>
          </a:p>
        </p:txBody>
      </p:sp>
      <p:pic>
        <p:nvPicPr>
          <p:cNvPr id="19" name="Icon thumbs 19" descr="thumbs icon"/>
          <p:cNvPicPr>
            <a:picLocks noChangeAspect="1"/>
          </p:cNvPicPr>
          <p:nvPr/>
        </p:nvPicPr>
        <p:blipFill>
          <a:blip r:embed="rId4"/>
          <a:stretch>
            <a:fillRect/>
          </a:stretch>
        </p:blipFill>
        <p:spPr>
          <a:xfrm>
            <a:off x="4741652" y="2095073"/>
            <a:ext cx="272125" cy="272125"/>
          </a:xfrm>
          <a:prstGeom prst="rect">
            <a:avLst/>
          </a:prstGeom>
        </p:spPr>
      </p:pic>
      <p:sp>
        <p:nvSpPr>
          <p:cNvPr id="20" name="Text 20"/>
          <p:cNvSpPr txBox="1"/>
          <p:nvPr/>
        </p:nvSpPr>
        <p:spPr>
          <a:xfrm>
            <a:off x="4594250"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KEEP</a:t>
            </a:r>
          </a:p>
          <a:p>
            <a:pPr marL="0" indent="0" algn="l">
              <a:lnSpc>
                <a:spcPct val="95000"/>
              </a:lnSpc>
              <a:spcBef>
                <a:spcPts val="0"/>
              </a:spcBef>
              <a:spcAft>
                <a:spcPts val="600"/>
              </a:spcAft>
              <a:buNone/>
            </a:pPr>
            <a:r>
              <a:rPr lang="en-US" sz="1700" b="1" i="0">
                <a:solidFill>
                  <a:srgbClr val="0B1F38"/>
                </a:solidFill>
                <a:latin typeface="Syne"/>
                <a:cs typeface="Syne"/>
              </a:rPr>
              <a:t>What do you like?</a:t>
            </a:r>
          </a:p>
        </p:txBody>
      </p:sp>
      <p:sp>
        <p:nvSpPr>
          <p:cNvPr id="21" name="Card 21"/>
          <p:cNvSpPr/>
          <p:nvPr/>
        </p:nvSpPr>
        <p:spPr>
          <a:xfrm>
            <a:off x="8127797" y="1691640"/>
            <a:ext cx="3515258" cy="3566160"/>
          </a:xfrm>
          <a:prstGeom prst="roundRect">
            <a:avLst>
              <a:gd name="adj" fmla="val 6000"/>
            </a:avLst>
          </a:prstGeom>
          <a:solidFill>
            <a:schemeClr val="accent6"/>
          </a:solidFill>
          <a:ln>
            <a:noFill/>
          </a:ln>
        </p:spPr>
        <p:txBody>
          <a:bodyPr wrap="square" lIns="0" tIns="0" rIns="0" bIns="0" anchor="ctr">
            <a:noAutofit/>
          </a:bodyPr>
          <a:lstStyle/>
          <a:p>
            <a:endParaRPr lang="en-US"/>
          </a:p>
        </p:txBody>
      </p:sp>
      <p:sp>
        <p:nvSpPr>
          <p:cNvPr id="22" name="Icon circle 22"/>
          <p:cNvSpPr/>
          <p:nvPr/>
        </p:nvSpPr>
        <p:spPr>
          <a:xfrm>
            <a:off x="8383829"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23" name="Icon wrench 23" descr="wrench icon"/>
          <p:cNvPicPr>
            <a:picLocks noChangeAspect="1"/>
          </p:cNvPicPr>
          <p:nvPr/>
        </p:nvPicPr>
        <p:blipFill>
          <a:blip r:embed="rId5"/>
          <a:stretch>
            <a:fillRect/>
          </a:stretch>
        </p:blipFill>
        <p:spPr>
          <a:xfrm>
            <a:off x="8531230" y="2095073"/>
            <a:ext cx="272125" cy="272125"/>
          </a:xfrm>
          <a:prstGeom prst="rect">
            <a:avLst/>
          </a:prstGeom>
        </p:spPr>
      </p:pic>
      <p:sp>
        <p:nvSpPr>
          <p:cNvPr id="24" name="Text 24"/>
          <p:cNvSpPr txBox="1"/>
          <p:nvPr/>
        </p:nvSpPr>
        <p:spPr>
          <a:xfrm>
            <a:off x="8383829"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CHANGE</a:t>
            </a:r>
          </a:p>
          <a:p>
            <a:pPr marL="0" indent="0" algn="l">
              <a:lnSpc>
                <a:spcPct val="95000"/>
              </a:lnSpc>
              <a:spcBef>
                <a:spcPts val="0"/>
              </a:spcBef>
              <a:spcAft>
                <a:spcPts val="600"/>
              </a:spcAft>
              <a:buNone/>
            </a:pPr>
            <a:r>
              <a:rPr lang="en-US" sz="1700" b="1" i="0">
                <a:solidFill>
                  <a:srgbClr val="FFFFFF"/>
                </a:solidFill>
                <a:latin typeface="Syne"/>
                <a:cs typeface="Syne"/>
              </a:rPr>
              <a:t>What needs to change?</a:t>
            </a:r>
          </a:p>
        </p:txBody>
      </p:sp>
      <p:sp>
        <p:nvSpPr>
          <p:cNvPr id="25" name="Slide Number 25"/>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32</a:t>
            </a:fld>
            <a:endParaRPr lang="en-US" sz="1000">
              <a:solidFill>
                <a:srgbClr val="DCE7F3"/>
              </a:solidFill>
              <a:latin typeface="Roboto"/>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AI</a:t>
            </a:r>
          </a:p>
        </p:txBody>
      </p:sp>
      <p:sp>
        <p:nvSpPr>
          <p:cNvPr id="12" name="title 12"/>
          <p:cNvSpPr>
            <a:spLocks noGrp="1"/>
          </p:cNvSpPr>
          <p:nvPr>
            <p:ph type="title" idx="104"/>
          </p:nvPr>
        </p:nvSpPr>
        <p:spPr/>
        <p:txBody>
          <a:bodyPr>
            <a:noAutofit/>
          </a:bodyPr>
          <a:lstStyle/>
          <a:p>
            <a:r>
              <a:rPr lang="en-US" sz="3600"/>
              <a:t>AI</a:t>
            </a:r>
          </a:p>
        </p:txBody>
      </p:sp>
      <p:sp>
        <p:nvSpPr>
          <p:cNvPr id="13" name="Card 13"/>
          <p:cNvSpPr/>
          <p:nvPr/>
        </p:nvSpPr>
        <p:spPr>
          <a:xfrm>
            <a:off x="548640"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shield 15" descr="shield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POLICY &amp; COMFORT</a:t>
            </a:r>
          </a:p>
          <a:p>
            <a:pPr marL="0" indent="0" algn="l">
              <a:lnSpc>
                <a:spcPct val="95000"/>
              </a:lnSpc>
              <a:spcBef>
                <a:spcPts val="0"/>
              </a:spcBef>
              <a:spcAft>
                <a:spcPts val="600"/>
              </a:spcAft>
              <a:buNone/>
            </a:pPr>
            <a:r>
              <a:rPr lang="en-US" sz="1700" b="1" i="0">
                <a:solidFill>
                  <a:srgbClr val="0B1F38"/>
                </a:solidFill>
                <a:latin typeface="Syne"/>
                <a:cs typeface="Syne"/>
              </a:rPr>
              <a:t>Can you use it?</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Are you allowed to use it?</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Are there restrictions around it?</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What's your comfort level?</a:t>
            </a:r>
          </a:p>
        </p:txBody>
      </p:sp>
      <p:sp>
        <p:nvSpPr>
          <p:cNvPr id="17" name="Card 17"/>
          <p:cNvSpPr/>
          <p:nvPr/>
        </p:nvSpPr>
        <p:spPr>
          <a:xfrm>
            <a:off x="4338218" y="1691640"/>
            <a:ext cx="351525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4594250"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9" name="Icon sparkles 19" descr="sparkles icon"/>
          <p:cNvPicPr>
            <a:picLocks noChangeAspect="1"/>
          </p:cNvPicPr>
          <p:nvPr/>
        </p:nvPicPr>
        <p:blipFill>
          <a:blip r:embed="rId4"/>
          <a:stretch>
            <a:fillRect/>
          </a:stretch>
        </p:blipFill>
        <p:spPr>
          <a:xfrm>
            <a:off x="4741652" y="2095073"/>
            <a:ext cx="272125" cy="272125"/>
          </a:xfrm>
          <a:prstGeom prst="rect">
            <a:avLst/>
          </a:prstGeom>
        </p:spPr>
      </p:pic>
      <p:sp>
        <p:nvSpPr>
          <p:cNvPr id="20" name="Text 20"/>
          <p:cNvSpPr txBox="1"/>
          <p:nvPr/>
        </p:nvSpPr>
        <p:spPr>
          <a:xfrm>
            <a:off x="4594250"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INTEREST</a:t>
            </a:r>
          </a:p>
          <a:p>
            <a:pPr marL="0" indent="0" algn="l">
              <a:lnSpc>
                <a:spcPct val="95000"/>
              </a:lnSpc>
              <a:spcBef>
                <a:spcPts val="0"/>
              </a:spcBef>
              <a:spcAft>
                <a:spcPts val="600"/>
              </a:spcAft>
              <a:buNone/>
            </a:pPr>
            <a:r>
              <a:rPr lang="en-US" sz="1700" b="1" i="0">
                <a:solidFill>
                  <a:srgbClr val="0B1F38"/>
                </a:solidFill>
                <a:latin typeface="Syne"/>
                <a:cs typeface="Syne"/>
              </a:rPr>
              <a:t>Where would it help?</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Insights, data anomalies, workflow efficiency</a:t>
            </a:r>
          </a:p>
          <a:p>
            <a:pPr marL="201168" indent="-182880" algn="l">
              <a:lnSpc>
                <a:spcPct val="110000"/>
              </a:lnSpc>
              <a:spcBef>
                <a:spcPts val="0"/>
              </a:spcBef>
              <a:spcAft>
                <a:spcPts val="400"/>
              </a:spcAft>
              <a:buClr>
                <a:srgbClr val="F58220"/>
              </a:buClr>
              <a:buSzPct val="100000"/>
              <a:buFont typeface="Arial"/>
              <a:buChar char="•"/>
            </a:pPr>
            <a:r>
              <a:rPr lang="en-US" sz="1350" b="0" i="0">
                <a:solidFill>
                  <a:srgbClr val="1A1A1A"/>
                </a:solidFill>
                <a:latin typeface="Roboto"/>
                <a:cs typeface="Roboto"/>
              </a:rPr>
              <a:t>Reporting vs. auto-reassigning the vehicles</a:t>
            </a:r>
          </a:p>
        </p:txBody>
      </p:sp>
      <p:sp>
        <p:nvSpPr>
          <p:cNvPr id="21" name="Card 21"/>
          <p:cNvSpPr/>
          <p:nvPr/>
        </p:nvSpPr>
        <p:spPr>
          <a:xfrm>
            <a:off x="8127797" y="1691640"/>
            <a:ext cx="3515258" cy="356616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22" name="Icon circle 22"/>
          <p:cNvSpPr/>
          <p:nvPr/>
        </p:nvSpPr>
        <p:spPr>
          <a:xfrm>
            <a:off x="8383829" y="1947672"/>
            <a:ext cx="566928" cy="566928"/>
          </a:xfrm>
          <a:prstGeom prst="ellipse">
            <a:avLst/>
          </a:prstGeom>
          <a:solidFill>
            <a:schemeClr val="accent6">
              <a:lumMod val="40000"/>
              <a:lumOff val="60000"/>
            </a:schemeClr>
          </a:solidFill>
          <a:ln>
            <a:noFill/>
          </a:ln>
        </p:spPr>
        <p:txBody>
          <a:bodyPr wrap="square" lIns="0" tIns="0" rIns="0" bIns="0" anchor="ctr">
            <a:noAutofit/>
          </a:bodyPr>
          <a:lstStyle/>
          <a:p>
            <a:endParaRPr lang="en-US"/>
          </a:p>
        </p:txBody>
      </p:sp>
      <p:pic>
        <p:nvPicPr>
          <p:cNvPr id="23" name="Icon server 23" descr="server icon"/>
          <p:cNvPicPr>
            <a:picLocks noChangeAspect="1"/>
          </p:cNvPicPr>
          <p:nvPr/>
        </p:nvPicPr>
        <p:blipFill>
          <a:blip r:embed="rId5"/>
          <a:stretch>
            <a:fillRect/>
          </a:stretch>
        </p:blipFill>
        <p:spPr>
          <a:xfrm>
            <a:off x="8531230" y="2095073"/>
            <a:ext cx="272125" cy="272125"/>
          </a:xfrm>
          <a:prstGeom prst="rect">
            <a:avLst/>
          </a:prstGeom>
        </p:spPr>
      </p:pic>
      <p:sp>
        <p:nvSpPr>
          <p:cNvPr id="24" name="Text 24"/>
          <p:cNvSpPr txBox="1"/>
          <p:nvPr/>
        </p:nvSpPr>
        <p:spPr>
          <a:xfrm>
            <a:off x="8383829" y="2697480"/>
            <a:ext cx="300319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MCP SERVER</a:t>
            </a:r>
          </a:p>
          <a:p>
            <a:pPr marL="0" indent="0" algn="l">
              <a:lnSpc>
                <a:spcPct val="95000"/>
              </a:lnSpc>
              <a:spcBef>
                <a:spcPts val="0"/>
              </a:spcBef>
              <a:spcAft>
                <a:spcPts val="600"/>
              </a:spcAft>
              <a:buNone/>
            </a:pPr>
            <a:r>
              <a:rPr lang="en-US" sz="1700" b="1" i="0">
                <a:solidFill>
                  <a:srgbClr val="FFFFFF"/>
                </a:solidFill>
                <a:latin typeface="Syne"/>
                <a:cs typeface="Syne"/>
              </a:rPr>
              <a:t>Would you be interested?</a:t>
            </a:r>
          </a:p>
          <a:p>
            <a:pPr marL="0" indent="0" algn="l">
              <a:lnSpc>
                <a:spcPct val="110000"/>
              </a:lnSpc>
              <a:spcBef>
                <a:spcPts val="0"/>
              </a:spcBef>
              <a:spcAft>
                <a:spcPts val="400"/>
              </a:spcAft>
              <a:buNone/>
            </a:pPr>
            <a:r>
              <a:rPr lang="en-US" sz="1350" b="0" i="0">
                <a:solidFill>
                  <a:srgbClr val="FFFFFF"/>
                </a:solidFill>
                <a:latin typeface="Roboto"/>
                <a:cs typeface="Roboto"/>
              </a:rPr>
              <a:t>How would you use it?</a:t>
            </a:r>
          </a:p>
        </p:txBody>
      </p:sp>
      <p:sp>
        <p:nvSpPr>
          <p:cNvPr id="25" name="Slide Number 25"/>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33</a:t>
            </a:fld>
            <a:endParaRPr lang="en-US" sz="1000">
              <a:solidFill>
                <a:srgbClr val="DCE7F3"/>
              </a:solidFill>
              <a:latin typeface="Roboto"/>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SYSTEM OF RECORD</a:t>
            </a:r>
          </a:p>
        </p:txBody>
      </p:sp>
      <p:sp>
        <p:nvSpPr>
          <p:cNvPr id="12" name="title 12"/>
          <p:cNvSpPr>
            <a:spLocks noGrp="1"/>
          </p:cNvSpPr>
          <p:nvPr>
            <p:ph type="title" idx="104"/>
          </p:nvPr>
        </p:nvSpPr>
        <p:spPr/>
        <p:txBody>
          <a:bodyPr>
            <a:noAutofit/>
          </a:bodyPr>
          <a:lstStyle/>
          <a:p>
            <a:r>
              <a:rPr lang="en-US" sz="3600"/>
              <a:t>System of Record</a:t>
            </a:r>
          </a:p>
        </p:txBody>
      </p:sp>
      <p:sp>
        <p:nvSpPr>
          <p:cNvPr id="13" name="Card 13"/>
          <p:cNvSpPr/>
          <p:nvPr/>
        </p:nvSpPr>
        <p:spPr>
          <a:xfrm>
            <a:off x="548640" y="1691640"/>
            <a:ext cx="11094415" cy="960120"/>
          </a:xfrm>
          <a:prstGeom prst="roundRect">
            <a:avLst>
              <a:gd name="adj" fmla="val 6000"/>
            </a:avLst>
          </a:prstGeom>
          <a:solidFill>
            <a:srgbClr val="0B1F38"/>
          </a:solidFill>
          <a:ln>
            <a:noFill/>
          </a:ln>
        </p:spPr>
        <p:txBody>
          <a:bodyPr wrap="square" lIns="0" tIns="0" rIns="0" bIns="0" anchor="ctr">
            <a:noAutofit/>
          </a:bodyPr>
          <a:lstStyle/>
          <a:p>
            <a:endParaRPr lang="en-US"/>
          </a:p>
        </p:txBody>
      </p:sp>
      <p:sp>
        <p:nvSpPr>
          <p:cNvPr id="14" name="Icon circle 14"/>
          <p:cNvSpPr/>
          <p:nvPr/>
        </p:nvSpPr>
        <p:spPr>
          <a:xfrm>
            <a:off x="822960" y="1892808"/>
            <a:ext cx="548640" cy="548640"/>
          </a:xfrm>
          <a:prstGeom prst="ellipse">
            <a:avLst/>
          </a:prstGeom>
          <a:solidFill>
            <a:srgbClr val="F58220"/>
          </a:solidFill>
          <a:ln>
            <a:noFill/>
          </a:ln>
        </p:spPr>
        <p:txBody>
          <a:bodyPr wrap="square" lIns="0" tIns="0" rIns="0" bIns="0" anchor="ctr">
            <a:noAutofit/>
          </a:bodyPr>
          <a:lstStyle/>
          <a:p>
            <a:endParaRPr lang="en-US"/>
          </a:p>
        </p:txBody>
      </p:sp>
      <p:pic>
        <p:nvPicPr>
          <p:cNvPr id="15" name="Icon database 15" descr="database icon"/>
          <p:cNvPicPr>
            <a:picLocks noChangeAspect="1"/>
          </p:cNvPicPr>
          <p:nvPr/>
        </p:nvPicPr>
        <p:blipFill>
          <a:blip r:embed="rId3"/>
          <a:stretch>
            <a:fillRect/>
          </a:stretch>
        </p:blipFill>
        <p:spPr>
          <a:xfrm>
            <a:off x="965606" y="2035454"/>
            <a:ext cx="263347" cy="263347"/>
          </a:xfrm>
          <a:prstGeom prst="rect">
            <a:avLst/>
          </a:prstGeom>
        </p:spPr>
      </p:pic>
      <p:sp>
        <p:nvSpPr>
          <p:cNvPr id="16" name="Text 16"/>
          <p:cNvSpPr txBox="1"/>
          <p:nvPr/>
        </p:nvSpPr>
        <p:spPr>
          <a:xfrm>
            <a:off x="1600200" y="1691640"/>
            <a:ext cx="9722815" cy="96012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2200" b="1" i="0">
                <a:solidFill>
                  <a:srgbClr val="FFFFFF"/>
                </a:solidFill>
                <a:latin typeface="Syne"/>
                <a:cs typeface="Syne"/>
              </a:rPr>
              <a:t>Can FleetCommander be your System of Record?</a:t>
            </a:r>
          </a:p>
        </p:txBody>
      </p:sp>
      <p:sp>
        <p:nvSpPr>
          <p:cNvPr id="17" name="Card 17"/>
          <p:cNvSpPr/>
          <p:nvPr/>
        </p:nvSpPr>
        <p:spPr>
          <a:xfrm>
            <a:off x="548640" y="2926080"/>
            <a:ext cx="1706880" cy="23317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1127760" y="3291840"/>
            <a:ext cx="548640" cy="548640"/>
          </a:xfrm>
          <a:prstGeom prst="ellipse">
            <a:avLst/>
          </a:prstGeom>
          <a:solidFill>
            <a:srgbClr val="3773BC"/>
          </a:solidFill>
          <a:ln>
            <a:noFill/>
          </a:ln>
        </p:spPr>
        <p:txBody>
          <a:bodyPr wrap="square" lIns="0" tIns="0" rIns="0" bIns="0" anchor="ctr">
            <a:noAutofit/>
          </a:bodyPr>
          <a:lstStyle/>
          <a:p>
            <a:endParaRPr lang="en-US"/>
          </a:p>
        </p:txBody>
      </p:sp>
      <p:pic>
        <p:nvPicPr>
          <p:cNvPr id="19" name="Icon wrench 19" descr="wrench icon"/>
          <p:cNvPicPr>
            <a:picLocks noChangeAspect="1"/>
          </p:cNvPicPr>
          <p:nvPr/>
        </p:nvPicPr>
        <p:blipFill>
          <a:blip r:embed="rId4"/>
          <a:stretch>
            <a:fillRect/>
          </a:stretch>
        </p:blipFill>
        <p:spPr>
          <a:xfrm>
            <a:off x="1270406" y="3434486"/>
            <a:ext cx="263347" cy="263347"/>
          </a:xfrm>
          <a:prstGeom prst="rect">
            <a:avLst/>
          </a:prstGeom>
        </p:spPr>
      </p:pic>
      <p:sp>
        <p:nvSpPr>
          <p:cNvPr id="20" name="Text 20"/>
          <p:cNvSpPr txBox="1"/>
          <p:nvPr/>
        </p:nvSpPr>
        <p:spPr>
          <a:xfrm>
            <a:off x="640080" y="3977640"/>
            <a:ext cx="1524000" cy="822960"/>
          </a:xfrm>
          <a:prstGeom prst="rect">
            <a:avLst/>
          </a:prstGeom>
          <a:noFill/>
        </p:spPr>
        <p:txBody>
          <a:bodyPr wrap="square" lIns="0" tIns="0" rIns="0" bIns="0" anchor="t">
            <a:noAutofit/>
          </a:bodyPr>
          <a:lstStyle/>
          <a:p>
            <a:pPr marL="0" indent="0" algn="ctr">
              <a:lnSpc>
                <a:spcPct val="100000"/>
              </a:lnSpc>
              <a:spcBef>
                <a:spcPts val="0"/>
              </a:spcBef>
              <a:spcAft>
                <a:spcPts val="400"/>
              </a:spcAft>
              <a:buNone/>
            </a:pPr>
            <a:r>
              <a:rPr lang="en-US" sz="1600" b="1" i="0">
                <a:solidFill>
                  <a:srgbClr val="0B1F38"/>
                </a:solidFill>
                <a:latin typeface="Syne"/>
                <a:cs typeface="Syne"/>
              </a:rPr>
              <a:t>Maintenance</a:t>
            </a:r>
          </a:p>
          <a:p>
            <a:pPr marL="0" indent="0" algn="ctr">
              <a:lnSpc>
                <a:spcPct val="100000"/>
              </a:lnSpc>
              <a:spcBef>
                <a:spcPts val="0"/>
              </a:spcBef>
              <a:spcAft>
                <a:spcPts val="0"/>
              </a:spcAft>
              <a:buNone/>
            </a:pPr>
            <a:endParaRPr lang="en-US" sz="1600" b="1" i="0">
              <a:solidFill>
                <a:srgbClr val="0B1F38"/>
              </a:solidFill>
              <a:latin typeface="Syne"/>
              <a:cs typeface="Syne"/>
            </a:endParaRPr>
          </a:p>
        </p:txBody>
      </p:sp>
      <p:sp>
        <p:nvSpPr>
          <p:cNvPr id="21" name="Card 21"/>
          <p:cNvSpPr/>
          <p:nvPr/>
        </p:nvSpPr>
        <p:spPr>
          <a:xfrm>
            <a:off x="2529840" y="2926080"/>
            <a:ext cx="1706880" cy="23317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2" name="Icon circle 22"/>
          <p:cNvSpPr/>
          <p:nvPr/>
        </p:nvSpPr>
        <p:spPr>
          <a:xfrm>
            <a:off x="3108960" y="3291840"/>
            <a:ext cx="548640" cy="548640"/>
          </a:xfrm>
          <a:prstGeom prst="ellipse">
            <a:avLst/>
          </a:prstGeom>
          <a:solidFill>
            <a:srgbClr val="F58220"/>
          </a:solidFill>
          <a:ln>
            <a:noFill/>
          </a:ln>
        </p:spPr>
        <p:txBody>
          <a:bodyPr wrap="square" lIns="0" tIns="0" rIns="0" bIns="0" anchor="ctr">
            <a:noAutofit/>
          </a:bodyPr>
          <a:lstStyle/>
          <a:p>
            <a:endParaRPr lang="en-US"/>
          </a:p>
        </p:txBody>
      </p:sp>
      <p:pic>
        <p:nvPicPr>
          <p:cNvPr id="23" name="Icon gas 23" descr="gas icon"/>
          <p:cNvPicPr>
            <a:picLocks noChangeAspect="1"/>
          </p:cNvPicPr>
          <p:nvPr/>
        </p:nvPicPr>
        <p:blipFill>
          <a:blip r:embed="rId5"/>
          <a:stretch>
            <a:fillRect/>
          </a:stretch>
        </p:blipFill>
        <p:spPr>
          <a:xfrm>
            <a:off x="3251606" y="3434486"/>
            <a:ext cx="263347" cy="263347"/>
          </a:xfrm>
          <a:prstGeom prst="rect">
            <a:avLst/>
          </a:prstGeom>
        </p:spPr>
      </p:pic>
      <p:sp>
        <p:nvSpPr>
          <p:cNvPr id="24" name="Text 24"/>
          <p:cNvSpPr txBox="1"/>
          <p:nvPr/>
        </p:nvSpPr>
        <p:spPr>
          <a:xfrm>
            <a:off x="2621280" y="3977640"/>
            <a:ext cx="1524000" cy="822960"/>
          </a:xfrm>
          <a:prstGeom prst="rect">
            <a:avLst/>
          </a:prstGeom>
          <a:noFill/>
        </p:spPr>
        <p:txBody>
          <a:bodyPr wrap="square" lIns="0" tIns="0" rIns="0" bIns="0" anchor="t">
            <a:noAutofit/>
          </a:bodyPr>
          <a:lstStyle/>
          <a:p>
            <a:pPr marL="0" indent="0" algn="ctr">
              <a:lnSpc>
                <a:spcPct val="100000"/>
              </a:lnSpc>
              <a:spcBef>
                <a:spcPts val="0"/>
              </a:spcBef>
              <a:spcAft>
                <a:spcPts val="400"/>
              </a:spcAft>
              <a:buNone/>
            </a:pPr>
            <a:r>
              <a:rPr lang="en-US" sz="1600" b="1" i="0">
                <a:solidFill>
                  <a:srgbClr val="0B1F38"/>
                </a:solidFill>
                <a:latin typeface="Syne"/>
                <a:cs typeface="Syne"/>
              </a:rPr>
              <a:t>Fuel</a:t>
            </a:r>
          </a:p>
          <a:p>
            <a:pPr marL="0" indent="0" algn="ctr">
              <a:lnSpc>
                <a:spcPct val="100000"/>
              </a:lnSpc>
              <a:spcBef>
                <a:spcPts val="0"/>
              </a:spcBef>
              <a:spcAft>
                <a:spcPts val="0"/>
              </a:spcAft>
              <a:buNone/>
            </a:pPr>
            <a:endParaRPr lang="en-US" sz="1600" b="1" i="0">
              <a:solidFill>
                <a:srgbClr val="0B1F38"/>
              </a:solidFill>
              <a:latin typeface="Syne"/>
              <a:cs typeface="Syne"/>
            </a:endParaRPr>
          </a:p>
        </p:txBody>
      </p:sp>
      <p:sp>
        <p:nvSpPr>
          <p:cNvPr id="25" name="Card 25"/>
          <p:cNvSpPr/>
          <p:nvPr/>
        </p:nvSpPr>
        <p:spPr>
          <a:xfrm>
            <a:off x="4511040" y="2926080"/>
            <a:ext cx="1706880" cy="23317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26" name="Icon circle 26"/>
          <p:cNvSpPr/>
          <p:nvPr/>
        </p:nvSpPr>
        <p:spPr>
          <a:xfrm>
            <a:off x="5090160" y="3291840"/>
            <a:ext cx="548640" cy="548640"/>
          </a:xfrm>
          <a:prstGeom prst="ellipse">
            <a:avLst/>
          </a:prstGeom>
          <a:solidFill>
            <a:srgbClr val="0B1F38"/>
          </a:solidFill>
          <a:ln>
            <a:noFill/>
          </a:ln>
        </p:spPr>
        <p:txBody>
          <a:bodyPr wrap="square" lIns="0" tIns="0" rIns="0" bIns="0" anchor="ctr">
            <a:noAutofit/>
          </a:bodyPr>
          <a:lstStyle/>
          <a:p>
            <a:endParaRPr lang="en-US"/>
          </a:p>
        </p:txBody>
      </p:sp>
      <p:pic>
        <p:nvPicPr>
          <p:cNvPr id="27" name="Icon billing 27" descr="billing icon"/>
          <p:cNvPicPr>
            <a:picLocks noChangeAspect="1"/>
          </p:cNvPicPr>
          <p:nvPr/>
        </p:nvPicPr>
        <p:blipFill>
          <a:blip r:embed="rId6"/>
          <a:stretch>
            <a:fillRect/>
          </a:stretch>
        </p:blipFill>
        <p:spPr>
          <a:xfrm>
            <a:off x="5232806" y="3434486"/>
            <a:ext cx="263347" cy="263347"/>
          </a:xfrm>
          <a:prstGeom prst="rect">
            <a:avLst/>
          </a:prstGeom>
        </p:spPr>
      </p:pic>
      <p:sp>
        <p:nvSpPr>
          <p:cNvPr id="28" name="Text 28"/>
          <p:cNvSpPr txBox="1"/>
          <p:nvPr/>
        </p:nvSpPr>
        <p:spPr>
          <a:xfrm>
            <a:off x="4602480" y="3977640"/>
            <a:ext cx="1524000" cy="822960"/>
          </a:xfrm>
          <a:prstGeom prst="rect">
            <a:avLst/>
          </a:prstGeom>
          <a:noFill/>
        </p:spPr>
        <p:txBody>
          <a:bodyPr wrap="square" lIns="0" tIns="0" rIns="0" bIns="0" anchor="t">
            <a:noAutofit/>
          </a:bodyPr>
          <a:lstStyle/>
          <a:p>
            <a:pPr marL="0" indent="0" algn="ctr">
              <a:lnSpc>
                <a:spcPct val="100000"/>
              </a:lnSpc>
              <a:spcBef>
                <a:spcPts val="0"/>
              </a:spcBef>
              <a:spcAft>
                <a:spcPts val="400"/>
              </a:spcAft>
              <a:buNone/>
            </a:pPr>
            <a:r>
              <a:rPr lang="en-US" sz="1600" b="1" i="0">
                <a:solidFill>
                  <a:srgbClr val="0B1F38"/>
                </a:solidFill>
                <a:latin typeface="Syne"/>
                <a:cs typeface="Syne"/>
              </a:rPr>
              <a:t>TCO</a:t>
            </a:r>
          </a:p>
          <a:p>
            <a:pPr marL="0" indent="0" algn="ctr">
              <a:lnSpc>
                <a:spcPct val="100000"/>
              </a:lnSpc>
              <a:spcBef>
                <a:spcPts val="0"/>
              </a:spcBef>
              <a:spcAft>
                <a:spcPts val="0"/>
              </a:spcAft>
              <a:buNone/>
            </a:pPr>
            <a:r>
              <a:rPr lang="en-US" sz="1200" b="0" i="0">
                <a:solidFill>
                  <a:srgbClr val="5A6577"/>
                </a:solidFill>
                <a:latin typeface="Roboto"/>
                <a:cs typeface="Roboto"/>
              </a:rPr>
              <a:t>Including tolls</a:t>
            </a:r>
          </a:p>
        </p:txBody>
      </p:sp>
      <p:sp>
        <p:nvSpPr>
          <p:cNvPr id="29" name="Card 29"/>
          <p:cNvSpPr/>
          <p:nvPr/>
        </p:nvSpPr>
        <p:spPr>
          <a:xfrm>
            <a:off x="6492240" y="2926080"/>
            <a:ext cx="5150815" cy="233172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30" name="Text 30"/>
          <p:cNvSpPr txBox="1"/>
          <p:nvPr/>
        </p:nvSpPr>
        <p:spPr>
          <a:xfrm>
            <a:off x="6766560" y="3154680"/>
            <a:ext cx="4602175" cy="32004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100" b="1" i="0" spc="200">
                <a:solidFill>
                  <a:srgbClr val="F58220"/>
                </a:solidFill>
                <a:latin typeface="Roboto"/>
                <a:cs typeface="Roboto"/>
              </a:rPr>
              <a:t>TELEMATICS</a:t>
            </a:r>
            <a:r>
              <a:rPr lang="en-US" sz="1200" b="0" i="1">
                <a:solidFill>
                  <a:srgbClr val="5A6577"/>
                </a:solidFill>
                <a:latin typeface="Roboto"/>
                <a:cs typeface="Roboto"/>
              </a:rPr>
              <a:t>   Rank these</a:t>
            </a:r>
          </a:p>
        </p:txBody>
      </p:sp>
      <p:sp>
        <p:nvSpPr>
          <p:cNvPr id="31" name="Number 31"/>
          <p:cNvSpPr/>
          <p:nvPr/>
        </p:nvSpPr>
        <p:spPr>
          <a:xfrm>
            <a:off x="6766560" y="3566160"/>
            <a:ext cx="329184" cy="329184"/>
          </a:xfrm>
          <a:prstGeom prst="ellipse">
            <a:avLst/>
          </a:prstGeom>
          <a:solidFill>
            <a:srgbClr val="3773BC"/>
          </a:solidFill>
          <a:ln>
            <a:no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Syne"/>
                <a:cs typeface="Syne"/>
              </a:rPr>
              <a:t>1</a:t>
            </a:r>
          </a:p>
        </p:txBody>
      </p:sp>
      <p:sp>
        <p:nvSpPr>
          <p:cNvPr id="32" name="Text 32"/>
          <p:cNvSpPr txBox="1"/>
          <p:nvPr/>
        </p:nvSpPr>
        <p:spPr>
          <a:xfrm>
            <a:off x="7269480" y="3547872"/>
            <a:ext cx="4144975" cy="36576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350" b="0" i="0">
                <a:solidFill>
                  <a:srgbClr val="1A1A1A"/>
                </a:solidFill>
                <a:latin typeface="Roboto"/>
                <a:cs typeface="Roboto"/>
              </a:rPr>
              <a:t>Users: Safety Scorecard</a:t>
            </a:r>
          </a:p>
        </p:txBody>
      </p:sp>
      <p:sp>
        <p:nvSpPr>
          <p:cNvPr id="33" name="Number 33"/>
          <p:cNvSpPr/>
          <p:nvPr/>
        </p:nvSpPr>
        <p:spPr>
          <a:xfrm>
            <a:off x="6766560" y="4005072"/>
            <a:ext cx="329184" cy="329184"/>
          </a:xfrm>
          <a:prstGeom prst="ellipse">
            <a:avLst/>
          </a:prstGeom>
          <a:solidFill>
            <a:srgbClr val="3773BC"/>
          </a:solidFill>
          <a:ln>
            <a:no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Syne"/>
                <a:cs typeface="Syne"/>
              </a:rPr>
              <a:t>2</a:t>
            </a:r>
          </a:p>
        </p:txBody>
      </p:sp>
      <p:sp>
        <p:nvSpPr>
          <p:cNvPr id="34" name="Text 34"/>
          <p:cNvSpPr txBox="1"/>
          <p:nvPr/>
        </p:nvSpPr>
        <p:spPr>
          <a:xfrm>
            <a:off x="7269480" y="3986784"/>
            <a:ext cx="4144975" cy="36576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350" b="0" i="0">
                <a:solidFill>
                  <a:srgbClr val="1A1A1A"/>
                </a:solidFill>
                <a:latin typeface="Roboto"/>
                <a:cs typeface="Roboto"/>
              </a:rPr>
              <a:t>EV and fuel data to assign vehicles</a:t>
            </a:r>
          </a:p>
        </p:txBody>
      </p:sp>
      <p:sp>
        <p:nvSpPr>
          <p:cNvPr id="35" name="Number 35"/>
          <p:cNvSpPr/>
          <p:nvPr/>
        </p:nvSpPr>
        <p:spPr>
          <a:xfrm>
            <a:off x="6766560" y="4443984"/>
            <a:ext cx="329184" cy="329184"/>
          </a:xfrm>
          <a:prstGeom prst="ellipse">
            <a:avLst/>
          </a:prstGeom>
          <a:solidFill>
            <a:srgbClr val="3773BC"/>
          </a:solidFill>
          <a:ln>
            <a:no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FFFFFF"/>
                </a:solidFill>
                <a:latin typeface="Syne"/>
                <a:cs typeface="Syne"/>
              </a:rPr>
              <a:t>3</a:t>
            </a:r>
          </a:p>
        </p:txBody>
      </p:sp>
      <p:sp>
        <p:nvSpPr>
          <p:cNvPr id="36" name="Text 36"/>
          <p:cNvSpPr txBox="1"/>
          <p:nvPr/>
        </p:nvSpPr>
        <p:spPr>
          <a:xfrm>
            <a:off x="7269480" y="4425696"/>
            <a:ext cx="4144975" cy="365760"/>
          </a:xfrm>
          <a:prstGeom prst="rect">
            <a:avLst/>
          </a:prstGeom>
          <a:noFill/>
        </p:spPr>
        <p:txBody>
          <a:bodyPr wrap="square" lIns="0" tIns="0" rIns="0" bIns="0" anchor="ctr">
            <a:noAutofit/>
          </a:bodyPr>
          <a:lstStyle/>
          <a:p>
            <a:pPr marL="0" indent="0" algn="l">
              <a:lnSpc>
                <a:spcPct val="100000"/>
              </a:lnSpc>
              <a:spcBef>
                <a:spcPts val="0"/>
              </a:spcBef>
              <a:spcAft>
                <a:spcPts val="0"/>
              </a:spcAft>
              <a:buNone/>
            </a:pPr>
            <a:r>
              <a:rPr lang="en-US" sz="1350" b="0" i="0">
                <a:solidFill>
                  <a:srgbClr val="1A1A1A"/>
                </a:solidFill>
                <a:latin typeface="Roboto"/>
                <a:cs typeface="Roboto"/>
              </a:rPr>
              <a:t>Diagnostic events</a:t>
            </a:r>
          </a:p>
        </p:txBody>
      </p:sp>
      <p:sp>
        <p:nvSpPr>
          <p:cNvPr id="37" name="Text 37"/>
          <p:cNvSpPr txBox="1"/>
          <p:nvPr/>
        </p:nvSpPr>
        <p:spPr>
          <a:xfrm>
            <a:off x="2438400" y="5376279"/>
            <a:ext cx="2072640" cy="274320"/>
          </a:xfrm>
          <a:prstGeom prst="rect">
            <a:avLst/>
          </a:prstGeom>
          <a:noFill/>
        </p:spPr>
        <p:txBody>
          <a:bodyPr wrap="square" lIns="0" tIns="0" rIns="0" bIns="0" anchor="t">
            <a:noAutofit/>
          </a:bodyPr>
          <a:lstStyle/>
          <a:p>
            <a:pPr marL="0" indent="0" algn="l">
              <a:lnSpc>
                <a:spcPct val="100000"/>
              </a:lnSpc>
              <a:spcBef>
                <a:spcPts val="0"/>
              </a:spcBef>
              <a:spcAft>
                <a:spcPts val="0"/>
              </a:spcAft>
              <a:buNone/>
            </a:pPr>
            <a:r>
              <a:rPr lang="en-US" sz="1250" b="1" i="1">
                <a:solidFill>
                  <a:srgbClr val="3773BC"/>
                </a:solidFill>
                <a:latin typeface="Roboto"/>
                <a:cs typeface="Roboto"/>
              </a:rPr>
              <a:t>Is there anything missing?</a:t>
            </a:r>
          </a:p>
        </p:txBody>
      </p:sp>
      <p:sp>
        <p:nvSpPr>
          <p:cNvPr id="38" name="Slide Number 38"/>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34</a:t>
            </a:fld>
            <a:endParaRPr lang="en-US" sz="1000">
              <a:solidFill>
                <a:srgbClr val="DCE7F3"/>
              </a:solidFill>
              <a:latin typeface="Roboto"/>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FEEDBACK · QUICK QUESTIONS</a:t>
            </a:r>
          </a:p>
        </p:txBody>
      </p:sp>
      <p:sp>
        <p:nvSpPr>
          <p:cNvPr id="12" name="title 12"/>
          <p:cNvSpPr>
            <a:spLocks noGrp="1"/>
          </p:cNvSpPr>
          <p:nvPr>
            <p:ph type="title" idx="104"/>
          </p:nvPr>
        </p:nvSpPr>
        <p:spPr/>
        <p:txBody>
          <a:bodyPr>
            <a:noAutofit/>
          </a:bodyPr>
          <a:lstStyle/>
          <a:p>
            <a:r>
              <a:rPr lang="en-US" sz="3600"/>
              <a:t>Other Questions</a:t>
            </a:r>
          </a:p>
        </p:txBody>
      </p:sp>
      <p:sp>
        <p:nvSpPr>
          <p:cNvPr id="13" name="Card 13"/>
          <p:cNvSpPr/>
          <p:nvPr/>
        </p:nvSpPr>
        <p:spPr>
          <a:xfrm>
            <a:off x="548640" y="1691640"/>
            <a:ext cx="541004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4" name="Icon circle 14"/>
          <p:cNvSpPr/>
          <p:nvPr/>
        </p:nvSpPr>
        <p:spPr>
          <a:xfrm>
            <a:off x="804672" y="1947672"/>
            <a:ext cx="566928" cy="566928"/>
          </a:xfrm>
          <a:prstGeom prst="ellipse">
            <a:avLst/>
          </a:prstGeom>
          <a:solidFill>
            <a:srgbClr val="3773BC"/>
          </a:solidFill>
          <a:ln>
            <a:noFill/>
          </a:ln>
        </p:spPr>
        <p:txBody>
          <a:bodyPr wrap="square" lIns="0" tIns="0" rIns="0" bIns="0" anchor="ctr">
            <a:noAutofit/>
          </a:bodyPr>
          <a:lstStyle/>
          <a:p>
            <a:endParaRPr lang="en-US"/>
          </a:p>
        </p:txBody>
      </p:sp>
      <p:pic>
        <p:nvPicPr>
          <p:cNvPr id="15" name="Icon key 15" descr="key icon"/>
          <p:cNvPicPr>
            <a:picLocks noChangeAspect="1"/>
          </p:cNvPicPr>
          <p:nvPr/>
        </p:nvPicPr>
        <p:blipFill>
          <a:blip r:embed="rId3"/>
          <a:stretch>
            <a:fillRect/>
          </a:stretch>
        </p:blipFill>
        <p:spPr>
          <a:xfrm>
            <a:off x="952073" y="2095073"/>
            <a:ext cx="272125" cy="272125"/>
          </a:xfrm>
          <a:prstGeom prst="rect">
            <a:avLst/>
          </a:prstGeom>
        </p:spPr>
      </p:pic>
      <p:sp>
        <p:nvSpPr>
          <p:cNvPr id="16" name="Text 16"/>
          <p:cNvSpPr txBox="1"/>
          <p:nvPr/>
        </p:nvSpPr>
        <p:spPr>
          <a:xfrm>
            <a:off x="804672" y="2697480"/>
            <a:ext cx="4897984" cy="240670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KEYLESS</a:t>
            </a:r>
          </a:p>
          <a:p>
            <a:pPr marL="0" indent="0" algn="l">
              <a:lnSpc>
                <a:spcPct val="95000"/>
              </a:lnSpc>
              <a:spcBef>
                <a:spcPts val="0"/>
              </a:spcBef>
              <a:spcAft>
                <a:spcPts val="600"/>
              </a:spcAft>
              <a:buNone/>
            </a:pPr>
            <a:r>
              <a:rPr lang="en-US" sz="2000" b="1" i="0">
                <a:solidFill>
                  <a:srgbClr val="0B1F38"/>
                </a:solidFill>
                <a:latin typeface="Syne"/>
                <a:cs typeface="Syne"/>
              </a:rPr>
              <a:t>Vendors &amp; hardware</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What other vendors for keyless?</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App for digital key?</a:t>
            </a:r>
          </a:p>
          <a:p>
            <a:pPr marL="201168" indent="-182880" algn="l">
              <a:lnSpc>
                <a:spcPct val="110000"/>
              </a:lnSpc>
              <a:spcBef>
                <a:spcPts val="0"/>
              </a:spcBef>
              <a:spcAft>
                <a:spcPts val="400"/>
              </a:spcAft>
              <a:buClr>
                <a:srgbClr val="F58220"/>
              </a:buClr>
              <a:buSzPct val="100000"/>
              <a:buFont typeface="Arial"/>
              <a:buChar char="•"/>
            </a:pPr>
            <a:r>
              <a:rPr lang="en-US" sz="1400" b="0" i="0">
                <a:solidFill>
                  <a:srgbClr val="1A1A1A"/>
                </a:solidFill>
                <a:latin typeface="Roboto"/>
                <a:cs typeface="Roboto"/>
              </a:rPr>
              <a:t>Other key box options?</a:t>
            </a:r>
          </a:p>
        </p:txBody>
      </p:sp>
      <p:sp>
        <p:nvSpPr>
          <p:cNvPr id="17" name="Card 17"/>
          <p:cNvSpPr/>
          <p:nvPr/>
        </p:nvSpPr>
        <p:spPr>
          <a:xfrm>
            <a:off x="6233008" y="1691640"/>
            <a:ext cx="5410048" cy="3566160"/>
          </a:xfrm>
          <a:prstGeom prst="roundRect">
            <a:avLst>
              <a:gd name="adj" fmla="val 6000"/>
            </a:avLst>
          </a:prstGeom>
          <a:solidFill>
            <a:srgbClr val="F4F6FA"/>
          </a:solidFill>
          <a:ln>
            <a:noFill/>
          </a:ln>
        </p:spPr>
        <p:txBody>
          <a:bodyPr wrap="square" lIns="0" tIns="0" rIns="0" bIns="0" anchor="ctr">
            <a:noAutofit/>
          </a:bodyPr>
          <a:lstStyle/>
          <a:p>
            <a:endParaRPr lang="en-US"/>
          </a:p>
        </p:txBody>
      </p:sp>
      <p:sp>
        <p:nvSpPr>
          <p:cNvPr id="18" name="Icon circle 18"/>
          <p:cNvSpPr/>
          <p:nvPr/>
        </p:nvSpPr>
        <p:spPr>
          <a:xfrm>
            <a:off x="6489040" y="1947672"/>
            <a:ext cx="566928" cy="566928"/>
          </a:xfrm>
          <a:prstGeom prst="ellipse">
            <a:avLst/>
          </a:prstGeom>
          <a:solidFill>
            <a:srgbClr val="F58220"/>
          </a:solidFill>
          <a:ln>
            <a:noFill/>
          </a:ln>
        </p:spPr>
        <p:txBody>
          <a:bodyPr wrap="square" lIns="0" tIns="0" rIns="0" bIns="0" anchor="ctr">
            <a:noAutofit/>
          </a:bodyPr>
          <a:lstStyle/>
          <a:p>
            <a:endParaRPr lang="en-US"/>
          </a:p>
        </p:txBody>
      </p:sp>
      <p:pic>
        <p:nvPicPr>
          <p:cNvPr id="19" name="Icon globe 19" descr="globe icon"/>
          <p:cNvPicPr>
            <a:picLocks noChangeAspect="1"/>
          </p:cNvPicPr>
          <p:nvPr/>
        </p:nvPicPr>
        <p:blipFill>
          <a:blip r:embed="rId4"/>
          <a:stretch>
            <a:fillRect/>
          </a:stretch>
        </p:blipFill>
        <p:spPr>
          <a:xfrm>
            <a:off x="6636441" y="2095073"/>
            <a:ext cx="272125" cy="272125"/>
          </a:xfrm>
          <a:prstGeom prst="rect">
            <a:avLst/>
          </a:prstGeom>
        </p:spPr>
      </p:pic>
      <p:sp>
        <p:nvSpPr>
          <p:cNvPr id="20" name="Text 20"/>
          <p:cNvSpPr txBox="1"/>
          <p:nvPr/>
        </p:nvSpPr>
        <p:spPr>
          <a:xfrm>
            <a:off x="6489040" y="2697480"/>
            <a:ext cx="4897984" cy="646421"/>
          </a:xfrm>
          <a:prstGeom prst="rect">
            <a:avLst/>
          </a:prstGeom>
          <a:noFill/>
        </p:spPr>
        <p:txBody>
          <a:bodyPr wrap="square" lIns="0" tIns="0" rIns="0" bIns="0" anchor="t">
            <a:noAutofit/>
          </a:bodyPr>
          <a:lstStyle/>
          <a:p>
            <a:pPr marL="0" indent="0" algn="l">
              <a:lnSpc>
                <a:spcPct val="100000"/>
              </a:lnSpc>
              <a:spcBef>
                <a:spcPts val="0"/>
              </a:spcBef>
              <a:spcAft>
                <a:spcPts val="400"/>
              </a:spcAft>
              <a:buNone/>
            </a:pPr>
            <a:r>
              <a:rPr lang="en-US" sz="1100" b="1" i="0" spc="200">
                <a:solidFill>
                  <a:srgbClr val="F58220"/>
                </a:solidFill>
                <a:latin typeface="Roboto"/>
                <a:cs typeface="Roboto"/>
              </a:rPr>
              <a:t>INTERNATIONAL IMPACT</a:t>
            </a:r>
          </a:p>
          <a:p>
            <a:pPr marL="0" indent="0" algn="l">
              <a:lnSpc>
                <a:spcPct val="95000"/>
              </a:lnSpc>
              <a:spcBef>
                <a:spcPts val="0"/>
              </a:spcBef>
              <a:spcAft>
                <a:spcPts val="600"/>
              </a:spcAft>
              <a:buNone/>
            </a:pPr>
            <a:r>
              <a:rPr lang="en-US" sz="2000" b="1" i="0">
                <a:solidFill>
                  <a:srgbClr val="0B1F38"/>
                </a:solidFill>
                <a:latin typeface="Syne"/>
                <a:cs typeface="Syne"/>
              </a:rPr>
              <a:t>Data points</a:t>
            </a:r>
          </a:p>
        </p:txBody>
      </p:sp>
      <p:sp>
        <p:nvSpPr>
          <p:cNvPr id="21" name="Card 21"/>
          <p:cNvSpPr/>
          <p:nvPr/>
        </p:nvSpPr>
        <p:spPr>
          <a:xfrm>
            <a:off x="6489040" y="3596195"/>
            <a:ext cx="932688" cy="347472"/>
          </a:xfrm>
          <a:prstGeom prst="roundRect">
            <a:avLst>
              <a:gd name="adj" fmla="val 50000"/>
            </a:avLst>
          </a:prstGeom>
          <a:solidFill>
            <a:srgbClr val="FFFFFF"/>
          </a:solidFill>
          <a:ln w="12700">
            <a:solidFill>
              <a:srgbClr val="D5DCE6"/>
            </a:solid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0B1F38"/>
                </a:solidFill>
                <a:latin typeface="Roboto"/>
                <a:cs typeface="Roboto"/>
              </a:rPr>
              <a:t>Mileage</a:t>
            </a:r>
          </a:p>
        </p:txBody>
      </p:sp>
      <p:sp>
        <p:nvSpPr>
          <p:cNvPr id="22" name="Card 22"/>
          <p:cNvSpPr/>
          <p:nvPr/>
        </p:nvSpPr>
        <p:spPr>
          <a:xfrm>
            <a:off x="7558888" y="3596195"/>
            <a:ext cx="1033272" cy="347472"/>
          </a:xfrm>
          <a:prstGeom prst="roundRect">
            <a:avLst>
              <a:gd name="adj" fmla="val 50000"/>
            </a:avLst>
          </a:prstGeom>
          <a:solidFill>
            <a:srgbClr val="FFFFFF"/>
          </a:solidFill>
          <a:ln w="12700">
            <a:solidFill>
              <a:srgbClr val="D5DCE6"/>
            </a:solid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0B1F38"/>
                </a:solidFill>
                <a:latin typeface="Roboto"/>
                <a:cs typeface="Roboto"/>
              </a:rPr>
              <a:t>Language</a:t>
            </a:r>
          </a:p>
        </p:txBody>
      </p:sp>
      <p:sp>
        <p:nvSpPr>
          <p:cNvPr id="23" name="Card 23"/>
          <p:cNvSpPr/>
          <p:nvPr/>
        </p:nvSpPr>
        <p:spPr>
          <a:xfrm>
            <a:off x="8731656" y="3596195"/>
            <a:ext cx="1234440" cy="347472"/>
          </a:xfrm>
          <a:prstGeom prst="roundRect">
            <a:avLst>
              <a:gd name="adj" fmla="val 50000"/>
            </a:avLst>
          </a:prstGeom>
          <a:solidFill>
            <a:srgbClr val="FFFFFF"/>
          </a:solidFill>
          <a:ln w="12700">
            <a:solidFill>
              <a:srgbClr val="D5DCE6"/>
            </a:solid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0B1F38"/>
                </a:solidFill>
                <a:latin typeface="Roboto"/>
                <a:cs typeface="Roboto"/>
              </a:rPr>
              <a:t>Fuel units</a:t>
            </a:r>
          </a:p>
        </p:txBody>
      </p:sp>
      <p:sp>
        <p:nvSpPr>
          <p:cNvPr id="24" name="Card 24"/>
          <p:cNvSpPr/>
          <p:nvPr/>
        </p:nvSpPr>
        <p:spPr>
          <a:xfrm>
            <a:off x="6489040" y="4053395"/>
            <a:ext cx="1335024" cy="347472"/>
          </a:xfrm>
          <a:prstGeom prst="roundRect">
            <a:avLst>
              <a:gd name="adj" fmla="val 50000"/>
            </a:avLst>
          </a:prstGeom>
          <a:solidFill>
            <a:srgbClr val="FFFFFF"/>
          </a:solidFill>
          <a:ln w="12700">
            <a:solidFill>
              <a:srgbClr val="D5DCE6"/>
            </a:solid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0B1F38"/>
                </a:solidFill>
                <a:latin typeface="Roboto"/>
                <a:cs typeface="Roboto"/>
              </a:rPr>
              <a:t>Date format</a:t>
            </a:r>
          </a:p>
        </p:txBody>
      </p:sp>
      <p:sp>
        <p:nvSpPr>
          <p:cNvPr id="25" name="Card 25"/>
          <p:cNvSpPr/>
          <p:nvPr/>
        </p:nvSpPr>
        <p:spPr>
          <a:xfrm>
            <a:off x="7961224" y="4053395"/>
            <a:ext cx="1636776" cy="347472"/>
          </a:xfrm>
          <a:prstGeom prst="roundRect">
            <a:avLst>
              <a:gd name="adj" fmla="val 50000"/>
            </a:avLst>
          </a:prstGeom>
          <a:solidFill>
            <a:srgbClr val="FFFFFF"/>
          </a:solidFill>
          <a:ln w="12700">
            <a:solidFill>
              <a:srgbClr val="D5DCE6"/>
            </a:solidFill>
          </a:ln>
        </p:spPr>
        <p:txBody>
          <a:bodyPr wrap="square" lIns="0" tIns="0" rIns="0" bIns="0" anchor="ctr">
            <a:noAutofit/>
          </a:bodyPr>
          <a:lstStyle/>
          <a:p>
            <a:pPr marL="0" indent="0" algn="ctr">
              <a:lnSpc>
                <a:spcPct val="100000"/>
              </a:lnSpc>
              <a:spcBef>
                <a:spcPts val="0"/>
              </a:spcBef>
              <a:spcAft>
                <a:spcPts val="0"/>
              </a:spcAft>
              <a:buNone/>
            </a:pPr>
            <a:r>
              <a:rPr lang="en-US" sz="1200" b="1" i="0">
                <a:solidFill>
                  <a:srgbClr val="0B1F38"/>
                </a:solidFill>
                <a:latin typeface="Roboto"/>
                <a:cs typeface="Roboto"/>
              </a:rPr>
              <a:t>Anything else?</a:t>
            </a:r>
          </a:p>
        </p:txBody>
      </p:sp>
      <p:sp>
        <p:nvSpPr>
          <p:cNvPr id="26" name="Slide Number 26"/>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35</a:t>
            </a:fld>
            <a:endParaRPr lang="en-US" sz="1000">
              <a:solidFill>
                <a:srgbClr val="DCE7F3"/>
              </a:solidFill>
              <a:latin typeface="Roboto"/>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1"/>
          </p:nvPr>
        </p:nvSpPr>
        <p:spPr/>
        <p:txBody>
          <a:bodyPr>
            <a:noAutofit/>
          </a:bodyPr>
          <a:lstStyle/>
          <a:p>
            <a:r>
              <a:rPr lang="en-US"/>
              <a:t>SECTION 04</a:t>
            </a:r>
          </a:p>
        </p:txBody>
      </p:sp>
      <p:sp>
        <p:nvSpPr>
          <p:cNvPr id="12" name="title 12"/>
          <p:cNvSpPr>
            <a:spLocks noGrp="1"/>
          </p:cNvSpPr>
          <p:nvPr>
            <p:ph type="title" idx="102"/>
          </p:nvPr>
        </p:nvSpPr>
        <p:spPr/>
        <p:txBody>
          <a:bodyPr>
            <a:noAutofit/>
          </a:bodyPr>
          <a:lstStyle/>
          <a:p>
            <a:r>
              <a:rPr lang="en-US" sz="4000"/>
              <a:t>Open Discussion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OPEN DISCUSSION</a:t>
            </a:r>
          </a:p>
        </p:txBody>
      </p:sp>
      <p:sp>
        <p:nvSpPr>
          <p:cNvPr id="12" name="title 12"/>
          <p:cNvSpPr>
            <a:spLocks noGrp="1"/>
          </p:cNvSpPr>
          <p:nvPr>
            <p:ph type="title" idx="104"/>
          </p:nvPr>
        </p:nvSpPr>
        <p:spPr/>
        <p:txBody>
          <a:bodyPr>
            <a:noAutofit/>
          </a:bodyPr>
          <a:lstStyle/>
          <a:p>
            <a:r>
              <a:rPr lang="en-US" sz="3600"/>
              <a:t>Open Discussion</a:t>
            </a:r>
          </a:p>
        </p:txBody>
      </p:sp>
      <p:sp>
        <p:nvSpPr>
          <p:cNvPr id="13" name="Card 13"/>
          <p:cNvSpPr/>
          <p:nvPr/>
        </p:nvSpPr>
        <p:spPr>
          <a:xfrm>
            <a:off x="548640" y="1691640"/>
            <a:ext cx="11094415" cy="3566160"/>
          </a:xfrm>
          <a:prstGeom prst="roundRect">
            <a:avLst>
              <a:gd name="adj" fmla="val 6000"/>
            </a:avLst>
          </a:prstGeom>
          <a:solidFill>
            <a:schemeClr val="accent6">
              <a:lumMod val="20000"/>
              <a:lumOff val="80000"/>
            </a:schemeClr>
          </a:solidFill>
          <a:ln>
            <a:noFill/>
          </a:ln>
        </p:spPr>
        <p:txBody>
          <a:bodyPr wrap="square" lIns="0" tIns="0" rIns="0" bIns="0" anchor="ctr">
            <a:noAutofit/>
          </a:bodyPr>
          <a:lstStyle/>
          <a:p>
            <a:endParaRPr lang="en-US"/>
          </a:p>
        </p:txBody>
      </p:sp>
      <p:sp>
        <p:nvSpPr>
          <p:cNvPr id="14" name="Icon circle 14"/>
          <p:cNvSpPr/>
          <p:nvPr/>
        </p:nvSpPr>
        <p:spPr>
          <a:xfrm>
            <a:off x="1097280" y="2240280"/>
            <a:ext cx="914400" cy="914400"/>
          </a:xfrm>
          <a:prstGeom prst="ellipse">
            <a:avLst/>
          </a:prstGeom>
          <a:solidFill>
            <a:schemeClr val="tx2"/>
          </a:solidFill>
          <a:ln>
            <a:noFill/>
          </a:ln>
        </p:spPr>
        <p:txBody>
          <a:bodyPr wrap="square" lIns="0" tIns="0" rIns="0" bIns="0" anchor="ctr">
            <a:noAutofit/>
          </a:bodyPr>
          <a:lstStyle/>
          <a:p>
            <a:endParaRPr lang="en-US"/>
          </a:p>
        </p:txBody>
      </p:sp>
      <p:pic>
        <p:nvPicPr>
          <p:cNvPr id="15" name="Icon comments 15" descr="comments icon"/>
          <p:cNvPicPr>
            <a:picLocks noChangeAspect="1"/>
          </p:cNvPicPr>
          <p:nvPr/>
        </p:nvPicPr>
        <p:blipFill>
          <a:blip r:embed="rId2"/>
          <a:stretch>
            <a:fillRect/>
          </a:stretch>
        </p:blipFill>
        <p:spPr>
          <a:xfrm>
            <a:off x="1335024" y="2478024"/>
            <a:ext cx="438912" cy="438912"/>
          </a:xfrm>
          <a:prstGeom prst="rect">
            <a:avLst/>
          </a:prstGeom>
        </p:spPr>
      </p:pic>
      <p:sp>
        <p:nvSpPr>
          <p:cNvPr id="16" name="Text 16"/>
          <p:cNvSpPr txBox="1"/>
          <p:nvPr/>
        </p:nvSpPr>
        <p:spPr>
          <a:xfrm>
            <a:off x="1097280" y="3429000"/>
            <a:ext cx="9997135" cy="1280160"/>
          </a:xfrm>
          <a:prstGeom prst="rect">
            <a:avLst/>
          </a:prstGeom>
          <a:noFill/>
        </p:spPr>
        <p:txBody>
          <a:bodyPr wrap="square" lIns="0" tIns="0" rIns="0" bIns="0" anchor="t">
            <a:noAutofit/>
          </a:bodyPr>
          <a:lstStyle/>
          <a:p>
            <a:pPr marL="0" indent="0" algn="l">
              <a:lnSpc>
                <a:spcPct val="95000"/>
              </a:lnSpc>
              <a:spcBef>
                <a:spcPts val="0"/>
              </a:spcBef>
              <a:spcAft>
                <a:spcPts val="0"/>
              </a:spcAft>
              <a:buNone/>
            </a:pPr>
            <a:r>
              <a:rPr lang="en-US" sz="3400" b="1" i="0">
                <a:solidFill>
                  <a:schemeClr val="tx2"/>
                </a:solidFill>
                <a:latin typeface="Syne"/>
                <a:cs typeface="Syne"/>
              </a:rPr>
              <a:t>What else do you need?</a:t>
            </a:r>
          </a:p>
        </p:txBody>
      </p:sp>
      <p:sp>
        <p:nvSpPr>
          <p:cNvPr id="17" name="Slide Number 17"/>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37</a:t>
            </a:fld>
            <a:endParaRPr lang="en-US" sz="1000">
              <a:solidFill>
                <a:srgbClr val="DCE7F3"/>
              </a:solidFill>
              <a:latin typeface="Roboto"/>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ody 11"/>
          <p:cNvSpPr>
            <a:spLocks noGrp="1"/>
          </p:cNvSpPr>
          <p:nvPr>
            <p:ph type="body" idx="101"/>
          </p:nvPr>
        </p:nvSpPr>
        <p:spPr/>
        <p:txBody>
          <a:bodyPr>
            <a:noAutofit/>
          </a:bodyPr>
          <a:lstStyle/>
          <a:p>
            <a:r>
              <a:rPr lang="en-US"/>
              <a:t>SECTION 05</a:t>
            </a:r>
          </a:p>
        </p:txBody>
      </p:sp>
      <p:sp>
        <p:nvSpPr>
          <p:cNvPr id="12" name="title 12"/>
          <p:cNvSpPr>
            <a:spLocks noGrp="1"/>
          </p:cNvSpPr>
          <p:nvPr>
            <p:ph type="title" idx="102"/>
          </p:nvPr>
        </p:nvSpPr>
        <p:spPr/>
        <p:txBody>
          <a:bodyPr>
            <a:noAutofit/>
          </a:bodyPr>
          <a:lstStyle/>
          <a:p>
            <a:r>
              <a:rPr lang="en-US" sz="4000"/>
              <a:t>Ranking</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 name="body 11"/>
          <p:cNvSpPr>
            <a:spLocks noGrp="1"/>
          </p:cNvSpPr>
          <p:nvPr>
            <p:ph type="body" idx="103"/>
          </p:nvPr>
        </p:nvSpPr>
        <p:spPr/>
        <p:txBody>
          <a:bodyPr>
            <a:noAutofit/>
          </a:bodyPr>
          <a:lstStyle/>
          <a:p>
            <a:r>
              <a:rPr lang="en-US" sz="1300"/>
              <a:t>RANKING</a:t>
            </a:r>
          </a:p>
        </p:txBody>
      </p:sp>
      <p:sp>
        <p:nvSpPr>
          <p:cNvPr id="12" name="title 12"/>
          <p:cNvSpPr>
            <a:spLocks noGrp="1"/>
          </p:cNvSpPr>
          <p:nvPr>
            <p:ph type="title" idx="104"/>
          </p:nvPr>
        </p:nvSpPr>
        <p:spPr/>
        <p:txBody>
          <a:bodyPr>
            <a:noAutofit/>
          </a:bodyPr>
          <a:lstStyle/>
          <a:p>
            <a:r>
              <a:rPr lang="en-US" sz="3600"/>
              <a:t>Rank &amp; Vote Please</a:t>
            </a:r>
          </a:p>
        </p:txBody>
      </p:sp>
      <p:sp>
        <p:nvSpPr>
          <p:cNvPr id="13" name="Card 13"/>
          <p:cNvSpPr/>
          <p:nvPr/>
        </p:nvSpPr>
        <p:spPr>
          <a:xfrm>
            <a:off x="548640" y="1691640"/>
            <a:ext cx="6417644" cy="3566160"/>
          </a:xfrm>
          <a:prstGeom prst="roundRect">
            <a:avLst>
              <a:gd name="adj" fmla="val 6000"/>
            </a:avLst>
          </a:prstGeom>
          <a:solidFill>
            <a:schemeClr val="tx2"/>
          </a:solidFill>
          <a:ln>
            <a:noFill/>
          </a:ln>
        </p:spPr>
        <p:txBody>
          <a:bodyPr wrap="square" lIns="0" tIns="0" rIns="0" bIns="0" anchor="ctr">
            <a:noAutofit/>
          </a:bodyPr>
          <a:lstStyle/>
          <a:p>
            <a:endParaRPr lang="en-US"/>
          </a:p>
        </p:txBody>
      </p:sp>
      <p:sp>
        <p:nvSpPr>
          <p:cNvPr id="14" name="Icon circle 14"/>
          <p:cNvSpPr/>
          <p:nvPr/>
        </p:nvSpPr>
        <p:spPr>
          <a:xfrm>
            <a:off x="914400" y="2057400"/>
            <a:ext cx="640080" cy="640080"/>
          </a:xfrm>
          <a:prstGeom prst="ellipse">
            <a:avLst/>
          </a:prstGeom>
          <a:solidFill>
            <a:srgbClr val="F58220"/>
          </a:solidFill>
          <a:ln>
            <a:noFill/>
          </a:ln>
        </p:spPr>
        <p:txBody>
          <a:bodyPr wrap="square" lIns="0" tIns="0" rIns="0" bIns="0" anchor="ctr">
            <a:noAutofit/>
          </a:bodyPr>
          <a:lstStyle/>
          <a:p>
            <a:endParaRPr lang="en-US"/>
          </a:p>
        </p:txBody>
      </p:sp>
      <p:pic>
        <p:nvPicPr>
          <p:cNvPr id="15" name="Icon vote 15" descr="vote icon"/>
          <p:cNvPicPr>
            <a:picLocks noChangeAspect="1"/>
          </p:cNvPicPr>
          <p:nvPr/>
        </p:nvPicPr>
        <p:blipFill>
          <a:blip r:embed="rId3"/>
          <a:stretch>
            <a:fillRect/>
          </a:stretch>
        </p:blipFill>
        <p:spPr>
          <a:xfrm>
            <a:off x="1080821" y="2223821"/>
            <a:ext cx="307238" cy="307238"/>
          </a:xfrm>
          <a:prstGeom prst="rect">
            <a:avLst/>
          </a:prstGeom>
        </p:spPr>
      </p:pic>
      <p:sp>
        <p:nvSpPr>
          <p:cNvPr id="16" name="Text 16"/>
          <p:cNvSpPr txBox="1"/>
          <p:nvPr/>
        </p:nvSpPr>
        <p:spPr>
          <a:xfrm>
            <a:off x="1920240" y="2057400"/>
            <a:ext cx="4906297" cy="640080"/>
          </a:xfrm>
          <a:prstGeom prst="rect">
            <a:avLst/>
          </a:prstGeom>
          <a:noFill/>
        </p:spPr>
        <p:txBody>
          <a:bodyPr wrap="square" lIns="0" tIns="0" rIns="0" bIns="0" anchor="t">
            <a:noAutofit/>
          </a:bodyPr>
          <a:lstStyle/>
          <a:p>
            <a:pPr marL="0" indent="0" algn="l">
              <a:lnSpc>
                <a:spcPct val="100000"/>
              </a:lnSpc>
              <a:spcBef>
                <a:spcPts val="0"/>
              </a:spcBef>
              <a:spcAft>
                <a:spcPts val="1000"/>
              </a:spcAft>
              <a:buNone/>
            </a:pPr>
            <a:r>
              <a:rPr lang="en-US" sz="1800" b="1" i="0">
                <a:solidFill>
                  <a:srgbClr val="FFFFFF"/>
                </a:solidFill>
                <a:latin typeface="Syne"/>
                <a:cs typeface="Syne"/>
              </a:rPr>
              <a:t>Complete the following survey:</a:t>
            </a:r>
          </a:p>
          <a:p>
            <a:pPr marL="0" indent="0" algn="l">
              <a:lnSpc>
                <a:spcPct val="100000"/>
              </a:lnSpc>
              <a:spcBef>
                <a:spcPts val="0"/>
              </a:spcBef>
              <a:spcAft>
                <a:spcPts val="1400"/>
              </a:spcAft>
              <a:buNone/>
            </a:pPr>
            <a:r>
              <a:rPr lang="en-US" sz="1600" b="1" i="0">
                <a:solidFill>
                  <a:srgbClr val="0B1F38"/>
                </a:solidFill>
                <a:latin typeface="Roboto"/>
                <a:cs typeface="Roboto"/>
                <a:hlinkClick r:id="rId4"/>
              </a:rPr>
              <a:t>https://forms.cloud.microsoft/r/BBd42CMp9S</a:t>
            </a:r>
            <a:endParaRPr lang="en-US" sz="1600" b="1" spc="200">
              <a:solidFill>
                <a:srgbClr val="0B1F38"/>
              </a:solidFill>
              <a:latin typeface="Roboto"/>
              <a:cs typeface="Roboto"/>
            </a:endParaRPr>
          </a:p>
        </p:txBody>
      </p:sp>
      <p:pic>
        <p:nvPicPr>
          <p:cNvPr id="17" name="Picture 17" descr="People raising hands"/>
          <p:cNvPicPr>
            <a:picLocks noChangeAspect="1"/>
          </p:cNvPicPr>
          <p:nvPr/>
        </p:nvPicPr>
        <p:blipFill>
          <a:blip r:embed="rId5"/>
          <a:srcRect r="18118"/>
          <a:stretch>
            <a:fillRect/>
          </a:stretch>
        </p:blipFill>
        <p:spPr>
          <a:xfrm>
            <a:off x="7232831" y="1691640"/>
            <a:ext cx="4380049" cy="3566160"/>
          </a:xfrm>
          <a:prstGeom prst="roundRect">
            <a:avLst>
              <a:gd name="adj" fmla="val 3000"/>
            </a:avLst>
          </a:prstGeom>
          <a:ln w="9525">
            <a:solidFill>
              <a:srgbClr val="D5DCE6"/>
            </a:solidFill>
          </a:ln>
        </p:spPr>
      </p:pic>
      <p:sp>
        <p:nvSpPr>
          <p:cNvPr id="18" name="Slide Number 18"/>
          <p:cNvSpPr txBox="1"/>
          <p:nvPr/>
        </p:nvSpPr>
        <p:spPr>
          <a:xfrm>
            <a:off x="11094415" y="6446520"/>
            <a:ext cx="548640" cy="274320"/>
          </a:xfrm>
          <a:prstGeom prst="rect">
            <a:avLst/>
          </a:prstGeom>
          <a:noFill/>
        </p:spPr>
        <p:txBody>
          <a:bodyPr wrap="none" lIns="0" tIns="0" rIns="0" bIns="0" anchor="ctr"/>
          <a:lstStyle/>
          <a:p>
            <a:pPr algn="r"/>
            <a:fld id="{B6F15528-21DE-4FAA-801E-634DDDAF4B2B}" type="slidenum">
              <a:rPr lang="en-US" sz="1000">
                <a:solidFill>
                  <a:srgbClr val="DCE7F3"/>
                </a:solidFill>
                <a:latin typeface="Roboto"/>
              </a:rPr>
              <a:t>39</a:t>
            </a:fld>
            <a:endParaRPr lang="en-US" sz="1000">
              <a:solidFill>
                <a:srgbClr val="DCE7F3"/>
              </a:solidFill>
              <a:latin typeface="Roboto"/>
            </a:endParaRPr>
          </a:p>
        </p:txBody>
      </p:sp>
      <p:pic>
        <p:nvPicPr>
          <p:cNvPr id="3" name="Picture 2">
            <a:extLst>
              <a:ext uri="{FF2B5EF4-FFF2-40B4-BE49-F238E27FC236}">
                <a16:creationId xmlns:a16="http://schemas.microsoft.com/office/drawing/2014/main" id="{98F7512B-CE7C-ABAA-FEBF-804582501CAC}"/>
              </a:ext>
            </a:extLst>
          </p:cNvPr>
          <p:cNvPicPr>
            <a:picLocks noChangeAspect="1"/>
          </p:cNvPicPr>
          <p:nvPr/>
        </p:nvPicPr>
        <p:blipFill>
          <a:blip r:embed="rId6"/>
          <a:srcRect l="23477" t="33979" r="23190" b="12258"/>
          <a:stretch>
            <a:fillRect/>
          </a:stretch>
        </p:blipFill>
        <p:spPr>
          <a:xfrm>
            <a:off x="2642899" y="2854088"/>
            <a:ext cx="2229125" cy="224710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1"/>
          <p:cNvSpPr>
            <a:spLocks noGrp="1"/>
          </p:cNvSpPr>
          <p:nvPr>
            <p:ph type="title" idx="101"/>
          </p:nvPr>
        </p:nvSpPr>
        <p:spPr/>
        <p:txBody>
          <a:bodyPr>
            <a:noAutofit/>
          </a:bodyPr>
          <a:lstStyle/>
          <a:p>
            <a:r>
              <a:rPr lang="en-US"/>
              <a:t>Thank You</a:t>
            </a:r>
          </a:p>
        </p:txBody>
      </p:sp>
      <p:sp>
        <p:nvSpPr>
          <p:cNvPr id="12" name="body 12"/>
          <p:cNvSpPr>
            <a:spLocks noGrp="1"/>
          </p:cNvSpPr>
          <p:nvPr>
            <p:ph type="body" idx="102"/>
          </p:nvPr>
        </p:nvSpPr>
        <p:spPr/>
        <p:txBody>
          <a:bodyPr>
            <a:noAutofit/>
          </a:bodyPr>
          <a:lstStyle/>
          <a:p>
            <a:r>
              <a:rPr lang="en-US" sz="1800"/>
              <a:t>Questions?  ·  COMMAND User Conference 2026  ·  Glendale, AZ</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MMAND 2026">
  <a:themeElements>
    <a:clrScheme name="COMMAND 2026">
      <a:dk1>
        <a:srgbClr val="1A1A1A"/>
      </a:dk1>
      <a:lt1>
        <a:srgbClr val="FFFFFF"/>
      </a:lt1>
      <a:dk2>
        <a:srgbClr val="0B1F38"/>
      </a:dk2>
      <a:lt2>
        <a:srgbClr val="F4F6FA"/>
      </a:lt2>
      <a:accent1>
        <a:srgbClr val="3773BC"/>
      </a:accent1>
      <a:accent2>
        <a:srgbClr val="5CC6DC"/>
      </a:accent2>
      <a:accent3>
        <a:srgbClr val="F58220"/>
      </a:accent3>
      <a:accent4>
        <a:srgbClr val="818182"/>
      </a:accent4>
      <a:accent5>
        <a:srgbClr val="DCE7F3"/>
      </a:accent5>
      <a:accent6>
        <a:srgbClr val="34284E"/>
      </a:accent6>
      <a:hlink>
        <a:srgbClr val="3773BC"/>
      </a:hlink>
      <a:folHlink>
        <a:srgbClr val="818182"/>
      </a:folHlink>
    </a:clrScheme>
    <a:fontScheme name="COMMAND 2026">
      <a:majorFont>
        <a:latin typeface="Syne"/>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Roboto"/>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95c04c3-6940-420f-9b44-f011cddbce17" xsi:nil="true"/>
    <RelatedLink xmlns="797aa1b6-d276-4963-8e9b-a389f20630ae">
      <Url xsi:nil="true"/>
      <Description xsi:nil="true"/>
    </RelatedLink>
    <_ExtendedDescription xmlns="http://schemas.microsoft.com/sharepoint/v3">*Type brief description</_ExtendedDescription>
    <lcf76f155ced4ddcb4097134ff3c332f xmlns="797aa1b6-d276-4963-8e9b-a389f20630a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2B994C-DB25-41B5-99B5-134FE90CA678}">
  <ds:schemaRefs>
    <ds:schemaRef ds:uri="797aa1b6-d276-4963-8e9b-a389f20630ae"/>
    <ds:schemaRef ds:uri="995c04c3-6940-420f-9b44-f011cddbce17"/>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BBD8727B-31C8-4061-A708-96B9B9C45EAB}">
  <ds:schemaRefs>
    <ds:schemaRef ds:uri="797aa1b6-d276-4963-8e9b-a389f20630ae"/>
    <ds:schemaRef ds:uri="995c04c3-6940-420f-9b44-f011cddbce1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9B23F44-1809-4305-B34C-CC31013573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COMMAND-2026-Template (1)</Template>
  <Application>Microsoft Office PowerPoint</Application>
  <PresentationFormat>Widescreen</PresentationFormat>
  <Slides>40</Slides>
  <Notes>37</Notes>
  <HiddenSlides>1</HiddenSlide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Office Theme</vt:lpstr>
      <vt:lpstr>COMMAND 2026</vt:lpstr>
      <vt:lpstr>Customer Advisory Board</vt:lpstr>
      <vt:lpstr>Agenda</vt:lpstr>
      <vt:lpstr>Lets Meet Everyone!</vt:lpstr>
      <vt:lpstr>What You Said, What We Did</vt:lpstr>
      <vt:lpstr>What's New in FleetCommander</vt:lpstr>
      <vt:lpstr>Product Roadmap</vt:lpstr>
      <vt:lpstr>Current High-Level Plan for 1H 2027</vt:lpstr>
      <vt:lpstr>Current High-Level Plan for 2H 2027</vt:lpstr>
      <vt:lpstr>Product Roadmap · Q4 2026 to Q4 2027</vt:lpstr>
      <vt:lpstr>We Want Your Feedback</vt:lpstr>
      <vt:lpstr>Rescheduling the fleet, right from the grid</vt:lpstr>
      <vt:lpstr>Your input</vt:lpstr>
      <vt:lpstr>Dispatch UX</vt:lpstr>
      <vt:lpstr>Dashboards</vt:lpstr>
      <vt:lpstr>Key Commander</vt:lpstr>
      <vt:lpstr>KeyCommander – Remaining Questions</vt:lpstr>
      <vt:lpstr>Recurring Reservations</vt:lpstr>
      <vt:lpstr>Automated Reshuffling</vt:lpstr>
      <vt:lpstr>Changing the usage type clears the trip details</vt:lpstr>
      <vt:lpstr>Your input</vt:lpstr>
      <vt:lpstr>Mileage</vt:lpstr>
      <vt:lpstr>Emails / Notification Center</vt:lpstr>
      <vt:lpstr>Circle Check Process</vt:lpstr>
      <vt:lpstr>Permissions / Hierarchy</vt:lpstr>
      <vt:lpstr>One permission model can't fit every organization</vt:lpstr>
      <vt:lpstr>Separate what you can do from what you can see</vt:lpstr>
      <vt:lpstr>Approval should fit your chain of command</vt:lpstr>
      <vt:lpstr>Your input</vt:lpstr>
      <vt:lpstr>Reject Changes</vt:lpstr>
      <vt:lpstr>Custom fields need to do more</vt:lpstr>
      <vt:lpstr>Define a field once, use it anywhere</vt:lpstr>
      <vt:lpstr>Prep &amp; Inspect</vt:lpstr>
      <vt:lpstr>AI</vt:lpstr>
      <vt:lpstr>System of Record</vt:lpstr>
      <vt:lpstr>Other Questions</vt:lpstr>
      <vt:lpstr>Open Discussion</vt:lpstr>
      <vt:lpstr>Open Discussion</vt:lpstr>
      <vt:lpstr>Ranking</vt:lpstr>
      <vt:lpstr>Rank &amp; Vote Please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PptxGenJS Presentation</dc:subject>
  <dc:creator>Helen Lagerblade</dc:creator>
  <cp:revision>1</cp:revision>
  <dcterms:created xsi:type="dcterms:W3CDTF">2026-10-05T18:59:37Z</dcterms:created>
  <dcterms:modified xsi:type="dcterms:W3CDTF">2026-11-03T22:03:22Z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y fmtid="{D5CDD505-2E9C-101B-9397-08002B2CF9AE}" pid="3" name="MediaServiceImageTags">
    <vt:lpwstr/>
  </property>
</Properties>
</file>