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53"/>
  </p:notesMasterIdLst>
  <p:sldIdLst>
    <p:sldId id="340" r:id="rId5"/>
    <p:sldId id="329" r:id="rId6"/>
    <p:sldId id="328" r:id="rId7"/>
    <p:sldId id="330" r:id="rId8"/>
    <p:sldId id="341" r:id="rId9"/>
    <p:sldId id="342" r:id="rId10"/>
    <p:sldId id="343" r:id="rId11"/>
    <p:sldId id="334" r:id="rId12"/>
    <p:sldId id="335" r:id="rId13"/>
    <p:sldId id="336" r:id="rId14"/>
    <p:sldId id="337" r:id="rId15"/>
    <p:sldId id="338" r:id="rId16"/>
    <p:sldId id="344" r:id="rId17"/>
    <p:sldId id="308" r:id="rId18"/>
    <p:sldId id="262" r:id="rId19"/>
    <p:sldId id="292" r:id="rId20"/>
    <p:sldId id="309" r:id="rId21"/>
    <p:sldId id="265" r:id="rId22"/>
    <p:sldId id="266" r:id="rId23"/>
    <p:sldId id="267" r:id="rId24"/>
    <p:sldId id="349" r:id="rId25"/>
    <p:sldId id="268" r:id="rId26"/>
    <p:sldId id="350" r:id="rId27"/>
    <p:sldId id="351" r:id="rId28"/>
    <p:sldId id="271" r:id="rId29"/>
    <p:sldId id="311" r:id="rId30"/>
    <p:sldId id="312" r:id="rId31"/>
    <p:sldId id="313" r:id="rId32"/>
    <p:sldId id="314" r:id="rId33"/>
    <p:sldId id="315" r:id="rId34"/>
    <p:sldId id="316" r:id="rId35"/>
    <p:sldId id="317" r:id="rId36"/>
    <p:sldId id="318" r:id="rId37"/>
    <p:sldId id="345" r:id="rId38"/>
    <p:sldId id="319" r:id="rId39"/>
    <p:sldId id="320" r:id="rId40"/>
    <p:sldId id="321" r:id="rId41"/>
    <p:sldId id="322" r:id="rId42"/>
    <p:sldId id="275" r:id="rId43"/>
    <p:sldId id="352" r:id="rId44"/>
    <p:sldId id="281" r:id="rId45"/>
    <p:sldId id="346" r:id="rId46"/>
    <p:sldId id="353" r:id="rId47"/>
    <p:sldId id="354" r:id="rId48"/>
    <p:sldId id="287" r:id="rId49"/>
    <p:sldId id="347" r:id="rId50"/>
    <p:sldId id="289" r:id="rId51"/>
    <p:sldId id="348" r:id="rId5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 dt="2026-11-03T13:42:37.805"/>
    <p1510:client id="{2D8932A3-D206-4892-8196-B4DAEE943674}" v="163" dt="2026-11-03T15:39:01.817"/>
    <p1510:client id="{7BABC8C1-49F1-B256-75E1-E4E659AC9039}" v="2" dt="2026-11-03T17:07:55.204"/>
    <p1510:client id="{99B63AD1-FB97-3E77-2B56-9CCD67275C73}" v="1" dt="2026-11-03T20:04:06.549"/>
    <p1510:client id="{D3FDCEAB-92F6-DC04-07C6-2784B55686DF}" v="60" dt="2026-11-03T13:28:02.8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hael Hicks" userId="S::mhicks@agilefleet.com::7a8095c1-be7a-46dd-99da-100fccf25387" providerId="AD" clId="Web-{4A5072E3-081A-2A0A-B8B4-BC4A4A12DCDD}"/>
    <pc:docChg chg="modSld">
      <pc:chgData name="Michael Hicks" userId="S::mhicks@agilefleet.com::7a8095c1-be7a-46dd-99da-100fccf25387" providerId="AD" clId="Web-{4A5072E3-081A-2A0A-B8B4-BC4A4A12DCDD}" dt="2026-10-28T18:14:52.849" v="41" actId="20577"/>
      <pc:docMkLst>
        <pc:docMk/>
      </pc:docMkLst>
      <pc:sldChg chg="modSp">
        <pc:chgData name="Michael Hicks" userId="S::mhicks@agilefleet.com::7a8095c1-be7a-46dd-99da-100fccf25387" providerId="AD" clId="Web-{4A5072E3-081A-2A0A-B8B4-BC4A4A12DCDD}" dt="2026-10-28T18:12:31.519" v="38" actId="20577"/>
        <pc:sldMkLst>
          <pc:docMk/>
          <pc:sldMk cId="0" sldId="267"/>
        </pc:sldMkLst>
        <pc:spChg chg="mod">
          <ac:chgData name="Michael Hicks" userId="S::mhicks@agilefleet.com::7a8095c1-be7a-46dd-99da-100fccf25387" providerId="AD" clId="Web-{4A5072E3-081A-2A0A-B8B4-BC4A4A12DCDD}" dt="2026-10-28T18:12:31.519" v="38" actId="20577"/>
          <ac:spMkLst>
            <pc:docMk/>
            <pc:sldMk cId="0" sldId="267"/>
            <ac:spMk id="5" creationId="{00000000-0000-0000-0000-000000000000}"/>
          </ac:spMkLst>
        </pc:spChg>
      </pc:sldChg>
      <pc:sldChg chg="modSp">
        <pc:chgData name="Michael Hicks" userId="S::mhicks@agilefleet.com::7a8095c1-be7a-46dd-99da-100fccf25387" providerId="AD" clId="Web-{4A5072E3-081A-2A0A-B8B4-BC4A4A12DCDD}" dt="2026-10-28T18:14:52.849" v="41" actId="20577"/>
        <pc:sldMkLst>
          <pc:docMk/>
          <pc:sldMk cId="0" sldId="275"/>
        </pc:sldMkLst>
        <pc:spChg chg="mod">
          <ac:chgData name="Michael Hicks" userId="S::mhicks@agilefleet.com::7a8095c1-be7a-46dd-99da-100fccf25387" providerId="AD" clId="Web-{4A5072E3-081A-2A0A-B8B4-BC4A4A12DCDD}" dt="2026-10-28T18:14:52.849" v="41" actId="20577"/>
          <ac:spMkLst>
            <pc:docMk/>
            <pc:sldMk cId="0" sldId="275"/>
            <ac:spMk id="3" creationId="{00000000-0000-0000-0000-000000000000}"/>
          </ac:spMkLst>
        </pc:spChg>
      </pc:sldChg>
      <pc:sldChg chg="addSp">
        <pc:chgData name="Michael Hicks" userId="S::mhicks@agilefleet.com::7a8095c1-be7a-46dd-99da-100fccf25387" providerId="AD" clId="Web-{4A5072E3-081A-2A0A-B8B4-BC4A4A12DCDD}" dt="2026-10-28T18:06:42.655" v="1"/>
        <pc:sldMkLst>
          <pc:docMk/>
          <pc:sldMk cId="0" sldId="289"/>
        </pc:sldMkLst>
        <pc:spChg chg="add">
          <ac:chgData name="Michael Hicks" userId="S::mhicks@agilefleet.com::7a8095c1-be7a-46dd-99da-100fccf25387" providerId="AD" clId="Web-{4A5072E3-081A-2A0A-B8B4-BC4A4A12DCDD}" dt="2026-10-28T18:06:42.655" v="1"/>
          <ac:spMkLst>
            <pc:docMk/>
            <pc:sldMk cId="0" sldId="289"/>
            <ac:spMk id="6" creationId="{991A1645-C154-6112-8ECC-7691D85AC880}"/>
          </ac:spMkLst>
        </pc:spChg>
        <pc:picChg chg="add">
          <ac:chgData name="Michael Hicks" userId="S::mhicks@agilefleet.com::7a8095c1-be7a-46dd-99da-100fccf25387" providerId="AD" clId="Web-{4A5072E3-081A-2A0A-B8B4-BC4A4A12DCDD}" dt="2026-10-28T18:06:42.655" v="1"/>
          <ac:picMkLst>
            <pc:docMk/>
            <pc:sldMk cId="0" sldId="289"/>
            <ac:picMk id="5" creationId="{B69CA59F-341A-6AA7-1391-CEAC4D4846D2}"/>
          </ac:picMkLst>
        </pc:picChg>
      </pc:sldChg>
      <pc:sldChg chg="modSp">
        <pc:chgData name="Michael Hicks" userId="S::mhicks@agilefleet.com::7a8095c1-be7a-46dd-99da-100fccf25387" providerId="AD" clId="Web-{4A5072E3-081A-2A0A-B8B4-BC4A4A12DCDD}" dt="2026-10-28T18:11:39.222" v="36" actId="20577"/>
        <pc:sldMkLst>
          <pc:docMk/>
          <pc:sldMk cId="2407257134" sldId="292"/>
        </pc:sldMkLst>
        <pc:spChg chg="mod">
          <ac:chgData name="Michael Hicks" userId="S::mhicks@agilefleet.com::7a8095c1-be7a-46dd-99da-100fccf25387" providerId="AD" clId="Web-{4A5072E3-081A-2A0A-B8B4-BC4A4A12DCDD}" dt="2026-10-28T18:11:39.222" v="36" actId="20577"/>
          <ac:spMkLst>
            <pc:docMk/>
            <pc:sldMk cId="2407257134" sldId="292"/>
            <ac:spMk id="29" creationId="{C7DCB484-5DC2-DCED-4D23-D8D0C01459C7}"/>
          </ac:spMkLst>
        </pc:spChg>
      </pc:sldChg>
      <pc:sldChg chg="modSp">
        <pc:chgData name="Michael Hicks" userId="S::mhicks@agilefleet.com::7a8095c1-be7a-46dd-99da-100fccf25387" providerId="AD" clId="Web-{4A5072E3-081A-2A0A-B8B4-BC4A4A12DCDD}" dt="2026-10-28T18:11:29.159" v="35" actId="20577"/>
        <pc:sldMkLst>
          <pc:docMk/>
          <pc:sldMk cId="2278659118" sldId="308"/>
        </pc:sldMkLst>
        <pc:spChg chg="mod">
          <ac:chgData name="Michael Hicks" userId="S::mhicks@agilefleet.com::7a8095c1-be7a-46dd-99da-100fccf25387" providerId="AD" clId="Web-{4A5072E3-081A-2A0A-B8B4-BC4A4A12DCDD}" dt="2026-10-28T18:11:29.159" v="35" actId="20577"/>
          <ac:spMkLst>
            <pc:docMk/>
            <pc:sldMk cId="2278659118" sldId="308"/>
            <ac:spMk id="12" creationId="{00000000-0000-0000-0000-000000000000}"/>
          </ac:spMkLst>
        </pc:spChg>
      </pc:sldChg>
      <pc:sldChg chg="modSp">
        <pc:chgData name="Michael Hicks" userId="S::mhicks@agilefleet.com::7a8095c1-be7a-46dd-99da-100fccf25387" providerId="AD" clId="Web-{4A5072E3-081A-2A0A-B8B4-BC4A4A12DCDD}" dt="2026-10-28T18:07:48.109" v="6" actId="20577"/>
        <pc:sldMkLst>
          <pc:docMk/>
          <pc:sldMk cId="0" sldId="329"/>
        </pc:sldMkLst>
        <pc:spChg chg="mod">
          <ac:chgData name="Michael Hicks" userId="S::mhicks@agilefleet.com::7a8095c1-be7a-46dd-99da-100fccf25387" providerId="AD" clId="Web-{4A5072E3-081A-2A0A-B8B4-BC4A4A12DCDD}" dt="2026-10-28T18:07:48.109" v="6" actId="20577"/>
          <ac:spMkLst>
            <pc:docMk/>
            <pc:sldMk cId="0" sldId="329"/>
            <ac:spMk id="26" creationId="{00000000-0000-0000-0000-000000000000}"/>
          </ac:spMkLst>
        </pc:spChg>
      </pc:sldChg>
      <pc:sldChg chg="modSp">
        <pc:chgData name="Michael Hicks" userId="S::mhicks@agilefleet.com::7a8095c1-be7a-46dd-99da-100fccf25387" providerId="AD" clId="Web-{4A5072E3-081A-2A0A-B8B4-BC4A4A12DCDD}" dt="2026-10-28T18:08:25.032" v="9" actId="20577"/>
        <pc:sldMkLst>
          <pc:docMk/>
          <pc:sldMk cId="0" sldId="330"/>
        </pc:sldMkLst>
        <pc:spChg chg="mod">
          <ac:chgData name="Michael Hicks" userId="S::mhicks@agilefleet.com::7a8095c1-be7a-46dd-99da-100fccf25387" providerId="AD" clId="Web-{4A5072E3-081A-2A0A-B8B4-BC4A4A12DCDD}" dt="2026-10-28T18:08:25.032" v="9" actId="20577"/>
          <ac:spMkLst>
            <pc:docMk/>
            <pc:sldMk cId="0" sldId="330"/>
            <ac:spMk id="3" creationId="{00000000-0000-0000-0000-000000000000}"/>
          </ac:spMkLst>
        </pc:spChg>
      </pc:sldChg>
      <pc:sldChg chg="modSp">
        <pc:chgData name="Michael Hicks" userId="S::mhicks@agilefleet.com::7a8095c1-be7a-46dd-99da-100fccf25387" providerId="AD" clId="Web-{4A5072E3-081A-2A0A-B8B4-BC4A4A12DCDD}" dt="2026-10-28T18:09:48.752" v="32" actId="20577"/>
        <pc:sldMkLst>
          <pc:docMk/>
          <pc:sldMk cId="0" sldId="335"/>
        </pc:sldMkLst>
        <pc:spChg chg="mod">
          <ac:chgData name="Michael Hicks" userId="S::mhicks@agilefleet.com::7a8095c1-be7a-46dd-99da-100fccf25387" providerId="AD" clId="Web-{4A5072E3-081A-2A0A-B8B4-BC4A4A12DCDD}" dt="2026-10-28T18:09:48.752" v="32" actId="20577"/>
          <ac:spMkLst>
            <pc:docMk/>
            <pc:sldMk cId="0" sldId="335"/>
            <ac:spMk id="27" creationId="{00000000-0000-0000-0000-000000000000}"/>
          </ac:spMkLst>
        </pc:spChg>
      </pc:sldChg>
      <pc:sldChg chg="addSp">
        <pc:chgData name="Michael Hicks" userId="S::mhicks@agilefleet.com::7a8095c1-be7a-46dd-99da-100fccf25387" providerId="AD" clId="Web-{4A5072E3-081A-2A0A-B8B4-BC4A4A12DCDD}" dt="2026-10-28T18:06:28.530" v="0"/>
        <pc:sldMkLst>
          <pc:docMk/>
          <pc:sldMk cId="0" sldId="340"/>
        </pc:sldMkLst>
        <pc:spChg chg="add">
          <ac:chgData name="Michael Hicks" userId="S::mhicks@agilefleet.com::7a8095c1-be7a-46dd-99da-100fccf25387" providerId="AD" clId="Web-{4A5072E3-081A-2A0A-B8B4-BC4A4A12DCDD}" dt="2026-10-28T18:06:28.530" v="0"/>
          <ac:spMkLst>
            <pc:docMk/>
            <pc:sldMk cId="0" sldId="340"/>
            <ac:spMk id="6" creationId="{AC943439-1E40-FEAF-8389-E6B63912132F}"/>
          </ac:spMkLst>
        </pc:spChg>
        <pc:picChg chg="add">
          <ac:chgData name="Michael Hicks" userId="S::mhicks@agilefleet.com::7a8095c1-be7a-46dd-99da-100fccf25387" providerId="AD" clId="Web-{4A5072E3-081A-2A0A-B8B4-BC4A4A12DCDD}" dt="2026-10-28T18:06:28.530" v="0"/>
          <ac:picMkLst>
            <pc:docMk/>
            <pc:sldMk cId="0" sldId="340"/>
            <ac:picMk id="5" creationId="{C1E4981D-FEA0-2E46-256E-F198B3060731}"/>
          </ac:picMkLst>
        </pc:picChg>
      </pc:sldChg>
      <pc:sldChg chg="modSp">
        <pc:chgData name="Michael Hicks" userId="S::mhicks@agilefleet.com::7a8095c1-be7a-46dd-99da-100fccf25387" providerId="AD" clId="Web-{4A5072E3-081A-2A0A-B8B4-BC4A4A12DCDD}" dt="2026-10-28T18:09:23.954" v="31" actId="20577"/>
        <pc:sldMkLst>
          <pc:docMk/>
          <pc:sldMk cId="0" sldId="341"/>
        </pc:sldMkLst>
        <pc:spChg chg="mod">
          <ac:chgData name="Michael Hicks" userId="S::mhicks@agilefleet.com::7a8095c1-be7a-46dd-99da-100fccf25387" providerId="AD" clId="Web-{4A5072E3-081A-2A0A-B8B4-BC4A4A12DCDD}" dt="2026-10-28T18:09:23.954" v="31" actId="20577"/>
          <ac:spMkLst>
            <pc:docMk/>
            <pc:sldMk cId="0" sldId="341"/>
            <ac:spMk id="32" creationId="{00000000-0000-0000-0000-000000000000}"/>
          </ac:spMkLst>
        </pc:spChg>
      </pc:sldChg>
    </pc:docChg>
  </pc:docChgLst>
  <pc:docChgLst>
    <pc:chgData name="Kristin Sondermann" userId="S::ksondermann@agilefleet.com::28054911-4be0-446d-8c1d-c74a73b6cafd" providerId="AD" clId="Web-{1E00C19B-C144-D649-5E89-D73C5C5212EE}"/>
    <pc:docChg chg="modSld">
      <pc:chgData name="Kristin Sondermann" userId="S::ksondermann@agilefleet.com::28054911-4be0-446d-8c1d-c74a73b6cafd" providerId="AD" clId="Web-{1E00C19B-C144-D649-5E89-D73C5C5212EE}" dt="2026-11-03T16:09:00.182" v="205"/>
      <pc:docMkLst>
        <pc:docMk/>
      </pc:docMkLst>
      <pc:sldChg chg="modNotes">
        <pc:chgData name="Kristin Sondermann" userId="S::ksondermann@agilefleet.com::28054911-4be0-446d-8c1d-c74a73b6cafd" providerId="AD" clId="Web-{1E00C19B-C144-D649-5E89-D73C5C5212EE}" dt="2026-11-03T15:48:47.030" v="177"/>
        <pc:sldMkLst>
          <pc:docMk/>
          <pc:sldMk cId="0" sldId="262"/>
        </pc:sldMkLst>
      </pc:sldChg>
      <pc:sldChg chg="modNotes">
        <pc:chgData name="Kristin Sondermann" userId="S::ksondermann@agilefleet.com::28054911-4be0-446d-8c1d-c74a73b6cafd" providerId="AD" clId="Web-{1E00C19B-C144-D649-5E89-D73C5C5212EE}" dt="2026-11-03T15:43:50.090" v="9"/>
        <pc:sldMkLst>
          <pc:docMk/>
          <pc:sldMk cId="2278659118" sldId="308"/>
        </pc:sldMkLst>
      </pc:sldChg>
      <pc:sldChg chg="modNotes">
        <pc:chgData name="Kristin Sondermann" userId="S::ksondermann@agilefleet.com::28054911-4be0-446d-8c1d-c74a73b6cafd" providerId="AD" clId="Web-{1E00C19B-C144-D649-5E89-D73C5C5212EE}" dt="2026-11-03T16:09:00.182" v="205"/>
        <pc:sldMkLst>
          <pc:docMk/>
          <pc:sldMk cId="0" sldId="349"/>
        </pc:sldMkLst>
      </pc:sldChg>
    </pc:docChg>
  </pc:docChgLst>
  <pc:docChgLst>
    <pc:chgData name="Brian Hall" userId="S::bhall@agilefleet.com::b8114217-bc1f-49f7-948c-0d0473af0510" providerId="AD" clId="Web-{A412E349-B0F7-466D-C643-100DE8DF9D53}"/>
    <pc:docChg chg="modSld">
      <pc:chgData name="Brian Hall" userId="S::bhall@agilefleet.com::b8114217-bc1f-49f7-948c-0d0473af0510" providerId="AD" clId="Web-{A412E349-B0F7-466D-C643-100DE8DF9D53}" dt="2026-10-29T18:28:04.167" v="34"/>
      <pc:docMkLst>
        <pc:docMk/>
      </pc:docMkLst>
      <pc:sldChg chg="modNotes">
        <pc:chgData name="Brian Hall" userId="S::bhall@agilefleet.com::b8114217-bc1f-49f7-948c-0d0473af0510" providerId="AD" clId="Web-{A412E349-B0F7-466D-C643-100DE8DF9D53}" dt="2026-10-29T18:28:04.167" v="34"/>
        <pc:sldMkLst>
          <pc:docMk/>
          <pc:sldMk cId="0" sldId="340"/>
        </pc:sldMkLst>
      </pc:sldChg>
    </pc:docChg>
  </pc:docChgLst>
  <pc:docChgLst>
    <pc:chgData name="Brian Hall" userId="S::bhall@agilefleet.com::b8114217-bc1f-49f7-948c-0d0473af0510" providerId="AD" clId="Web-{00000000-0000-0000-0000-000000000000}"/>
    <pc:docChg chg="modSld">
      <pc:chgData name="Brian Hall" userId="S::bhall@agilefleet.com::b8114217-bc1f-49f7-948c-0d0473af0510" providerId="AD" clId="Web-{00000000-0000-0000-0000-000000000000}" dt="2026-11-03T14:11:04.650" v="172"/>
      <pc:docMkLst>
        <pc:docMk/>
      </pc:docMkLst>
      <pc:sldChg chg="modNotes">
        <pc:chgData name="Brian Hall" userId="S::bhall@agilefleet.com::b8114217-bc1f-49f7-948c-0d0473af0510" providerId="AD" clId="Web-{00000000-0000-0000-0000-000000000000}" dt="2026-11-03T13:43:53.242" v="74"/>
        <pc:sldMkLst>
          <pc:docMk/>
          <pc:sldMk cId="0" sldId="314"/>
        </pc:sldMkLst>
      </pc:sldChg>
      <pc:sldChg chg="modNotes">
        <pc:chgData name="Brian Hall" userId="S::bhall@agilefleet.com::b8114217-bc1f-49f7-948c-0d0473af0510" providerId="AD" clId="Web-{00000000-0000-0000-0000-000000000000}" dt="2026-11-03T13:44:05.883" v="78"/>
        <pc:sldMkLst>
          <pc:docMk/>
          <pc:sldMk cId="0" sldId="315"/>
        </pc:sldMkLst>
      </pc:sldChg>
      <pc:sldChg chg="modNotes">
        <pc:chgData name="Brian Hall" userId="S::bhall@agilefleet.com::b8114217-bc1f-49f7-948c-0d0473af0510" providerId="AD" clId="Web-{00000000-0000-0000-0000-000000000000}" dt="2026-11-03T14:11:04.650" v="172"/>
        <pc:sldMkLst>
          <pc:docMk/>
          <pc:sldMk cId="0" sldId="337"/>
        </pc:sldMkLst>
      </pc:sldChg>
      <pc:sldChg chg="modNotes">
        <pc:chgData name="Brian Hall" userId="S::bhall@agilefleet.com::b8114217-bc1f-49f7-948c-0d0473af0510" providerId="AD" clId="Web-{00000000-0000-0000-0000-000000000000}" dt="2026-11-03T14:10:48.650" v="169"/>
        <pc:sldMkLst>
          <pc:docMk/>
          <pc:sldMk cId="0" sldId="342"/>
        </pc:sldMkLst>
      </pc:sldChg>
      <pc:sldChg chg="modNotes">
        <pc:chgData name="Brian Hall" userId="S::bhall@agilefleet.com::b8114217-bc1f-49f7-948c-0d0473af0510" providerId="AD" clId="Web-{00000000-0000-0000-0000-000000000000}" dt="2026-11-03T13:56:21.805" v="79"/>
        <pc:sldMkLst>
          <pc:docMk/>
          <pc:sldMk cId="0" sldId="345"/>
        </pc:sldMkLst>
      </pc:sldChg>
      <pc:sldChg chg="modNotes">
        <pc:chgData name="Brian Hall" userId="S::bhall@agilefleet.com::b8114217-bc1f-49f7-948c-0d0473af0510" providerId="AD" clId="Web-{00000000-0000-0000-0000-000000000000}" dt="2026-11-03T14:01:49.524" v="92"/>
        <pc:sldMkLst>
          <pc:docMk/>
          <pc:sldMk cId="0" sldId="346"/>
        </pc:sldMkLst>
      </pc:sldChg>
    </pc:docChg>
  </pc:docChgLst>
  <pc:docChgLst>
    <pc:chgData name="Kristin Sondermann" userId="S::ksondermann@agilefleet.com::28054911-4be0-446d-8c1d-c74a73b6cafd" providerId="AD" clId="Web-{00000000-0000-0000-0000-000000000000}"/>
    <pc:docChg chg="modSld">
      <pc:chgData name="Kristin Sondermann" userId="S::ksondermann@agilefleet.com::28054911-4be0-446d-8c1d-c74a73b6cafd" providerId="AD" clId="Web-{00000000-0000-0000-0000-000000000000}" dt="2026-11-03T17:20:11.293" v="16"/>
      <pc:docMkLst>
        <pc:docMk/>
      </pc:docMkLst>
      <pc:sldChg chg="modNotes">
        <pc:chgData name="Kristin Sondermann" userId="S::ksondermann@agilefleet.com::28054911-4be0-446d-8c1d-c74a73b6cafd" providerId="AD" clId="Web-{00000000-0000-0000-0000-000000000000}" dt="2026-11-03T17:20:11.293" v="16"/>
        <pc:sldMkLst>
          <pc:docMk/>
          <pc:sldMk cId="0" sldId="341"/>
        </pc:sldMkLst>
      </pc:sldChg>
    </pc:docChg>
  </pc:docChgLst>
  <pc:docChgLst>
    <pc:chgData name="Brian Hall" userId="S::bhall@agilefleet.com::b8114217-bc1f-49f7-948c-0d0473af0510" providerId="AD" clId="Web-{1F6B39AD-ABF9-CCB5-6C35-7BB636F16003}"/>
    <pc:docChg chg="modSld">
      <pc:chgData name="Brian Hall" userId="S::bhall@agilefleet.com::b8114217-bc1f-49f7-948c-0d0473af0510" providerId="AD" clId="Web-{1F6B39AD-ABF9-CCB5-6C35-7BB636F16003}" dt="2026-10-30T16:44:39.068" v="926"/>
      <pc:docMkLst>
        <pc:docMk/>
      </pc:docMkLst>
      <pc:sldChg chg="modNotes">
        <pc:chgData name="Brian Hall" userId="S::bhall@agilefleet.com::b8114217-bc1f-49f7-948c-0d0473af0510" providerId="AD" clId="Web-{1F6B39AD-ABF9-CCB5-6C35-7BB636F16003}" dt="2026-10-30T16:44:39.068" v="926"/>
        <pc:sldMkLst>
          <pc:docMk/>
          <pc:sldMk cId="0" sldId="289"/>
        </pc:sldMkLst>
      </pc:sldChg>
      <pc:sldChg chg="modNotes">
        <pc:chgData name="Brian Hall" userId="S::bhall@agilefleet.com::b8114217-bc1f-49f7-948c-0d0473af0510" providerId="AD" clId="Web-{1F6B39AD-ABF9-CCB5-6C35-7BB636F16003}" dt="2026-10-30T16:20:07.341" v="405"/>
        <pc:sldMkLst>
          <pc:docMk/>
          <pc:sldMk cId="2278659118" sldId="308"/>
        </pc:sldMkLst>
      </pc:sldChg>
      <pc:sldChg chg="modNotes">
        <pc:chgData name="Brian Hall" userId="S::bhall@agilefleet.com::b8114217-bc1f-49f7-948c-0d0473af0510" providerId="AD" clId="Web-{1F6B39AD-ABF9-CCB5-6C35-7BB636F16003}" dt="2026-10-30T16:30:49.938" v="407"/>
        <pc:sldMkLst>
          <pc:docMk/>
          <pc:sldMk cId="0" sldId="312"/>
        </pc:sldMkLst>
      </pc:sldChg>
      <pc:sldChg chg="modNotes">
        <pc:chgData name="Brian Hall" userId="S::bhall@agilefleet.com::b8114217-bc1f-49f7-948c-0d0473af0510" providerId="AD" clId="Web-{1F6B39AD-ABF9-CCB5-6C35-7BB636F16003}" dt="2026-10-30T16:31:09.016" v="410"/>
        <pc:sldMkLst>
          <pc:docMk/>
          <pc:sldMk cId="0" sldId="313"/>
        </pc:sldMkLst>
      </pc:sldChg>
      <pc:sldChg chg="modNotes">
        <pc:chgData name="Brian Hall" userId="S::bhall@agilefleet.com::b8114217-bc1f-49f7-948c-0d0473af0510" providerId="AD" clId="Web-{1F6B39AD-ABF9-CCB5-6C35-7BB636F16003}" dt="2026-10-30T16:13:21.688" v="399"/>
        <pc:sldMkLst>
          <pc:docMk/>
          <pc:sldMk cId="0" sldId="334"/>
        </pc:sldMkLst>
      </pc:sldChg>
      <pc:sldChg chg="modNotes">
        <pc:chgData name="Brian Hall" userId="S::bhall@agilefleet.com::b8114217-bc1f-49f7-948c-0d0473af0510" providerId="AD" clId="Web-{1F6B39AD-ABF9-CCB5-6C35-7BB636F16003}" dt="2026-10-30T15:42:29.664" v="62"/>
        <pc:sldMkLst>
          <pc:docMk/>
          <pc:sldMk cId="0" sldId="340"/>
        </pc:sldMkLst>
      </pc:sldChg>
      <pc:sldChg chg="modNotes">
        <pc:chgData name="Brian Hall" userId="S::bhall@agilefleet.com::b8114217-bc1f-49f7-948c-0d0473af0510" providerId="AD" clId="Web-{1F6B39AD-ABF9-CCB5-6C35-7BB636F16003}" dt="2026-10-30T15:46:18.068" v="145"/>
        <pc:sldMkLst>
          <pc:docMk/>
          <pc:sldMk cId="0" sldId="341"/>
        </pc:sldMkLst>
      </pc:sldChg>
      <pc:sldChg chg="modNotes">
        <pc:chgData name="Brian Hall" userId="S::bhall@agilefleet.com::b8114217-bc1f-49f7-948c-0d0473af0510" providerId="AD" clId="Web-{1F6B39AD-ABF9-CCB5-6C35-7BB636F16003}" dt="2026-10-30T15:54:32.192" v="249"/>
        <pc:sldMkLst>
          <pc:docMk/>
          <pc:sldMk cId="0" sldId="342"/>
        </pc:sldMkLst>
      </pc:sldChg>
      <pc:sldChg chg="modNotes">
        <pc:chgData name="Brian Hall" userId="S::bhall@agilefleet.com::b8114217-bc1f-49f7-948c-0d0473af0510" providerId="AD" clId="Web-{1F6B39AD-ABF9-CCB5-6C35-7BB636F16003}" dt="2026-10-30T16:02:00.995" v="343"/>
        <pc:sldMkLst>
          <pc:docMk/>
          <pc:sldMk cId="0" sldId="343"/>
        </pc:sldMkLst>
      </pc:sldChg>
      <pc:sldChg chg="modNotes">
        <pc:chgData name="Brian Hall" userId="S::bhall@agilefleet.com::b8114217-bc1f-49f7-948c-0d0473af0510" providerId="AD" clId="Web-{1F6B39AD-ABF9-CCB5-6C35-7BB636F16003}" dt="2026-10-30T16:40:47.922" v="630"/>
        <pc:sldMkLst>
          <pc:docMk/>
          <pc:sldMk cId="0" sldId="346"/>
        </pc:sldMkLst>
      </pc:sldChg>
      <pc:sldChg chg="modNotes">
        <pc:chgData name="Brian Hall" userId="S::bhall@agilefleet.com::b8114217-bc1f-49f7-948c-0d0473af0510" providerId="AD" clId="Web-{1F6B39AD-ABF9-CCB5-6C35-7BB636F16003}" dt="2026-10-30T16:37:11.678" v="554"/>
        <pc:sldMkLst>
          <pc:docMk/>
          <pc:sldMk cId="0" sldId="352"/>
        </pc:sldMkLst>
      </pc:sldChg>
    </pc:docChg>
  </pc:docChgLst>
  <pc:docChgLst>
    <pc:chgData name="Brian Hall" userId="S::bhall@agilefleet.com::b8114217-bc1f-49f7-948c-0d0473af0510" providerId="AD" clId="Web-{B0E69338-BA63-4C16-4E70-17098A55F867}"/>
    <pc:docChg chg="modSld">
      <pc:chgData name="Brian Hall" userId="S::bhall@agilefleet.com::b8114217-bc1f-49f7-948c-0d0473af0510" providerId="AD" clId="Web-{B0E69338-BA63-4C16-4E70-17098A55F867}" dt="2026-10-30T13:01:34.699" v="144"/>
      <pc:docMkLst>
        <pc:docMk/>
      </pc:docMkLst>
      <pc:sldChg chg="modNotes">
        <pc:chgData name="Brian Hall" userId="S::bhall@agilefleet.com::b8114217-bc1f-49f7-948c-0d0473af0510" providerId="AD" clId="Web-{B0E69338-BA63-4C16-4E70-17098A55F867}" dt="2026-10-30T12:58:46.825" v="112"/>
        <pc:sldMkLst>
          <pc:docMk/>
          <pc:sldMk cId="0" sldId="268"/>
        </pc:sldMkLst>
      </pc:sldChg>
      <pc:sldChg chg="modNotes">
        <pc:chgData name="Brian Hall" userId="S::bhall@agilefleet.com::b8114217-bc1f-49f7-948c-0d0473af0510" providerId="AD" clId="Web-{B0E69338-BA63-4C16-4E70-17098A55F867}" dt="2026-10-30T12:59:22.294" v="120"/>
        <pc:sldMkLst>
          <pc:docMk/>
          <pc:sldMk cId="0" sldId="271"/>
        </pc:sldMkLst>
      </pc:sldChg>
      <pc:sldChg chg="modNotes">
        <pc:chgData name="Brian Hall" userId="S::bhall@agilefleet.com::b8114217-bc1f-49f7-948c-0d0473af0510" providerId="AD" clId="Web-{B0E69338-BA63-4C16-4E70-17098A55F867}" dt="2026-10-30T13:01:15.496" v="141"/>
        <pc:sldMkLst>
          <pc:docMk/>
          <pc:sldMk cId="0" sldId="281"/>
        </pc:sldMkLst>
      </pc:sldChg>
      <pc:sldChg chg="modNotes">
        <pc:chgData name="Brian Hall" userId="S::bhall@agilefleet.com::b8114217-bc1f-49f7-948c-0d0473af0510" providerId="AD" clId="Web-{B0E69338-BA63-4C16-4E70-17098A55F867}" dt="2026-10-30T12:58:19.169" v="110"/>
        <pc:sldMkLst>
          <pc:docMk/>
          <pc:sldMk cId="2278659118" sldId="308"/>
        </pc:sldMkLst>
      </pc:sldChg>
      <pc:sldChg chg="modNotes">
        <pc:chgData name="Brian Hall" userId="S::bhall@agilefleet.com::b8114217-bc1f-49f7-948c-0d0473af0510" providerId="AD" clId="Web-{B0E69338-BA63-4C16-4E70-17098A55F867}" dt="2026-10-30T12:59:34.387" v="123"/>
        <pc:sldMkLst>
          <pc:docMk/>
          <pc:sldMk cId="0" sldId="311"/>
        </pc:sldMkLst>
      </pc:sldChg>
      <pc:sldChg chg="modNotes">
        <pc:chgData name="Brian Hall" userId="S::bhall@agilefleet.com::b8114217-bc1f-49f7-948c-0d0473af0510" providerId="AD" clId="Web-{B0E69338-BA63-4C16-4E70-17098A55F867}" dt="2026-10-30T12:59:43.887" v="125"/>
        <pc:sldMkLst>
          <pc:docMk/>
          <pc:sldMk cId="0" sldId="315"/>
        </pc:sldMkLst>
      </pc:sldChg>
      <pc:sldChg chg="modNotes">
        <pc:chgData name="Brian Hall" userId="S::bhall@agilefleet.com::b8114217-bc1f-49f7-948c-0d0473af0510" providerId="AD" clId="Web-{B0E69338-BA63-4C16-4E70-17098A55F867}" dt="2026-10-30T12:59:57.934" v="128"/>
        <pc:sldMkLst>
          <pc:docMk/>
          <pc:sldMk cId="0" sldId="316"/>
        </pc:sldMkLst>
      </pc:sldChg>
      <pc:sldChg chg="modNotes">
        <pc:chgData name="Brian Hall" userId="S::bhall@agilefleet.com::b8114217-bc1f-49f7-948c-0d0473af0510" providerId="AD" clId="Web-{B0E69338-BA63-4C16-4E70-17098A55F867}" dt="2026-10-30T13:00:08.918" v="131"/>
        <pc:sldMkLst>
          <pc:docMk/>
          <pc:sldMk cId="0" sldId="317"/>
        </pc:sldMkLst>
      </pc:sldChg>
      <pc:sldChg chg="modNotes">
        <pc:chgData name="Brian Hall" userId="S::bhall@agilefleet.com::b8114217-bc1f-49f7-948c-0d0473af0510" providerId="AD" clId="Web-{B0E69338-BA63-4C16-4E70-17098A55F867}" dt="2026-10-30T13:00:19.043" v="134"/>
        <pc:sldMkLst>
          <pc:docMk/>
          <pc:sldMk cId="0" sldId="318"/>
        </pc:sldMkLst>
      </pc:sldChg>
      <pc:sldChg chg="modSp modNotes">
        <pc:chgData name="Brian Hall" userId="S::bhall@agilefleet.com::b8114217-bc1f-49f7-948c-0d0473af0510" providerId="AD" clId="Web-{B0E69338-BA63-4C16-4E70-17098A55F867}" dt="2026-10-30T12:50:38.780" v="6"/>
        <pc:sldMkLst>
          <pc:docMk/>
          <pc:sldMk cId="0" sldId="334"/>
        </pc:sldMkLst>
        <pc:spChg chg="mod">
          <ac:chgData name="Brian Hall" userId="S::bhall@agilefleet.com::b8114217-bc1f-49f7-948c-0d0473af0510" providerId="AD" clId="Web-{B0E69338-BA63-4C16-4E70-17098A55F867}" dt="2026-10-30T12:50:21.374" v="4" actId="20577"/>
          <ac:spMkLst>
            <pc:docMk/>
            <pc:sldMk cId="0" sldId="334"/>
            <ac:spMk id="2" creationId="{00000000-0000-0000-0000-000000000000}"/>
          </ac:spMkLst>
        </pc:spChg>
      </pc:sldChg>
      <pc:sldChg chg="modNotes">
        <pc:chgData name="Brian Hall" userId="S::bhall@agilefleet.com::b8114217-bc1f-49f7-948c-0d0473af0510" providerId="AD" clId="Web-{B0E69338-BA63-4C16-4E70-17098A55F867}" dt="2026-10-30T12:51:59.702" v="28"/>
        <pc:sldMkLst>
          <pc:docMk/>
          <pc:sldMk cId="0" sldId="337"/>
        </pc:sldMkLst>
      </pc:sldChg>
      <pc:sldChg chg="modNotes">
        <pc:chgData name="Brian Hall" userId="S::bhall@agilefleet.com::b8114217-bc1f-49f7-948c-0d0473af0510" providerId="AD" clId="Web-{B0E69338-BA63-4C16-4E70-17098A55F867}" dt="2026-10-30T12:54:42.060" v="97"/>
        <pc:sldMkLst>
          <pc:docMk/>
          <pc:sldMk cId="0" sldId="338"/>
        </pc:sldMkLst>
      </pc:sldChg>
      <pc:sldChg chg="modNotes">
        <pc:chgData name="Brian Hall" userId="S::bhall@agilefleet.com::b8114217-bc1f-49f7-948c-0d0473af0510" providerId="AD" clId="Web-{B0E69338-BA63-4C16-4E70-17098A55F867}" dt="2026-10-30T12:48:14.891" v="2"/>
        <pc:sldMkLst>
          <pc:docMk/>
          <pc:sldMk cId="0" sldId="343"/>
        </pc:sldMkLst>
      </pc:sldChg>
      <pc:sldChg chg="modNotes">
        <pc:chgData name="Brian Hall" userId="S::bhall@agilefleet.com::b8114217-bc1f-49f7-948c-0d0473af0510" providerId="AD" clId="Web-{B0E69338-BA63-4C16-4E70-17098A55F867}" dt="2026-10-30T12:58:06.059" v="108"/>
        <pc:sldMkLst>
          <pc:docMk/>
          <pc:sldMk cId="0" sldId="344"/>
        </pc:sldMkLst>
      </pc:sldChg>
      <pc:sldChg chg="modNotes">
        <pc:chgData name="Brian Hall" userId="S::bhall@agilefleet.com::b8114217-bc1f-49f7-948c-0d0473af0510" providerId="AD" clId="Web-{B0E69338-BA63-4C16-4E70-17098A55F867}" dt="2026-10-30T13:00:30.903" v="137"/>
        <pc:sldMkLst>
          <pc:docMk/>
          <pc:sldMk cId="0" sldId="345"/>
        </pc:sldMkLst>
      </pc:sldChg>
      <pc:sldChg chg="modNotes">
        <pc:chgData name="Brian Hall" userId="S::bhall@agilefleet.com::b8114217-bc1f-49f7-948c-0d0473af0510" providerId="AD" clId="Web-{B0E69338-BA63-4C16-4E70-17098A55F867}" dt="2026-10-30T13:01:34.699" v="144"/>
        <pc:sldMkLst>
          <pc:docMk/>
          <pc:sldMk cId="0" sldId="346"/>
        </pc:sldMkLst>
      </pc:sldChg>
      <pc:sldChg chg="modNotes">
        <pc:chgData name="Brian Hall" userId="S::bhall@agilefleet.com::b8114217-bc1f-49f7-948c-0d0473af0510" providerId="AD" clId="Web-{B0E69338-BA63-4C16-4E70-17098A55F867}" dt="2026-10-30T12:59:00.419" v="115"/>
        <pc:sldMkLst>
          <pc:docMk/>
          <pc:sldMk cId="0" sldId="350"/>
        </pc:sldMkLst>
      </pc:sldChg>
      <pc:sldChg chg="modNotes">
        <pc:chgData name="Brian Hall" userId="S::bhall@agilefleet.com::b8114217-bc1f-49f7-948c-0d0473af0510" providerId="AD" clId="Web-{B0E69338-BA63-4C16-4E70-17098A55F867}" dt="2026-10-30T12:59:11.215" v="118"/>
        <pc:sldMkLst>
          <pc:docMk/>
          <pc:sldMk cId="0" sldId="351"/>
        </pc:sldMkLst>
      </pc:sldChg>
      <pc:sldChg chg="modNotes">
        <pc:chgData name="Brian Hall" userId="S::bhall@agilefleet.com::b8114217-bc1f-49f7-948c-0d0473af0510" providerId="AD" clId="Web-{B0E69338-BA63-4C16-4E70-17098A55F867}" dt="2026-10-30T13:00:54.246" v="139"/>
        <pc:sldMkLst>
          <pc:docMk/>
          <pc:sldMk cId="0" sldId="352"/>
        </pc:sldMkLst>
      </pc:sldChg>
    </pc:docChg>
  </pc:docChgLst>
  <pc:docChgLst>
    <pc:chgData name="Brian Hall" userId="S::bhall@agilefleet.com::b8114217-bc1f-49f7-948c-0d0473af0510" providerId="AD" clId="Web-{DE031048-776C-0924-FF0F-F5FF877FA50A}"/>
    <pc:docChg chg="modSld">
      <pc:chgData name="Brian Hall" userId="S::bhall@agilefleet.com::b8114217-bc1f-49f7-948c-0d0473af0510" providerId="AD" clId="Web-{DE031048-776C-0924-FF0F-F5FF877FA50A}" dt="2026-10-27T13:16:59.580" v="153"/>
      <pc:docMkLst>
        <pc:docMk/>
      </pc:docMkLst>
      <pc:sldChg chg="modNotes">
        <pc:chgData name="Brian Hall" userId="S::bhall@agilefleet.com::b8114217-bc1f-49f7-948c-0d0473af0510" providerId="AD" clId="Web-{DE031048-776C-0924-FF0F-F5FF877FA50A}" dt="2026-10-27T13:13:27.766" v="117"/>
        <pc:sldMkLst>
          <pc:docMk/>
          <pc:sldMk cId="0" sldId="328"/>
        </pc:sldMkLst>
      </pc:sldChg>
      <pc:sldChg chg="modNotes">
        <pc:chgData name="Brian Hall" userId="S::bhall@agilefleet.com::b8114217-bc1f-49f7-948c-0d0473af0510" providerId="AD" clId="Web-{DE031048-776C-0924-FF0F-F5FF877FA50A}" dt="2026-10-27T13:15:04.595" v="123"/>
        <pc:sldMkLst>
          <pc:docMk/>
          <pc:sldMk cId="0" sldId="340"/>
        </pc:sldMkLst>
      </pc:sldChg>
      <pc:sldChg chg="modNotes">
        <pc:chgData name="Brian Hall" userId="S::bhall@agilefleet.com::b8114217-bc1f-49f7-948c-0d0473af0510" providerId="AD" clId="Web-{DE031048-776C-0924-FF0F-F5FF877FA50A}" dt="2026-10-27T13:16:59.580" v="153"/>
        <pc:sldMkLst>
          <pc:docMk/>
          <pc:sldMk cId="0" sldId="342"/>
        </pc:sldMkLst>
      </pc:sldChg>
    </pc:docChg>
  </pc:docChgLst>
  <pc:docChgLst>
    <pc:chgData name="Kristin Sondermann" userId="28054911-4be0-446d-8c1d-c74a73b6cafd" providerId="ADAL" clId="{28186B03-CB70-4863-ADCF-E8410C1A22DA}"/>
    <pc:docChg chg="custSel modSld">
      <pc:chgData name="Kristin Sondermann" userId="28054911-4be0-446d-8c1d-c74a73b6cafd" providerId="ADAL" clId="{28186B03-CB70-4863-ADCF-E8410C1A22DA}" dt="2026-11-03T15:38:44.801" v="160" actId="20577"/>
      <pc:docMkLst>
        <pc:docMk/>
      </pc:docMkLst>
      <pc:sldChg chg="modNotesTx">
        <pc:chgData name="Kristin Sondermann" userId="28054911-4be0-446d-8c1d-c74a73b6cafd" providerId="ADAL" clId="{28186B03-CB70-4863-ADCF-E8410C1A22DA}" dt="2026-11-03T15:38:44.801" v="160" actId="20577"/>
        <pc:sldMkLst>
          <pc:docMk/>
          <pc:sldMk cId="2278659118" sldId="308"/>
        </pc:sldMkLst>
      </pc:sldChg>
    </pc:docChg>
  </pc:docChgLst>
  <pc:docChgLst>
    <pc:chgData name="Brian Hall" userId="S::bhall@agilefleet.com::b8114217-bc1f-49f7-948c-0d0473af0510" providerId="AD" clId="Web-{D3FDCEAB-92F6-DC04-07C6-2784B55686DF}"/>
    <pc:docChg chg="modSld">
      <pc:chgData name="Brian Hall" userId="S::bhall@agilefleet.com::b8114217-bc1f-49f7-948c-0d0473af0510" providerId="AD" clId="Web-{D3FDCEAB-92F6-DC04-07C6-2784B55686DF}" dt="2026-11-03T13:40:57.321" v="1009"/>
      <pc:docMkLst>
        <pc:docMk/>
      </pc:docMkLst>
      <pc:sldChg chg="modNotes">
        <pc:chgData name="Brian Hall" userId="S::bhall@agilefleet.com::b8114217-bc1f-49f7-948c-0d0473af0510" providerId="AD" clId="Web-{D3FDCEAB-92F6-DC04-07C6-2784B55686DF}" dt="2026-11-03T13:29:23.811" v="775"/>
        <pc:sldMkLst>
          <pc:docMk/>
          <pc:sldMk cId="0" sldId="271"/>
        </pc:sldMkLst>
      </pc:sldChg>
      <pc:sldChg chg="modSp modNotes">
        <pc:chgData name="Brian Hall" userId="S::bhall@agilefleet.com::b8114217-bc1f-49f7-948c-0d0473af0510" providerId="AD" clId="Web-{D3FDCEAB-92F6-DC04-07C6-2784B55686DF}" dt="2026-11-03T13:22:56.304" v="563"/>
        <pc:sldMkLst>
          <pc:docMk/>
          <pc:sldMk cId="2278659118" sldId="308"/>
        </pc:sldMkLst>
        <pc:spChg chg="mod">
          <ac:chgData name="Brian Hall" userId="S::bhall@agilefleet.com::b8114217-bc1f-49f7-948c-0d0473af0510" providerId="AD" clId="Web-{D3FDCEAB-92F6-DC04-07C6-2784B55686DF}" dt="2026-11-03T13:19:48.402" v="362" actId="20577"/>
          <ac:spMkLst>
            <pc:docMk/>
            <pc:sldMk cId="2278659118" sldId="308"/>
            <ac:spMk id="11" creationId="{00000000-0000-0000-0000-000000000000}"/>
          </ac:spMkLst>
        </pc:spChg>
      </pc:sldChg>
      <pc:sldChg chg="modNotes">
        <pc:chgData name="Brian Hall" userId="S::bhall@agilefleet.com::b8114217-bc1f-49f7-948c-0d0473af0510" providerId="AD" clId="Web-{D3FDCEAB-92F6-DC04-07C6-2784B55686DF}" dt="2026-11-03T13:30:41.316" v="812"/>
        <pc:sldMkLst>
          <pc:docMk/>
          <pc:sldMk cId="0" sldId="311"/>
        </pc:sldMkLst>
      </pc:sldChg>
      <pc:sldChg chg="modNotes">
        <pc:chgData name="Brian Hall" userId="S::bhall@agilefleet.com::b8114217-bc1f-49f7-948c-0d0473af0510" providerId="AD" clId="Web-{D3FDCEAB-92F6-DC04-07C6-2784B55686DF}" dt="2026-11-03T13:34:21.204" v="828"/>
        <pc:sldMkLst>
          <pc:docMk/>
          <pc:sldMk cId="0" sldId="312"/>
        </pc:sldMkLst>
      </pc:sldChg>
      <pc:sldChg chg="modNotes">
        <pc:chgData name="Brian Hall" userId="S::bhall@agilefleet.com::b8114217-bc1f-49f7-948c-0d0473af0510" providerId="AD" clId="Web-{D3FDCEAB-92F6-DC04-07C6-2784B55686DF}" dt="2026-11-03T13:38:31.781" v="995"/>
        <pc:sldMkLst>
          <pc:docMk/>
          <pc:sldMk cId="0" sldId="313"/>
        </pc:sldMkLst>
      </pc:sldChg>
      <pc:sldChg chg="modNotes">
        <pc:chgData name="Brian Hall" userId="S::bhall@agilefleet.com::b8114217-bc1f-49f7-948c-0d0473af0510" providerId="AD" clId="Web-{D3FDCEAB-92F6-DC04-07C6-2784B55686DF}" dt="2026-11-03T13:40:57.321" v="1009"/>
        <pc:sldMkLst>
          <pc:docMk/>
          <pc:sldMk cId="0" sldId="315"/>
        </pc:sldMkLst>
      </pc:sldChg>
      <pc:sldChg chg="modNotes">
        <pc:chgData name="Brian Hall" userId="S::bhall@agilefleet.com::b8114217-bc1f-49f7-948c-0d0473af0510" providerId="AD" clId="Web-{D3FDCEAB-92F6-DC04-07C6-2784B55686DF}" dt="2026-11-03T13:03:45.282" v="22"/>
        <pc:sldMkLst>
          <pc:docMk/>
          <pc:sldMk cId="0" sldId="334"/>
        </pc:sldMkLst>
      </pc:sldChg>
      <pc:sldChg chg="modNotes">
        <pc:chgData name="Brian Hall" userId="S::bhall@agilefleet.com::b8114217-bc1f-49f7-948c-0d0473af0510" providerId="AD" clId="Web-{D3FDCEAB-92F6-DC04-07C6-2784B55686DF}" dt="2026-11-03T13:14:27.758" v="304"/>
        <pc:sldMkLst>
          <pc:docMk/>
          <pc:sldMk cId="0" sldId="337"/>
        </pc:sldMkLst>
      </pc:sldChg>
      <pc:sldChg chg="modNotes">
        <pc:chgData name="Brian Hall" userId="S::bhall@agilefleet.com::b8114217-bc1f-49f7-948c-0d0473af0510" providerId="AD" clId="Web-{D3FDCEAB-92F6-DC04-07C6-2784B55686DF}" dt="2026-11-03T13:14:41.399" v="305"/>
        <pc:sldMkLst>
          <pc:docMk/>
          <pc:sldMk cId="0" sldId="338"/>
        </pc:sldMkLst>
      </pc:sldChg>
      <pc:sldChg chg="modNotes">
        <pc:chgData name="Brian Hall" userId="S::bhall@agilefleet.com::b8114217-bc1f-49f7-948c-0d0473af0510" providerId="AD" clId="Web-{D3FDCEAB-92F6-DC04-07C6-2784B55686DF}" dt="2026-11-03T13:25:31.938" v="630"/>
        <pc:sldMkLst>
          <pc:docMk/>
          <pc:sldMk cId="0" sldId="350"/>
        </pc:sldMkLst>
      </pc:sldChg>
      <pc:sldChg chg="modNotes">
        <pc:chgData name="Brian Hall" userId="S::bhall@agilefleet.com::b8114217-bc1f-49f7-948c-0d0473af0510" providerId="AD" clId="Web-{D3FDCEAB-92F6-DC04-07C6-2784B55686DF}" dt="2026-11-03T13:27:58.087" v="712"/>
        <pc:sldMkLst>
          <pc:docMk/>
          <pc:sldMk cId="0" sldId="351"/>
        </pc:sldMkLst>
      </pc:sldChg>
    </pc:docChg>
  </pc:docChgLst>
  <pc:docChgLst>
    <pc:chgData name="Brian Hall" userId="S::bhall@agilefleet.com::b8114217-bc1f-49f7-948c-0d0473af0510" providerId="AD" clId="Web-{7BABC8C1-49F1-B256-75E1-E4E659AC9039}"/>
    <pc:docChg chg="modSld sldOrd">
      <pc:chgData name="Brian Hall" userId="S::bhall@agilefleet.com::b8114217-bc1f-49f7-948c-0d0473af0510" providerId="AD" clId="Web-{7BABC8C1-49F1-B256-75E1-E4E659AC9039}" dt="2026-11-03T17:20:20.870" v="302"/>
      <pc:docMkLst>
        <pc:docMk/>
      </pc:docMkLst>
      <pc:sldChg chg="modNotes">
        <pc:chgData name="Brian Hall" userId="S::bhall@agilefleet.com::b8114217-bc1f-49f7-948c-0d0473af0510" providerId="AD" clId="Web-{7BABC8C1-49F1-B256-75E1-E4E659AC9039}" dt="2026-11-03T17:15:56.255" v="301"/>
        <pc:sldMkLst>
          <pc:docMk/>
          <pc:sldMk cId="0" sldId="268"/>
        </pc:sldMkLst>
      </pc:sldChg>
      <pc:sldChg chg="modNotes">
        <pc:chgData name="Brian Hall" userId="S::bhall@agilefleet.com::b8114217-bc1f-49f7-948c-0d0473af0510" providerId="AD" clId="Web-{7BABC8C1-49F1-B256-75E1-E4E659AC9039}" dt="2026-11-03T17:20:20.870" v="302"/>
        <pc:sldMkLst>
          <pc:docMk/>
          <pc:sldMk cId="0" sldId="271"/>
        </pc:sldMkLst>
      </pc:sldChg>
      <pc:sldChg chg="ord">
        <pc:chgData name="Brian Hall" userId="S::bhall@agilefleet.com::b8114217-bc1f-49f7-948c-0d0473af0510" providerId="AD" clId="Web-{7BABC8C1-49F1-B256-75E1-E4E659AC9039}" dt="2026-11-03T17:07:55.204" v="169"/>
        <pc:sldMkLst>
          <pc:docMk/>
          <pc:sldMk cId="0" sldId="328"/>
        </pc:sldMkLst>
      </pc:sldChg>
      <pc:sldChg chg="modNotes">
        <pc:chgData name="Brian Hall" userId="S::bhall@agilefleet.com::b8114217-bc1f-49f7-948c-0d0473af0510" providerId="AD" clId="Web-{7BABC8C1-49F1-B256-75E1-E4E659AC9039}" dt="2026-11-03T17:13:28.614" v="298"/>
        <pc:sldMkLst>
          <pc:docMk/>
          <pc:sldMk cId="0" sldId="329"/>
        </pc:sldMkLst>
      </pc:sldChg>
      <pc:sldChg chg="modNotes">
        <pc:chgData name="Brian Hall" userId="S::bhall@agilefleet.com::b8114217-bc1f-49f7-948c-0d0473af0510" providerId="AD" clId="Web-{7BABC8C1-49F1-B256-75E1-E4E659AC9039}" dt="2026-11-03T15:35:45.003" v="8"/>
        <pc:sldMkLst>
          <pc:docMk/>
          <pc:sldMk cId="0" sldId="342"/>
        </pc:sldMkLst>
      </pc:sldChg>
      <pc:sldChg chg="modNotes">
        <pc:chgData name="Brian Hall" userId="S::bhall@agilefleet.com::b8114217-bc1f-49f7-948c-0d0473af0510" providerId="AD" clId="Web-{7BABC8C1-49F1-B256-75E1-E4E659AC9039}" dt="2026-11-03T16:04:53.330" v="11"/>
        <pc:sldMkLst>
          <pc:docMk/>
          <pc:sldMk cId="0" sldId="35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17714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&amp; Brian   |   TIME: Part 1 · ~1 min</a:t>
            </a:r>
          </a:p>
          <a:p>
            <a:endParaRPr sz="1200" b="1"/>
          </a:p>
          <a:p>
            <a:r>
              <a:rPr sz="1200" b="1"/>
              <a:t>SCRIPT</a:t>
            </a:r>
          </a:p>
          <a:p>
            <a:r>
              <a:rPr sz="1200" b="0"/>
              <a:t>KRISTIN: Good morning, everyone, and welcome to COMMAND 2026! I'm Kristin Sondermann with the Client Success team.</a:t>
            </a:r>
          </a:p>
          <a:p>
            <a:r>
              <a:rPr sz="1200" b="0">
                <a:highlight>
                  <a:srgbClr val="FFFF00"/>
                </a:highlight>
              </a:rPr>
              <a:t>BRIAN: And I'm Brian Hall. </a:t>
            </a:r>
            <a:r>
              <a:rPr lang="en-US">
                <a:highlight>
                  <a:srgbClr val="FFFF00"/>
                </a:highlight>
              </a:rPr>
              <a:t>Very excited to have you all here and we look to the next few days spending some time with all of you. Looks like the temperature and weather is going to be amazing for the next few days. Over</a:t>
            </a:r>
            <a:r>
              <a:rPr sz="1200" b="0">
                <a:highlight>
                  <a:srgbClr val="FFFF00"/>
                </a:highlight>
              </a:rPr>
              <a:t> the next </a:t>
            </a:r>
            <a:r>
              <a:rPr lang="en-US">
                <a:highlight>
                  <a:srgbClr val="FFFF00"/>
                </a:highlight>
              </a:rPr>
              <a:t>hour or so </a:t>
            </a:r>
            <a:r>
              <a:rPr sz="1200" b="0">
                <a:highlight>
                  <a:srgbClr val="FFFF00"/>
                </a:highlight>
              </a:rPr>
              <a:t>we're going to share the tips and tricks that matter most — the things that</a:t>
            </a:r>
            <a:r>
              <a:rPr lang="en-US">
                <a:highlight>
                  <a:srgbClr val="FFFF00"/>
                </a:highlight>
              </a:rPr>
              <a:t> will help you retain your power user title. </a:t>
            </a:r>
            <a:endParaRPr sz="1200" b="0">
              <a:highlight>
                <a:srgbClr val="FFFF00"/>
              </a:highlight>
            </a:endParaRPr>
          </a:p>
          <a:p>
            <a:r>
              <a:rPr sz="1200" b="0"/>
              <a:t>KRISTIN: Some of this is brand new, and some of it has been in the system for a while and may have quietly snuck past you. Either way, we want you walking out of here with ideas you can use next week.</a:t>
            </a:r>
          </a:p>
          <a:p>
            <a:endParaRPr sz="1200" b="0"/>
          </a:p>
          <a:p>
            <a:r>
              <a:rPr sz="1200" b="1"/>
              <a:t>CUES</a:t>
            </a:r>
          </a:p>
          <a:p>
            <a:r>
              <a:rPr sz="1200" b="0"/>
              <a:t>• Both presenters on stage for the welcome.</a:t>
            </a:r>
          </a:p>
          <a:p>
            <a:r>
              <a:rPr sz="1200" b="0"/>
              <a:t>• Smile, pause for applause, then advance.</a:t>
            </a:r>
          </a:p>
          <a:p>
            <a:endParaRPr sz="1200" b="0"/>
          </a:p>
          <a:p>
            <a:r>
              <a:rPr sz="1200" b="1"/>
              <a:t>HANDOFF → Kristin continues.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~1 min</a:t>
            </a:r>
          </a:p>
          <a:p>
            <a:endParaRPr sz="1200" b="1"/>
          </a:p>
          <a:p>
            <a:r>
              <a:rPr sz="1200" b="1"/>
              <a:t>SCRIPT</a:t>
            </a:r>
          </a:p>
          <a:p>
            <a:r>
              <a:rPr sz="1200" b="0"/>
              <a:t>Here's how today is laid out. In part one, we'll walk through what's new — or new to you — in </a:t>
            </a:r>
            <a:r>
              <a:rPr sz="1200" b="0" err="1"/>
              <a:t>FleetCommander</a:t>
            </a:r>
            <a:r>
              <a:rPr sz="1200" b="0"/>
              <a:t>: a quick module overview, a preview of what's new and what's coming, and some UI updates that might have snuck right past you.</a:t>
            </a:r>
            <a:r>
              <a:rPr lang="en-US"/>
              <a:t> Just a high level overview for today....tomorrow we will have a more in depth review or how far we've come in the last year with Jon. </a:t>
            </a:r>
            <a:endParaRPr sz="1200" b="0"/>
          </a:p>
          <a:p>
            <a:r>
              <a:rPr sz="1200" b="0"/>
              <a:t>In part two, we move from measuring to benchmarking. That's a working session on how to use </a:t>
            </a:r>
            <a:r>
              <a:rPr lang="en-US" sz="1200" b="0" err="1"/>
              <a:t>FleetCommander</a:t>
            </a:r>
            <a:r>
              <a:rPr sz="1200" b="0"/>
              <a:t> and your accurate data — and I'll keep stressing the word accurate — to make better decisions about your fleet.</a:t>
            </a:r>
          </a:p>
          <a:p>
            <a:endParaRPr sz="1200" b="0"/>
          </a:p>
          <a:p>
            <a:r>
              <a:rPr sz="1200" b="1"/>
              <a:t>CUES</a:t>
            </a:r>
          </a:p>
          <a:p>
            <a:r>
              <a:rPr sz="1200" b="0"/>
              <a:t>• Emphasize "accurate" — it sets up the data-quality message in Part 2.</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~2 min</a:t>
            </a:r>
          </a:p>
          <a:p>
            <a:endParaRPr sz="1200" b="1"/>
          </a:p>
          <a:p>
            <a:r>
              <a:rPr sz="1200" b="1"/>
              <a:t>SCRIPT</a:t>
            </a:r>
          </a:p>
          <a:p>
            <a:r>
              <a:rPr sz="1200" b="0"/>
              <a:t>Before we dive in, let's get you comfortable — you're going to spend a few days talking fleet with us.</a:t>
            </a:r>
          </a:p>
          <a:p>
            <a:r>
              <a:rPr sz="1200" b="0"/>
              <a:t>Quick housekeeping: [point out the room layout, restrooms, beverages, and designated break areas]. The Wi-Fi network is </a:t>
            </a:r>
            <a:r>
              <a:rPr sz="1200" b="0" err="1"/>
              <a:t>Renaissance_Conference</a:t>
            </a:r>
            <a:r>
              <a:rPr sz="1200" b="0"/>
              <a:t>, and the passcode is Command26 — capital C, and it's case sensitive. Here's the rest of today: lunch is at noon, breakout sessions start at 1:00 — that's where we are now — we'll break at 4:00, and the group reception, dinner and Swag Swap kicks off at 6:00.</a:t>
            </a:r>
          </a:p>
          <a:p>
            <a:r>
              <a:rPr sz="1200" b="0"/>
              <a:t>If you need anything at all this week, just ask. Brian and I have put our cell numbers on the screen — please don't hesitate to call or text</a:t>
            </a:r>
            <a:r>
              <a:rPr lang="en-US"/>
              <a:t>, but if you do text, please tell us who you are because we may not have your numbers saved. </a:t>
            </a:r>
            <a:endParaRPr sz="1200" b="0"/>
          </a:p>
          <a:p>
            <a:r>
              <a:rPr sz="1200" b="0"/>
              <a:t>Now, quick show of hands: who is at their very first COMMAND? [Pause.] Welcome! And who has been to three or more? [Pause.] Great — make sure you meet someone from the other group at the next break.</a:t>
            </a:r>
          </a:p>
          <a:p>
            <a:endParaRPr sz="1200" b="0"/>
          </a:p>
          <a:p>
            <a:r>
              <a:rPr sz="1200" b="1"/>
              <a:t>CUES</a:t>
            </a:r>
          </a:p>
          <a:p>
            <a:r>
              <a:rPr sz="1200" b="0"/>
              <a:t>• ICEBREAKER: "Is this your first COMMAND?" — show of hands.</a:t>
            </a:r>
          </a:p>
          <a:p>
            <a:r>
              <a:rPr sz="1200" b="0"/>
              <a:t>Agenda is subject to change — confirm times the morning of.</a:t>
            </a:r>
          </a:p>
          <a:p>
            <a:r>
              <a:rPr sz="1200" b="0"/>
              <a:t>• Leave this slide up long enough for people to photograph the phone numbers.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~15 sec</a:t>
            </a:r>
          </a:p>
          <a:p>
            <a:endParaRPr sz="1200" b="1"/>
          </a:p>
          <a:p>
            <a:r>
              <a:rPr sz="1200" b="1"/>
              <a:t>SCRIPT</a:t>
            </a:r>
          </a:p>
          <a:p>
            <a:r>
              <a:rPr sz="1200" b="0"/>
              <a:t>So let's start with what's new — or new to you — in FleetCommander.</a:t>
            </a:r>
          </a:p>
          <a:p>
            <a:endParaRPr sz="1200" b="0"/>
          </a:p>
          <a:p>
            <a:r>
              <a:rPr sz="1200" b="1"/>
              <a:t>CUES</a:t>
            </a:r>
          </a:p>
          <a:p>
            <a:r>
              <a:rPr sz="1200" b="0"/>
              <a:t>• Transition slide — keep moving.</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~3 min</a:t>
            </a:r>
          </a:p>
          <a:p>
            <a:endParaRPr sz="1200" b="1"/>
          </a:p>
          <a:p>
            <a:r>
              <a:rPr sz="1200" b="1"/>
              <a:t>SCRIPT</a:t>
            </a:r>
          </a:p>
          <a:p>
            <a:r>
              <a:rPr sz="1200" b="0"/>
              <a:t>We all know Motor Pool and vehicle sharing are at the heart of what we do — but </a:t>
            </a:r>
            <a:r>
              <a:rPr sz="1200" b="0" err="1"/>
              <a:t>FleetCommander</a:t>
            </a:r>
            <a:r>
              <a:rPr sz="1200" b="0"/>
              <a:t> can do a lot more than that, so let's start our engines.</a:t>
            </a:r>
          </a:p>
          <a:p>
            <a:r>
              <a:rPr sz="1200" b="0"/>
              <a:t>Fleet Maintenance and Parts helps </a:t>
            </a:r>
            <a:r>
              <a:rPr lang="en-US"/>
              <a:t>tracking to keep</a:t>
            </a:r>
            <a:r>
              <a:rPr sz="1200" b="0"/>
              <a:t> your vehicles in the best working order possible, and if you run an on-site shop you can track the parts you keep in stock.</a:t>
            </a:r>
          </a:p>
          <a:p>
            <a:r>
              <a:rPr sz="1200" b="0"/>
              <a:t>The Fuel module lets you import all of your fuel transactions so you can watch for fuel fraud — which always seems to tick up when fuel prices climb.</a:t>
            </a:r>
          </a:p>
          <a:p>
            <a:r>
              <a:rPr sz="1200" b="0"/>
              <a:t>API integrations are a growing need: connecting systems like PeopleSoft eliminates manual entry of driver information. And telematics or GPS webhooks pull vehicle mileage straight from your GPS provider. Both free your team for higher-value work.</a:t>
            </a:r>
          </a:p>
          <a:p>
            <a:r>
              <a:rPr sz="1200" b="0" dirty="0"/>
              <a:t>On the hardware side, we have new key box options — KSI smart fob panels, </a:t>
            </a:r>
            <a:r>
              <a:rPr sz="1200" b="0" dirty="0" err="1"/>
              <a:t>FleetCommander</a:t>
            </a:r>
            <a:r>
              <a:rPr sz="1200" b="0" dirty="0"/>
              <a:t> Go, and INVERS — in-vehicle dispatch is in early testing now.</a:t>
            </a:r>
          </a:p>
          <a:p>
            <a:r>
              <a:rPr lang="en-US" err="1"/>
              <a:t>KeyCommander</a:t>
            </a:r>
            <a:r>
              <a:rPr lang="en-US"/>
              <a:t>...hot off</a:t>
            </a:r>
            <a:r>
              <a:rPr lang="en-US" sz="1200" b="0"/>
              <a:t> </a:t>
            </a:r>
            <a:r>
              <a:rPr lang="en-US"/>
              <a:t>the presses! </a:t>
            </a:r>
            <a:r>
              <a:rPr sz="1200" b="0"/>
              <a:t>takes key management beyond the driver's seat: offices, cabinets, </a:t>
            </a:r>
            <a:r>
              <a:rPr lang="en-US"/>
              <a:t>computer servers racks...key security </a:t>
            </a:r>
            <a:r>
              <a:rPr sz="1200" b="0"/>
              <a:t>that </a:t>
            </a:r>
            <a:r>
              <a:rPr lang="en-US"/>
              <a:t>needed</a:t>
            </a:r>
            <a:r>
              <a:rPr lang="en-US" sz="1200" b="0"/>
              <a:t> </a:t>
            </a:r>
            <a:r>
              <a:rPr lang="en-US"/>
              <a:t>and may need to be </a:t>
            </a:r>
            <a:r>
              <a:rPr sz="1200" b="0"/>
              <a:t>audited </a:t>
            </a:r>
            <a:r>
              <a:rPr lang="en-US"/>
              <a:t>but may not require</a:t>
            </a:r>
            <a:r>
              <a:rPr sz="1200" b="0"/>
              <a:t> a reservation.</a:t>
            </a:r>
          </a:p>
          <a:p>
            <a:r>
              <a:rPr sz="1200" b="0"/>
              <a:t>And keep an eye out for Report Center — it's coming soon as a new home for </a:t>
            </a:r>
            <a:r>
              <a:rPr sz="1200" b="0" err="1"/>
              <a:t>FleetCommander</a:t>
            </a:r>
            <a:r>
              <a:rPr sz="1200" b="0"/>
              <a:t> reporting.</a:t>
            </a:r>
          </a:p>
          <a:p>
            <a:endParaRPr sz="1200" b="0"/>
          </a:p>
          <a:p>
            <a:r>
              <a:rPr sz="1200" b="1"/>
              <a:t>CUES</a:t>
            </a:r>
          </a:p>
          <a:p>
            <a:r>
              <a:rPr sz="1200" b="0"/>
              <a:t>• Ask the room: "Which of these modules are you using today?"</a:t>
            </a:r>
          </a:p>
          <a:p>
            <a:r>
              <a:rPr sz="1200" b="0"/>
              <a:t>• Point to the COMING SOON badge on Report Center — it comes back in Part 2.</a:t>
            </a:r>
          </a:p>
          <a:p>
            <a:endParaRPr sz="1200" b="0"/>
          </a:p>
          <a:p>
            <a:r>
              <a:rPr sz="1200" b="1"/>
              <a:t>HANDOFF → "Brian, let's talk hardware — starting with key boxes."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highlight>
                  <a:srgbClr val="FFFF00"/>
                </a:highlight>
              </a:rPr>
              <a:t>PRESENTER: Brian   |   TIME: Part 1 · ~3 min</a:t>
            </a:r>
            <a:endParaRPr lang="en-US" sz="1200" b="1">
              <a:highlight>
                <a:srgbClr val="FFFF00"/>
              </a:highlight>
            </a:endParaRPr>
          </a:p>
          <a:p>
            <a:endParaRPr sz="1200" b="1">
              <a:highlight>
                <a:srgbClr val="FFFF00"/>
              </a:highlight>
            </a:endParaRPr>
          </a:p>
          <a:p>
            <a:r>
              <a:rPr sz="1200" b="1">
                <a:highlight>
                  <a:srgbClr val="FFFF00"/>
                </a:highlight>
              </a:rPr>
              <a:t>SCRIPT</a:t>
            </a:r>
          </a:p>
          <a:p>
            <a:r>
              <a:rPr sz="1200" b="0">
                <a:highlight>
                  <a:srgbClr val="FFFF00"/>
                </a:highlight>
              </a:rPr>
              <a:t>Thanks, Kristin. Key boxes have come a long way, and we're excited to have new, modern options for you.</a:t>
            </a:r>
          </a:p>
          <a:p>
            <a:r>
              <a:rPr sz="1200" b="0">
                <a:highlight>
                  <a:srgbClr val="FFFF00"/>
                </a:highlight>
              </a:rPr>
              <a:t>On the left is what most of you have today — keys</a:t>
            </a:r>
            <a:r>
              <a:rPr lang="en-US">
                <a:highlight>
                  <a:srgbClr val="FFFF00"/>
                </a:highlight>
              </a:rPr>
              <a:t> that secure assets keys into the boxes</a:t>
            </a:r>
            <a:r>
              <a:rPr sz="1200" b="0">
                <a:highlight>
                  <a:srgbClr val="FFFF00"/>
                </a:highlight>
              </a:rPr>
              <a:t>. On the right is the next generation: KSI's </a:t>
            </a:r>
            <a:r>
              <a:rPr sz="1200" b="0" err="1">
                <a:highlight>
                  <a:srgbClr val="FFFF00"/>
                </a:highlight>
              </a:rPr>
              <a:t>SmartFob</a:t>
            </a:r>
            <a:r>
              <a:rPr sz="1200" b="0">
                <a:highlight>
                  <a:srgbClr val="FFFF00"/>
                </a:highlight>
              </a:rPr>
              <a:t> boxes.</a:t>
            </a:r>
          </a:p>
          <a:p>
            <a:r>
              <a:rPr lang="en-US">
                <a:highlight>
                  <a:srgbClr val="FFFF00"/>
                </a:highlight>
              </a:rPr>
              <a:t>Couple benefits of the smart fob boxes</a:t>
            </a:r>
            <a:r>
              <a:rPr sz="1200" b="0">
                <a:highlight>
                  <a:srgbClr val="FFFF00"/>
                </a:highlight>
              </a:rPr>
              <a:t>, there's no key to turn. Drivers simply plug the fob in and pull it out </a:t>
            </a:r>
            <a:r>
              <a:rPr lang="en-US">
                <a:highlight>
                  <a:srgbClr val="FFFF00"/>
                </a:highlight>
              </a:rPr>
              <a:t>….for my generation of people....resembles an old fashioned headphone jack—</a:t>
            </a:r>
            <a:r>
              <a:rPr sz="1200" b="0">
                <a:highlight>
                  <a:srgbClr val="FFFF00"/>
                </a:highlight>
              </a:rPr>
              <a:t> easy in and out, and key rings don't bind.</a:t>
            </a:r>
            <a:r>
              <a:rPr lang="en-US">
                <a:highlight>
                  <a:srgbClr val="FFFF00"/>
                </a:highlight>
              </a:rPr>
              <a:t> </a:t>
            </a:r>
            <a:endParaRPr sz="1200" b="0">
              <a:highlight>
                <a:srgbClr val="FFFF00"/>
              </a:highlight>
            </a:endParaRPr>
          </a:p>
          <a:p>
            <a:r>
              <a:rPr sz="1200" b="0">
                <a:highlight>
                  <a:srgbClr val="FFFF00"/>
                </a:highlight>
              </a:rPr>
              <a:t>Second, a fob can go back into any open position. The box knows where every key </a:t>
            </a:r>
            <a:r>
              <a:rPr lang="en-US">
                <a:highlight>
                  <a:srgbClr val="FFFF00"/>
                </a:highlight>
              </a:rPr>
              <a:t>is based on a chip inside the fob</a:t>
            </a:r>
            <a:r>
              <a:rPr sz="1200" b="0">
                <a:highlight>
                  <a:srgbClr val="FFFF00"/>
                </a:highlight>
              </a:rPr>
              <a:t>, so drivers don't have to hunt for the right slot</a:t>
            </a:r>
            <a:r>
              <a:rPr lang="en-US">
                <a:highlight>
                  <a:srgbClr val="FFFF00"/>
                </a:highlight>
              </a:rPr>
              <a:t> or try to recall where they removed the key from</a:t>
            </a:r>
            <a:r>
              <a:rPr sz="1200" b="0">
                <a:highlight>
                  <a:srgbClr val="FFFF00"/>
                </a:highlight>
              </a:rPr>
              <a:t>.</a:t>
            </a:r>
          </a:p>
          <a:p>
            <a:r>
              <a:rPr sz="1200" b="0">
                <a:highlight>
                  <a:srgbClr val="FFFF00"/>
                </a:highlight>
              </a:rPr>
              <a:t>And third, the fobs are </a:t>
            </a:r>
            <a:r>
              <a:rPr lang="en-US">
                <a:highlight>
                  <a:srgbClr val="FFFF00"/>
                </a:highlight>
              </a:rPr>
              <a:t>universal</a:t>
            </a:r>
            <a:r>
              <a:rPr sz="1200" b="0">
                <a:highlight>
                  <a:srgbClr val="FFFF00"/>
                </a:highlight>
              </a:rPr>
              <a:t>. If one gets lost, you don't need a custom replacement — any standard fob works, so you're back up and running quickly.</a:t>
            </a:r>
          </a:p>
          <a:p>
            <a:r>
              <a:rPr sz="1200" b="0">
                <a:highlight>
                  <a:srgbClr val="FFFF00"/>
                </a:highlight>
              </a:rPr>
              <a:t>One more improvement for those of you with mail-slot boxes: the mail slot no longer has a switch in the card holder.</a:t>
            </a:r>
          </a:p>
          <a:p>
            <a:endParaRPr sz="1200" b="0">
              <a:highlight>
                <a:srgbClr val="FFFF00"/>
              </a:highlight>
            </a:endParaRPr>
          </a:p>
          <a:p>
            <a:r>
              <a:rPr sz="1200" b="1">
                <a:highlight>
                  <a:srgbClr val="FFFF00"/>
                </a:highlight>
              </a:rPr>
              <a:t>CUES</a:t>
            </a:r>
          </a:p>
          <a:p>
            <a:r>
              <a:rPr sz="1200" b="0">
                <a:highlight>
                  <a:srgbClr val="FFFF00"/>
                </a:highlight>
              </a:rPr>
              <a:t>• Gesture left to right across the slide to show the progression from old to new.</a:t>
            </a:r>
          </a:p>
          <a:p>
            <a:r>
              <a:rPr sz="1200" b="0">
                <a:highlight>
                  <a:srgbClr val="FFFF00"/>
                </a:highlight>
              </a:rPr>
              <a:t>• Ask the room: "Who has had a key ring jam or a lost fob slow things down this year?"</a:t>
            </a:r>
          </a:p>
          <a:p>
            <a:r>
              <a:rPr sz="1200" b="0">
                <a:highlight>
                  <a:srgbClr val="FFFF00"/>
                </a:highlight>
              </a:rPr>
              <a:t>• Optional: show the </a:t>
            </a:r>
            <a:r>
              <a:rPr sz="1200" b="0" err="1">
                <a:highlight>
                  <a:srgbClr val="FFFF00"/>
                </a:highlight>
              </a:rPr>
              <a:t>SmartFob</a:t>
            </a:r>
            <a:r>
              <a:rPr sz="1200" b="0">
                <a:highlight>
                  <a:srgbClr val="FFFF00"/>
                </a:highlight>
              </a:rPr>
              <a:t> GIF or a demo unit at the booth.</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Part 1 · ~3 min</a:t>
            </a:r>
          </a:p>
          <a:p>
            <a:endParaRPr sz="1200" b="1"/>
          </a:p>
          <a:p>
            <a:r>
              <a:rPr sz="1200" b="1"/>
              <a:t>SCRIPT</a:t>
            </a:r>
          </a:p>
          <a:p>
            <a:r>
              <a:rPr sz="1200" b="0">
                <a:highlight>
                  <a:srgbClr val="FFFF00"/>
                </a:highlight>
              </a:rPr>
              <a:t>And here's a very exciting new option: </a:t>
            </a:r>
            <a:r>
              <a:rPr sz="1200" b="0" err="1">
                <a:highlight>
                  <a:srgbClr val="FFFF00"/>
                </a:highlight>
              </a:rPr>
              <a:t>FleetCommander</a:t>
            </a:r>
            <a:r>
              <a:rPr sz="1200" b="0">
                <a:highlight>
                  <a:srgbClr val="FFFF00"/>
                </a:highlight>
              </a:rPr>
              <a:t> Go.</a:t>
            </a:r>
          </a:p>
          <a:p>
            <a:r>
              <a:rPr sz="1200" b="0">
                <a:highlight>
                  <a:srgbClr val="FFFF00"/>
                </a:highlight>
              </a:rPr>
              <a:t>The key message is that this is the same </a:t>
            </a:r>
            <a:r>
              <a:rPr sz="1200" b="0" err="1">
                <a:highlight>
                  <a:srgbClr val="FFFF00"/>
                </a:highlight>
              </a:rPr>
              <a:t>FleetCommander</a:t>
            </a:r>
            <a:r>
              <a:rPr sz="1200" b="0">
                <a:highlight>
                  <a:srgbClr val="FFFF00"/>
                </a:highlight>
              </a:rPr>
              <a:t> software you already know — what's simplified is the hardware. It's sized and priced for smaller fleets: departments, small campuses or businesses, and satellite offices running anywhere from a handful to several dozen shared vehicles.</a:t>
            </a:r>
          </a:p>
          <a:p>
            <a:r>
              <a:rPr sz="1200" b="0">
                <a:highlight>
                  <a:srgbClr val="FFFF00"/>
                </a:highlight>
              </a:rPr>
              <a:t>You can set up micro-pools in multiple locations, kiosk functions are built in, setup and implementation are quicker, and installation is easy — Wi-Fi included. It's expandable to 400-plus slots, with no parts to change out.</a:t>
            </a:r>
          </a:p>
          <a:p>
            <a:r>
              <a:rPr sz="1200" b="0">
                <a:highlight>
                  <a:srgbClr val="FFFF00"/>
                </a:highlight>
              </a:rPr>
              <a:t>There's much more to come on this from Phelps and the team, but </a:t>
            </a:r>
            <a:r>
              <a:rPr lang="en-US">
                <a:highlight>
                  <a:srgbClr val="FFFF00"/>
                </a:highlight>
              </a:rPr>
              <a:t>couldn't leave him all the fun....so consider this a little sneak peak. .</a:t>
            </a:r>
            <a:endParaRPr sz="1200" b="0">
              <a:highlight>
                <a:srgbClr val="FFFF00"/>
              </a:highlight>
            </a:endParaRPr>
          </a:p>
          <a:p>
            <a:endParaRPr sz="1200" b="0"/>
          </a:p>
          <a:p>
            <a:r>
              <a:rPr sz="1200" b="1"/>
              <a:t>CUES</a:t>
            </a:r>
          </a:p>
          <a:p>
            <a:r>
              <a:rPr sz="1200" b="0"/>
              <a:t>• Stress: same software, simplified hardware.</a:t>
            </a:r>
          </a:p>
          <a:p>
            <a:r>
              <a:rPr sz="1200" b="0"/>
              <a:t>• If you have a physical unit at the booth, mention it here.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Part 1 · ~2 min</a:t>
            </a:r>
          </a:p>
          <a:p>
            <a:endParaRPr sz="1200" b="1"/>
          </a:p>
          <a:p>
            <a:r>
              <a:rPr sz="1200" b="1">
                <a:highlight>
                  <a:srgbClr val="FFFF00"/>
                </a:highlight>
              </a:rPr>
              <a:t>SCRIPT</a:t>
            </a:r>
          </a:p>
          <a:p>
            <a:r>
              <a:rPr sz="1200" b="0">
                <a:highlight>
                  <a:srgbClr val="FFFF00"/>
                </a:highlight>
              </a:rPr>
              <a:t>Another kiosk update: kiosk login now includes an optional QR code </a:t>
            </a:r>
            <a:r>
              <a:rPr lang="en-US">
                <a:highlight>
                  <a:srgbClr val="FFFF00"/>
                </a:highlight>
              </a:rPr>
              <a:t>that will link a user to a </a:t>
            </a:r>
            <a:r>
              <a:rPr sz="1200" b="0">
                <a:highlight>
                  <a:srgbClr val="FFFF00"/>
                </a:highlight>
              </a:rPr>
              <a:t>login page, so drivers can log in on their own phone.</a:t>
            </a:r>
          </a:p>
          <a:p>
            <a:r>
              <a:rPr sz="1200" b="0">
                <a:highlight>
                  <a:srgbClr val="FFFF00"/>
                </a:highlight>
              </a:rPr>
              <a:t>It's perfect for sites with tricky </a:t>
            </a:r>
            <a:r>
              <a:rPr lang="en-US">
                <a:highlight>
                  <a:srgbClr val="FFFF00"/>
                </a:highlight>
              </a:rPr>
              <a:t>login user names or IT departments that require you to have a  37 character passwords that user may have a stored password on their handheld device</a:t>
            </a:r>
            <a:r>
              <a:rPr sz="1200" b="0">
                <a:highlight>
                  <a:srgbClr val="FFFF00"/>
                </a:highlight>
              </a:rPr>
              <a:t>, phone-ready users, or no RFID reader. There's no queue — more than one person can use the QR code at the same time. And setup is simple: it's just a URL change in your </a:t>
            </a:r>
            <a:r>
              <a:rPr sz="1200" b="0" err="1">
                <a:highlight>
                  <a:srgbClr val="FFFF00"/>
                </a:highlight>
              </a:rPr>
              <a:t>KioWare</a:t>
            </a:r>
            <a:r>
              <a:rPr sz="1200" b="0">
                <a:highlight>
                  <a:srgbClr val="FFFF00"/>
                </a:highlight>
              </a:rPr>
              <a:t> settings.</a:t>
            </a:r>
          </a:p>
          <a:p>
            <a:r>
              <a:rPr sz="1200" b="0">
                <a:highlight>
                  <a:srgbClr val="FFFF00"/>
                </a:highlight>
              </a:rPr>
              <a:t>Two cautions. Because the QR code opens a standard URL, drivers need to be at the box when they use it. And if several drivers are at the kiosk together, they'll need to coordinate so everyone grabs the right key.</a:t>
            </a:r>
          </a:p>
          <a:p>
            <a:endParaRPr sz="1200" b="0"/>
          </a:p>
          <a:p>
            <a:r>
              <a:rPr sz="1200" b="1"/>
              <a:t>CUES</a:t>
            </a:r>
          </a:p>
          <a:p>
            <a:r>
              <a:rPr sz="1200" b="0"/>
              <a:t>• Read the note on the slide aloud — it's the most important operational point.</a:t>
            </a:r>
          </a:p>
          <a:p>
            <a:endParaRPr sz="1200" b="0"/>
          </a:p>
          <a:p>
            <a:r>
              <a:rPr sz="1200" b="1"/>
              <a:t>HANDOFF → "Kristin, tell them about how often the software itself is changing."</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~2 min</a:t>
            </a:r>
          </a:p>
          <a:p>
            <a:endParaRPr sz="1200" b="1"/>
          </a:p>
          <a:p>
            <a:r>
              <a:rPr sz="1200" b="1"/>
              <a:t>SCRIPT</a:t>
            </a:r>
          </a:p>
          <a:p>
            <a:r>
              <a:rPr sz="1200" b="0"/>
              <a:t>Thanks, Brian. On the software side, we're pressing ahead with a release every two weeks.</a:t>
            </a:r>
          </a:p>
          <a:p>
            <a:r>
              <a:rPr sz="1200" b="0"/>
              <a:t>You'll see the initial release, and then two weeks later, adjustments and enhancements based on what we hear. So please keep sending your suggestions, recommendations, and issues — they can be addressed quickly now. Gone are the days of waiting years for an enhancement.</a:t>
            </a:r>
          </a:p>
          <a:p>
            <a:r>
              <a:rPr sz="1200" b="0"/>
              <a:t>We like to say we're building the car as we drive it!</a:t>
            </a:r>
          </a:p>
          <a:p>
            <a:endParaRPr sz="1200" b="0"/>
          </a:p>
          <a:p>
            <a:r>
              <a:rPr sz="1200" b="1"/>
              <a:t>CUES</a:t>
            </a:r>
          </a:p>
          <a:p>
            <a:r>
              <a:rPr sz="1200" b="0"/>
              <a:t>• Land the closing line with energy — it matches the race-car image.</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Part 1 · ~3 min</a:t>
            </a:r>
          </a:p>
          <a:p>
            <a:endParaRPr sz="1200" b="1"/>
          </a:p>
          <a:p>
            <a:r>
              <a:rPr sz="1200" b="1"/>
              <a:t>SCRIPT</a:t>
            </a:r>
          </a:p>
          <a:p>
            <a:r>
              <a:rPr sz="1200" b="0"/>
              <a:t>Here are three features you might have missed.</a:t>
            </a:r>
          </a:p>
          <a:p>
            <a:r>
              <a:rPr sz="1200" b="0"/>
              <a:t>First, Reservation Reassignment. If a vehicle goes out of service, you can move its reservations to a replacement vehicle with drag and drop.</a:t>
            </a:r>
          </a:p>
          <a:p>
            <a:r>
              <a:rPr sz="1200" b="0"/>
              <a:t>Second, the Feedback tool. How many of your dashboards look like this, with feedback scores? Asking drivers for feedback significantly improves the user experience, because your drivers want to be heard. And those positive scores are a feather in the cap for you and your team — a great metric when performance review season comes around.</a:t>
            </a:r>
          </a:p>
          <a:p>
            <a:r>
              <a:rPr sz="1200" b="0"/>
              <a:t>Third, color-coded usage types. It's simple, and it's very helpful for reading charts at a glance.</a:t>
            </a:r>
          </a:p>
          <a:p>
            <a:endParaRPr sz="1200" b="0"/>
          </a:p>
          <a:p>
            <a:r>
              <a:rPr sz="1200" b="1"/>
              <a:t>CUES</a:t>
            </a:r>
          </a:p>
          <a:p>
            <a:r>
              <a:rPr sz="1200" b="0"/>
              <a:t>• The "Get Feedback" and "Edit Usage Type" links open the demo site if you want to show them live.</a:t>
            </a:r>
          </a:p>
          <a:p>
            <a:r>
              <a:rPr sz="1200" b="0"/>
              <a:t>• Ask the room: "Who's using the Feedback tool today?"</a:t>
            </a:r>
          </a:p>
          <a:p>
            <a:endParaRPr sz="1200" b="0"/>
          </a:p>
          <a:p>
            <a:r>
              <a:rPr sz="1200" b="1"/>
              <a:t>HANDOFF → "Brian, walk us through what's changed on screen."</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Part 1 · ~2 min</a:t>
            </a:r>
          </a:p>
          <a:p>
            <a:endParaRPr sz="1200" b="1"/>
          </a:p>
          <a:p>
            <a:r>
              <a:rPr sz="1200" b="1"/>
              <a:t>SCRIPT</a:t>
            </a:r>
          </a:p>
          <a:p>
            <a:r>
              <a:rPr sz="1200" b="0">
                <a:highlight>
                  <a:srgbClr val="FFFF00"/>
                </a:highlight>
              </a:rPr>
              <a:t>Thanks, Kristin. </a:t>
            </a:r>
            <a:r>
              <a:rPr lang="en-US">
                <a:highlight>
                  <a:srgbClr val="FFFF00"/>
                </a:highlight>
              </a:rPr>
              <a:t>Of course you've all been working in the software and you know it like the back of your hand....in most instances better than Kristin and I do. But just like any software or your </a:t>
            </a:r>
            <a:r>
              <a:rPr lang="en-US" err="1">
                <a:highlight>
                  <a:srgbClr val="FFFF00"/>
                </a:highlight>
              </a:rPr>
              <a:t>iphone</a:t>
            </a:r>
            <a:r>
              <a:rPr lang="en-US">
                <a:highlight>
                  <a:srgbClr val="FFFF00"/>
                </a:highlight>
              </a:rPr>
              <a:t>....there are items you may have forgotten about or may not be using...and maybe they can make your life a little easier so here are a couple reminders or what is now available to you.</a:t>
            </a:r>
          </a:p>
          <a:p>
            <a:endParaRPr lang="en-US">
              <a:highlight>
                <a:srgbClr val="FFFF00"/>
              </a:highlight>
            </a:endParaRPr>
          </a:p>
          <a:p>
            <a:r>
              <a:rPr lang="en-US">
                <a:highlight>
                  <a:srgbClr val="FFFF00"/>
                </a:highlight>
              </a:rPr>
              <a:t> Let's walk through what it gives </a:t>
            </a:r>
            <a:r>
              <a:rPr lang="en-US" err="1">
                <a:highlight>
                  <a:srgbClr val="FFFF00"/>
                </a:highlight>
              </a:rPr>
              <a:t>you.Of</a:t>
            </a:r>
            <a:r>
              <a:rPr lang="en-US">
                <a:highlight>
                  <a:srgbClr val="FFFF00"/>
                </a:highlight>
              </a:rPr>
              <a:t> course you've noticed</a:t>
            </a:r>
            <a:r>
              <a:rPr sz="1200" b="0">
                <a:highlight>
                  <a:srgbClr val="FFFF00"/>
                </a:highlight>
              </a:rPr>
              <a:t> the new grid format on </a:t>
            </a:r>
            <a:r>
              <a:rPr sz="1200" b="0" err="1">
                <a:highlight>
                  <a:srgbClr val="FFFF00"/>
                </a:highlight>
              </a:rPr>
              <a:t>FleetCommander</a:t>
            </a:r>
            <a:r>
              <a:rPr sz="1200" b="0">
                <a:highlight>
                  <a:srgbClr val="FFFF00"/>
                </a:highlight>
              </a:rPr>
              <a:t> pages. </a:t>
            </a:r>
            <a:endParaRPr/>
          </a:p>
          <a:p>
            <a:pPr marL="285750" indent="-285750">
              <a:buFont typeface="Arial"/>
              <a:buChar char="•"/>
            </a:pPr>
            <a:r>
              <a:rPr sz="1200" b="0">
                <a:highlight>
                  <a:srgbClr val="FFFF00"/>
                </a:highlight>
              </a:rPr>
              <a:t>One, search: the quick search starts hunting as soon as you type. </a:t>
            </a:r>
            <a:endParaRPr lang="en-US">
              <a:highlight>
                <a:srgbClr val="FFFF00"/>
              </a:highlight>
            </a:endParaRPr>
          </a:p>
          <a:p>
            <a:pPr marL="285750" indent="-285750">
              <a:buFont typeface="Arial"/>
              <a:buChar char="•"/>
            </a:pPr>
            <a:r>
              <a:rPr sz="1200" b="0">
                <a:highlight>
                  <a:srgbClr val="FFFF00"/>
                </a:highlight>
              </a:rPr>
              <a:t>Two, filtering, and you can save a custom view </a:t>
            </a:r>
            <a:r>
              <a:rPr lang="en-US">
                <a:highlight>
                  <a:srgbClr val="FFFF00"/>
                </a:highlight>
              </a:rPr>
              <a:t>based on whatever filtering values you need. </a:t>
            </a:r>
          </a:p>
          <a:p>
            <a:pPr marL="285750" indent="-285750">
              <a:buFont typeface="Arial"/>
              <a:buChar char="•"/>
            </a:pPr>
            <a:r>
              <a:rPr sz="1200" b="0">
                <a:highlight>
                  <a:srgbClr val="FFFF00"/>
                </a:highlight>
              </a:rPr>
              <a:t>Three, data navigation: links embedded in the data take you straight to driver and requestor profiles. </a:t>
            </a:r>
            <a:endParaRPr lang="en-US"/>
          </a:p>
          <a:p>
            <a:pPr marL="285750" indent="-285750">
              <a:buFont typeface="Arial"/>
              <a:buChar char="•"/>
            </a:pPr>
            <a:r>
              <a:rPr sz="1200" b="0">
                <a:highlight>
                  <a:srgbClr val="FFFF00"/>
                </a:highlight>
              </a:rPr>
              <a:t>Four, column optimization: move columns into the order you want to see them. </a:t>
            </a:r>
            <a:endParaRPr lang="en-US"/>
          </a:p>
          <a:p>
            <a:pPr marL="285750" indent="-285750">
              <a:buFont typeface="Arial"/>
              <a:buChar char="•"/>
            </a:pPr>
            <a:r>
              <a:rPr sz="1200" b="0">
                <a:highlight>
                  <a:srgbClr val="FFFF00"/>
                </a:highlight>
              </a:rPr>
              <a:t>And five, sort any column as needed.</a:t>
            </a:r>
            <a:endParaRPr/>
          </a:p>
          <a:p>
            <a:endParaRPr sz="1200" b="0"/>
          </a:p>
          <a:p>
            <a:r>
              <a:rPr sz="1200" b="1"/>
              <a:t>CUES</a:t>
            </a:r>
          </a:p>
          <a:p>
            <a:r>
              <a:rPr sz="1200" b="0"/>
              <a:t>• Point to each numbered callout on the screenshot as you go.</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a:t>
            </a:r>
            <a:r>
              <a:rPr sz="1200" b="1"/>
              <a:t>   |   TIME: Part 1 · ~2 min</a:t>
            </a:r>
          </a:p>
          <a:p>
            <a:endParaRPr sz="1200" b="1">
              <a:highlight>
                <a:srgbClr val="FFFF00"/>
              </a:highlight>
            </a:endParaRPr>
          </a:p>
          <a:p>
            <a:r>
              <a:rPr sz="1200" b="1">
                <a:highlight>
                  <a:srgbClr val="FFFF00"/>
                </a:highlight>
              </a:rPr>
              <a:t>SCRIPT</a:t>
            </a:r>
          </a:p>
          <a:p>
            <a:r>
              <a:rPr sz="1200" b="0">
                <a:highlight>
                  <a:srgbClr val="FFFF00"/>
                </a:highlight>
              </a:rPr>
              <a:t>Navigation got easier, too.</a:t>
            </a:r>
          </a:p>
          <a:p>
            <a:pPr marL="285750" indent="-285750">
              <a:buFont typeface="Arial"/>
              <a:buChar char="•"/>
            </a:pPr>
            <a:r>
              <a:rPr sz="1200" b="0">
                <a:highlight>
                  <a:srgbClr val="FFFF00"/>
                </a:highlight>
              </a:rPr>
              <a:t>One, you can expand and collapse the menu for full-screen viewing. </a:t>
            </a:r>
            <a:endParaRPr lang="en-US">
              <a:highlight>
                <a:srgbClr val="FFFF00"/>
              </a:highlight>
            </a:endParaRPr>
          </a:p>
          <a:p>
            <a:pPr marL="285750" indent="-285750">
              <a:buFont typeface="Arial"/>
              <a:buChar char="•"/>
            </a:pPr>
            <a:r>
              <a:rPr sz="1200" b="0">
                <a:highlight>
                  <a:srgbClr val="FFFF00"/>
                </a:highlight>
              </a:rPr>
              <a:t>Two, customize the menu width to your liking. </a:t>
            </a:r>
            <a:endParaRPr lang="en-US"/>
          </a:p>
          <a:p>
            <a:pPr marL="285750" indent="-285750">
              <a:buFont typeface="Arial"/>
              <a:buChar char="•"/>
            </a:pPr>
            <a:r>
              <a:rPr sz="1200" b="0">
                <a:highlight>
                  <a:srgbClr val="FFFF00"/>
                </a:highlight>
              </a:rPr>
              <a:t>Three, the menu search starts hunting as soon as you type. </a:t>
            </a:r>
            <a:endParaRPr lang="en-US"/>
          </a:p>
          <a:p>
            <a:pPr marL="285750" indent="-285750">
              <a:buFont typeface="Arial"/>
              <a:buChar char="•"/>
            </a:pPr>
            <a:r>
              <a:rPr sz="1200" b="0">
                <a:highlight>
                  <a:srgbClr val="FFFF00"/>
                </a:highlight>
              </a:rPr>
              <a:t>And four, quick links let you bookmark your favorite pages, and breadcrumbs take you right back to where you were.</a:t>
            </a:r>
            <a:endParaRPr/>
          </a:p>
          <a:p>
            <a:pPr marL="285750" indent="-285750">
              <a:buFont typeface="Arial"/>
              <a:buChar char="•"/>
            </a:pPr>
            <a:r>
              <a:rPr lang="en-US">
                <a:highlight>
                  <a:srgbClr val="FFFF00"/>
                </a:highlight>
              </a:rPr>
              <a:t>Always looking to give you the tools you need that make life easier for you. </a:t>
            </a:r>
            <a:endParaRPr lang="en-US" sz="1200" b="0">
              <a:highlight>
                <a:srgbClr val="FFFF00"/>
              </a:highlight>
            </a:endParaRPr>
          </a:p>
          <a:p>
            <a:endParaRPr lang="en-US"/>
          </a:p>
          <a:p>
            <a:r>
              <a:rPr sz="1200" b="1"/>
              <a:t>CUES</a:t>
            </a:r>
          </a:p>
          <a:p>
            <a:r>
              <a:rPr sz="1200" b="0"/>
              <a:t>• Optional: show this live if you have the demo site open.</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a:t>
            </a:r>
            <a:r>
              <a:rPr sz="1200" b="1">
                <a:highlight>
                  <a:srgbClr val="FFFF00"/>
                </a:highlight>
              </a:rPr>
              <a:t> Brian  </a:t>
            </a:r>
            <a:r>
              <a:rPr sz="1200" b="1"/>
              <a:t> |   TIME: Part 1 · ~2 min</a:t>
            </a:r>
          </a:p>
          <a:p>
            <a:endParaRPr sz="1200" b="1"/>
          </a:p>
          <a:p>
            <a:r>
              <a:rPr sz="1200" b="1"/>
              <a:t>SCRIPT</a:t>
            </a:r>
          </a:p>
          <a:p>
            <a:r>
              <a:rPr lang="en-US">
                <a:highlight>
                  <a:srgbClr val="FFFF00"/>
                </a:highlight>
              </a:rPr>
              <a:t>And speaking of the tools you need</a:t>
            </a:r>
            <a:r>
              <a:rPr sz="1200" b="0">
                <a:highlight>
                  <a:srgbClr val="FFFF00"/>
                </a:highlight>
              </a:rPr>
              <a:t>— possibly one of the most requested changes, and it's finally here: you can now mark a site active or inactive.</a:t>
            </a:r>
          </a:p>
          <a:p>
            <a:r>
              <a:rPr sz="1200" b="0">
                <a:highlight>
                  <a:srgbClr val="FFFF00"/>
                </a:highlight>
              </a:rPr>
              <a:t>[CLICK] In Site Settings, on the General tab, uncheck Active. That deactivates the site and removes it from driver navigation.</a:t>
            </a:r>
          </a:p>
          <a:p>
            <a:r>
              <a:rPr sz="1200" b="0">
                <a:highlight>
                  <a:srgbClr val="FFFF00"/>
                </a:highlight>
              </a:rPr>
              <a:t>There are a few specifics to think through first — like reassigning any vehicles assigned to that site — but yes: you can now take down sites when they're no longer in use.</a:t>
            </a:r>
          </a:p>
          <a:p>
            <a:endParaRPr sz="1200" b="0"/>
          </a:p>
          <a:p>
            <a:r>
              <a:rPr sz="1200" b="1"/>
              <a:t>CUES</a:t>
            </a:r>
          </a:p>
          <a:p>
            <a:r>
              <a:rPr sz="1200" b="0"/>
              <a:t>• [CLICK] once: the Active checkbox is highlighted and the "Finally!" burst pops.</a:t>
            </a:r>
          </a:p>
          <a:p>
            <a:r>
              <a:rPr sz="1200" b="0"/>
              <a:t>• Pause for the reaction — this one usually gets applause.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5602E-FEE7-B9E9-C7E9-E07E78E1A8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57C488-0B7E-7D65-1AE3-C627D6FF6A39}"/>
              </a:ext>
            </a:extLst>
          </p:cNvPr>
          <p:cNvSpPr>
            <a:spLocks noGrp="1" noRot="1" noChangeAspect="1"/>
          </p:cNvSpPr>
          <p:nvPr>
            <p:ph type="sldImg"/>
          </p:nvPr>
        </p:nvSpPr>
        <p:spPr>
          <a:xfrm>
            <a:off x="-228600" y="1524000"/>
            <a:ext cx="7315200" cy="41148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560EA142-C535-9650-28BA-1E50B3F48588}"/>
              </a:ext>
            </a:extLst>
          </p:cNvPr>
          <p:cNvSpPr>
            <a:spLocks noGrp="1"/>
          </p:cNvSpPr>
          <p:nvPr>
            <p:ph type="body" idx="1"/>
          </p:nvPr>
        </p:nvSpPr>
        <p:spPr>
          <a:xfrm>
            <a:off x="685800" y="5867400"/>
            <a:ext cx="5486400" cy="4800600"/>
          </a:xfrm>
          <a:prstGeom prst="rect">
            <a:avLst/>
          </a:prstGeom>
        </p:spPr>
        <p:txBody>
          <a:bodyPr/>
          <a:lstStyle/>
          <a:p>
            <a:r>
              <a:rPr sz="1200" b="1"/>
              <a:t>PRESENTER: </a:t>
            </a:r>
            <a:r>
              <a:rPr sz="1200" b="1">
                <a:highlight>
                  <a:srgbClr val="FFFF00"/>
                </a:highlight>
              </a:rPr>
              <a:t>Brian </a:t>
            </a:r>
            <a:r>
              <a:rPr sz="1200" b="1"/>
              <a:t>  |   TIME: Part 1 · ~2 min</a:t>
            </a:r>
          </a:p>
          <a:p>
            <a:endParaRPr sz="1200" b="1"/>
          </a:p>
          <a:p>
            <a:r>
              <a:rPr sz="1200" b="1"/>
              <a:t>SCRIPT</a:t>
            </a:r>
          </a:p>
          <a:p>
            <a:r>
              <a:rPr sz="1200" b="0">
                <a:highlight>
                  <a:srgbClr val="FFFF00"/>
                </a:highlight>
              </a:rPr>
              <a:t>Last stop in part one: help that's built in.</a:t>
            </a:r>
          </a:p>
          <a:p>
            <a:r>
              <a:rPr sz="1200" b="0">
                <a:highlight>
                  <a:srgbClr val="FFFF00"/>
                </a:highlight>
              </a:rPr>
              <a:t>The FC Drive page has changed, and you can now open it right from the Help section in </a:t>
            </a:r>
            <a:r>
              <a:rPr sz="1200" b="0" err="1">
                <a:highlight>
                  <a:srgbClr val="FFFF00"/>
                </a:highlight>
              </a:rPr>
              <a:t>FleetCommander</a:t>
            </a:r>
            <a:r>
              <a:rPr sz="1200" b="0">
                <a:highlight>
                  <a:srgbClr val="FFFF00"/>
                </a:highlight>
              </a:rPr>
              <a:t>. Release notes are updated every two weeks, </a:t>
            </a:r>
            <a:r>
              <a:rPr lang="en-US">
                <a:highlight>
                  <a:srgbClr val="FFFF00"/>
                </a:highlight>
              </a:rPr>
              <a:t>White Pages, Jump Start Videos, How to pages....there a ton of valuable documentation there. It's a simple change to be able to link to it from your FC Site, but certainly makes it much easier to keep up to date on those release notes that are very important. </a:t>
            </a:r>
            <a:endParaRPr sz="1200" b="0">
              <a:highlight>
                <a:srgbClr val="FFFF00"/>
              </a:highlight>
            </a:endParaRPr>
          </a:p>
          <a:p>
            <a:r>
              <a:rPr sz="1200" b="0">
                <a:highlight>
                  <a:srgbClr val="FFFF00"/>
                </a:highlight>
              </a:rPr>
              <a:t>And now we have </a:t>
            </a:r>
            <a:r>
              <a:rPr lang="en-US">
                <a:highlight>
                  <a:srgbClr val="FFFF00"/>
                </a:highlight>
              </a:rPr>
              <a:t>OTTO </a:t>
            </a:r>
            <a:r>
              <a:rPr sz="1200" b="0">
                <a:highlight>
                  <a:srgbClr val="FFFF00"/>
                </a:highlight>
              </a:rPr>
              <a:t>— your personal assistant. Ask </a:t>
            </a:r>
            <a:r>
              <a:rPr lang="en-US">
                <a:highlight>
                  <a:srgbClr val="FFFF00"/>
                </a:highlight>
              </a:rPr>
              <a:t>OTTO a</a:t>
            </a:r>
            <a:r>
              <a:rPr sz="1200" b="0">
                <a:highlight>
                  <a:srgbClr val="FFFF00"/>
                </a:highlight>
              </a:rPr>
              <a:t> how-to question, like how to reassign all of a vehicle's reservations for a week, and you'll get step-by-step answers. It's another tool in your arsenal for getting the most out of </a:t>
            </a:r>
            <a:r>
              <a:rPr lang="en-US" sz="1200" b="0" err="1">
                <a:highlight>
                  <a:srgbClr val="FFFF00"/>
                </a:highlight>
              </a:rPr>
              <a:t>FleetCommander</a:t>
            </a:r>
            <a:r>
              <a:rPr sz="1200" b="0">
                <a:highlight>
                  <a:srgbClr val="FFFF00"/>
                </a:highlight>
              </a:rPr>
              <a:t>.</a:t>
            </a:r>
            <a:endParaRPr lang="en-US" sz="1200" b="0">
              <a:highlight>
                <a:srgbClr val="FFFF00"/>
              </a:highlight>
            </a:endParaRPr>
          </a:p>
          <a:p>
            <a:endParaRPr lang="en-US" sz="1200" b="0">
              <a:highlight>
                <a:srgbClr val="FFFF00"/>
              </a:highlight>
            </a:endParaRPr>
          </a:p>
          <a:p>
            <a:r>
              <a:rPr lang="en-US"/>
              <a:t>Kristin – share 2 ways OTTO has been helpful; Enterprise/Site setting search and which reports are best for a particular outcome. </a:t>
            </a:r>
          </a:p>
          <a:p>
            <a:endParaRPr lang="en-US" sz="1200" b="0"/>
          </a:p>
          <a:p>
            <a:endParaRPr lang="en-US" b="1"/>
          </a:p>
          <a:p>
            <a:r>
              <a:rPr sz="1200" b="1"/>
              <a:t>CUES</a:t>
            </a:r>
            <a:endParaRPr/>
          </a:p>
          <a:p>
            <a:r>
              <a:rPr sz="1200" b="0"/>
              <a:t>• [CLICK] if the phone screenshot animates in.</a:t>
            </a:r>
          </a:p>
          <a:p>
            <a:r>
              <a:rPr sz="1200" b="0"/>
              <a:t>• Optional: ask FIN a live question if you have a connection.</a:t>
            </a:r>
          </a:p>
          <a:p>
            <a:endParaRPr sz="1200" b="0"/>
          </a:p>
          <a:p>
            <a:r>
              <a:rPr sz="1200" b="1"/>
              <a:t>HANDOFF → "Kristin, take us into part two."</a:t>
            </a:r>
          </a:p>
        </p:txBody>
      </p:sp>
    </p:spTree>
    <p:extLst>
      <p:ext uri="{BB962C8B-B14F-4D97-AF65-F5344CB8AC3E}">
        <p14:creationId xmlns:p14="http://schemas.microsoft.com/office/powerpoint/2010/main" val="3264767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0:00 – 0:01</a:t>
            </a:r>
          </a:p>
          <a:p>
            <a:endParaRPr sz="1200" b="1"/>
          </a:p>
          <a:p>
            <a:r>
              <a:rPr sz="1200" b="1"/>
              <a:t>SCRIPT</a:t>
            </a:r>
          </a:p>
          <a:p>
            <a:r>
              <a:rPr sz="1200" b="0"/>
              <a:t>Welcome to part two: From Measuring to Benchmarking.</a:t>
            </a:r>
          </a:p>
          <a:p>
            <a:r>
              <a:rPr lang="en-US" b="1"/>
              <a:t>Following this presentation, we'll be sharing a few different documents with you to assist in your benchmarking process.  </a:t>
            </a:r>
          </a:p>
          <a:p>
            <a:r>
              <a:rPr lang="en-US" b="1"/>
              <a:t>Those items will include the Fleet Utilization Benchmarking Guide as well as worksheet documents.</a:t>
            </a:r>
          </a:p>
          <a:p>
            <a:endParaRPr lang="en-US" b="1"/>
          </a:p>
          <a:p>
            <a:r>
              <a:rPr lang="en-US" b="1"/>
              <a:t>CUES</a:t>
            </a:r>
            <a:endParaRPr sz="1200" b="1"/>
          </a:p>
          <a:p>
            <a:r>
              <a:rPr sz="1200" b="0"/>
              <a:t>• Make sure worksheets are on every table before starting.</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B06E0-246E-0047-2A09-83A68CF124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807146-363C-48FE-C89C-554289613B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E8CA6B-57C2-11BA-9A54-52F2ED50A5A5}"/>
              </a:ext>
            </a:extLst>
          </p:cNvPr>
          <p:cNvSpPr>
            <a:spLocks noGrp="1"/>
          </p:cNvSpPr>
          <p:nvPr>
            <p:ph type="body" idx="1"/>
          </p:nvPr>
        </p:nvSpPr>
        <p:spPr/>
        <p:txBody>
          <a:bodyPr/>
          <a:lstStyle/>
          <a:p>
            <a:r>
              <a:rPr sz="1200" b="1"/>
              <a:t>PRESENTER: Kristin   |   TIME: 0:01 – 0:04</a:t>
            </a:r>
          </a:p>
          <a:p>
            <a:endParaRPr sz="1200" b="1"/>
          </a:p>
          <a:p>
            <a:r>
              <a:rPr sz="1200" b="1"/>
              <a:t>SCRIPT</a:t>
            </a:r>
          </a:p>
          <a:p>
            <a:r>
              <a:rPr sz="1200" b="0"/>
              <a:t>Let's start with a show of hands. Keep your hand up if you've heard any of these in the last year.</a:t>
            </a:r>
          </a:p>
          <a:p>
            <a:r>
              <a:rPr sz="1200" b="0"/>
              <a:t>"That vehicle is always in use." "We need more vehicles." "No one ever uses that truck." "Department A can't share vehicles with Department B." "How busy are our vehicles?"</a:t>
            </a:r>
          </a:p>
          <a:p>
            <a:r>
              <a:rPr sz="1200" b="0"/>
              <a:t>[Pause.] Lots of hands. Now — keep your hand up only if you had data to back it up.</a:t>
            </a:r>
          </a:p>
          <a:p>
            <a:r>
              <a:rPr sz="1200" b="0"/>
              <a:t>[Pause.] That's the point of today. These statements feel accurate, but they're usually anecdotal. Benchmarking replaces assumptions with objective data.</a:t>
            </a:r>
          </a:p>
          <a:p>
            <a:endParaRPr sz="1200" b="0"/>
          </a:p>
          <a:p>
            <a:r>
              <a:rPr sz="1200" b="1"/>
              <a:t>CUES</a:t>
            </a:r>
          </a:p>
          <a:p>
            <a:r>
              <a:rPr sz="1200" b="0"/>
              <a:t>• Read each quote and pause for hands (or use the event polling tool).</a:t>
            </a:r>
          </a:p>
          <a:p>
            <a:r>
              <a:rPr sz="1200" b="0"/>
              <a:t>• Let the hands drop on the last line — don't rush it.</a:t>
            </a:r>
          </a:p>
        </p:txBody>
      </p:sp>
      <p:sp>
        <p:nvSpPr>
          <p:cNvPr id="4" name="Slide Number Placeholder 3">
            <a:extLst>
              <a:ext uri="{FF2B5EF4-FFF2-40B4-BE49-F238E27FC236}">
                <a16:creationId xmlns:a16="http://schemas.microsoft.com/office/drawing/2014/main" id="{FEAD0996-0A22-0D20-6AF0-42BBF1D3432E}"/>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279436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0:04 – 0:06</a:t>
            </a:r>
          </a:p>
          <a:p>
            <a:endParaRPr sz="1200" b="1"/>
          </a:p>
          <a:p>
            <a:r>
              <a:rPr sz="1200" b="1"/>
              <a:t>SCRIPT</a:t>
            </a:r>
          </a:p>
          <a:p>
            <a:r>
              <a:rPr sz="1200" b="0"/>
              <a:t>Before we talk about numbers, let's talk about purpose. Every fleet has a different mission — public safety, campus transportation, field work, sustainability commitments — and the right benchmarks depend on yours.</a:t>
            </a:r>
          </a:p>
          <a:p>
            <a:r>
              <a:rPr sz="1200" b="0"/>
              <a:t>You are the subject matter expert. Nobody knows your fleet better than you. FleetCommander is the tool that turns your data into operational value against your organization's goals.</a:t>
            </a:r>
          </a:p>
          <a:p>
            <a:r>
              <a:rPr sz="1200" b="0"/>
              <a:t>Here are three examples. If your goal is to improve availability, you'll watch denial rate, availability, and utilization by location. If it's to cut costs and right-size, you'll watch idle time, utilization rate, and cost per utilized vehicle. If it's sustainability, you'll watch miles per vehicle, fuel costs, and fleet size over time.</a:t>
            </a:r>
          </a:p>
          <a:p>
            <a:r>
              <a:rPr sz="1200" b="0"/>
              <a:t>Take 30 seconds right now and write your number-one goal at the top of your worksheet.</a:t>
            </a:r>
          </a:p>
          <a:p>
            <a:endParaRPr sz="1200" b="0"/>
          </a:p>
          <a:p>
            <a:r>
              <a:rPr sz="1200" b="1"/>
              <a:t>CUES</a:t>
            </a:r>
          </a:p>
          <a:p>
            <a:r>
              <a:rPr sz="1200" b="0"/>
              <a:t>• Give 30 seconds of quiet writing time.</a:t>
            </a:r>
          </a:p>
          <a:p>
            <a:r>
              <a:rPr sz="1200" b="0"/>
              <a:t>• Tie-back: "Benchmarking without clear goals" is one of the seven mistakes later.</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0:06</a:t>
            </a:r>
          </a:p>
          <a:p>
            <a:endParaRPr sz="1200" b="1"/>
          </a:p>
          <a:p>
            <a:r>
              <a:rPr sz="1200" b="1"/>
              <a:t>SCRIPT</a:t>
            </a:r>
          </a:p>
          <a:p>
            <a:r>
              <a:rPr sz="1200" b="0"/>
              <a:t>So — why benchmark at all?</a:t>
            </a:r>
          </a:p>
          <a:p>
            <a:endParaRPr sz="1200" b="0"/>
          </a:p>
          <a:p>
            <a:r>
              <a:rPr sz="1200" b="1"/>
              <a:t>CUES</a:t>
            </a:r>
          </a:p>
          <a:p>
            <a:r>
              <a:rPr sz="1200" b="0"/>
              <a:t>• Transition slide — keep moving.</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0:06 – 0:09</a:t>
            </a:r>
          </a:p>
          <a:p>
            <a:endParaRPr sz="1200" b="1"/>
          </a:p>
          <a:p>
            <a:r>
              <a:rPr sz="1200" b="1"/>
              <a:t>SCRIPT</a:t>
            </a:r>
          </a:p>
          <a:p>
            <a:r>
              <a:rPr sz="1200" b="0"/>
              <a:t>Many organizations measure utilization. Far fewer benchmark it.</a:t>
            </a:r>
          </a:p>
          <a:p>
            <a:r>
              <a:rPr sz="1200" b="0"/>
              <a:t>Measuring asks, "What happened?" Eighteen reservations this month. 1,250 miles driven. Twenty-six operating days. Fourteen maintenance events. Those numbers are useful, but on their own they don't tell you much.</a:t>
            </a:r>
          </a:p>
          <a:p>
            <a:r>
              <a:rPr sz="1200" b="0"/>
              <a:t>Benchmarking asks, "Is this good, bad, or changing?" It compares those numbers against something: previous months and years, other vehicles, other locations, vehicle classes, departments, or your organization's goals.</a:t>
            </a:r>
          </a:p>
          <a:p>
            <a:r>
              <a:rPr sz="1200" b="0"/>
              <a:t>Let me show you what that looks like with just one number.</a:t>
            </a:r>
          </a:p>
          <a:p>
            <a:endParaRPr sz="1200" b="0"/>
          </a:p>
          <a:p>
            <a:r>
              <a:rPr sz="1200" b="1"/>
              <a:t>CUES</a:t>
            </a:r>
          </a:p>
          <a:p>
            <a:r>
              <a:rPr sz="1200" b="0"/>
              <a:t>• Point left, then right.</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0:09 – 0:10</a:t>
            </a:r>
          </a:p>
          <a:p>
            <a:endParaRPr sz="1200" b="1"/>
          </a:p>
          <a:p>
            <a:r>
              <a:rPr sz="1200" b="1"/>
              <a:t>SCRIPT</a:t>
            </a:r>
          </a:p>
          <a:p>
            <a:r>
              <a:rPr sz="1200" b="0"/>
              <a:t>Twenty reservations this month. Looks well utilized, right? But what if similar vehicles average 35? What if demand for this vehicle has declined 40% over the past year? What if another location has a waiting list for this same vehicle type?</a:t>
            </a:r>
          </a:p>
          <a:p>
            <a:r>
              <a:rPr sz="1200" b="0"/>
              <a:t>The number didn't change. Your understanding of it did. That's the power of benchmarking.</a:t>
            </a:r>
          </a:p>
          <a:p>
            <a:r>
              <a:rPr sz="1200" b="0"/>
              <a:t>These are illustrative numbers from the guide, not a customer's data — but I bet each of you can think of a vehicle like this.</a:t>
            </a:r>
          </a:p>
          <a:p>
            <a:endParaRPr sz="1200" b="0"/>
          </a:p>
          <a:p>
            <a:r>
              <a:rPr sz="1200" b="1"/>
              <a:t>CUES</a:t>
            </a:r>
          </a:p>
          <a:p>
            <a:r>
              <a:rPr sz="1200" b="0"/>
              <a:t>• Pause after each "what if."</a:t>
            </a:r>
          </a:p>
          <a:p>
            <a:endParaRPr sz="1200" b="0"/>
          </a:p>
          <a:p>
            <a:r>
              <a:rPr sz="1200" b="1"/>
              <a:t>NEXT → Kristin continues: "So where does FleetCommander fit in all of this?"</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0:10 – 0:12</a:t>
            </a:r>
          </a:p>
          <a:p>
            <a:endParaRPr sz="1200" b="1"/>
          </a:p>
          <a:p>
            <a:r>
              <a:rPr sz="1200" b="1"/>
              <a:t>SCRIPT</a:t>
            </a:r>
          </a:p>
          <a:p>
            <a:r>
              <a:rPr sz="1200" b="0"/>
              <a:t>So how do you actually do this without spending your week building spreadsheets? This is where </a:t>
            </a:r>
            <a:r>
              <a:rPr sz="1200" b="0" err="1"/>
              <a:t>FleetCommander</a:t>
            </a:r>
            <a:r>
              <a:rPr sz="1200" b="0"/>
              <a:t> comes in — at every step of the process.</a:t>
            </a:r>
          </a:p>
          <a:p>
            <a:endParaRPr lang="en-US"/>
          </a:p>
          <a:p>
            <a:r>
              <a:rPr sz="1200" b="0"/>
              <a:t>Step one, </a:t>
            </a:r>
            <a:r>
              <a:rPr sz="1200" b="1"/>
              <a:t>capture</a:t>
            </a:r>
            <a:r>
              <a:rPr sz="1200" b="0"/>
              <a:t>. Every reservation, every check-out and check-in, every odometer reading, cancellation, and maintenance booking is recorded as it happens. If you use the </a:t>
            </a:r>
            <a:r>
              <a:rPr lang="en-US"/>
              <a:t>Maintenance, Fuel</a:t>
            </a:r>
            <a:r>
              <a:rPr sz="1200" b="0"/>
              <a:t> module, TCO, or GPS webhooks, cost and mileage flow in too. Most of the data the guide tells you to gather already lives in </a:t>
            </a:r>
            <a:r>
              <a:rPr sz="1200" b="0" err="1"/>
              <a:t>FleetCommander</a:t>
            </a:r>
            <a:r>
              <a:rPr sz="1200" b="0"/>
              <a:t>.</a:t>
            </a:r>
          </a:p>
          <a:p>
            <a:endParaRPr lang="en-US"/>
          </a:p>
          <a:p>
            <a:r>
              <a:rPr sz="1200" b="0"/>
              <a:t>Step two, </a:t>
            </a:r>
            <a:r>
              <a:rPr sz="1200" b="1"/>
              <a:t>measure</a:t>
            </a:r>
            <a:r>
              <a:rPr sz="1200" b="0"/>
              <a:t>. Standard reports turn those records into utilization, idle time, denials, miles, and cost per vehicle — </a:t>
            </a:r>
            <a:r>
              <a:rPr lang="en-US" sz="1200" b="0" err="1"/>
              <a:t>FleetCommander</a:t>
            </a:r>
            <a:r>
              <a:rPr sz="1200" b="0"/>
              <a:t> does the math.</a:t>
            </a:r>
          </a:p>
          <a:p>
            <a:endParaRPr lang="en-US"/>
          </a:p>
          <a:p>
            <a:r>
              <a:rPr sz="1200" b="0"/>
              <a:t>Step three, </a:t>
            </a:r>
            <a:r>
              <a:rPr sz="1200" b="1"/>
              <a:t>compare</a:t>
            </a:r>
            <a:r>
              <a:rPr sz="1200" b="0"/>
              <a:t>. </a:t>
            </a:r>
            <a:r>
              <a:rPr lang="en-US"/>
              <a:t>That's</a:t>
            </a:r>
            <a:r>
              <a:rPr sz="1200" b="0"/>
              <a:t> what turns measuring into benchmarking. Rerun the same report for last month, last quarter, or last year, or filter by site, department, usage type, or vehicle type.</a:t>
            </a:r>
          </a:p>
          <a:p>
            <a:endParaRPr lang="en-US"/>
          </a:p>
          <a:p>
            <a:r>
              <a:rPr sz="1200" b="0"/>
              <a:t>Step four, </a:t>
            </a:r>
            <a:r>
              <a:rPr sz="1200" b="1"/>
              <a:t>act</a:t>
            </a:r>
            <a:r>
              <a:rPr sz="1200" b="0"/>
              <a:t>. The tools to rebalance are built in — Reservation Reassignment, marking a site active or inactive, and the cancellation types that track unmet demand.</a:t>
            </a:r>
          </a:p>
          <a:p>
            <a:endParaRPr lang="en-US"/>
          </a:p>
          <a:p>
            <a:r>
              <a:rPr sz="1200" b="0"/>
              <a:t>And step five, </a:t>
            </a:r>
            <a:r>
              <a:rPr sz="1200" b="1"/>
              <a:t>review</a:t>
            </a:r>
            <a:r>
              <a:rPr sz="1200" b="0"/>
              <a:t>. Run the same reports with the same filters every month and share the results — Report Center is coming soon to make that even easier.</a:t>
            </a:r>
          </a:p>
          <a:p>
            <a:r>
              <a:rPr sz="1200" b="0"/>
              <a:t>Your part is setting the goal and acting on what you find. </a:t>
            </a:r>
            <a:r>
              <a:rPr sz="1200" b="0" err="1"/>
              <a:t>FleetCommander's</a:t>
            </a:r>
            <a:r>
              <a:rPr sz="1200" b="0"/>
              <a:t> part is capturing, calculating, and reporting the data.</a:t>
            </a:r>
          </a:p>
          <a:p>
            <a:endParaRPr sz="1200" b="0"/>
          </a:p>
          <a:p>
            <a:r>
              <a:rPr sz="1200" b="1"/>
              <a:t>CUES</a:t>
            </a:r>
          </a:p>
          <a:p>
            <a:r>
              <a:rPr sz="1200" b="0"/>
              <a:t>• This is the anchor for the rest of Part 2 — refer back to these five steps as you go.</a:t>
            </a:r>
          </a:p>
          <a:p>
            <a:r>
              <a:rPr sz="1200" b="0"/>
              <a:t>• Guide tie-in: modern fleet systems automatically capture the information needed to evaluate utilization, so fleet managers spend less time building reports and more time improving operations.</a:t>
            </a:r>
          </a:p>
          <a:p>
            <a:endParaRPr sz="1200" b="0"/>
          </a:p>
          <a:p>
            <a:r>
              <a:rPr sz="1200" b="1"/>
              <a:t>HANDOFF → "Brian's going to walk us through the 10 metrics — and where each one lives in </a:t>
            </a:r>
            <a:r>
              <a:rPr sz="1200" b="1" err="1"/>
              <a:t>FleetCommander</a:t>
            </a:r>
            <a:r>
              <a:rPr sz="1200" b="1"/>
              <a:t>."</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0:10</a:t>
            </a:r>
          </a:p>
          <a:p>
            <a:endParaRPr sz="1200" b="1"/>
          </a:p>
          <a:p>
            <a:r>
              <a:rPr sz="1200" b="1"/>
              <a:t>SCRIPT</a:t>
            </a:r>
          </a:p>
          <a:p>
            <a:r>
              <a:rPr sz="1200" b="0">
                <a:highlight>
                  <a:srgbClr val="FFFF00"/>
                </a:highlight>
              </a:rPr>
              <a:t>Thanks, Kristin. Let's get into the </a:t>
            </a:r>
            <a:r>
              <a:rPr lang="en-US">
                <a:highlight>
                  <a:srgbClr val="FFFF00"/>
                </a:highlight>
              </a:rPr>
              <a:t> metrics</a:t>
            </a:r>
            <a:r>
              <a:rPr sz="1200" b="0">
                <a:highlight>
                  <a:srgbClr val="FFFF00"/>
                </a:highlight>
              </a:rPr>
              <a:t>.</a:t>
            </a:r>
          </a:p>
          <a:p>
            <a:endParaRPr sz="1200" b="0"/>
          </a:p>
          <a:p>
            <a:r>
              <a:rPr sz="1200" b="1"/>
              <a:t>CUES</a:t>
            </a:r>
          </a:p>
          <a:p>
            <a:r>
              <a:rPr sz="1200" b="0"/>
              <a:t>• Transition slide.</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0:12 – 0:13</a:t>
            </a:r>
          </a:p>
          <a:p>
            <a:endParaRPr sz="1200" b="1"/>
          </a:p>
          <a:p>
            <a:r>
              <a:rPr sz="1200" b="1"/>
              <a:t>SCRIPT</a:t>
            </a:r>
          </a:p>
          <a:p>
            <a:r>
              <a:rPr sz="1200" b="0">
                <a:highlight>
                  <a:srgbClr val="FFFF00"/>
                </a:highlight>
              </a:rPr>
              <a:t>Thanks, Kristin. </a:t>
            </a:r>
            <a:endParaRPr lang="en-US">
              <a:highlight>
                <a:srgbClr val="FFFF00"/>
              </a:highlight>
            </a:endParaRPr>
          </a:p>
          <a:p>
            <a:r>
              <a:rPr sz="1200" b="0">
                <a:highlight>
                  <a:srgbClr val="FFFF00"/>
                </a:highlight>
              </a:rPr>
              <a:t>The </a:t>
            </a:r>
            <a:r>
              <a:rPr lang="en-US">
                <a:highlight>
                  <a:srgbClr val="FFFF00"/>
                </a:highlight>
              </a:rPr>
              <a:t>one misconception</a:t>
            </a:r>
            <a:r>
              <a:rPr sz="1200" b="0">
                <a:highlight>
                  <a:srgbClr val="FFFF00"/>
                </a:highlight>
              </a:rPr>
              <a:t> we hear is that you need perfect data before you can start. You don't. Consistent data beats perfect data</a:t>
            </a:r>
            <a:r>
              <a:rPr lang="en-US">
                <a:highlight>
                  <a:srgbClr val="FFFF00"/>
                </a:highlight>
              </a:rPr>
              <a:t>, so don't let that be a source of paralysis for you.</a:t>
            </a:r>
            <a:r>
              <a:rPr sz="1200" b="0">
                <a:highlight>
                  <a:srgbClr val="FFFF00"/>
                </a:highlight>
              </a:rPr>
              <a:t> Set a baseline now, and it improves over time.</a:t>
            </a:r>
            <a:endParaRPr/>
          </a:p>
          <a:p>
            <a:r>
              <a:rPr sz="1200" b="0">
                <a:highlight>
                  <a:srgbClr val="FFFF00"/>
                </a:highlight>
              </a:rPr>
              <a:t>The guide lists five kinds of data to gather: vehicle inventory, reservations, usage, maintenance, and cost. Look at the right-hand column — most of it already lives in </a:t>
            </a:r>
            <a:r>
              <a:rPr sz="1200" b="0" err="1">
                <a:highlight>
                  <a:srgbClr val="FFFF00"/>
                </a:highlight>
              </a:rPr>
              <a:t>FleetCommander</a:t>
            </a:r>
            <a:r>
              <a:rPr sz="1200" b="0">
                <a:highlight>
                  <a:srgbClr val="FFFF00"/>
                </a:highlight>
              </a:rPr>
              <a:t>. Your vehicle profiles are your inventory. Every reservation, cancellation, and turned-down request is recorded. Check-out and check-in times and odometer readings give you usage, and GPS webhooks can fill in mileage automatically</a:t>
            </a:r>
            <a:r>
              <a:rPr lang="en-US">
                <a:highlight>
                  <a:srgbClr val="FFFF00"/>
                </a:highlight>
              </a:rPr>
              <a:t>, or its being entered by your drivers and team.</a:t>
            </a:r>
            <a:r>
              <a:rPr sz="1200" b="0">
                <a:highlight>
                  <a:srgbClr val="FFFF00"/>
                </a:highlight>
              </a:rPr>
              <a:t> Maintenance comes from Fleet Maintenance and maintenance reservations, and cost lives on each vehicle's TCO tab and in Fuel module imports.</a:t>
            </a:r>
          </a:p>
          <a:p>
            <a:r>
              <a:rPr sz="1200" b="0">
                <a:highlight>
                  <a:srgbClr val="FFFF00"/>
                </a:highlight>
              </a:rPr>
              <a:t>So the question isn't "Where do I find the data?" — it's "Is the data we're entering consistent?" We'll come back to that.</a:t>
            </a:r>
          </a:p>
          <a:p>
            <a:endParaRPr sz="1200" b="0"/>
          </a:p>
          <a:p>
            <a:r>
              <a:rPr sz="1200" b="1"/>
              <a:t>CUES</a:t>
            </a:r>
          </a:p>
          <a:p>
            <a:r>
              <a:rPr sz="1200" b="0"/>
              <a:t>• Emphasize the right-hand column — it's the "</a:t>
            </a:r>
            <a:r>
              <a:rPr sz="1200" b="0" err="1"/>
              <a:t>FleetCommander</a:t>
            </a:r>
            <a:r>
              <a:rPr sz="1200" b="0"/>
              <a:t> already has it" moment.</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0:13 – 0:14</a:t>
            </a:r>
          </a:p>
          <a:p>
            <a:endParaRPr sz="1200" b="1"/>
          </a:p>
          <a:p>
            <a:r>
              <a:rPr sz="1200" b="1"/>
              <a:t>SCRIPT</a:t>
            </a:r>
          </a:p>
          <a:p>
            <a:r>
              <a:rPr sz="1200" b="0">
                <a:highlight>
                  <a:srgbClr val="FFFF00"/>
                </a:highlight>
              </a:rPr>
              <a:t>Quick self-check. Read these eight statements and count how many are true for your fleet — on your fingers or on your worksheet.</a:t>
            </a:r>
          </a:p>
          <a:p>
            <a:r>
              <a:rPr sz="1200" b="0">
                <a:highlight>
                  <a:srgbClr val="FFFF00"/>
                </a:highlight>
              </a:rPr>
              <a:t>[Pause about 45 seconds.]</a:t>
            </a:r>
          </a:p>
          <a:p>
            <a:r>
              <a:rPr sz="1200" b="0">
                <a:highlight>
                  <a:srgbClr val="FFFF00"/>
                </a:highlight>
              </a:rPr>
              <a:t>Who has seven or eight? [Hands.] Who has three or fewer? [Hands.]</a:t>
            </a:r>
          </a:p>
          <a:p>
            <a:r>
              <a:rPr sz="1200" b="0">
                <a:highlight>
                  <a:srgbClr val="FFFF00"/>
                </a:highlight>
              </a:rPr>
              <a:t>Here's the good news: look under each one. Every item on this list has a </a:t>
            </a:r>
            <a:r>
              <a:rPr sz="1200" b="0" err="1">
                <a:highlight>
                  <a:srgbClr val="FFFF00"/>
                </a:highlight>
              </a:rPr>
              <a:t>FleetCommander</a:t>
            </a:r>
            <a:r>
              <a:rPr sz="1200" b="0">
                <a:highlight>
                  <a:srgbClr val="FFFF00"/>
                </a:highlight>
              </a:rPr>
              <a:t> answer. Your inventory is in Manage Vehicles. Reservation activity and your highest- and lowest-demand vehicles are in the Vehicle Usage Report. Idle vehicles and maintenance downtime are columns in Motor Pool Utilization. And comparing months is just rerunning the same report for a different date range.</a:t>
            </a:r>
          </a:p>
          <a:p>
            <a:r>
              <a:rPr sz="1200" b="0">
                <a:highlight>
                  <a:srgbClr val="FFFF00"/>
                </a:highlight>
              </a:rPr>
              <a:t>So if you had several "no" answers, that's completely normal — and </a:t>
            </a:r>
            <a:r>
              <a:rPr lang="en-US">
                <a:highlight>
                  <a:srgbClr val="FFFF00"/>
                </a:highlight>
              </a:rPr>
              <a:t>maybe this is something you want to start putting in place in the next 30-days.... This is where that kicks off. </a:t>
            </a:r>
            <a:endParaRPr sz="1200" b="0">
              <a:highlight>
                <a:srgbClr val="FFFF00"/>
              </a:highlight>
            </a:endParaRPr>
          </a:p>
          <a:p>
            <a:endParaRPr sz="1200" b="0"/>
          </a:p>
          <a:p>
            <a:r>
              <a:rPr sz="1200" b="1"/>
              <a:t>CUES</a:t>
            </a:r>
          </a:p>
          <a:p>
            <a:r>
              <a:rPr sz="1200" b="0"/>
              <a:t>• Give quiet time to count.</a:t>
            </a:r>
          </a:p>
          <a:p>
            <a:r>
              <a:rPr sz="1200" b="0"/>
              <a:t>• Point to the orange "</a:t>
            </a:r>
            <a:r>
              <a:rPr sz="1200" b="0" err="1"/>
              <a:t>FleetCommander</a:t>
            </a:r>
            <a:r>
              <a:rPr sz="1200" b="0"/>
              <a:t>:" lines — the point is that the gaps are closable with tools they already own.</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0:13 – 0:14</a:t>
            </a:r>
          </a:p>
          <a:p>
            <a:endParaRPr sz="1200" b="1"/>
          </a:p>
          <a:p>
            <a:r>
              <a:rPr sz="1200" b="1"/>
              <a:t>SCRIPT</a:t>
            </a:r>
          </a:p>
          <a:p>
            <a:r>
              <a:rPr sz="1200" b="0">
                <a:highlight>
                  <a:srgbClr val="FFFF00"/>
                </a:highlight>
              </a:rPr>
              <a:t>The guide lists 10 metrics. To make them easier to remember, we've grouped them into three questions.</a:t>
            </a:r>
            <a:r>
              <a:rPr lang="en-US">
                <a:highlight>
                  <a:srgbClr val="FFFF00"/>
                </a:highlight>
              </a:rPr>
              <a:t>  </a:t>
            </a:r>
            <a:endParaRPr sz="1200" b="0">
              <a:highlight>
                <a:srgbClr val="FFFF00"/>
              </a:highlight>
            </a:endParaRPr>
          </a:p>
          <a:p>
            <a:pPr marL="285750" indent="-285750">
              <a:buFont typeface="Arial"/>
              <a:buChar char="•"/>
            </a:pPr>
            <a:r>
              <a:rPr sz="1200" b="0">
                <a:highlight>
                  <a:srgbClr val="FFFF00"/>
                </a:highlight>
              </a:rPr>
              <a:t>Demand: who needs vehicles, and where? </a:t>
            </a:r>
            <a:endParaRPr lang="en-US">
              <a:highlight>
                <a:srgbClr val="FFFF00"/>
              </a:highlight>
            </a:endParaRPr>
          </a:p>
          <a:p>
            <a:pPr marL="285750" indent="-285750">
              <a:buFont typeface="Arial"/>
              <a:buChar char="•"/>
            </a:pPr>
            <a:r>
              <a:rPr sz="1200" b="0">
                <a:highlight>
                  <a:srgbClr val="FFFF00"/>
                </a:highlight>
              </a:rPr>
              <a:t>Capacity: are vehicles ready and in use? </a:t>
            </a:r>
            <a:endParaRPr lang="en-US">
              <a:highlight>
                <a:srgbClr val="FFFF00"/>
              </a:highlight>
            </a:endParaRPr>
          </a:p>
          <a:p>
            <a:pPr marL="285750" indent="-285750">
              <a:buFont typeface="Arial"/>
              <a:buChar char="•"/>
            </a:pPr>
            <a:r>
              <a:rPr sz="1200" b="0">
                <a:highlight>
                  <a:srgbClr val="FFFF00"/>
                </a:highlight>
              </a:rPr>
              <a:t>And value: is it worth it, over time?</a:t>
            </a:r>
            <a:endParaRPr/>
          </a:p>
          <a:p>
            <a:r>
              <a:rPr sz="1200" b="0">
                <a:highlight>
                  <a:srgbClr val="FFFF00"/>
                </a:highlight>
              </a:rPr>
              <a:t>The numbers match the guide so you can find each one later. And the key message: no single metric tells the story. A high-mileage vehicle may sit idle for days, and a low-mileage one may be your busiest asset.</a:t>
            </a:r>
            <a:r>
              <a:rPr lang="en-US">
                <a:highlight>
                  <a:srgbClr val="FFFF00"/>
                </a:highlight>
              </a:rPr>
              <a:t> It all depends on how your motor pool functions and what you need these vehicles to do. </a:t>
            </a:r>
            <a:endParaRPr sz="1200" b="0">
              <a:highlight>
                <a:srgbClr val="FFFF00"/>
              </a:highlight>
            </a:endParaRPr>
          </a:p>
          <a:p>
            <a:endParaRPr sz="1200" b="0">
              <a:highlight>
                <a:srgbClr val="FFFF00"/>
              </a:highlight>
            </a:endParaRPr>
          </a:p>
          <a:p>
            <a:r>
              <a:rPr sz="1200" b="1"/>
              <a:t>CUES</a:t>
            </a:r>
          </a:p>
          <a:p>
            <a:r>
              <a:rPr sz="1200" b="0"/>
              <a:t>• Point to each column as you name it.</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0:14 – 0:17</a:t>
            </a:r>
          </a:p>
          <a:p>
            <a:endParaRPr sz="1200" b="1"/>
          </a:p>
          <a:p>
            <a:r>
              <a:rPr sz="1200" b="1"/>
              <a:t>SCRIPT</a:t>
            </a:r>
          </a:p>
          <a:p>
            <a:r>
              <a:rPr sz="1200" b="0">
                <a:highlight>
                  <a:srgbClr val="FFFF00"/>
                </a:highlight>
              </a:rPr>
              <a:t>Let's start with demand.</a:t>
            </a:r>
          </a:p>
          <a:p>
            <a:r>
              <a:rPr sz="1200" b="0">
                <a:highlight>
                  <a:srgbClr val="FFFF00"/>
                </a:highlight>
              </a:rPr>
              <a:t>Reservations per vehicle is the clearest demand signal — it shows how often people rely on a vehicle, </a:t>
            </a:r>
            <a:r>
              <a:rPr lang="en-US">
                <a:highlight>
                  <a:srgbClr val="FFFF00"/>
                </a:highlight>
              </a:rPr>
              <a:t>and that something that mileage alone </a:t>
            </a:r>
            <a:r>
              <a:rPr sz="1200" b="0">
                <a:highlight>
                  <a:srgbClr val="FFFF00"/>
                </a:highlight>
              </a:rPr>
              <a:t>can't. Watch for similar vehicles with very different counts. You'll find it in the Vehicle Usage Report.</a:t>
            </a:r>
          </a:p>
          <a:p>
            <a:r>
              <a:rPr sz="1200" b="0">
                <a:highlight>
                  <a:srgbClr val="FFFF00"/>
                </a:highlight>
              </a:rPr>
              <a:t>Reservation denial rate gives you direct insight into unmet demand — </a:t>
            </a:r>
            <a:r>
              <a:rPr lang="en-US">
                <a:highlight>
                  <a:srgbClr val="FFFF00"/>
                </a:highlight>
              </a:rPr>
              <a:t>reservations </a:t>
            </a:r>
            <a:r>
              <a:rPr sz="1200" b="0">
                <a:highlight>
                  <a:srgbClr val="FFFF00"/>
                </a:highlight>
              </a:rPr>
              <a:t>that didn't happen or went to personal vehicles. A few denials don't automatically mean you need more vehicles; redistribution often fixes it. You'll find it in Motor Pool Utilization, under Requests Turned Down, and the Cancellations report tells you why.</a:t>
            </a:r>
          </a:p>
          <a:p>
            <a:r>
              <a:rPr sz="1200" b="0">
                <a:highlight>
                  <a:srgbClr val="FFFF00"/>
                </a:highlight>
              </a:rPr>
              <a:t>And utilization by department or location reveals imbalances that fleet-wide averages hide — like idle vehicles at one site while another asks for more. That's Usage by Department and Reservation Details.</a:t>
            </a:r>
          </a:p>
          <a:p>
            <a:r>
              <a:rPr sz="1200" b="0">
                <a:highlight>
                  <a:srgbClr val="FFFF00"/>
                </a:highlight>
              </a:rPr>
              <a:t>Quick hands: who tracks denials today?</a:t>
            </a:r>
          </a:p>
          <a:p>
            <a:endParaRPr sz="1200" b="0"/>
          </a:p>
          <a:p>
            <a:r>
              <a:rPr sz="1200" b="1"/>
              <a:t>CUES</a:t>
            </a:r>
          </a:p>
          <a:p>
            <a:r>
              <a:rPr sz="1200" b="0"/>
              <a:t>• Read each "Find it" line — attendees want the report names.</a:t>
            </a:r>
          </a:p>
          <a:p>
            <a:r>
              <a:rPr sz="1200" b="0"/>
              <a:t>• Quick show of hands on denials.</a:t>
            </a:r>
          </a:p>
          <a:p>
            <a:endParaRPr sz="1200" b="0"/>
          </a:p>
          <a:p>
            <a:r>
              <a:rPr sz="1200" b="1"/>
              <a:t>BACKGROUND / DETAIL</a:t>
            </a:r>
          </a:p>
          <a:p>
            <a:r>
              <a:rPr sz="1200" b="0"/>
              <a:t>Demand metrics. Reservations show how frequently people depend on a vehicle — which mileage can't. Denials tell you about work that didn't happen or went to personal vehicles. Department/location views stop averages from hiding a starved site next to an overstocked one. Ask: "Who tracks denials today?" Quick hands.</a:t>
            </a:r>
          </a:p>
          <a:p>
            <a:endParaRPr sz="1200" b="0"/>
          </a:p>
          <a:p>
            <a:r>
              <a:rPr sz="1200" b="0"/>
              <a:t>Where to find each (detail comes in Section 03):</a:t>
            </a:r>
          </a:p>
          <a:p>
            <a:r>
              <a:rPr sz="1200" b="0"/>
              <a:t>1 — Vehicle Usage Report (Reports → Statistics → Vehicle Usage Report): Total # of Trips per vehicle. Reservation Detail Report gives the raw records for a single vehicle.</a:t>
            </a:r>
          </a:p>
          <a:p>
            <a:r>
              <a:rPr sz="1200" b="0"/>
              <a:t>5 — Motor Pool Utilization (Reports → Statistics): Requests Turned Down. Only counts cancellations whose Cancellation Type has "Turned Down" checked. For the reasons behind cancellations, use the Cancellations report (Reports → Reservations → Cancellations), which shows Cancellation Reason, Turned Down and No Show.</a:t>
            </a:r>
          </a:p>
          <a:p>
            <a:r>
              <a:rPr sz="1200" b="0"/>
              <a:t>7 — Usage by Department (Reports → Reservations) for demand by group; Reservation Details filtered by Site/Location for geographic imbalances.</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a:t>
            </a:r>
            <a:r>
              <a:rPr sz="1200" b="1">
                <a:highlight>
                  <a:srgbClr val="FFFF00"/>
                </a:highlight>
              </a:rPr>
              <a:t>: Brian  </a:t>
            </a:r>
            <a:r>
              <a:rPr sz="1200" b="1"/>
              <a:t> |   TIME: 0:17 – 0:20</a:t>
            </a:r>
          </a:p>
          <a:p>
            <a:endParaRPr sz="1200" b="1"/>
          </a:p>
          <a:p>
            <a:r>
              <a:rPr sz="1200" b="1"/>
              <a:t>SCRIPT</a:t>
            </a:r>
          </a:p>
          <a:p>
            <a:r>
              <a:rPr sz="1200" b="0">
                <a:highlight>
                  <a:srgbClr val="FFFF00"/>
                </a:highlight>
              </a:rPr>
              <a:t>Next, capacity: are vehicles ready and in use?</a:t>
            </a:r>
          </a:p>
          <a:p>
            <a:pPr marL="285750" indent="-285750">
              <a:buFont typeface="Arial"/>
              <a:buChar char="•"/>
            </a:pPr>
            <a:r>
              <a:rPr sz="1200" b="0">
                <a:highlight>
                  <a:srgbClr val="FFFF00"/>
                </a:highlight>
              </a:rPr>
              <a:t>Utilization rate is the share of available time a vehicle is actually in service. There's no single ideal percentage — follow the trend. </a:t>
            </a:r>
            <a:endParaRPr lang="en-US">
              <a:highlight>
                <a:srgbClr val="FFFF00"/>
              </a:highlight>
            </a:endParaRPr>
          </a:p>
          <a:p>
            <a:pPr marL="285750" indent="-285750">
              <a:buFont typeface="Arial"/>
              <a:buChar char="•"/>
            </a:pPr>
            <a:r>
              <a:rPr sz="1200" b="0">
                <a:highlight>
                  <a:srgbClr val="FFFF00"/>
                </a:highlight>
              </a:rPr>
              <a:t>Idle time matters because idle vehicles still cost insurance, depreciation, and storage — but review several months before acting, because seasons matter. </a:t>
            </a:r>
            <a:endParaRPr lang="en-US">
              <a:highlight>
                <a:srgbClr val="FFFF00"/>
              </a:highlight>
            </a:endParaRPr>
          </a:p>
          <a:p>
            <a:pPr marL="285750" indent="-285750">
              <a:buFont typeface="Arial"/>
              <a:buChar char="•"/>
            </a:pPr>
            <a:r>
              <a:rPr sz="1200" b="0">
                <a:highlight>
                  <a:srgbClr val="FFFF00"/>
                </a:highlight>
              </a:rPr>
              <a:t>Availability asks whether vehicles can meet demand when it peaks. </a:t>
            </a:r>
            <a:endParaRPr lang="en-US"/>
          </a:p>
          <a:p>
            <a:pPr marL="285750" indent="-285750">
              <a:buFont typeface="Arial"/>
              <a:buChar char="•"/>
            </a:pPr>
            <a:r>
              <a:rPr sz="1200" b="0">
                <a:highlight>
                  <a:srgbClr val="FFFF00"/>
                </a:highlight>
              </a:rPr>
              <a:t>And downtime separates scheduled from unscheduled time out of service — not all downtime is bad, since preventive maintenance prevents costlier repairs.</a:t>
            </a:r>
            <a:endParaRPr/>
          </a:p>
          <a:p>
            <a:endParaRPr lang="en-US">
              <a:highlight>
                <a:srgbClr val="FFFF00"/>
              </a:highlight>
            </a:endParaRPr>
          </a:p>
          <a:p>
            <a:endParaRPr lang="en-US">
              <a:highlight>
                <a:srgbClr val="FFFF00"/>
              </a:highlight>
            </a:endParaRPr>
          </a:p>
          <a:p>
            <a:pPr marL="285750" indent="-285750">
              <a:buFont typeface="Arial"/>
              <a:buChar char="•"/>
            </a:pPr>
            <a:r>
              <a:rPr sz="1200" b="0">
                <a:highlight>
                  <a:srgbClr val="FFFF00"/>
                </a:highlight>
              </a:rPr>
              <a:t>Here's the key pairing: high availability with very low utilization </a:t>
            </a:r>
            <a:r>
              <a:rPr lang="en-US">
                <a:highlight>
                  <a:srgbClr val="FFFF00"/>
                </a:highlight>
              </a:rPr>
              <a:t>can often suggest</a:t>
            </a:r>
            <a:r>
              <a:rPr sz="1200" b="0">
                <a:highlight>
                  <a:srgbClr val="FFFF00"/>
                </a:highlight>
              </a:rPr>
              <a:t> excess capacity. </a:t>
            </a:r>
            <a:endParaRPr lang="en-US">
              <a:highlight>
                <a:srgbClr val="FFFF00"/>
              </a:highlight>
            </a:endParaRPr>
          </a:p>
          <a:p>
            <a:pPr marL="285750" indent="-285750">
              <a:buFont typeface="Arial"/>
              <a:buChar char="•"/>
            </a:pPr>
            <a:r>
              <a:rPr sz="1200" b="0">
                <a:highlight>
                  <a:srgbClr val="FFFF00"/>
                </a:highlight>
              </a:rPr>
              <a:t>Low availability with frequent denials suggests unmet demand.</a:t>
            </a:r>
          </a:p>
          <a:p>
            <a:r>
              <a:rPr sz="1200" b="0">
                <a:highlight>
                  <a:srgbClr val="FFFF00"/>
                </a:highlight>
              </a:rPr>
              <a:t>Three of these four come from one report — Motor Pool Utilization. We'll dig into it shortly.</a:t>
            </a:r>
          </a:p>
          <a:p>
            <a:endParaRPr sz="1200" b="0">
              <a:highlight>
                <a:srgbClr val="FFFF00"/>
              </a:highlight>
            </a:endParaRPr>
          </a:p>
          <a:p>
            <a:r>
              <a:rPr sz="1200" b="1"/>
              <a:t>CUES</a:t>
            </a:r>
          </a:p>
          <a:p>
            <a:r>
              <a:rPr sz="1200" b="0"/>
              <a:t>• Name the seasonal examples relevant to the room: weather, academic calendars, storm response, fieldwork.</a:t>
            </a:r>
          </a:p>
          <a:p>
            <a:endParaRPr sz="1200" b="0"/>
          </a:p>
          <a:p>
            <a:r>
              <a:rPr sz="1200" b="1"/>
              <a:t>BACKGROUND / DETAIL</a:t>
            </a:r>
          </a:p>
          <a:p>
            <a:r>
              <a:rPr sz="1200" b="0"/>
              <a:t>Capacity metrics. Key pairing from the guide: high availability with very low utilization suggests excess capacity; very low availability with frequent denials suggests unmet demand. Idle vehicles keep costing money. Seasonal demand — weather, academic calendars, storm response, fieldwork — means you look at several months before acting.</a:t>
            </a:r>
          </a:p>
          <a:p>
            <a:endParaRPr sz="1200" b="0"/>
          </a:p>
          <a:p>
            <a:r>
              <a:rPr sz="1200" b="0"/>
              <a:t>Where to find each:</a:t>
            </a:r>
          </a:p>
          <a:p>
            <a:r>
              <a:rPr sz="1200" b="0"/>
              <a:t>2 — Motor Pool Utilization: compare Hours Used with Total Hours Available (vehicles available × hours per day). % of Vehicles Used is also shown.</a:t>
            </a:r>
          </a:p>
          <a:p>
            <a:r>
              <a:rPr sz="1200" b="0"/>
              <a:t>3 — Motor Pool Utilization: Idle Vehicles = Vehicles Available − Vehicles in Use. Export and sort to spot vehicles that sit.</a:t>
            </a:r>
          </a:p>
          <a:p>
            <a:r>
              <a:rPr sz="1200" b="0"/>
              <a:t>4 — Vehicle Availability Report (Reports → Reservations) for analysis; Vehicle Availability Chart (Vehicle Use → Vehicle Availability) for forward-looking planning.</a:t>
            </a:r>
          </a:p>
          <a:p>
            <a:r>
              <a:rPr sz="1200" b="0"/>
              <a:t>8 — Motor Pool Utilization: Vehicles in Maintenance. Relies on maintenance being booked with a Maintenance usage type.</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a:t>
            </a:r>
            <a:r>
              <a:rPr sz="1200" b="1">
                <a:highlight>
                  <a:srgbClr val="FFFF00"/>
                </a:highlight>
              </a:rPr>
              <a:t> Brian </a:t>
            </a:r>
            <a:r>
              <a:rPr sz="1200" b="1"/>
              <a:t>  |   TIME: 0:20 – 0:22</a:t>
            </a:r>
          </a:p>
          <a:p>
            <a:endParaRPr sz="1200" b="1"/>
          </a:p>
          <a:p>
            <a:r>
              <a:rPr sz="1200" b="1"/>
              <a:t>SCRIPT</a:t>
            </a:r>
          </a:p>
          <a:p>
            <a:r>
              <a:rPr sz="1200" b="0"/>
              <a:t>A</a:t>
            </a:r>
            <a:r>
              <a:rPr sz="1200" b="0">
                <a:highlight>
                  <a:srgbClr val="FFFF00"/>
                </a:highlight>
              </a:rPr>
              <a:t>nd finally, </a:t>
            </a:r>
            <a:r>
              <a:rPr lang="en-US">
                <a:highlight>
                  <a:srgbClr val="FFFF00"/>
                </a:highlight>
              </a:rPr>
              <a:t> </a:t>
            </a:r>
            <a:r>
              <a:rPr sz="1200" b="0">
                <a:highlight>
                  <a:srgbClr val="FFFF00"/>
                </a:highlight>
              </a:rPr>
              <a:t>value: </a:t>
            </a:r>
            <a:r>
              <a:rPr lang="en-US">
                <a:highlight>
                  <a:srgbClr val="FFFF00"/>
                </a:highlight>
              </a:rPr>
              <a:t>which looks at activity</a:t>
            </a:r>
            <a:r>
              <a:rPr sz="1200" b="0">
                <a:highlight>
                  <a:srgbClr val="FFFF00"/>
                </a:highlight>
              </a:rPr>
              <a:t>, cost, and time.</a:t>
            </a:r>
          </a:p>
          <a:p>
            <a:r>
              <a:rPr sz="1200" b="0">
                <a:highlight>
                  <a:srgbClr val="FFFF00"/>
                </a:highlight>
              </a:rPr>
              <a:t>Miles per vehicle is the most familiar metric — and the easiest to misread. </a:t>
            </a:r>
            <a:r>
              <a:rPr lang="en-US">
                <a:highlight>
                  <a:srgbClr val="FFFF00"/>
                </a:highlight>
              </a:rPr>
              <a:t> As an example:</a:t>
            </a:r>
          </a:p>
          <a:p>
            <a:pPr marL="285750" indent="-285750">
              <a:buFont typeface="Arial"/>
              <a:buChar char="•"/>
            </a:pPr>
            <a:r>
              <a:rPr sz="1200" b="0">
                <a:highlight>
                  <a:srgbClr val="FFFF00"/>
                </a:highlight>
              </a:rPr>
              <a:t>A sedan doing local inspections may log few miles but many trips; </a:t>
            </a:r>
            <a:endParaRPr lang="en-US"/>
          </a:p>
          <a:p>
            <a:pPr marL="285750" indent="-285750">
              <a:buFont typeface="Arial"/>
              <a:buChar char="•"/>
            </a:pPr>
            <a:r>
              <a:rPr sz="1200" b="0">
                <a:highlight>
                  <a:srgbClr val="FFFF00"/>
                </a:highlight>
              </a:rPr>
              <a:t>a pickup on regional travel may log hundreds of miles in one reservation. </a:t>
            </a:r>
            <a:endParaRPr lang="en-US"/>
          </a:p>
          <a:p>
            <a:r>
              <a:rPr sz="1200" b="0">
                <a:highlight>
                  <a:srgbClr val="FFFF00"/>
                </a:highlight>
              </a:rPr>
              <a:t>Both may be doing their </a:t>
            </a:r>
            <a:r>
              <a:rPr lang="en-US">
                <a:highlight>
                  <a:srgbClr val="FFFF00"/>
                </a:highlight>
              </a:rPr>
              <a:t>Exact </a:t>
            </a:r>
            <a:r>
              <a:rPr sz="1200" b="0">
                <a:highlight>
                  <a:srgbClr val="FFFF00"/>
                </a:highlight>
              </a:rPr>
              <a:t>job</a:t>
            </a:r>
            <a:r>
              <a:rPr lang="en-US">
                <a:highlight>
                  <a:srgbClr val="FFFF00"/>
                </a:highlight>
              </a:rPr>
              <a:t>....so be sure to keep that in mind. And whenever possible base your decisions on multiple data points...not just mileage alone</a:t>
            </a:r>
            <a:r>
              <a:rPr sz="1200" b="0">
                <a:highlight>
                  <a:srgbClr val="FFFF00"/>
                </a:highlight>
              </a:rPr>
              <a:t>.</a:t>
            </a:r>
            <a:endParaRPr/>
          </a:p>
          <a:p>
            <a:r>
              <a:rPr sz="1200" b="0">
                <a:highlight>
                  <a:srgbClr val="FFFF00"/>
                </a:highlight>
              </a:rPr>
              <a:t>Cost per utilized vehicle turns activity into a business case. "Underused and expensive" is the strongest case you can bring to leadership.</a:t>
            </a:r>
          </a:p>
          <a:p>
            <a:r>
              <a:rPr sz="1200" b="0">
                <a:highlight>
                  <a:srgbClr val="FFFF00"/>
                </a:highlight>
              </a:rPr>
              <a:t>And trends over time separate a bad month from a lasting change — so benchmark monthly or quarterly, never once a year.</a:t>
            </a:r>
          </a:p>
          <a:p>
            <a:endParaRPr sz="1200" b="0"/>
          </a:p>
          <a:p>
            <a:r>
              <a:rPr sz="1200" b="1"/>
              <a:t>HANDOFF → "Now that we know what to measure, let's find it."</a:t>
            </a:r>
          </a:p>
          <a:p>
            <a:endParaRPr sz="1200" b="1"/>
          </a:p>
          <a:p>
            <a:r>
              <a:rPr sz="1200" b="1"/>
              <a:t>BACKGROUND / DETAIL</a:t>
            </a:r>
          </a:p>
          <a:p>
            <a:r>
              <a:rPr sz="1200" b="0"/>
              <a:t>Value metrics. A sedan doing local inspections may log few miles but many trips; a pickup on regional travel may log hundreds of miles on one reservation — both may be doing their job. Cost turns activity into a business case. Trends separate a bad month from a lasting change.</a:t>
            </a:r>
          </a:p>
          <a:p>
            <a:endParaRPr sz="1200" b="0"/>
          </a:p>
          <a:p>
            <a:r>
              <a:rPr sz="1200" b="0"/>
              <a:t>Where to find each:</a:t>
            </a:r>
          </a:p>
          <a:p>
            <a:r>
              <a:rPr sz="1200" b="0"/>
              <a:t>6 — Vehicle Usage Report: Total Miles, Average Miles Per Trip, Total # of Trips. Export and sort by Total Miles descending.</a:t>
            </a:r>
          </a:p>
          <a:p>
            <a:r>
              <a:rPr sz="1200" b="0"/>
              <a:t>9 — TCO Expense Summary (Reports → Assets) for cost per vehicle, combined with the Vehicle Usage Report for miles and hours. Calculate cost per mile, per hour used, per vehicle in Excel.</a:t>
            </a:r>
          </a:p>
          <a:p>
            <a:r>
              <a:rPr sz="1200" b="0"/>
              <a:t>10 — Run the Vehicle Usage Report for each month/quarter/year and compare. Completed Reservation Summary (My Reports) is an optional supplement for mileage, fuel, duration and cost.</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0:22</a:t>
            </a:r>
          </a:p>
          <a:p>
            <a:endParaRPr sz="1200" b="1"/>
          </a:p>
          <a:p>
            <a:r>
              <a:rPr sz="1200" b="1"/>
              <a:t>SCRIPT</a:t>
            </a:r>
          </a:p>
          <a:p>
            <a:r>
              <a:rPr lang="en-US"/>
              <a:t>In this section we are going to touch on those </a:t>
            </a:r>
            <a:r>
              <a:rPr sz="1200" b="0"/>
              <a:t>reports — where your data lives. </a:t>
            </a:r>
            <a:endParaRPr lang="en-US"/>
          </a:p>
          <a:p>
            <a:r>
              <a:rPr sz="1200" b="0"/>
              <a:t>Five </a:t>
            </a:r>
            <a:r>
              <a:rPr sz="1200" b="0" err="1"/>
              <a:t>FleetCommander</a:t>
            </a:r>
            <a:r>
              <a:rPr sz="1200" b="0"/>
              <a:t> reports answer all 10 metrics. </a:t>
            </a:r>
            <a:endParaRPr lang="en-US"/>
          </a:p>
          <a:p>
            <a:r>
              <a:rPr sz="1200" b="0"/>
              <a:t>For each one, we'll cover where it lives, how </a:t>
            </a:r>
            <a:r>
              <a:rPr sz="1200" b="0" err="1"/>
              <a:t>FleetCommander</a:t>
            </a:r>
            <a:r>
              <a:rPr sz="1200" b="0"/>
              <a:t> builds the numbers, and what can quietly throw them off.</a:t>
            </a:r>
            <a:endParaRPr/>
          </a:p>
          <a:p>
            <a:endParaRPr sz="1200" b="0"/>
          </a:p>
          <a:p>
            <a:r>
              <a:rPr sz="1200" b="1"/>
              <a:t>CUES</a:t>
            </a:r>
          </a:p>
          <a:p>
            <a:r>
              <a:rPr sz="1200" b="0"/>
              <a:t>• Transition slide.</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a:t>
            </a:r>
            <a:r>
              <a:rPr sz="1200" b="1"/>
              <a:t>   |   TIME: 0:22 – 0:24</a:t>
            </a:r>
          </a:p>
          <a:p>
            <a:endParaRPr sz="1200" b="1"/>
          </a:p>
          <a:p>
            <a:r>
              <a:rPr sz="1200" b="1"/>
              <a:t>SCRIPT</a:t>
            </a:r>
          </a:p>
          <a:p>
            <a:r>
              <a:rPr sz="1200" b="0">
                <a:highlight>
                  <a:srgbClr val="FFFF00"/>
                </a:highlight>
              </a:rPr>
              <a:t>Here's your cheat sheet. Every metric, the report that answers it, and the column to look at.</a:t>
            </a:r>
          </a:p>
          <a:p>
            <a:r>
              <a:rPr sz="1200" b="0">
                <a:highlight>
                  <a:srgbClr val="FFFF00"/>
                </a:highlight>
              </a:rPr>
              <a:t>Notice that the Motor Pool Utilization report alone answers four of the ten metrics, and the Vehicle Usage Report answers three. If </a:t>
            </a:r>
            <a:r>
              <a:rPr lang="en-US">
                <a:highlight>
                  <a:srgbClr val="FFFF00"/>
                </a:highlight>
              </a:rPr>
              <a:t>you're not looking at these regularly, these 2 reports are a perfect place to start. </a:t>
            </a:r>
            <a:endParaRPr lang="en-US" sz="1200" b="0">
              <a:highlight>
                <a:srgbClr val="FFFF00"/>
              </a:highlight>
            </a:endParaRPr>
          </a:p>
          <a:p>
            <a:r>
              <a:rPr sz="1200" b="0">
                <a:highlight>
                  <a:srgbClr val="FFFF00"/>
                </a:highlight>
              </a:rPr>
              <a:t>Go ahead and take a picture of this slide.</a:t>
            </a:r>
          </a:p>
          <a:p>
            <a:endParaRPr sz="1200" b="0"/>
          </a:p>
          <a:p>
            <a:r>
              <a:rPr sz="1200" b="1"/>
              <a:t>CUES</a:t>
            </a:r>
          </a:p>
          <a:p>
            <a:r>
              <a:rPr sz="1200" b="0"/>
              <a:t>• Pause for photos.</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0:24 – 0:27</a:t>
            </a:r>
          </a:p>
          <a:p>
            <a:endParaRPr sz="1200" b="1"/>
          </a:p>
          <a:p>
            <a:r>
              <a:rPr sz="1200" b="1"/>
              <a:t>SCRIPT</a:t>
            </a:r>
          </a:p>
          <a:p>
            <a:r>
              <a:rPr sz="1200" b="0">
                <a:highlight>
                  <a:srgbClr val="FFFF00"/>
                </a:highlight>
              </a:rPr>
              <a:t>First, the Vehicle Usage Report — Reports, Statistics, Vehicle Usage Report. It answers reservations per vehicle, miles per vehicle, and trends over time.</a:t>
            </a:r>
          </a:p>
          <a:p>
            <a:r>
              <a:rPr sz="1200" b="0">
                <a:highlight>
                  <a:srgbClr val="FFFF00"/>
                </a:highlight>
              </a:rPr>
              <a:t>Here's how </a:t>
            </a:r>
            <a:r>
              <a:rPr sz="1200" b="0" err="1">
                <a:highlight>
                  <a:srgbClr val="FFFF00"/>
                </a:highlight>
              </a:rPr>
              <a:t>FleetCommander</a:t>
            </a:r>
            <a:r>
              <a:rPr sz="1200" b="0">
                <a:highlight>
                  <a:srgbClr val="FFFF00"/>
                </a:highlight>
              </a:rPr>
              <a:t> builds it. Total trips is a count of reservations on that vehicle in your date range. Hours used comes from the actual check-out and check-in times. Total miles comes from the start and end odometer readings entered on each reservation. Percent days used is the share of days with at least one reservation.</a:t>
            </a:r>
          </a:p>
          <a:p>
            <a:r>
              <a:rPr sz="1200" b="0">
                <a:highlight>
                  <a:srgbClr val="FFFF00"/>
                </a:highlight>
              </a:rPr>
              <a:t>Here's where it can go wrong: if drivers skip odometer entries, or check-ins aren't recorded, miles and hours are understated — and a busy vehicle can look idle.</a:t>
            </a:r>
          </a:p>
          <a:p>
            <a:r>
              <a:rPr sz="1200" b="0">
                <a:highlight>
                  <a:srgbClr val="FFFF00"/>
                </a:highlight>
              </a:rPr>
              <a:t>Tip: run it for each month or quarter and compare periods to see trends. If you need the raw records, the Reservation Detail Report can be filtered to a single vehicle.</a:t>
            </a:r>
          </a:p>
          <a:p>
            <a:endParaRPr sz="1200" b="0">
              <a:highlight>
                <a:srgbClr val="FFFF00"/>
              </a:highlight>
            </a:endParaRPr>
          </a:p>
          <a:p>
            <a:r>
              <a:rPr sz="1200" b="1"/>
              <a:t>CUES</a:t>
            </a:r>
          </a:p>
          <a:p>
            <a:r>
              <a:rPr sz="1200" b="0"/>
              <a:t>• Optional: show the report live or add a screenshot.</a:t>
            </a:r>
          </a:p>
          <a:p>
            <a:endParaRPr sz="1200" b="0"/>
          </a:p>
          <a:p>
            <a:r>
              <a:rPr sz="1200" b="1"/>
              <a:t>BACKGROUND / DETAIL</a:t>
            </a:r>
          </a:p>
          <a:p>
            <a:r>
              <a:rPr sz="1200" b="0"/>
              <a:t>The clearest demand signal: how many trips each vehicle has and how often it's used. Under the hood, </a:t>
            </a:r>
            <a:r>
              <a:rPr sz="1200" b="0" err="1"/>
              <a:t>FleetCommander</a:t>
            </a:r>
            <a:r>
              <a:rPr sz="1200" b="0"/>
              <a:t> aggregates reservation records (time, usage type, status) and mileage entries (start/end odometer), then summarizes them per vehicle for the selected date range.</a:t>
            </a:r>
          </a:p>
          <a:p>
            <a:endParaRPr sz="1200" b="0"/>
          </a:p>
          <a:p>
            <a:r>
              <a:rPr sz="1200" b="0"/>
              <a:t>Where it can go wrong: if drivers skip odometer entries or check-ins aren't recorded, miles and hours are understated — and a busy vehicle can look idle.</a:t>
            </a:r>
          </a:p>
          <a:p>
            <a:endParaRPr sz="1200" b="0"/>
          </a:p>
          <a:p>
            <a:r>
              <a:rPr sz="1200" b="0"/>
              <a:t>Need raw records instead of a summary? The Reservation Detail Report can be filtered to a single vehicle and exported. For trends, run this report for each period; Completed Reservation Summary (My Reports) adds mileage, fuel, duration and cost.</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a:t>
            </a:r>
            <a:r>
              <a:rPr sz="1200" b="1">
                <a:highlight>
                  <a:srgbClr val="FFFF00"/>
                </a:highlight>
              </a:rPr>
              <a:t> Brian   </a:t>
            </a:r>
            <a:r>
              <a:rPr sz="1200" b="1"/>
              <a:t>|   TIME: 0:27 – 0:30</a:t>
            </a:r>
          </a:p>
          <a:p>
            <a:endParaRPr sz="1200" b="1"/>
          </a:p>
          <a:p>
            <a:r>
              <a:rPr sz="1200" b="1"/>
              <a:t>SCRIPT</a:t>
            </a:r>
          </a:p>
          <a:p>
            <a:r>
              <a:rPr sz="1200" b="0">
                <a:highlight>
                  <a:srgbClr val="FFFF00"/>
                </a:highlight>
              </a:rPr>
              <a:t>Next, the workhorse: the Motor Pool Utilization report, under Reports, Statistics. It answers utilization rate, idle time, downtime — and denial rate, which we'll cover next.</a:t>
            </a:r>
          </a:p>
          <a:p>
            <a:r>
              <a:rPr sz="1200" b="0" err="1">
                <a:highlight>
                  <a:srgbClr val="FFFF00"/>
                </a:highlight>
              </a:rPr>
              <a:t>FleetCommander</a:t>
            </a:r>
            <a:r>
              <a:rPr sz="1200" b="0">
                <a:highlight>
                  <a:srgbClr val="FFFF00"/>
                </a:highlight>
              </a:rPr>
              <a:t> starts with your active vehicles, subtracts those in maintenance to get vehicles available, and then counts vehicles with at least one reservation each day as vehicles in use. Idle vehicles is simply available minus in use.</a:t>
            </a:r>
          </a:p>
          <a:p>
            <a:r>
              <a:rPr sz="1200" b="0">
                <a:highlight>
                  <a:srgbClr val="FFFF00"/>
                </a:highlight>
              </a:rPr>
              <a:t>Your utilization rate is hours used divided by total hours available. One key point: Hours Per Day is a filter on this report, so set it to match your real operating day — otherwise your utilization rate will be off.</a:t>
            </a:r>
          </a:p>
          <a:p>
            <a:r>
              <a:rPr sz="1200" b="0">
                <a:highlight>
                  <a:srgbClr val="FFFF00"/>
                </a:highlight>
              </a:rPr>
              <a:t>And downtime only shows up when maintenance is booked as a reservation with a Maintenance usage type.</a:t>
            </a:r>
          </a:p>
          <a:p>
            <a:endParaRPr sz="1200" b="0"/>
          </a:p>
          <a:p>
            <a:r>
              <a:rPr sz="1200" b="1"/>
              <a:t>CUES</a:t>
            </a:r>
          </a:p>
          <a:p>
            <a:r>
              <a:rPr sz="1200" b="0"/>
              <a:t>• Emphasize the Hours Per Day filter — a common source of confusion.</a:t>
            </a:r>
          </a:p>
          <a:p>
            <a:endParaRPr sz="1200" b="0"/>
          </a:p>
          <a:p>
            <a:r>
              <a:rPr sz="1200" b="1"/>
              <a:t>BACKGROUND / DETAIL</a:t>
            </a:r>
          </a:p>
          <a:p>
            <a:r>
              <a:rPr sz="1200" b="0"/>
              <a:t>The workhorse report: it answers four of the ten metrics. </a:t>
            </a:r>
            <a:r>
              <a:rPr sz="1200" b="0" err="1"/>
              <a:t>FleetCommander</a:t>
            </a:r>
            <a:r>
              <a:rPr sz="1200" b="0"/>
              <a:t> aggregates reservation and vehicle data for the selected date range and filters: it counts active vehicles, separates those in maintenance, counts vehicles with at least one reservation each day, and calculates utilization and idle vehicles from those values.</a:t>
            </a:r>
          </a:p>
          <a:p>
            <a:endParaRPr sz="1200" b="0"/>
          </a:p>
          <a:p>
            <a:r>
              <a:rPr sz="1200" b="0"/>
              <a:t>Key point: Hours Per Day is a report filter, so set it to match your real operating day or the utilization rate will be off.</a:t>
            </a:r>
          </a:p>
          <a:p>
            <a:endParaRPr sz="1200" b="0"/>
          </a:p>
          <a:p>
            <a:r>
              <a:rPr sz="1200" b="0"/>
              <a:t>Idle Vehicles = vehicles that were eligible for use but had no reservation that day. Export and sort by Idle Vehicles to see which vehicles consistently sit.</a:t>
            </a:r>
          </a:p>
          <a:p>
            <a:endParaRPr sz="1200" b="0"/>
          </a:p>
          <a:p>
            <a:r>
              <a:rPr sz="1200" b="0"/>
              <a:t>Downtime: Vehicles in Maintenance relies on maintenance reservations booked with a Maintenance usage type. Compare Vehicles in Maintenance, Vehicles in Use and Idle Vehicles to spot repeat repairs or long maintenance periods.</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a:t>
            </a:r>
            <a:r>
              <a:rPr sz="1200" b="1">
                <a:highlight>
                  <a:srgbClr val="FFFF00"/>
                </a:highlight>
              </a:rPr>
              <a:t> Brian</a:t>
            </a:r>
            <a:r>
              <a:rPr sz="1200" b="1"/>
              <a:t>   |   TIME: 0:30 – 0:31</a:t>
            </a:r>
          </a:p>
          <a:p>
            <a:endParaRPr sz="1200" b="1"/>
          </a:p>
          <a:p>
            <a:r>
              <a:rPr sz="1200" b="1"/>
              <a:t>SCRIPT</a:t>
            </a:r>
          </a:p>
          <a:p>
            <a:r>
              <a:rPr sz="1200" b="0">
                <a:highlight>
                  <a:srgbClr val="FFFF00"/>
                </a:highlight>
              </a:rPr>
              <a:t>Now, denials. In that same Motor Pool Utilization report, there's a column called Requests Turned Down.</a:t>
            </a:r>
          </a:p>
          <a:p>
            <a:r>
              <a:rPr sz="1200" b="0">
                <a:highlight>
                  <a:srgbClr val="FFFF00"/>
                </a:highlight>
              </a:rPr>
              <a:t>Here's how it works: a reservation is cancelled, it's given a cancellation type, and if that type has the "Turned Down" box checked, it counts.</a:t>
            </a:r>
          </a:p>
          <a:p>
            <a:r>
              <a:rPr sz="1200" b="0">
                <a:highlight>
                  <a:srgbClr val="FFFF00"/>
                </a:highlight>
              </a:rPr>
              <a:t>The checkbox isn't on the report — it lives on the cancellation reason. Go to Configure, Reservations, Cancellation Types, click the pencil to edit — or Add New — and check Turned Down for every reason that means "no vehicle was available."</a:t>
            </a:r>
          </a:p>
          <a:p>
            <a:r>
              <a:rPr sz="1200" b="0">
                <a:highlight>
                  <a:srgbClr val="FFFF00"/>
                </a:highlight>
              </a:rPr>
              <a:t>Watch out: if no cancellation type is marked Turned Down, that column stays at zero, and your unmet demand stays invisible.</a:t>
            </a:r>
          </a:p>
          <a:p>
            <a:r>
              <a:rPr sz="1200" b="0">
                <a:highlight>
                  <a:srgbClr val="FFFF00"/>
                </a:highlight>
              </a:rPr>
              <a:t>Show of hands — who has checked their cancellation types?</a:t>
            </a:r>
          </a:p>
          <a:p>
            <a:endParaRPr sz="1200" b="0">
              <a:highlight>
                <a:srgbClr val="FFFF00"/>
              </a:highlight>
            </a:endParaRPr>
          </a:p>
          <a:p>
            <a:r>
              <a:rPr sz="1200" b="1"/>
              <a:t>CUES</a:t>
            </a:r>
          </a:p>
          <a:p>
            <a:r>
              <a:rPr sz="1200" b="0"/>
              <a:t>• Show of hands on cancellation types.</a:t>
            </a:r>
          </a:p>
          <a:p>
            <a:r>
              <a:rPr sz="1200" b="0"/>
              <a:t>• Tip: filter by department or vehicle type to see where unmet demand is concentrated.</a:t>
            </a:r>
          </a:p>
          <a:p>
            <a:endParaRPr sz="1200" b="0"/>
          </a:p>
          <a:p>
            <a:r>
              <a:rPr sz="1200" b="1"/>
              <a:t>BACKGROUND / DETAIL</a:t>
            </a:r>
          </a:p>
          <a:p>
            <a:r>
              <a:rPr sz="1200" b="0" err="1"/>
              <a:t>FleetCommander</a:t>
            </a:r>
            <a:r>
              <a:rPr sz="1200" b="0"/>
              <a:t> builds Requests Turned Down directly from cancellation records: it aggregates reservations in the date range and counts those cancelled with a cancellation type that has the Turned Down checkbox enabled.</a:t>
            </a:r>
          </a:p>
          <a:p>
            <a:endParaRPr sz="1200" b="0"/>
          </a:p>
          <a:p>
            <a:r>
              <a:rPr sz="1200" b="0"/>
              <a:t>The checkbox isn't on the report — it lives on the cancellation reason. Path: Configure tab → hover over Reservations → Cancellation Types. That opens Cancellation Types: Browse; use the pencil icon to edit or Add New to create one. Ask the room: "Who has checked their cancellation types?"</a:t>
            </a:r>
          </a:p>
          <a:p>
            <a:endParaRPr sz="1200" b="0"/>
          </a:p>
          <a:p>
            <a:r>
              <a:rPr sz="1200" b="0"/>
              <a:t>Tip: filter by department or vehicle type to see where unmet demand is concentrated.</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a:t>
            </a:r>
            <a:r>
              <a:rPr sz="1200" b="1"/>
              <a:t>   |   TIME: 0:31 – 0:32</a:t>
            </a:r>
          </a:p>
          <a:p>
            <a:endParaRPr sz="1200" b="1"/>
          </a:p>
          <a:p>
            <a:r>
              <a:rPr sz="1200" b="1"/>
              <a:t>SCRIPT</a:t>
            </a:r>
          </a:p>
          <a:p>
            <a:r>
              <a:rPr sz="1200" b="0">
                <a:highlight>
                  <a:srgbClr val="FFFF00"/>
                </a:highlight>
              </a:rPr>
              <a:t>Motor Pool Utilization tells you how many requests were turned down. The Cancellations report tells you why.</a:t>
            </a:r>
          </a:p>
          <a:p>
            <a:r>
              <a:rPr sz="1200" b="0">
                <a:highlight>
                  <a:srgbClr val="FFFF00"/>
                </a:highlight>
              </a:rPr>
              <a:t>It's under Reports, Reservations, Cancellations, and you can run it as HTML or Excel. It pulls directly from reservations marked as cancelled, with the reason selected at the time.</a:t>
            </a:r>
          </a:p>
          <a:p>
            <a:r>
              <a:rPr sz="1200" b="0">
                <a:highlight>
                  <a:srgbClr val="FFFF00"/>
                </a:highlight>
              </a:rPr>
              <a:t>Key fields include the cancellation reason, comments, how many hours before departure the cancellation happened, and Turned Down and No Show columns.</a:t>
            </a:r>
          </a:p>
          <a:p>
            <a:r>
              <a:rPr sz="1200" b="0">
                <a:highlight>
                  <a:srgbClr val="FFFF00"/>
                </a:highlight>
              </a:rPr>
              <a:t>Filter or group by cancellation reason to spot patterns — "No Vehicle Available," "Duplicate Request," "Late for Pickup." And the Turned Down and No Show columns quickly flag availability problems and drivers who didn't show up.</a:t>
            </a:r>
          </a:p>
          <a:p>
            <a:endParaRPr sz="1200" b="0">
              <a:highlight>
                <a:srgbClr val="FFFF00"/>
              </a:highlight>
            </a:endParaRPr>
          </a:p>
          <a:p>
            <a:r>
              <a:rPr sz="1200" b="1"/>
              <a:t>HANDOFF →</a:t>
            </a:r>
            <a:r>
              <a:rPr sz="1200" b="1">
                <a:highlight>
                  <a:srgbClr val="FFFF00"/>
                </a:highlight>
              </a:rPr>
              <a:t> "Kristin, take us through demand by department and availability."</a:t>
            </a:r>
          </a:p>
          <a:p>
            <a:endParaRPr sz="1200" b="1"/>
          </a:p>
          <a:p>
            <a:r>
              <a:rPr sz="1200" b="1"/>
              <a:t>BACKGROUND / DETAIL</a:t>
            </a:r>
          </a:p>
          <a:p>
            <a:r>
              <a:rPr sz="1200" b="0"/>
              <a:t>The Cancellations report pulls directly from reservation records that were marked as cancelled and includes the cancellation reason selected at the time. Path: Reports → Reservations → Cancellations; output is HTML or Excel with cancelled reservation details.</a:t>
            </a:r>
          </a:p>
          <a:p>
            <a:endParaRPr sz="1200" b="0"/>
          </a:p>
          <a:p>
            <a:r>
              <a:rPr sz="1200" b="0"/>
              <a:t>Key fields: Cancellation Reason, Comments, </a:t>
            </a:r>
            <a:r>
              <a:rPr sz="1200" b="0" err="1"/>
              <a:t>Cx</a:t>
            </a:r>
            <a:r>
              <a:rPr sz="1200" b="0"/>
              <a:t> Hours Prior to Departure (how far in advance the cancellation happened), Turned Down, and No Show.</a:t>
            </a:r>
          </a:p>
          <a:p>
            <a:endParaRPr sz="1200" b="0"/>
          </a:p>
          <a:p>
            <a:r>
              <a:rPr sz="1200" b="0"/>
              <a:t>How it helps: filter or group by Cancellation Reason to see patterns (for example "No Vehicle Available," "Duplicate Request," "Late for Pickup"). The Turned Down and No Show columns quickly flag requests rejected for availability and drivers who didn't show up. In short, it aggregates all cancelled reservations and their configured reasons, so you can see why reservations were turned down or cancelled.</a:t>
            </a:r>
          </a:p>
          <a:p>
            <a:endParaRPr sz="1200" b="0"/>
          </a:p>
          <a:p>
            <a:r>
              <a:rPr sz="1200" b="0"/>
              <a:t>Pairs with the previous slide: Motor Pool Utilization gives the count of Requests Turned Down; Cancellations tells you why.</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0:32 – 0:34</a:t>
            </a:r>
          </a:p>
          <a:p>
            <a:endParaRPr sz="1200" b="1"/>
          </a:p>
          <a:p>
            <a:r>
              <a:rPr sz="1200" b="1"/>
              <a:t>SCRIPT</a:t>
            </a:r>
          </a:p>
          <a:p>
            <a:r>
              <a:rPr sz="1200" b="0"/>
              <a:t>Thanks, Brian. To see demand by department or location, you'll use two reports, both under Reports, Reservations.</a:t>
            </a:r>
          </a:p>
          <a:p>
            <a:r>
              <a:rPr sz="1200" b="0"/>
              <a:t>Usage by Department groups reservations by the department and account — the cost center — chosen on the reservation form at booking. It shows you which groups use the fleet most.</a:t>
            </a:r>
          </a:p>
          <a:p>
            <a:r>
              <a:rPr sz="1200" b="0"/>
              <a:t>Reservation Details is one row per reservation, and you can filter it by site and location, then export the full list to Excel.</a:t>
            </a:r>
          </a:p>
          <a:p>
            <a:r>
              <a:rPr sz="1200" b="0"/>
              <a:t>The workflow: spot demand by group with Usage by Department, then filter Reservation Details by site to find imbalances — like one site sitting idle while another is slammed.</a:t>
            </a:r>
          </a:p>
          <a:p>
            <a:r>
              <a:rPr sz="1200" b="0"/>
              <a:t>Watch out: both reports are only as accurate as what's chosen at booking. If people pick a default or the wrong department, demand gets credited to the wrong group.</a:t>
            </a:r>
          </a:p>
          <a:p>
            <a:endParaRPr sz="1200" b="0"/>
          </a:p>
          <a:p>
            <a:r>
              <a:rPr sz="1200" b="1"/>
              <a:t>BACKGROUND / DETAIL</a:t>
            </a:r>
          </a:p>
          <a:p>
            <a:r>
              <a:rPr sz="1200" b="0"/>
              <a:t>Usage by Department is a grouped summary based on the Department and Account fields stored on each reservation — selected on the reservation form when the request is created. Reservation Details is a filtered list of individual reservation records.</a:t>
            </a:r>
          </a:p>
          <a:p>
            <a:endParaRPr sz="1200" b="0"/>
          </a:p>
          <a:p>
            <a:r>
              <a:rPr sz="1200" b="0"/>
              <a:t>Typical workflow: use Usage by Department to spot demand by group, then Reservation Details filtered by Site/Location to find geographic imbalances — for example, one site idle while another is busy.</a:t>
            </a:r>
          </a:p>
          <a:p>
            <a:endParaRPr sz="1200" b="0"/>
          </a:p>
          <a:p>
            <a:r>
              <a:rPr sz="1200" b="0"/>
              <a:t>Where it can go wrong: if users pick a default or wrong department at booking, demand gets credited to the wrong group. Drop-downs and required fields help.</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0:34 – 0:36</a:t>
            </a:r>
          </a:p>
          <a:p>
            <a:endParaRPr sz="1200" b="1"/>
          </a:p>
          <a:p>
            <a:r>
              <a:rPr sz="1200" b="1"/>
              <a:t>SCRIPT</a:t>
            </a:r>
          </a:p>
          <a:p>
            <a:r>
              <a:rPr sz="1200" b="0"/>
              <a:t>For availability, there's a report and a chart.</a:t>
            </a:r>
          </a:p>
          <a:p>
            <a:r>
              <a:rPr sz="1200" b="0"/>
              <a:t>The Vehicle Availability Report, under Reports, Reservations, shows which vehicles are available for a timeframe — use it for analysis, especially around peak times.</a:t>
            </a:r>
          </a:p>
          <a:p>
            <a:r>
              <a:rPr sz="1200" b="0"/>
              <a:t>The Vehicle Availability Chart, under Vehicle Use, is for planning ahead. Filter by start date, site, usage type, and asset type, and switch between a four-week day view and a 24-hour view. No icon means the vehicle is free, a blue X means reserved, and a gray X means unavailable or in maintenance.</a:t>
            </a:r>
          </a:p>
          <a:p>
            <a:r>
              <a:rPr sz="1200" b="0"/>
              <a:t>Keep in mind the chart is forward-looking only — it won't show past availability.</a:t>
            </a:r>
          </a:p>
          <a:p>
            <a:endParaRPr sz="1200" b="0"/>
          </a:p>
          <a:p>
            <a:r>
              <a:rPr sz="1200" b="1"/>
              <a:t>CUES</a:t>
            </a:r>
          </a:p>
          <a:p>
            <a:r>
              <a:rPr sz="1200" b="0"/>
              <a:t>• Optional: show the chart live.</a:t>
            </a:r>
          </a:p>
          <a:p>
            <a:endParaRPr sz="1200" b="0"/>
          </a:p>
          <a:p>
            <a:r>
              <a:rPr sz="1200" b="1"/>
              <a:t>BACKGROUND / DETAIL</a:t>
            </a:r>
          </a:p>
          <a:p>
            <a:r>
              <a:rPr sz="1200" b="0"/>
              <a:t>The chart is built by comparing vehicle records with reservation and maintenance activity for the selected timeframe: each row is a vehicle matching your filters, and each cell shows whether it's free, reserved (blue X) or unavailable/in maintenance (gray X). Select your filters and click Continue to open it.</a:t>
            </a:r>
          </a:p>
          <a:p>
            <a:endParaRPr sz="1200" b="0"/>
          </a:p>
          <a:p>
            <a:r>
              <a:rPr sz="1200" b="0"/>
              <a:t>Pair with utilization: high availability with low utilization suggests excess capacity; low availability with rising denials suggests unmet demand.</a:t>
            </a:r>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0:36 – 0:38</a:t>
            </a:r>
          </a:p>
          <a:p>
            <a:endParaRPr sz="1200" b="1"/>
          </a:p>
          <a:p>
            <a:r>
              <a:rPr sz="1200" b="1"/>
              <a:t>SCRIPT</a:t>
            </a:r>
          </a:p>
          <a:p>
            <a:r>
              <a:rPr sz="1200" b="0"/>
              <a:t>Last report: the TCO Expense Summary, under Reports, Assets. This is how you get to cost per utilized vehicle.</a:t>
            </a:r>
          </a:p>
          <a:p>
            <a:r>
              <a:rPr sz="1200" b="0"/>
              <a:t>It summarizes ownership costs per vehicle, grouped by subcategory. Those costs come from the TCO tab on each vehicle profile — fuel, maintenance, manual entries, and imports. Each transaction needs an asset, a date, a subcategory, a quantity, and a rate.</a:t>
            </a:r>
          </a:p>
          <a:p>
            <a:r>
              <a:rPr sz="1200" b="0"/>
              <a:t>To compare cost against use, export the TCO Expense Summary and the Vehicle Usage Report, and calculate cost per mile, per hour used, and per vehicle in Excel.</a:t>
            </a:r>
          </a:p>
          <a:p>
            <a:r>
              <a:rPr sz="1200" b="0"/>
              <a:t>Watch out: vehicles with no TCO transactions show no cost. The report summarizes only what's entered.</a:t>
            </a:r>
          </a:p>
          <a:p>
            <a:r>
              <a:rPr sz="1200" b="0"/>
              <a:t>Quick question for the room: whose fuel and maintenance costs flow into FleetCommander today?</a:t>
            </a:r>
          </a:p>
          <a:p>
            <a:endParaRPr sz="1200" b="0"/>
          </a:p>
          <a:p>
            <a:r>
              <a:rPr sz="1200" b="1"/>
              <a:t>CUES</a:t>
            </a:r>
          </a:p>
          <a:p>
            <a:r>
              <a:rPr sz="1200" b="0"/>
              <a:t>• Show of hands on TCO data.</a:t>
            </a:r>
          </a:p>
          <a:p>
            <a:endParaRPr sz="1200" b="0"/>
          </a:p>
          <a:p>
            <a:r>
              <a:rPr sz="1200" b="1"/>
              <a:t>BACKGROUND / DETAIL</a:t>
            </a:r>
          </a:p>
          <a:p>
            <a:r>
              <a:rPr sz="1200" b="0"/>
              <a:t>The TCO Expense Summary shows total ownership costs per vehicle grouped by subcategory. It works only if TCO transactions are recorded for each vehicle with the required fields and proper subcategories.</a:t>
            </a:r>
          </a:p>
          <a:p>
            <a:endParaRPr sz="1200" b="0"/>
          </a:p>
          <a:p>
            <a:r>
              <a:rPr sz="1200" b="0"/>
              <a:t>Workflow: export the TCO Expense Summary (cost per vehicle) and the Vehicle Usage Report (usage per vehicle), then calculate cost per mile, cost per hour used and cost per vehicle. That surfaces expensive vehicles that sit most of the time — the strongest business case for leadership.</a:t>
            </a:r>
          </a:p>
          <a:p>
            <a:endParaRPr sz="1200" b="0"/>
          </a:p>
          <a:p>
            <a:r>
              <a:rPr sz="1200" b="0"/>
              <a:t>Ask the room: "Whose fuel and maintenance costs flow into FleetCommander today?"</a:t>
            </a:r>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0:38 – 0:40</a:t>
            </a:r>
          </a:p>
          <a:p>
            <a:endParaRPr sz="1200" b="1"/>
          </a:p>
          <a:p>
            <a:r>
              <a:rPr sz="1200" b="1"/>
              <a:t>SCRIPT</a:t>
            </a:r>
          </a:p>
          <a:p>
            <a:r>
              <a:rPr sz="1200" b="0"/>
              <a:t>Which brings us to the most important slide in this section: your reports are only as good as your data.</a:t>
            </a:r>
          </a:p>
          <a:p>
            <a:r>
              <a:rPr sz="1200" b="0"/>
              <a:t>Look at these examples. TOYO, Toyota, and TOYOTA. F-150 and F150. St. Louis and Saint Louis. To a report, those are different things — and your counts get split across multiple rows. So pick one way to write it, document it, and make sure everyone follows it.</a:t>
            </a:r>
          </a:p>
          <a:p>
            <a:r>
              <a:rPr sz="1200" b="0"/>
              <a:t>Where drop-downs are available, use them instead of open text fields. If your team keys in users or assets by hand, consider an API integration with your ERP or HR system. And protect the fields your reports rely on: odometer readings, actual times, department and account, cancellation type, and TCO subcategory.</a:t>
            </a:r>
          </a:p>
          <a:p>
            <a:r>
              <a:rPr sz="1200" b="0"/>
              <a:t>Remember what I said at the very beginning — accurate data.</a:t>
            </a:r>
          </a:p>
          <a:p>
            <a:endParaRPr sz="1200" b="0"/>
          </a:p>
          <a:p>
            <a:r>
              <a:rPr sz="1200" b="1"/>
              <a:t>CUES</a:t>
            </a:r>
          </a:p>
          <a:p>
            <a:r>
              <a:rPr sz="1200" b="0"/>
              <a:t>• Callback to the agenda's "accurate data."</a:t>
            </a:r>
          </a:p>
          <a:p>
            <a:r>
              <a:rPr sz="1200" b="0"/>
              <a:t>• Internal only: a VIN decoder is on our wish list — don't promise it.</a:t>
            </a:r>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0:40 – 0:41</a:t>
            </a:r>
          </a:p>
          <a:p>
            <a:endParaRPr sz="1200" b="1"/>
          </a:p>
          <a:p>
            <a:r>
              <a:rPr sz="1200" b="1"/>
              <a:t>SCRIPT</a:t>
            </a:r>
          </a:p>
          <a:p>
            <a:r>
              <a:rPr sz="1200" b="0"/>
              <a:t>[Pause and let the quote land.]</a:t>
            </a:r>
          </a:p>
          <a:p>
            <a:r>
              <a:rPr sz="1200" b="0"/>
              <a:t>"The most valuable fleet metric isn't a single number — it's the story your data tells when the right metrics are viewed together."</a:t>
            </a:r>
          </a:p>
          <a:p>
            <a:r>
              <a:rPr sz="1200" b="0"/>
              <a:t>That's what everything we've covered adds up to.</a:t>
            </a:r>
          </a:p>
          <a:p>
            <a:endParaRPr sz="1200" b="0"/>
          </a:p>
          <a:p>
            <a:r>
              <a:rPr sz="1200" b="1"/>
              <a:t>CUES</a:t>
            </a:r>
          </a:p>
          <a:p>
            <a:r>
              <a:rPr sz="1200" b="0"/>
              <a:t>• Slow down. Let the room read it.</a:t>
            </a:r>
          </a:p>
          <a:p>
            <a:endParaRPr sz="1200" b="0"/>
          </a:p>
          <a:p>
            <a:r>
              <a:rPr sz="1200" b="1"/>
              <a:t>HANDOFF → "Brian, let's see which mistakes are getting in the way."</a:t>
            </a:r>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0:41 – 0:43</a:t>
            </a:r>
          </a:p>
          <a:p>
            <a:endParaRPr sz="1200" b="1"/>
          </a:p>
          <a:p>
            <a:r>
              <a:rPr sz="1200" b="1"/>
              <a:t>SCRIPT</a:t>
            </a:r>
          </a:p>
          <a:p>
            <a:r>
              <a:rPr sz="1200" b="0">
                <a:highlight>
                  <a:srgbClr val="FFFF00"/>
                </a:highlight>
              </a:rPr>
              <a:t>Here are the seven most common </a:t>
            </a:r>
            <a:r>
              <a:rPr lang="en-US">
                <a:highlight>
                  <a:srgbClr val="FFFF00"/>
                </a:highlight>
              </a:rPr>
              <a:t>benchmarking situations we see that hinder this for our clients </a:t>
            </a:r>
            <a:r>
              <a:rPr sz="1200" b="0">
                <a:highlight>
                  <a:srgbClr val="FFFF00"/>
                </a:highlight>
              </a:rPr>
              <a:t>—</a:t>
            </a:r>
            <a:r>
              <a:rPr lang="en-US">
                <a:highlight>
                  <a:srgbClr val="FFFF00"/>
                </a:highlight>
              </a:rPr>
              <a:t>and</a:t>
            </a:r>
            <a:r>
              <a:rPr sz="1200" b="0">
                <a:highlight>
                  <a:srgbClr val="FFFF00"/>
                </a:highlight>
              </a:rPr>
              <a:t> </a:t>
            </a:r>
            <a:r>
              <a:rPr lang="en-US">
                <a:highlight>
                  <a:srgbClr val="FFFF00"/>
                </a:highlight>
              </a:rPr>
              <a:t>this offers you options of a</a:t>
            </a:r>
            <a:r>
              <a:rPr sz="1200" b="0">
                <a:highlight>
                  <a:srgbClr val="FFFF00"/>
                </a:highlight>
              </a:rPr>
              <a:t> better approach, and how </a:t>
            </a:r>
            <a:r>
              <a:rPr sz="1200" b="0" err="1">
                <a:highlight>
                  <a:srgbClr val="FFFF00"/>
                </a:highlight>
              </a:rPr>
              <a:t>FleetCommander</a:t>
            </a:r>
            <a:r>
              <a:rPr sz="1200" b="0">
                <a:highlight>
                  <a:srgbClr val="FFFF00"/>
                </a:highlight>
              </a:rPr>
              <a:t> helps with each. </a:t>
            </a:r>
            <a:endParaRPr lang="en-US">
              <a:highlight>
                <a:srgbClr val="FFFF00"/>
              </a:highlight>
            </a:endParaRPr>
          </a:p>
          <a:p>
            <a:endParaRPr lang="en-US">
              <a:highlight>
                <a:srgbClr val="FFFF00"/>
              </a:highlight>
            </a:endParaRPr>
          </a:p>
          <a:p>
            <a:r>
              <a:rPr lang="en-US">
                <a:highlight>
                  <a:srgbClr val="FFFF00"/>
                </a:highlight>
              </a:rPr>
              <a:t>Do you feel like any of these are accurate ...are any of you operating within this fashion now? Let's</a:t>
            </a:r>
            <a:r>
              <a:rPr sz="1200" b="0">
                <a:highlight>
                  <a:srgbClr val="FFFF00"/>
                </a:highlight>
              </a:rPr>
              <a:t> make this a poll: which one is your fleet most guilty of? Hold up the number of fingers.</a:t>
            </a:r>
            <a:endParaRPr/>
          </a:p>
          <a:p>
            <a:r>
              <a:rPr sz="1200" b="0">
                <a:highlight>
                  <a:srgbClr val="FFFF00"/>
                </a:highlight>
              </a:rPr>
              <a:t>[Read the room and name the top vote. Spend a minute on it using the right-hand column.]</a:t>
            </a:r>
          </a:p>
          <a:p>
            <a:r>
              <a:rPr lang="en-US">
                <a:highlight>
                  <a:srgbClr val="FFFF00"/>
                </a:highlight>
              </a:rPr>
              <a:t>Here is the good news though....</a:t>
            </a:r>
            <a:r>
              <a:rPr sz="1200" b="0">
                <a:highlight>
                  <a:srgbClr val="FFFF00"/>
                </a:highlight>
              </a:rPr>
              <a:t>that last column: the fix is almost always already in </a:t>
            </a:r>
            <a:r>
              <a:rPr sz="1200" b="0" err="1">
                <a:highlight>
                  <a:srgbClr val="FFFF00"/>
                </a:highlight>
              </a:rPr>
              <a:t>FleetCommander</a:t>
            </a:r>
            <a:r>
              <a:rPr sz="1200" b="0">
                <a:highlight>
                  <a:srgbClr val="FFFF00"/>
                </a:highlight>
              </a:rPr>
              <a:t>. One report — Motor Pool Utilization — shows use, idle time, maintenance, and denials side by side. Any report can be rerun for any date range. Filters let you compare like with like. And before anyone asks for more vehicles, the Cancellations report, Vehicle Availability, and Idle Vehicles tell you whether the problem is fleet size or distribution.</a:t>
            </a:r>
          </a:p>
          <a:p>
            <a:endParaRPr sz="1200" b="0"/>
          </a:p>
          <a:p>
            <a:r>
              <a:rPr sz="1200" b="1"/>
              <a:t>CUES</a:t>
            </a:r>
          </a:p>
          <a:p>
            <a:r>
              <a:rPr sz="1200" b="0"/>
              <a:t>• Run the poll by finger count or the polling tool.</a:t>
            </a: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 </a:t>
            </a:r>
            <a:r>
              <a:rPr sz="1200" b="1"/>
              <a:t>  |   TIME: 0:43</a:t>
            </a:r>
          </a:p>
          <a:p>
            <a:endParaRPr sz="1200" b="1"/>
          </a:p>
          <a:p>
            <a:r>
              <a:rPr sz="1200" b="1"/>
              <a:t>SCRIPT</a:t>
            </a:r>
          </a:p>
          <a:p>
            <a:r>
              <a:rPr sz="1200" b="0">
                <a:highlight>
                  <a:srgbClr val="FFFF00"/>
                </a:highlight>
              </a:rPr>
              <a:t>Section four: let's put it into practice.</a:t>
            </a:r>
          </a:p>
          <a:p>
            <a:endParaRPr sz="1200" b="0"/>
          </a:p>
          <a:p>
            <a:r>
              <a:rPr sz="1200" b="1"/>
              <a:t>CUES</a:t>
            </a:r>
          </a:p>
          <a:p>
            <a:r>
              <a:rPr sz="1200" b="0"/>
              <a:t>• Transition slide.</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a:t>
            </a:r>
            <a:r>
              <a:rPr sz="1200" b="1">
                <a:highlight>
                  <a:srgbClr val="FFFF00"/>
                </a:highlight>
              </a:rPr>
              <a:t>Brian</a:t>
            </a:r>
            <a:r>
              <a:rPr sz="1200" b="1"/>
              <a:t>   |   TIME: 0:43 – 0:47</a:t>
            </a:r>
          </a:p>
          <a:p>
            <a:endParaRPr sz="1200" b="1"/>
          </a:p>
          <a:p>
            <a:r>
              <a:rPr sz="1200" b="1"/>
              <a:t>SCRIPT</a:t>
            </a:r>
          </a:p>
          <a:p>
            <a:r>
              <a:rPr sz="1200" b="0">
                <a:highlight>
                  <a:srgbClr val="FFFF00"/>
                </a:highlight>
              </a:rPr>
              <a:t>Instead of reviewing reports one by one, summarize your fleet's performance in one place each month. </a:t>
            </a:r>
            <a:r>
              <a:rPr lang="en-US">
                <a:highlight>
                  <a:srgbClr val="FFFF00"/>
                </a:highlight>
              </a:rPr>
              <a:t>Here are a few ways</a:t>
            </a:r>
            <a:r>
              <a:rPr sz="1200" b="0">
                <a:highlight>
                  <a:srgbClr val="FFFF00"/>
                </a:highlight>
              </a:rPr>
              <a:t> to get there.</a:t>
            </a:r>
          </a:p>
          <a:p>
            <a:r>
              <a:rPr sz="1200" b="0">
                <a:highlight>
                  <a:srgbClr val="FFFF00"/>
                </a:highlight>
              </a:rPr>
              <a:t>First, Report Center — coming soon. Run the same core reports every month, with the same filters and date ranges. Until Report Center arrives, you can do this today from the Reports menu. Consistency is what makes month-to-month comparisons possible.</a:t>
            </a:r>
          </a:p>
          <a:p>
            <a:r>
              <a:rPr sz="1200" b="0">
                <a:highlight>
                  <a:srgbClr val="FFFF00"/>
                </a:highlight>
              </a:rPr>
              <a:t>Second, Excel. Export the reports, join them on vehicle with </a:t>
            </a:r>
            <a:r>
              <a:rPr lang="en-US">
                <a:highlight>
                  <a:srgbClr val="FFFF00"/>
                </a:highlight>
              </a:rPr>
              <a:t>X or VLOOKUP</a:t>
            </a:r>
            <a:r>
              <a:rPr sz="1200" b="0">
                <a:highlight>
                  <a:srgbClr val="FFFF00"/>
                </a:highlight>
              </a:rPr>
              <a:t> or Power Query, and build pivot tables by month, department, or vehicle class. That's where you calculate utilization percentage, denial rate, and cost per mile.</a:t>
            </a:r>
          </a:p>
          <a:p>
            <a:r>
              <a:rPr sz="1200" b="0">
                <a:highlight>
                  <a:srgbClr val="FFFF00"/>
                </a:highlight>
              </a:rPr>
              <a:t>Third, an AI-created dashboard. Export the reports, upload them to your organization's approved AI tool, and ask it for charts and an executive summary. For example: "Using these Vehicle Usage and Motor Pool Utilization exports for October, build a one-page fleet dashboard and summarize three trends for leadership." Always check the numbers against the source reports, and follow your organization's data-sharing policy.</a:t>
            </a:r>
          </a:p>
          <a:p>
            <a:r>
              <a:rPr sz="1200" b="0">
                <a:highlight>
                  <a:srgbClr val="FFFF00"/>
                </a:highlight>
              </a:rPr>
              <a:t>Whichever you choose, track the same items every month.</a:t>
            </a:r>
            <a:r>
              <a:rPr lang="en-US">
                <a:highlight>
                  <a:srgbClr val="FFFF00"/>
                </a:highlight>
              </a:rPr>
              <a:t> The thing to remember though is that There's not one silver bullet to this....it requires multiple data sources compiled and analyzed in a consistent fashion.</a:t>
            </a:r>
            <a:endParaRPr sz="1200" b="0">
              <a:highlight>
                <a:srgbClr val="FFFF00"/>
              </a:highlight>
            </a:endParaRPr>
          </a:p>
          <a:p>
            <a:endParaRPr sz="1200" b="0"/>
          </a:p>
          <a:p>
            <a:r>
              <a:rPr sz="1200" b="1"/>
              <a:t>CUES</a:t>
            </a:r>
          </a:p>
          <a:p>
            <a:r>
              <a:rPr sz="1200" b="0"/>
              <a:t>• Optional: a 2-minute live demo of Excel or the AI approach.</a:t>
            </a:r>
          </a:p>
          <a:p>
            <a:r>
              <a:rPr sz="1200" b="0"/>
              <a:t>• Make sure "coming soon" is clear for Report Center.</a:t>
            </a:r>
          </a:p>
          <a:p>
            <a:endParaRPr sz="1200" b="0"/>
          </a:p>
          <a:p>
            <a:r>
              <a:rPr sz="1200" b="1"/>
              <a:t>HANDOFF </a:t>
            </a:r>
            <a:r>
              <a:rPr sz="1200" b="1">
                <a:highlight>
                  <a:srgbClr val="FFFF00"/>
                </a:highlight>
              </a:rPr>
              <a:t>→ "Kristin, how do we make this stick?"</a:t>
            </a:r>
          </a:p>
          <a:p>
            <a:endParaRPr sz="1200" b="1"/>
          </a:p>
          <a:p>
            <a:r>
              <a:rPr sz="1200" b="1"/>
              <a:t>BACKGROUND / DETAIL</a:t>
            </a:r>
          </a:p>
          <a:p>
            <a:r>
              <a:rPr sz="1200" b="0"/>
              <a:t>Instead of reviewing reports one by one, summarize fleet performance in one place each month. Three ways to get there, from least to most effort to set up:</a:t>
            </a:r>
          </a:p>
          <a:p>
            <a:endParaRPr sz="1200" b="0"/>
          </a:p>
          <a:p>
            <a:r>
              <a:rPr sz="1200" b="0"/>
              <a:t>1) Report Center (coming soon) — run the core </a:t>
            </a:r>
            <a:r>
              <a:rPr sz="1200" b="0" err="1"/>
              <a:t>FleetCommander</a:t>
            </a:r>
            <a:r>
              <a:rPr sz="1200" b="0"/>
              <a:t> reports with the same filters and date ranges each month. Consistency is what makes month-to-month comparison possible.</a:t>
            </a:r>
          </a:p>
          <a:p>
            <a:endParaRPr sz="1200" b="0"/>
          </a:p>
          <a:p>
            <a:r>
              <a:rPr sz="1200" b="0"/>
              <a:t>2) Excel — export the reports, join them on vehicle (for example TCO Expense Summary + Vehicle Usage Report), and build pivot tables and charts by month, department or vehicle class. Calculate utilization %, denial rate (Requests Turned Down ÷ total requests), cost per mile and cost per hour used.</a:t>
            </a:r>
          </a:p>
          <a:p>
            <a:endParaRPr sz="1200" b="0"/>
          </a:p>
          <a:p>
            <a:r>
              <a:rPr sz="1200" b="0"/>
              <a:t>3) AI-created dashboard — export the reports and upload them to your organization's approved AI tool. Example prompt: "Using the attached Vehicle Usage and Motor Pool Utilization exports for [month], build a one-page fleet dashboard with charts for trips per vehicle, idle vehicles and requests turned down by site. List the 10 least-used vehicles and summarize three trends for leadership." Always spot-check figures against the source reports, and follow your organization's data-sharing policy.</a:t>
            </a:r>
          </a:p>
          <a:p>
            <a:endParaRPr sz="1200" b="0"/>
          </a:p>
          <a:p>
            <a:r>
              <a:rPr sz="1200" b="0"/>
              <a:t>Report Center is coming soon; until then, run the same reports from the Reports menu. Optional: a 2-minute live demo of Excel or the AI approach.</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0:47 – 0:48</a:t>
            </a:r>
          </a:p>
          <a:p>
            <a:endParaRPr sz="1200" b="1"/>
          </a:p>
          <a:p>
            <a:r>
              <a:rPr sz="1200" b="1"/>
              <a:t>SCRIPT</a:t>
            </a:r>
          </a:p>
          <a:p>
            <a:r>
              <a:rPr sz="1200" b="0"/>
              <a:t>Thanks, Brian. The secret is to make benchmarking a habit, not a project — and FleetCommander makes the habit easy, because the reports are the same every time.</a:t>
            </a:r>
          </a:p>
          <a:p>
            <a:r>
              <a:rPr sz="1200" b="0"/>
              <a:t>Monthly: review your dashboard, look for unusual trends, monitor idle vehicles, and review denials. In FleetCommander, that's the Vehicle Usage Report, Motor Pool Utilization, and the Cancellations report by reason.</a:t>
            </a:r>
          </a:p>
          <a:p>
            <a:r>
              <a:rPr sz="1200" b="0"/>
              <a:t>Quarterly: compare departments, evaluate distribution, review operating costs, and look for reassignment opportunities — that's Usage by Department and the TCO Expense Summary.</a:t>
            </a:r>
          </a:p>
          <a:p>
            <a:r>
              <a:rPr sz="1200" b="0"/>
              <a:t>Annually: support replacement planning, evaluate right-sizing, review long-term trends, and update policies — year-over-year Vehicle Usage plus TCO gives you the evidence.</a:t>
            </a:r>
          </a:p>
          <a:p>
            <a:r>
              <a:rPr sz="1200" b="0"/>
              <a:t>If reports are created every month but never discussed, opportunities are being missed. The guide includes a monthly checklist and quarterly review questions you can use as-is.</a:t>
            </a:r>
          </a:p>
          <a:p>
            <a:endParaRPr sz="1200" b="0"/>
          </a:p>
          <a:p>
            <a:r>
              <a:rPr sz="1200" b="1"/>
              <a:t>CUES</a:t>
            </a:r>
          </a:p>
          <a:p>
            <a:r>
              <a:rPr sz="1200" b="0"/>
              <a:t>• Point to the orange "In FleetCommander" line at the bottom of each card.</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0:48 – 0:52</a:t>
            </a:r>
          </a:p>
          <a:p>
            <a:endParaRPr sz="1200" b="1"/>
          </a:p>
          <a:p>
            <a:r>
              <a:rPr sz="1200" b="1"/>
              <a:t>SCRIPT</a:t>
            </a:r>
          </a:p>
          <a:p>
            <a:r>
              <a:rPr sz="1200" b="0"/>
              <a:t>Here's your take-home: a 30-day benchmarking plan — and each week has a FleetCommander step, so you know exactly where to start.</a:t>
            </a:r>
          </a:p>
          <a:p>
            <a:r>
              <a:rPr sz="1200" b="0"/>
              <a:t>Week one, set your baseline. Confirm your active inventory in Manage Vehicles, run last month's Vehicle Usage and Motor Pool Utilization reports, and check that your cancellation types are marked Turned Down where they should be.</a:t>
            </a:r>
          </a:p>
          <a:p>
            <a:r>
              <a:rPr sz="1200" b="0"/>
              <a:t>Week two, find the trends. Rerun those reports for the previous few months, look at the Cancellations report by reason, and check Usage by Department.</a:t>
            </a:r>
          </a:p>
          <a:p>
            <a:r>
              <a:rPr sz="1200" b="0"/>
              <a:t>Week three, spot opportunities. Use the Vehicle Availability chart, Reservation Reassignment, and the TCO Expense Summary with your usage data to find vehicles that could move, be shared, or be retired.</a:t>
            </a:r>
          </a:p>
          <a:p>
            <a:r>
              <a:rPr sz="1200" b="0"/>
              <a:t>Week four, share what you found with leadership — an Excel or AI-built dashboard works well — and set a monthly report routine so this becomes a habit.</a:t>
            </a:r>
          </a:p>
          <a:p>
            <a:r>
              <a:rPr sz="1200" b="0"/>
              <a:t>Now, take three minutes and fill in your worksheet: your week-one owner, a start date, and the first report you're going to pull. Brian and I — and the whole Client Success team — will come around to help.</a:t>
            </a:r>
          </a:p>
          <a:p>
            <a:endParaRPr sz="1200" b="0"/>
          </a:p>
          <a:p>
            <a:r>
              <a:rPr sz="1200" b="1"/>
              <a:t>CUES</a:t>
            </a:r>
          </a:p>
          <a:p>
            <a:r>
              <a:rPr sz="1200" b="0"/>
              <a:t>• Give 3 minutes of quiet worksheet time.</a:t>
            </a:r>
          </a:p>
          <a:p>
            <a:r>
              <a:rPr sz="1200" b="0"/>
              <a:t>• Circulate with the CS team — a great moment to connect with your own accounts.</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0:52 – 0:53</a:t>
            </a:r>
          </a:p>
          <a:p>
            <a:endParaRPr sz="1200" b="1"/>
          </a:p>
          <a:p>
            <a:r>
              <a:rPr sz="1200" b="1"/>
              <a:t>SCRIPT</a:t>
            </a:r>
          </a:p>
          <a:p>
            <a:r>
              <a:rPr sz="1200" b="0"/>
              <a:t>If you remember only three things from today: consistent data beats perfect data. Trends beat isolated numbers. And small, consistent improvements add up.</a:t>
            </a:r>
          </a:p>
          <a:p>
            <a:r>
              <a:rPr sz="1200" b="0"/>
              <a:t>Benchmarking isn't a one-time project — it's an ongoing management practice. As the guide puts it, the most effective fleet managers don't rely on intuition alone; they rely on visibility. FleetCommander gives you that visibility — your job is to keep the data consistent and keep looking.</a:t>
            </a:r>
          </a:p>
          <a:p>
            <a:endParaRPr sz="1200" b="0"/>
          </a:p>
          <a:p>
            <a:r>
              <a:rPr sz="1200" b="1"/>
              <a:t>CUES</a:t>
            </a:r>
          </a:p>
          <a:p>
            <a:r>
              <a:rPr sz="1200" b="0"/>
              <a:t>• Slow down. One line at a time.</a:t>
            </a:r>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0:53 – 0:55</a:t>
            </a:r>
          </a:p>
          <a:p>
            <a:endParaRPr sz="1200" b="1"/>
          </a:p>
          <a:p>
            <a:r>
              <a:rPr sz="1200" b="1"/>
              <a:t>SCRIPT</a:t>
            </a:r>
          </a:p>
          <a:p>
            <a:r>
              <a:rPr sz="1200" b="0"/>
              <a:t>Two next steps.</a:t>
            </a:r>
          </a:p>
          <a:p>
            <a:r>
              <a:rPr sz="1200" b="0"/>
              <a:t>First, scan this QR code to get The Fleet Utilization Benchmarking Guide. Everything we covered today — the metrics, the checklists, and the 30-day plan — is in one place.</a:t>
            </a:r>
          </a:p>
          <a:p>
            <a:r>
              <a:rPr sz="1200" b="0"/>
              <a:t>Second, bring your 30-day plan to your Client Success Manager and book a benchmarking review. We'll help you set up the right reports for your fleet.</a:t>
            </a:r>
          </a:p>
          <a:p>
            <a:r>
              <a:rPr sz="1200" b="0"/>
              <a:t>And remember, there's a survey at the end of the conference — we'd love your feedback.</a:t>
            </a:r>
          </a:p>
          <a:p>
            <a:endParaRPr sz="1200" b="0"/>
          </a:p>
          <a:p>
            <a:r>
              <a:rPr sz="1200" b="1"/>
              <a:t>CUES</a:t>
            </a:r>
          </a:p>
          <a:p>
            <a:r>
              <a:rPr sz="1200" b="0"/>
              <a:t>• Leave the QR code up long enough for people to scan it.</a:t>
            </a:r>
          </a:p>
          <a:p>
            <a:endParaRPr sz="1200" b="0"/>
          </a:p>
          <a:p>
            <a:r>
              <a:rPr sz="1200" b="1"/>
              <a:t>HANDOFF → "Brian, let's open it up."</a:t>
            </a:r>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&amp; Brian   |   TIME: 0:55 – 1:00</a:t>
            </a:r>
          </a:p>
          <a:p>
            <a:endParaRPr sz="1200" b="1"/>
          </a:p>
          <a:p>
            <a:r>
              <a:rPr sz="1200" b="1"/>
              <a:t>SCRIPT</a:t>
            </a:r>
          </a:p>
          <a:p>
            <a:r>
              <a:rPr sz="1200" b="0"/>
              <a:t>BRIAN: </a:t>
            </a:r>
            <a:r>
              <a:rPr lang="en-US"/>
              <a:t>Our hope is that this got the gears turning for you and helped you start thinking about ways this can help your organization. We appreciate you all being here and look forward to spending the next few days together. </a:t>
            </a:r>
            <a:endParaRPr lang="en-US" sz="1200" b="0"/>
          </a:p>
          <a:p>
            <a:endParaRPr sz="1200" b="0"/>
          </a:p>
          <a:p>
            <a:r>
              <a:rPr sz="1200" b="0"/>
              <a:t>KRISTIN: Thanks so much for spending this time with Brian and I </a:t>
            </a:r>
            <a:r>
              <a:rPr lang="en-US"/>
              <a:t>—If you would like to talk through this more, we will be back here for the afternoon....happy to connect and talk through this or anything else you might have questions on. </a:t>
            </a:r>
            <a:endParaRPr sz="1200" b="0"/>
          </a:p>
          <a:p>
            <a:endParaRPr sz="1200" b="0"/>
          </a:p>
          <a:p>
            <a:r>
              <a:rPr sz="1200" b="1"/>
              <a:t>CUES</a:t>
            </a:r>
          </a:p>
          <a:p>
            <a:r>
              <a:rPr sz="1200" b="0"/>
              <a:t>• Repeat each question into the mic before answering.</a:t>
            </a:r>
          </a:p>
          <a:p>
            <a:r>
              <a:rPr sz="1200" b="0"/>
              <a:t>• If time is short, invite people to the booth.</a:t>
            </a:r>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sz="1200" b="1"/>
              <a:t>PRESENTER: Kristin   |   TIME: ~1 min</a:t>
            </a:r>
          </a:p>
          <a:p>
            <a:endParaRPr sz="1200" b="1"/>
          </a:p>
          <a:p>
            <a:r>
              <a:rPr sz="1200" b="1"/>
              <a:t>SCRIPT</a:t>
            </a:r>
          </a:p>
          <a:p>
            <a:r>
              <a:rPr sz="1200" b="0"/>
              <a:t>Before you head out, here's what's next. We'll take a break at 4:00, and then at 6:00 we'll all get together for the group reception, dinner, and the Swag Swap — so don't forget your wrapped swag item from your organization.</a:t>
            </a:r>
          </a:p>
          <a:p>
            <a:r>
              <a:rPr sz="1200" b="0"/>
              <a:t>Tomorrow, Wednesday, breakfast starts at 8:00 am, and Don Dymont kicks off with the official Welcome to COMMAND 2026 at 8:30.</a:t>
            </a:r>
          </a:p>
          <a:p>
            <a:r>
              <a:rPr sz="1200" b="0"/>
              <a:t>If you need anything at all, find us at the AgileFleet booth or email clientsuccess@agilefleet.com.</a:t>
            </a:r>
          </a:p>
          <a:p>
            <a:endParaRPr sz="1200" b="0"/>
          </a:p>
          <a:p>
            <a:r>
              <a:rPr sz="1200" b="1"/>
              <a:t>CUES</a:t>
            </a:r>
          </a:p>
          <a:p>
            <a:r>
              <a:rPr sz="1200" b="0"/>
              <a:t>• Agenda is subject to change — confirm times the morning of.</a:t>
            </a:r>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828800" cy="748282"/>
          </a:xfrm>
          <a:prstGeom prst="rect">
            <a:avLst/>
          </a:prstGeom>
        </p:spPr>
      </p:pic>
      <p:sp>
        <p:nvSpPr>
          <p:cNvPr id="3" name="Text 0"/>
          <p:cNvSpPr>
            <a:spLocks noGrp="1"/>
          </p:cNvSpPr>
          <p:nvPr>
            <p:ph type="title" idx="101" hasCustomPrompt="1"/>
          </p:nvPr>
        </p:nvSpPr>
        <p:spPr>
          <a:xfrm>
            <a:off x="640080" y="2286000"/>
            <a:ext cx="7589520" cy="1417320"/>
          </a:xfrm>
          <a:prstGeom prst="rect">
            <a:avLst/>
          </a:prstGeom>
          <a:noFill/>
          <a:ln/>
        </p:spPr>
        <p:txBody>
          <a:bodyPr wrap="square" rtlCol="0"/>
          <a:lstStyle>
            <a:lvl1pPr marL="0" indent="0" algn="l">
              <a:buNone/>
              <a:defRPr lang="en-US" sz="4400" b="1" dirty="0">
                <a:solidFill>
                  <a:srgbClr val="FFFFFF"/>
                </a:solidFill>
                <a:latin typeface="Syne" pitchFamily="34" charset="0"/>
                <a:ea typeface="Syne" pitchFamily="34" charset="-122"/>
                <a:cs typeface="Syne" pitchFamily="34" charset="-120"/>
              </a:defRPr>
            </a:lvl1pPr>
          </a:lstStyle>
          <a:p>
            <a:pPr marL="0" indent="0" algn="l">
              <a:buNone/>
            </a:pPr>
            <a:r>
              <a:rPr lang="en-US" sz="4400" b="1">
                <a:solidFill>
                  <a:srgbClr val="FFFFFF"/>
                </a:solidFill>
                <a:latin typeface="Syne" pitchFamily="34" charset="0"/>
                <a:ea typeface="Syne" pitchFamily="34" charset="-122"/>
                <a:cs typeface="Syne" pitchFamily="34" charset="-120"/>
              </a:rPr>
              <a:t>Presentation Title</a:t>
            </a:r>
            <a:endParaRPr lang="en-US" sz="4400"/>
          </a:p>
        </p:txBody>
      </p:sp>
      <p:sp>
        <p:nvSpPr>
          <p:cNvPr id="4" name="Text 0"/>
          <p:cNvSpPr>
            <a:spLocks noGrp="1"/>
          </p:cNvSpPr>
          <p:nvPr>
            <p:ph type="body" idx="102" hasCustomPrompt="1"/>
          </p:nvPr>
        </p:nvSpPr>
        <p:spPr>
          <a:xfrm>
            <a:off x="640080" y="3931920"/>
            <a:ext cx="7589520" cy="548640"/>
          </a:xfrm>
          <a:prstGeom prst="rect">
            <a:avLst/>
          </a:prstGeom>
          <a:noFill/>
          <a:ln/>
        </p:spPr>
        <p:txBody>
          <a:bodyPr wrap="square" rtlCol="0"/>
          <a:lstStyle>
            <a:lvl1pPr marL="0" indent="0" algn="l">
              <a:buNone/>
              <a:defRPr lang="en-US" sz="2000" dirty="0">
                <a:solidFill>
                  <a:srgbClr val="5CC6DC"/>
                </a:solidFill>
                <a:latin typeface="Syne" pitchFamily="34" charset="0"/>
                <a:ea typeface="Syne" pitchFamily="34" charset="-122"/>
                <a:cs typeface="Syne" pitchFamily="34" charset="-120"/>
              </a:defRPr>
            </a:lvl1pPr>
          </a:lstStyle>
          <a:p>
            <a:pPr marL="0" indent="0" algn="l">
              <a:buNone/>
            </a:pPr>
            <a:r>
              <a:rPr lang="en-US" sz="2000">
                <a:solidFill>
                  <a:srgbClr val="5CC6DC"/>
                </a:solidFill>
                <a:latin typeface="Syne" pitchFamily="34" charset="0"/>
                <a:ea typeface="Syne" pitchFamily="34" charset="-122"/>
                <a:cs typeface="Syne" pitchFamily="34" charset="-120"/>
              </a:rPr>
              <a:t>Subtitle or Track Name</a:t>
            </a:r>
            <a:endParaRPr lang="en-US" sz="200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a:solidFill>
                  <a:srgbClr val="AEBBCB"/>
                </a:solidFill>
                <a:latin typeface="Roboto" pitchFamily="34" charset="0"/>
                <a:ea typeface="Roboto" pitchFamily="34" charset="-122"/>
                <a:cs typeface="Roboto" pitchFamily="34" charset="-120"/>
              </a:rPr>
              <a:t>COMMAND User Conference 2026  •  Glendale, AZ</a:t>
            </a:r>
            <a:endParaRPr lang="en-US" sz="130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Divi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10362895" y="457200"/>
            <a:ext cx="1371600" cy="561211"/>
          </a:xfrm>
          <a:prstGeom prst="rect">
            <a:avLst/>
          </a:prstGeom>
        </p:spPr>
      </p:pic>
      <p:sp>
        <p:nvSpPr>
          <p:cNvPr id="3" name="Text 0"/>
          <p:cNvSpPr>
            <a:spLocks noGrp="1"/>
          </p:cNvSpPr>
          <p:nvPr>
            <p:ph type="body" idx="101" hasCustomPrompt="1"/>
          </p:nvPr>
        </p:nvSpPr>
        <p:spPr>
          <a:xfrm>
            <a:off x="640080" y="868680"/>
            <a:ext cx="7315200" cy="411480"/>
          </a:xfrm>
          <a:prstGeom prst="rect">
            <a:avLst/>
          </a:prstGeom>
          <a:noFill/>
          <a:ln/>
        </p:spPr>
        <p:txBody>
          <a:bodyPr wrap="square" rtlCol="0"/>
          <a:lstStyle>
            <a:lvl1pPr marL="0" indent="0" algn="l">
              <a:buNone/>
              <a:defRPr lang="en-US" sz="1400" b="1" kern="0" spc="300" dirty="0">
                <a:solidFill>
                  <a:srgbClr val="F58220"/>
                </a:solidFill>
                <a:latin typeface="Roboto" pitchFamily="34" charset="0"/>
                <a:ea typeface="Roboto" pitchFamily="34" charset="-122"/>
                <a:cs typeface="Roboto" pitchFamily="34" charset="-120"/>
              </a:defRPr>
            </a:lvl1pPr>
          </a:lstStyle>
          <a:p>
            <a:pPr marL="0" indent="0" algn="l">
              <a:buNone/>
            </a:pPr>
            <a:r>
              <a:rPr lang="en-US" sz="1400" b="1" kern="0" spc="300">
                <a:solidFill>
                  <a:srgbClr val="F58220"/>
                </a:solidFill>
                <a:latin typeface="Roboto" pitchFamily="34" charset="0"/>
                <a:ea typeface="Roboto" pitchFamily="34" charset="-122"/>
                <a:cs typeface="Roboto" pitchFamily="34" charset="-120"/>
              </a:rPr>
              <a:t>SECTION 01</a:t>
            </a:r>
            <a:endParaRPr lang="en-US" sz="1400"/>
          </a:p>
        </p:txBody>
      </p:sp>
      <p:sp>
        <p:nvSpPr>
          <p:cNvPr id="4" name="Text 0"/>
          <p:cNvSpPr>
            <a:spLocks noGrp="1"/>
          </p:cNvSpPr>
          <p:nvPr>
            <p:ph type="title" idx="102" hasCustomPrompt="1"/>
          </p:nvPr>
        </p:nvSpPr>
        <p:spPr>
          <a:xfrm>
            <a:off x="640080" y="1325880"/>
            <a:ext cx="7589520" cy="14630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a:solidFill>
                  <a:srgbClr val="FFFFFF"/>
                </a:solidFill>
                <a:latin typeface="Syne" pitchFamily="34" charset="0"/>
                <a:ea typeface="Syne" pitchFamily="34" charset="-122"/>
                <a:cs typeface="Syne" pitchFamily="34" charset="-120"/>
              </a:rPr>
              <a:t>Section Title</a:t>
            </a:r>
            <a:endParaRPr lang="en-US" sz="400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xt Conten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Text 0"/>
          <p:cNvSpPr>
            <a:spLocks noGrp="1"/>
          </p:cNvSpPr>
          <p:nvPr>
            <p:ph type="body" idx="102" hasCustomPrompt="1"/>
          </p:nvPr>
        </p:nvSpPr>
        <p:spPr>
          <a:xfrm>
            <a:off x="548640" y="1417320"/>
            <a:ext cx="11064240" cy="4142232"/>
          </a:xfrm>
          <a:prstGeom prst="rect">
            <a:avLst/>
          </a:prstGeom>
          <a:noFill/>
          <a:ln/>
        </p:spPr>
        <p:txBody>
          <a:bodyPr wrap="square" rtlCol="0"/>
          <a:lstStyle>
            <a:lvl1pPr marL="228600" indent="-228600" algn="l">
              <a:buSzPct val="100000"/>
              <a:buChar char="●"/>
              <a:defRPr lang="en-US" sz="1600" dirty="0">
                <a:solidFill>
                  <a:srgbClr val="1A1A1A"/>
                </a:solidFill>
                <a:latin typeface="Roboto" pitchFamily="34" charset="0"/>
                <a:ea typeface="Roboto" pitchFamily="34" charset="-122"/>
                <a:cs typeface="Roboto" pitchFamily="34" charset="-120"/>
              </a:defRPr>
            </a:lvl1pPr>
          </a:lstStyle>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First point goes here</a:t>
            </a:r>
            <a:endParaRPr lang="en-US" sz="1600"/>
          </a:p>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Second point goes here</a:t>
            </a:r>
            <a:endParaRPr lang="en-US" sz="1600"/>
          </a:p>
          <a:p>
            <a:pPr marL="228600" indent="-228600" algn="l">
              <a:buSzPct val="100000"/>
              <a:buChar char="●"/>
            </a:pPr>
            <a:r>
              <a:rPr lang="en-US" sz="1600">
                <a:solidFill>
                  <a:srgbClr val="1A1A1A"/>
                </a:solidFill>
                <a:latin typeface="Roboto" pitchFamily="34" charset="0"/>
                <a:ea typeface="Roboto" pitchFamily="34" charset="-122"/>
                <a:cs typeface="Roboto" pitchFamily="34" charset="-120"/>
              </a:rPr>
              <a:t>Third point goes here</a:t>
            </a:r>
            <a:endParaRPr lang="en-US" sz="1600"/>
          </a:p>
        </p:txBody>
      </p:sp>
      <p:pic>
        <p:nvPicPr>
          <p:cNvPr id="5"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6" name="Text 0"/>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ntent (Text + Image)">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Text 0"/>
          <p:cNvSpPr>
            <a:spLocks noGrp="1"/>
          </p:cNvSpPr>
          <p:nvPr>
            <p:ph type="body" idx="102" hasCustomPrompt="1"/>
          </p:nvPr>
        </p:nvSpPr>
        <p:spPr>
          <a:xfrm>
            <a:off x="548640" y="1417320"/>
            <a:ext cx="521208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First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Second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Third point goes here</a:t>
            </a:r>
            <a:endParaRPr lang="en-US" sz="1500"/>
          </a:p>
        </p:txBody>
      </p:sp>
      <p:sp>
        <p:nvSpPr>
          <p:cNvPr id="5" name="Shape 0"/>
          <p:cNvSpPr/>
          <p:nvPr/>
        </p:nvSpPr>
        <p:spPr>
          <a:xfrm>
            <a:off x="6080760" y="1417320"/>
            <a:ext cx="5532120" cy="4142232"/>
          </a:xfrm>
          <a:prstGeom prst="rect">
            <a:avLst/>
          </a:prstGeom>
          <a:solidFill>
            <a:srgbClr val="DCE7F3"/>
          </a:solidFill>
          <a:ln w="12700">
            <a:solidFill>
              <a:srgbClr val="3773BC"/>
            </a:solidFill>
            <a:prstDash val="dash"/>
          </a:ln>
        </p:spPr>
        <p:txBody>
          <a:bodyPr/>
          <a:lstStyle/>
          <a:p>
            <a:endParaRPr lang="en-US"/>
          </a:p>
        </p:txBody>
      </p:sp>
      <p:sp>
        <p:nvSpPr>
          <p:cNvPr id="6" name="Text 1"/>
          <p:cNvSpPr/>
          <p:nvPr/>
        </p:nvSpPr>
        <p:spPr>
          <a:xfrm>
            <a:off x="6080760" y="1417320"/>
            <a:ext cx="5532120" cy="4142232"/>
          </a:xfrm>
          <a:prstGeom prst="rect">
            <a:avLst/>
          </a:prstGeom>
          <a:noFill/>
          <a:ln/>
        </p:spPr>
        <p:txBody>
          <a:bodyPr wrap="square" lIns="0" tIns="0" rIns="0" bIns="0" rtlCol="0" anchor="ctr"/>
          <a:lstStyle/>
          <a:p>
            <a:pPr marL="0" indent="0" algn="ctr">
              <a:buNone/>
            </a:pPr>
            <a:r>
              <a:rPr lang="en-US" sz="1400">
                <a:solidFill>
                  <a:srgbClr val="3773BC"/>
                </a:solidFill>
                <a:latin typeface="Roboto" pitchFamily="34" charset="0"/>
                <a:ea typeface="Roboto" pitchFamily="34" charset="-122"/>
                <a:cs typeface="Roboto" pitchFamily="34" charset="-120"/>
              </a:rPr>
              <a:t>Insert image</a:t>
            </a:r>
            <a:endParaRPr lang="en-US" sz="1400"/>
          </a:p>
        </p:txBody>
      </p:sp>
      <p:sp>
        <p:nvSpPr>
          <p:cNvPr id="7" name="Text 2"/>
          <p:cNvSpPr>
            <a:spLocks noGrp="1"/>
          </p:cNvSpPr>
          <p:nvPr>
            <p:ph idx="105" hasCustomPrompt="1"/>
          </p:nvPr>
        </p:nvSpPr>
        <p:spPr>
          <a:xfrm>
            <a:off x="6080760" y="1417320"/>
            <a:ext cx="5532120" cy="4142232"/>
          </a:xfrm>
          <a:prstGeom prst="rect">
            <a:avLst/>
          </a:prstGeom>
          <a:noFill/>
          <a:ln/>
        </p:spPr>
        <p:txBody>
          <a:bodyPr wrap="square" rtlCol="0"/>
          <a:lstStyle>
            <a:lvl1pPr marL="0" indent="0">
              <a:buNone/>
              <a:defRPr lang="en-US" dirty="0"/>
            </a:lvl1pPr>
          </a:lstStyle>
          <a:p>
            <a:pPr marL="0" indent="0">
              <a:buNone/>
            </a:pPr>
            <a:endParaRPr lang="en-US"/>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2"/>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tat Highlight">
    <p:bg>
      <p:bgPr>
        <a:solidFill>
          <a:srgbClr val="FFFFFF"/>
        </a:solidFill>
        <a:effectLst/>
      </p:bgPr>
    </p:bg>
    <p:spTree>
      <p:nvGrpSpPr>
        <p:cNvPr id="1" name=""/>
        <p:cNvGrpSpPr/>
        <p:nvPr/>
      </p:nvGrpSpPr>
      <p:grpSpPr>
        <a:xfrm>
          <a:off x="0" y="0"/>
          <a:ext cx="0" cy="0"/>
          <a:chOff x="0" y="0"/>
          <a:chExt cx="0" cy="0"/>
        </a:xfrm>
      </p:grpSpPr>
      <p:pic>
        <p:nvPicPr>
          <p:cNvPr id="2" name="Image 0" descr="AFL-logo.png"/>
          <p:cNvPicPr>
            <a:picLocks noChangeAspect="1"/>
          </p:cNvPicPr>
          <p:nvPr/>
        </p:nvPicPr>
        <p:blipFill>
          <a:blip r:embed="rId2"/>
          <a:stretch>
            <a:fillRect/>
          </a:stretch>
        </p:blipFill>
        <p:spPr>
          <a:xfrm>
            <a:off x="10362895" y="384048"/>
            <a:ext cx="1371600" cy="561211"/>
          </a:xfrm>
          <a:prstGeom prst="rect">
            <a:avLst/>
          </a:prstGeom>
        </p:spPr>
      </p:pic>
      <p:sp>
        <p:nvSpPr>
          <p:cNvPr id="3" name="Text 0"/>
          <p:cNvSpPr>
            <a:spLocks noGrp="1"/>
          </p:cNvSpPr>
          <p:nvPr>
            <p:ph type="title" idx="101" hasCustomPrompt="1"/>
          </p:nvPr>
        </p:nvSpPr>
        <p:spPr>
          <a:xfrm>
            <a:off x="548640" y="411480"/>
            <a:ext cx="8778240" cy="685800"/>
          </a:xfrm>
          <a:prstGeom prst="rect">
            <a:avLst/>
          </a:prstGeom>
          <a:noFill/>
          <a:ln/>
        </p:spPr>
        <p:txBody>
          <a:bodyPr wrap="square" rtlCol="0"/>
          <a:lstStyle>
            <a:lvl1pPr marL="0" indent="0" algn="l">
              <a:buNone/>
              <a:defRPr lang="en-US" sz="3000" b="1" dirty="0">
                <a:solidFill>
                  <a:srgbClr val="0B1F38"/>
                </a:solidFill>
                <a:latin typeface="Syne" pitchFamily="34" charset="0"/>
                <a:ea typeface="Syne" pitchFamily="34" charset="-122"/>
                <a:cs typeface="Syne" pitchFamily="34" charset="-120"/>
              </a:defRPr>
            </a:lvl1pPr>
          </a:lstStyle>
          <a:p>
            <a:pPr marL="0" indent="0" algn="l">
              <a:buNone/>
            </a:pPr>
            <a:r>
              <a:rPr lang="en-US" sz="3000" b="1">
                <a:solidFill>
                  <a:srgbClr val="0B1F38"/>
                </a:solidFill>
                <a:latin typeface="Syne" pitchFamily="34" charset="0"/>
                <a:ea typeface="Syne" pitchFamily="34" charset="-122"/>
                <a:cs typeface="Syne" pitchFamily="34" charset="-120"/>
              </a:rPr>
              <a:t>Content Title</a:t>
            </a:r>
            <a:endParaRPr lang="en-US" sz="3000"/>
          </a:p>
        </p:txBody>
      </p:sp>
      <p:sp>
        <p:nvSpPr>
          <p:cNvPr id="4" name="Shape 0"/>
          <p:cNvSpPr/>
          <p:nvPr/>
        </p:nvSpPr>
        <p:spPr>
          <a:xfrm>
            <a:off x="548640" y="1417320"/>
            <a:ext cx="3749040" cy="4142232"/>
          </a:xfrm>
          <a:prstGeom prst="rect">
            <a:avLst/>
          </a:prstGeom>
          <a:solidFill>
            <a:srgbClr val="0B1F38"/>
          </a:solidFill>
          <a:ln/>
        </p:spPr>
        <p:txBody>
          <a:bodyPr/>
          <a:lstStyle/>
          <a:p>
            <a:endParaRPr lang="en-US"/>
          </a:p>
        </p:txBody>
      </p:sp>
      <p:sp>
        <p:nvSpPr>
          <p:cNvPr id="5" name="Text 1"/>
          <p:cNvSpPr>
            <a:spLocks noGrp="1"/>
          </p:cNvSpPr>
          <p:nvPr>
            <p:ph type="body" idx="103" hasCustomPrompt="1"/>
          </p:nvPr>
        </p:nvSpPr>
        <p:spPr>
          <a:xfrm>
            <a:off x="822960" y="2377440"/>
            <a:ext cx="3200400" cy="1280160"/>
          </a:xfrm>
          <a:prstGeom prst="rect">
            <a:avLst/>
          </a:prstGeom>
          <a:noFill/>
          <a:ln/>
        </p:spPr>
        <p:txBody>
          <a:bodyPr wrap="square" rtlCol="0"/>
          <a:lstStyle>
            <a:lvl1pPr marL="0" indent="0" algn="l">
              <a:buNone/>
              <a:defRPr lang="en-US" sz="6400" b="1" dirty="0">
                <a:solidFill>
                  <a:srgbClr val="F58220"/>
                </a:solidFill>
                <a:latin typeface="Syne" pitchFamily="34" charset="0"/>
                <a:ea typeface="Syne" pitchFamily="34" charset="-122"/>
                <a:cs typeface="Syne" pitchFamily="34" charset="-120"/>
              </a:defRPr>
            </a:lvl1pPr>
          </a:lstStyle>
          <a:p>
            <a:pPr marL="0" indent="0" algn="l">
              <a:buNone/>
            </a:pPr>
            <a:r>
              <a:rPr lang="en-US" sz="6400" b="1">
                <a:solidFill>
                  <a:srgbClr val="F58220"/>
                </a:solidFill>
                <a:latin typeface="Syne" pitchFamily="34" charset="0"/>
                <a:ea typeface="Syne" pitchFamily="34" charset="-122"/>
                <a:cs typeface="Syne" pitchFamily="34" charset="-120"/>
              </a:rPr>
              <a:t>42%</a:t>
            </a:r>
            <a:endParaRPr lang="en-US" sz="6400"/>
          </a:p>
        </p:txBody>
      </p:sp>
      <p:sp>
        <p:nvSpPr>
          <p:cNvPr id="6" name="Text 1"/>
          <p:cNvSpPr>
            <a:spLocks noGrp="1"/>
          </p:cNvSpPr>
          <p:nvPr>
            <p:ph type="body" idx="104" hasCustomPrompt="1"/>
          </p:nvPr>
        </p:nvSpPr>
        <p:spPr>
          <a:xfrm>
            <a:off x="822960" y="3657600"/>
            <a:ext cx="3200400" cy="914400"/>
          </a:xfrm>
          <a:prstGeom prst="rect">
            <a:avLst/>
          </a:prstGeom>
          <a:noFill/>
          <a:ln/>
        </p:spPr>
        <p:txBody>
          <a:bodyPr wrap="square" rtlCol="0"/>
          <a:lstStyle>
            <a:lvl1pPr marL="0" indent="0" algn="l">
              <a:buNone/>
              <a:defRPr lang="en-US" sz="1400" b="1" dirty="0">
                <a:solidFill>
                  <a:srgbClr val="5CC6DC"/>
                </a:solidFill>
                <a:latin typeface="Roboto" pitchFamily="34" charset="0"/>
                <a:ea typeface="Roboto" pitchFamily="34" charset="-122"/>
                <a:cs typeface="Roboto" pitchFamily="34" charset="-120"/>
              </a:defRPr>
            </a:lvl1pPr>
          </a:lstStyle>
          <a:p>
            <a:pPr marL="0" indent="0" algn="l">
              <a:buNone/>
            </a:pPr>
            <a:r>
              <a:rPr lang="en-US" sz="1400" b="1">
                <a:solidFill>
                  <a:srgbClr val="5CC6DC"/>
                </a:solidFill>
                <a:latin typeface="Roboto" pitchFamily="34" charset="0"/>
                <a:ea typeface="Roboto" pitchFamily="34" charset="-122"/>
                <a:cs typeface="Roboto" pitchFamily="34" charset="-120"/>
              </a:rPr>
              <a:t>Supporting stat label</a:t>
            </a:r>
            <a:endParaRPr lang="en-US" sz="1400"/>
          </a:p>
        </p:txBody>
      </p:sp>
      <p:sp>
        <p:nvSpPr>
          <p:cNvPr id="7" name="Text 1"/>
          <p:cNvSpPr>
            <a:spLocks noGrp="1"/>
          </p:cNvSpPr>
          <p:nvPr>
            <p:ph type="body" idx="105" hasCustomPrompt="1"/>
          </p:nvPr>
        </p:nvSpPr>
        <p:spPr>
          <a:xfrm>
            <a:off x="4709160" y="1417320"/>
            <a:ext cx="6903720" cy="4142232"/>
          </a:xfrm>
          <a:prstGeom prst="rect">
            <a:avLst/>
          </a:prstGeom>
          <a:noFill/>
          <a:ln/>
        </p:spPr>
        <p:txBody>
          <a:bodyPr wrap="square" rtlCol="0"/>
          <a:lstStyle>
            <a:lvl1pPr marL="203200" indent="-203200" algn="l">
              <a:buSzPct val="100000"/>
              <a:buChar char="●"/>
              <a:defRPr lang="en-US" sz="1500" dirty="0">
                <a:solidFill>
                  <a:srgbClr val="1A1A1A"/>
                </a:solidFill>
                <a:latin typeface="Roboto" pitchFamily="34" charset="0"/>
                <a:ea typeface="Roboto" pitchFamily="34" charset="-122"/>
                <a:cs typeface="Roboto" pitchFamily="34" charset="-120"/>
              </a:defRPr>
            </a:lvl1pPr>
          </a:lstStyle>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First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Second point goes here</a:t>
            </a:r>
            <a:endParaRPr lang="en-US" sz="1500"/>
          </a:p>
          <a:p>
            <a:pPr marL="203200" indent="-203200" algn="l">
              <a:buSzPct val="100000"/>
              <a:buChar char="●"/>
            </a:pPr>
            <a:r>
              <a:rPr lang="en-US" sz="1500">
                <a:solidFill>
                  <a:srgbClr val="1A1A1A"/>
                </a:solidFill>
                <a:latin typeface="Roboto" pitchFamily="34" charset="0"/>
                <a:ea typeface="Roboto" pitchFamily="34" charset="-122"/>
                <a:cs typeface="Roboto" pitchFamily="34" charset="-120"/>
              </a:rPr>
              <a:t>Third point goes here</a:t>
            </a:r>
            <a:endParaRPr lang="en-US" sz="1500"/>
          </a:p>
        </p:txBody>
      </p:sp>
      <p:pic>
        <p:nvPicPr>
          <p:cNvPr id="8" name="Image 1" descr="desert_strip_light.png"/>
          <p:cNvPicPr>
            <a:picLocks noChangeAspect="1"/>
          </p:cNvPicPr>
          <p:nvPr/>
        </p:nvPicPr>
        <p:blipFill>
          <a:blip r:embed="rId3"/>
          <a:stretch>
            <a:fillRect/>
          </a:stretch>
        </p:blipFill>
        <p:spPr>
          <a:xfrm>
            <a:off x="0" y="5897880"/>
            <a:ext cx="12191695" cy="960120"/>
          </a:xfrm>
          <a:prstGeom prst="rect">
            <a:avLst/>
          </a:prstGeom>
        </p:spPr>
      </p:pic>
      <p:sp>
        <p:nvSpPr>
          <p:cNvPr id="9" name="Text 1"/>
          <p:cNvSpPr/>
          <p:nvPr/>
        </p:nvSpPr>
        <p:spPr>
          <a:xfrm>
            <a:off x="548640" y="5605272"/>
            <a:ext cx="6858000" cy="256032"/>
          </a:xfrm>
          <a:prstGeom prst="rect">
            <a:avLst/>
          </a:prstGeom>
          <a:noFill/>
          <a:ln/>
        </p:spPr>
        <p:txBody>
          <a:bodyPr wrap="square" lIns="0" tIns="0" rIns="0" bIns="0" rtlCol="0" anchor="ctr"/>
          <a:lstStyle/>
          <a:p>
            <a:pPr marL="0" indent="0" algn="l">
              <a:buNone/>
            </a:pPr>
            <a:r>
              <a:rPr lang="en-US" sz="900" i="1">
                <a:solidFill>
                  <a:srgbClr val="818182"/>
                </a:solidFill>
                <a:latin typeface="Roboto" pitchFamily="34" charset="0"/>
                <a:ea typeface="Roboto" pitchFamily="34" charset="-122"/>
                <a:cs typeface="Roboto" pitchFamily="34" charset="-120"/>
              </a:rPr>
              <a:t>AgileFleet COMMAND User Conference 2026 · Glendale, AZ</a:t>
            </a:r>
            <a:endParaRPr lang="en-US" sz="900"/>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losing / 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0" descr="AFL-logo-white.png"/>
          <p:cNvPicPr>
            <a:picLocks noChangeAspect="1"/>
          </p:cNvPicPr>
          <p:nvPr/>
        </p:nvPicPr>
        <p:blipFill>
          <a:blip r:embed="rId3"/>
          <a:stretch>
            <a:fillRect/>
          </a:stretch>
        </p:blipFill>
        <p:spPr>
          <a:xfrm>
            <a:off x="548640" y="502920"/>
            <a:ext cx="1645920" cy="673453"/>
          </a:xfrm>
          <a:prstGeom prst="rect">
            <a:avLst/>
          </a:prstGeom>
        </p:spPr>
      </p:pic>
      <p:sp>
        <p:nvSpPr>
          <p:cNvPr id="3" name="Text 0"/>
          <p:cNvSpPr>
            <a:spLocks noGrp="1"/>
          </p:cNvSpPr>
          <p:nvPr>
            <p:ph type="title" idx="101" hasCustomPrompt="1"/>
          </p:nvPr>
        </p:nvSpPr>
        <p:spPr>
          <a:xfrm>
            <a:off x="640080" y="2286000"/>
            <a:ext cx="7589520" cy="1005840"/>
          </a:xfrm>
          <a:prstGeom prst="rect">
            <a:avLst/>
          </a:prstGeom>
          <a:noFill/>
          <a:ln/>
        </p:spPr>
        <p:txBody>
          <a:bodyPr wrap="square" rtlCol="0"/>
          <a:lstStyle>
            <a:lvl1pPr marL="0" indent="0" algn="l">
              <a:buNone/>
              <a:defRPr lang="en-US" sz="4000" b="1" dirty="0">
                <a:solidFill>
                  <a:srgbClr val="FFFFFF"/>
                </a:solidFill>
                <a:latin typeface="Syne" pitchFamily="34" charset="0"/>
                <a:ea typeface="Syne" pitchFamily="34" charset="-122"/>
                <a:cs typeface="Syne" pitchFamily="34" charset="-120"/>
              </a:defRPr>
            </a:lvl1pPr>
          </a:lstStyle>
          <a:p>
            <a:pPr marL="0" indent="0" algn="l">
              <a:buNone/>
            </a:pPr>
            <a:r>
              <a:rPr lang="en-US" sz="4000" b="1">
                <a:solidFill>
                  <a:srgbClr val="FFFFFF"/>
                </a:solidFill>
                <a:latin typeface="Syne" pitchFamily="34" charset="0"/>
                <a:ea typeface="Syne" pitchFamily="34" charset="-122"/>
                <a:cs typeface="Syne" pitchFamily="34" charset="-120"/>
              </a:rPr>
              <a:t>Thank You</a:t>
            </a:r>
            <a:endParaRPr lang="en-US" sz="4000"/>
          </a:p>
        </p:txBody>
      </p:sp>
      <p:sp>
        <p:nvSpPr>
          <p:cNvPr id="4" name="Text 0"/>
          <p:cNvSpPr>
            <a:spLocks noGrp="1"/>
          </p:cNvSpPr>
          <p:nvPr>
            <p:ph type="body" idx="102" hasCustomPrompt="1"/>
          </p:nvPr>
        </p:nvSpPr>
        <p:spPr>
          <a:xfrm>
            <a:off x="640080" y="3383280"/>
            <a:ext cx="7589520" cy="548640"/>
          </a:xfrm>
          <a:prstGeom prst="rect">
            <a:avLst/>
          </a:prstGeom>
          <a:noFill/>
          <a:ln/>
        </p:spPr>
        <p:txBody>
          <a:bodyPr wrap="square" rtlCol="0"/>
          <a:lstStyle>
            <a:lvl1pPr marL="0" indent="0" algn="l">
              <a:buNone/>
              <a:defRPr lang="en-US" sz="1800" dirty="0">
                <a:solidFill>
                  <a:srgbClr val="5CC6DC"/>
                </a:solidFill>
                <a:latin typeface="Syne" pitchFamily="34" charset="0"/>
                <a:ea typeface="Syne" pitchFamily="34" charset="-122"/>
                <a:cs typeface="Syne" pitchFamily="34" charset="-120"/>
              </a:defRPr>
            </a:lvl1pPr>
          </a:lstStyle>
          <a:p>
            <a:pPr marL="0" indent="0" algn="l">
              <a:buNone/>
            </a:pPr>
            <a:r>
              <a:rPr lang="en-US" sz="1800">
                <a:solidFill>
                  <a:srgbClr val="5CC6DC"/>
                </a:solidFill>
                <a:latin typeface="Syne" pitchFamily="34" charset="0"/>
                <a:ea typeface="Syne" pitchFamily="34" charset="-122"/>
                <a:cs typeface="Syne" pitchFamily="34" charset="-120"/>
              </a:rPr>
              <a:t>Questions? Find us at the AgileFleet booth.</a:t>
            </a:r>
            <a:endParaRPr lang="en-US" sz="1800"/>
          </a:p>
        </p:txBody>
      </p:sp>
      <p:sp>
        <p:nvSpPr>
          <p:cNvPr id="5" name="Text 0"/>
          <p:cNvSpPr>
            <a:spLocks noGrp="1"/>
          </p:cNvSpPr>
          <p:nvPr>
            <p:ph type="body" idx="103" hasCustomPrompt="1"/>
          </p:nvPr>
        </p:nvSpPr>
        <p:spPr>
          <a:xfrm>
            <a:off x="640080" y="5989320"/>
            <a:ext cx="7589520" cy="365760"/>
          </a:xfrm>
          <a:prstGeom prst="rect">
            <a:avLst/>
          </a:prstGeom>
          <a:noFill/>
          <a:ln/>
        </p:spPr>
        <p:txBody>
          <a:bodyPr wrap="square" rtlCol="0"/>
          <a:lstStyle>
            <a:lvl1pPr marL="0" indent="0" algn="l">
              <a:buNone/>
              <a:defRPr lang="en-US" sz="1300" dirty="0">
                <a:solidFill>
                  <a:srgbClr val="AEBBCB"/>
                </a:solidFill>
                <a:latin typeface="Roboto" pitchFamily="34" charset="0"/>
                <a:ea typeface="Roboto" pitchFamily="34" charset="-122"/>
                <a:cs typeface="Roboto" pitchFamily="34" charset="-120"/>
              </a:defRPr>
            </a:lvl1pPr>
          </a:lstStyle>
          <a:p>
            <a:pPr marL="0" indent="0" algn="l">
              <a:buNone/>
            </a:pPr>
            <a:r>
              <a:rPr lang="en-US" sz="1300">
                <a:solidFill>
                  <a:srgbClr val="AEBBCB"/>
                </a:solidFill>
                <a:latin typeface="Roboto" pitchFamily="34" charset="0"/>
                <a:ea typeface="Roboto" pitchFamily="34" charset="-122"/>
                <a:cs typeface="Roboto" pitchFamily="34" charset="-120"/>
              </a:rPr>
              <a:t>COMMAND User Conference 2026  •  Glendale, AZ</a:t>
            </a:r>
            <a:endParaRPr lang="en-US" sz="130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agilesuccess.agilefleet.com/fleetcommander_net/tools/requestfeedback/filter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agilesuccess.agilefleet.com/fleetcommander_net/Configure/UsageTypes/Edit?id=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nchor="b"/>
          <a:lstStyle/>
          <a:p>
            <a:pPr marL="0" indent="0" algn="l">
              <a:spcAft>
                <a:spcPts val="800"/>
              </a:spcAft>
              <a:buNone/>
            </a:pPr>
            <a:r>
              <a:rPr sz="4400" b="1" i="0">
                <a:solidFill>
                  <a:srgbClr val="FFFFFF"/>
                </a:solidFill>
                <a:latin typeface="Syne"/>
                <a:ea typeface="Syne"/>
                <a:cs typeface="Syne"/>
              </a:rPr>
              <a:t>Power User Playbook</a:t>
            </a:r>
          </a:p>
        </p:txBody>
      </p:sp>
      <p:sp>
        <p:nvSpPr>
          <p:cNvPr id="3" name="Text Placeholder 2"/>
          <p:cNvSpPr>
            <a:spLocks noGrp="1"/>
          </p:cNvSpPr>
          <p:nvPr>
            <p:ph type="body" idx="102"/>
          </p:nvPr>
        </p:nvSpPr>
        <p:spPr/>
        <p:txBody>
          <a:bodyPr wrap="square"/>
          <a:lstStyle/>
          <a:p>
            <a:pPr marL="0" indent="0" algn="l">
              <a:spcAft>
                <a:spcPts val="600"/>
              </a:spcAft>
              <a:buNone/>
            </a:pPr>
            <a:r>
              <a:rPr sz="2200" b="0" i="0">
                <a:solidFill>
                  <a:srgbClr val="5CC6DC"/>
                </a:solidFill>
                <a:latin typeface="Roboto"/>
                <a:ea typeface="Roboto"/>
                <a:cs typeface="Roboto"/>
              </a:rPr>
              <a:t>Tips &amp; Tricks That Matter</a:t>
            </a:r>
          </a:p>
          <a:p>
            <a:pPr marL="0" indent="0" algn="l">
              <a:spcAft>
                <a:spcPts val="800"/>
              </a:spcAft>
              <a:buNone/>
            </a:pPr>
            <a:r>
              <a:rPr sz="1600" b="0" i="0">
                <a:solidFill>
                  <a:srgbClr val="FFFFFF"/>
                </a:solidFill>
                <a:latin typeface="Roboto"/>
                <a:ea typeface="Roboto"/>
                <a:cs typeface="Roboto"/>
              </a:rPr>
              <a:t>Kristin Sondermann  &amp;  Brian Hall</a:t>
            </a:r>
          </a:p>
        </p:txBody>
      </p:sp>
      <p:sp>
        <p:nvSpPr>
          <p:cNvPr id="4" name="Text Placeholder 3"/>
          <p:cNvSpPr>
            <a:spLocks noGrp="1"/>
          </p:cNvSpPr>
          <p:nvPr>
            <p:ph type="body" idx="103"/>
          </p:nvPr>
        </p:nvSpPr>
        <p:spPr/>
        <p:txBody>
          <a:bodyPr wrap="square"/>
          <a:lstStyle/>
          <a:p>
            <a:pPr marL="0" indent="0" algn="l">
              <a:spcAft>
                <a:spcPts val="800"/>
              </a:spcAft>
              <a:buNone/>
            </a:pPr>
            <a:r>
              <a:rPr sz="1300" b="0" i="0">
                <a:solidFill>
                  <a:srgbClr val="AEBBCB"/>
                </a:solidFill>
                <a:latin typeface="Roboto"/>
                <a:ea typeface="Roboto"/>
                <a:cs typeface="Roboto"/>
              </a:rPr>
              <a:t>COMMAND User Conference 2026  •  November 3-5, 2026  •  Glendale, AZ</a:t>
            </a:r>
          </a:p>
        </p:txBody>
      </p:sp>
      <p:pic>
        <p:nvPicPr>
          <p:cNvPr id="5" name="Picture 4" descr="A black and white logo&#10;&#10;AI-generated content may be incorrect.">
            <a:extLst>
              <a:ext uri="{FF2B5EF4-FFF2-40B4-BE49-F238E27FC236}">
                <a16:creationId xmlns:a16="http://schemas.microsoft.com/office/drawing/2014/main" id="{C1E4981D-FEA0-2E46-256E-F198B3060731}"/>
              </a:ext>
            </a:extLst>
          </p:cNvPr>
          <p:cNvPicPr>
            <a:picLocks noChangeAspect="1"/>
          </p:cNvPicPr>
          <p:nvPr/>
        </p:nvPicPr>
        <p:blipFill>
          <a:blip r:embed="rId3"/>
          <a:stretch>
            <a:fillRect/>
          </a:stretch>
        </p:blipFill>
        <p:spPr>
          <a:xfrm>
            <a:off x="9806320" y="5789205"/>
            <a:ext cx="1670198" cy="764216"/>
          </a:xfrm>
          <a:prstGeom prst="rect">
            <a:avLst/>
          </a:prstGeom>
        </p:spPr>
      </p:pic>
      <p:sp>
        <p:nvSpPr>
          <p:cNvPr id="6" name="Text 0">
            <a:extLst>
              <a:ext uri="{FF2B5EF4-FFF2-40B4-BE49-F238E27FC236}">
                <a16:creationId xmlns:a16="http://schemas.microsoft.com/office/drawing/2014/main" id="{AC943439-1E40-FEAF-8389-E6B63912132F}"/>
              </a:ext>
            </a:extLst>
          </p:cNvPr>
          <p:cNvSpPr txBox="1">
            <a:spLocks/>
          </p:cNvSpPr>
          <p:nvPr/>
        </p:nvSpPr>
        <p:spPr>
          <a:xfrm>
            <a:off x="10095968" y="5787301"/>
            <a:ext cx="1077079" cy="223993"/>
          </a:xfrm>
          <a:prstGeom prst="rect">
            <a:avLst/>
          </a:prstGeom>
          <a:noFill/>
          <a:ln/>
        </p:spPr>
        <p:txBody>
          <a:bodyPr wrap="square" lIns="0" tIns="0" rIns="0" bIns="0" rtlCol="0" anchor="t"/>
          <a:lstStyle>
            <a:defPPr>
              <a:defRPr lang="en-US"/>
            </a:defPPr>
            <a:lvl1pPr marL="0" indent="0" algn="l" defTabSz="914400" rtl="0" eaLnBrk="1" latinLnBrk="0" hangingPunct="1">
              <a:spcBef>
                <a:spcPct val="20000"/>
              </a:spcBef>
              <a:buFont typeface="Arial" pitchFamily="34" charset="0"/>
              <a:buNone/>
              <a:defRPr lang="en-US" sz="1300" kern="1200" dirty="0">
                <a:solidFill>
                  <a:srgbClr val="AEBBCB"/>
                </a:solidFill>
                <a:latin typeface="Roboto" pitchFamily="34" charset="0"/>
                <a:ea typeface="Roboto" pitchFamily="34" charset="-122"/>
                <a:cs typeface="Robot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Roboto"/>
                <a:ea typeface="Roboto"/>
                <a:cs typeface="Roboto"/>
              </a:rPr>
              <a:t>Sponsored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Agenda</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a:t>
            </a:fld>
            <a:endParaRPr lang="en-US"/>
          </a:p>
        </p:txBody>
      </p:sp>
      <p:sp>
        <p:nvSpPr>
          <p:cNvPr id="26" name="Rounded Rectangle 25"/>
          <p:cNvSpPr/>
          <p:nvPr/>
        </p:nvSpPr>
        <p:spPr>
          <a:xfrm>
            <a:off x="548640" y="1417320"/>
            <a:ext cx="5394959"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411480" tIns="370332" rIns="411480" bIns="370332" rtlCol="0" anchor="t"/>
          <a:lstStyle/>
          <a:p>
            <a:pPr marL="0" indent="0" algn="l">
              <a:spcAft>
                <a:spcPts val="800"/>
              </a:spcAft>
              <a:buNone/>
            </a:pPr>
            <a:r>
              <a:rPr sz="4400" b="1" i="0">
                <a:solidFill>
                  <a:srgbClr val="F58220"/>
                </a:solidFill>
                <a:latin typeface="Syne"/>
                <a:ea typeface="Syne"/>
                <a:cs typeface="Syne"/>
              </a:rPr>
              <a:t>01</a:t>
            </a:r>
          </a:p>
          <a:p>
            <a:pPr marL="0" indent="0" algn="l">
              <a:spcAft>
                <a:spcPts val="1600"/>
              </a:spcAft>
              <a:buNone/>
            </a:pPr>
            <a:r>
              <a:rPr lang="en-US" sz="2400" b="1">
                <a:solidFill>
                  <a:srgbClr val="0B1F38"/>
                </a:solidFill>
                <a:latin typeface="Syne"/>
                <a:ea typeface="Syne"/>
                <a:cs typeface="Syne"/>
              </a:rPr>
              <a:t>What's</a:t>
            </a:r>
            <a:r>
              <a:rPr lang="en-US" sz="2400" b="1" i="0">
                <a:solidFill>
                  <a:srgbClr val="0B1F38"/>
                </a:solidFill>
                <a:latin typeface="Syne"/>
                <a:ea typeface="Syne"/>
                <a:cs typeface="Syne"/>
              </a:rPr>
              <a:t> </a:t>
            </a:r>
            <a:r>
              <a:rPr sz="2400" b="1" i="0">
                <a:solidFill>
                  <a:srgbClr val="0B1F38"/>
                </a:solidFill>
                <a:latin typeface="Syne"/>
                <a:ea typeface="Syne"/>
                <a:cs typeface="Syne"/>
              </a:rPr>
              <a:t>new (or new to you)?</a:t>
            </a:r>
          </a:p>
          <a:p>
            <a:pPr marL="285750" indent="-285750" algn="l">
              <a:spcAft>
                <a:spcPts val="1000"/>
              </a:spcAft>
              <a:buSzPct val="100000"/>
              <a:buChar char="●"/>
            </a:pPr>
            <a:r>
              <a:rPr sz="1700" b="0" i="0">
                <a:solidFill>
                  <a:srgbClr val="3A4A5E"/>
                </a:solidFill>
                <a:latin typeface="Roboto"/>
                <a:ea typeface="Roboto"/>
                <a:cs typeface="Roboto"/>
              </a:rPr>
              <a:t>Agile Fleet module overview</a:t>
            </a:r>
          </a:p>
          <a:p>
            <a:pPr marL="285750" indent="-285750" algn="l">
              <a:spcAft>
                <a:spcPts val="1000"/>
              </a:spcAft>
              <a:buSzPct val="100000"/>
              <a:buChar char="●"/>
            </a:pPr>
            <a:r>
              <a:rPr sz="1700" b="0" i="0">
                <a:solidFill>
                  <a:srgbClr val="3A4A5E"/>
                </a:solidFill>
                <a:latin typeface="Roboto"/>
                <a:ea typeface="Roboto"/>
                <a:cs typeface="Roboto"/>
              </a:rPr>
              <a:t>A preview of what’s new and what’s coming</a:t>
            </a:r>
          </a:p>
          <a:p>
            <a:pPr marL="285750" indent="-285750" algn="l">
              <a:spcAft>
                <a:spcPts val="0"/>
              </a:spcAft>
              <a:buSzPct val="100000"/>
              <a:buChar char="●"/>
            </a:pPr>
            <a:r>
              <a:rPr sz="1700" b="0" i="0">
                <a:solidFill>
                  <a:srgbClr val="3A4A5E"/>
                </a:solidFill>
                <a:latin typeface="Roboto"/>
                <a:ea typeface="Roboto"/>
                <a:cs typeface="Roboto"/>
              </a:rPr>
              <a:t>UI/UX updates that might have snuck right past you</a:t>
            </a:r>
          </a:p>
        </p:txBody>
      </p:sp>
      <p:sp>
        <p:nvSpPr>
          <p:cNvPr id="27" name="Rounded Rectangle 26"/>
          <p:cNvSpPr/>
          <p:nvPr/>
        </p:nvSpPr>
        <p:spPr>
          <a:xfrm>
            <a:off x="6217919" y="1417320"/>
            <a:ext cx="5394959"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411480" tIns="370332" rIns="411480" bIns="370332" rtlCol="0" anchor="t"/>
          <a:lstStyle/>
          <a:p>
            <a:pPr marL="0" indent="0" algn="l">
              <a:spcAft>
                <a:spcPts val="800"/>
              </a:spcAft>
              <a:buNone/>
            </a:pPr>
            <a:r>
              <a:rPr sz="4400" b="1" i="0">
                <a:solidFill>
                  <a:srgbClr val="F58220"/>
                </a:solidFill>
                <a:latin typeface="Syne"/>
                <a:ea typeface="Syne"/>
                <a:cs typeface="Syne"/>
              </a:rPr>
              <a:t>02</a:t>
            </a:r>
          </a:p>
          <a:p>
            <a:pPr marL="0" indent="0" algn="l">
              <a:spcAft>
                <a:spcPts val="1600"/>
              </a:spcAft>
              <a:buNone/>
            </a:pPr>
            <a:r>
              <a:rPr sz="2400" b="1" i="0">
                <a:solidFill>
                  <a:srgbClr val="FFFFFF"/>
                </a:solidFill>
                <a:latin typeface="Syne"/>
                <a:ea typeface="Syne"/>
                <a:cs typeface="Syne"/>
              </a:rPr>
              <a:t>From Measuring to Benchmarking</a:t>
            </a:r>
          </a:p>
          <a:p>
            <a:pPr marL="285750" indent="-285750" algn="l">
              <a:spcAft>
                <a:spcPts val="0"/>
              </a:spcAft>
              <a:buSzPct val="100000"/>
              <a:buChar char="●"/>
            </a:pPr>
            <a:r>
              <a:rPr sz="1700" b="0" i="0">
                <a:solidFill>
                  <a:srgbClr val="BFD0E4"/>
                </a:solidFill>
                <a:latin typeface="Roboto"/>
                <a:ea typeface="Roboto"/>
                <a:cs typeface="Roboto"/>
              </a:rPr>
              <a:t>How to leverage FleetCommander and your </a:t>
            </a:r>
            <a:r>
              <a:rPr sz="1700" b="1" i="0">
                <a:solidFill>
                  <a:srgbClr val="5CC6DC"/>
                </a:solidFill>
                <a:latin typeface="Roboto"/>
                <a:ea typeface="Roboto"/>
                <a:cs typeface="Roboto"/>
              </a:rPr>
              <a:t>accurate</a:t>
            </a:r>
            <a:r>
              <a:rPr sz="1700" b="0" i="0">
                <a:solidFill>
                  <a:srgbClr val="BFD0E4"/>
                </a:solidFill>
                <a:latin typeface="Roboto"/>
                <a:ea typeface="Roboto"/>
                <a:cs typeface="Roboto"/>
              </a:rPr>
              <a:t> data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Get comfortable and talk Fleet!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a:t>
            </a:fld>
            <a:endParaRPr lang="en-US"/>
          </a:p>
        </p:txBody>
      </p:sp>
      <p:sp>
        <p:nvSpPr>
          <p:cNvPr id="26" name="Rounded Rectangle 25"/>
          <p:cNvSpPr/>
          <p:nvPr/>
        </p:nvSpPr>
        <p:spPr>
          <a:xfrm>
            <a:off x="548640" y="1417320"/>
            <a:ext cx="685800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400"/>
              </a:spcAft>
              <a:buNone/>
            </a:pPr>
            <a:r>
              <a:rPr sz="1100" b="1" i="0" spc="200">
                <a:solidFill>
                  <a:srgbClr val="F58220"/>
                </a:solidFill>
                <a:latin typeface="Roboto"/>
                <a:ea typeface="Roboto"/>
                <a:cs typeface="Roboto"/>
              </a:rPr>
              <a:t>THE NECESSITIES</a:t>
            </a:r>
          </a:p>
          <a:p>
            <a:pPr marL="0" indent="0" algn="l">
              <a:spcAft>
                <a:spcPts val="0"/>
              </a:spcAft>
              <a:buNone/>
            </a:pPr>
            <a:r>
              <a:rPr sz="1700" b="0" i="0">
                <a:solidFill>
                  <a:srgbClr val="0B1F38"/>
                </a:solidFill>
                <a:latin typeface="Roboto"/>
                <a:ea typeface="Roboto"/>
                <a:cs typeface="Roboto"/>
              </a:rPr>
              <a:t>Room layout, restrooms, beverages, and designated break areas</a:t>
            </a:r>
          </a:p>
        </p:txBody>
      </p:sp>
      <p:sp>
        <p:nvSpPr>
          <p:cNvPr id="27" name="Rounded Rectangle 26"/>
          <p:cNvSpPr/>
          <p:nvPr/>
        </p:nvSpPr>
        <p:spPr>
          <a:xfrm>
            <a:off x="548640" y="2834640"/>
            <a:ext cx="685800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400"/>
              </a:spcAft>
              <a:buNone/>
            </a:pPr>
            <a:r>
              <a:rPr sz="1100" b="1" i="0" spc="200">
                <a:solidFill>
                  <a:srgbClr val="F58220"/>
                </a:solidFill>
                <a:latin typeface="Roboto"/>
                <a:ea typeface="Roboto"/>
                <a:cs typeface="Roboto"/>
              </a:rPr>
              <a:t>WI-FI</a:t>
            </a:r>
          </a:p>
          <a:p>
            <a:pPr marL="0" indent="0" algn="l">
              <a:spcAft>
                <a:spcPts val="0"/>
              </a:spcAft>
              <a:buNone/>
            </a:pPr>
            <a:r>
              <a:rPr sz="1700" b="0" i="0">
                <a:solidFill>
                  <a:srgbClr val="0B1F38"/>
                </a:solidFill>
                <a:latin typeface="Roboto"/>
                <a:ea typeface="Roboto"/>
                <a:cs typeface="Roboto"/>
              </a:rPr>
              <a:t>Network (SSID): Renaissance_Conference</a:t>
            </a:r>
            <a:br>
              <a:rPr sz="1700" b="0" i="0">
                <a:solidFill>
                  <a:srgbClr val="0B1F38"/>
                </a:solidFill>
                <a:latin typeface="Roboto"/>
                <a:ea typeface="Roboto"/>
                <a:cs typeface="Roboto"/>
              </a:rPr>
            </a:br>
            <a:r>
              <a:rPr sz="1700" b="0" i="0">
                <a:solidFill>
                  <a:srgbClr val="0B1F38"/>
                </a:solidFill>
                <a:latin typeface="Roboto"/>
                <a:ea typeface="Roboto"/>
                <a:cs typeface="Roboto"/>
              </a:rPr>
              <a:t>Passcode: Command26 (case sensitive)</a:t>
            </a:r>
          </a:p>
        </p:txBody>
      </p:sp>
      <p:sp>
        <p:nvSpPr>
          <p:cNvPr id="28" name="Rounded Rectangle 27"/>
          <p:cNvSpPr/>
          <p:nvPr/>
        </p:nvSpPr>
        <p:spPr>
          <a:xfrm>
            <a:off x="548640" y="4251960"/>
            <a:ext cx="685800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400"/>
              </a:spcAft>
              <a:buNone/>
            </a:pPr>
            <a:r>
              <a:rPr sz="1100" b="1" i="0" spc="200">
                <a:solidFill>
                  <a:srgbClr val="F58220"/>
                </a:solidFill>
                <a:latin typeface="Roboto"/>
                <a:ea typeface="Roboto"/>
                <a:cs typeface="Roboto"/>
              </a:rPr>
              <a:t>TODAY’S SCHEDULE</a:t>
            </a:r>
          </a:p>
          <a:p>
            <a:pPr marL="0" indent="0" algn="l">
              <a:spcAft>
                <a:spcPts val="0"/>
              </a:spcAft>
              <a:buNone/>
            </a:pPr>
            <a:r>
              <a:rPr sz="1300" b="1" i="0">
                <a:solidFill>
                  <a:srgbClr val="F58220"/>
                </a:solidFill>
                <a:latin typeface="Roboto"/>
                <a:ea typeface="Roboto"/>
                <a:cs typeface="Roboto"/>
              </a:rPr>
              <a:t>11:30 am </a:t>
            </a:r>
            <a:r>
              <a:rPr sz="1300" b="0" i="0">
                <a:solidFill>
                  <a:srgbClr val="0B1F38"/>
                </a:solidFill>
                <a:latin typeface="Roboto"/>
                <a:ea typeface="Roboto"/>
                <a:cs typeface="Roboto"/>
              </a:rPr>
              <a:t>Registration   •   </a:t>
            </a:r>
            <a:r>
              <a:rPr sz="1300" b="1" i="0">
                <a:solidFill>
                  <a:srgbClr val="F58220"/>
                </a:solidFill>
                <a:latin typeface="Roboto"/>
                <a:ea typeface="Roboto"/>
                <a:cs typeface="Roboto"/>
              </a:rPr>
              <a:t>12:00 pm </a:t>
            </a:r>
            <a:r>
              <a:rPr sz="1300" b="0" i="0">
                <a:solidFill>
                  <a:srgbClr val="0B1F38"/>
                </a:solidFill>
                <a:latin typeface="Roboto"/>
                <a:ea typeface="Roboto"/>
                <a:cs typeface="Roboto"/>
              </a:rPr>
              <a:t>Lunch   •   </a:t>
            </a:r>
            <a:r>
              <a:rPr sz="1300" b="1" i="0">
                <a:solidFill>
                  <a:srgbClr val="F58220"/>
                </a:solidFill>
                <a:latin typeface="Roboto"/>
                <a:ea typeface="Roboto"/>
                <a:cs typeface="Roboto"/>
              </a:rPr>
              <a:t>1:00 pm </a:t>
            </a:r>
            <a:r>
              <a:rPr sz="1300" b="0" i="0">
                <a:solidFill>
                  <a:srgbClr val="0B1F38"/>
                </a:solidFill>
                <a:latin typeface="Roboto"/>
                <a:ea typeface="Roboto"/>
                <a:cs typeface="Roboto"/>
              </a:rPr>
              <a:t>Sessions</a:t>
            </a:r>
            <a:br/>
            <a:r>
              <a:rPr sz="1300" b="1" i="0">
                <a:solidFill>
                  <a:srgbClr val="F58220"/>
                </a:solidFill>
                <a:latin typeface="Roboto"/>
                <a:ea typeface="Roboto"/>
                <a:cs typeface="Roboto"/>
              </a:rPr>
              <a:t>4:00 pm </a:t>
            </a:r>
            <a:r>
              <a:rPr sz="1300" b="0" i="0">
                <a:solidFill>
                  <a:srgbClr val="0B1F38"/>
                </a:solidFill>
                <a:latin typeface="Roboto"/>
                <a:ea typeface="Roboto"/>
                <a:cs typeface="Roboto"/>
              </a:rPr>
              <a:t>Break   •   </a:t>
            </a:r>
            <a:r>
              <a:rPr sz="1300" b="1" i="0">
                <a:solidFill>
                  <a:srgbClr val="F58220"/>
                </a:solidFill>
                <a:latin typeface="Roboto"/>
                <a:ea typeface="Roboto"/>
                <a:cs typeface="Roboto"/>
              </a:rPr>
              <a:t>6:00 pm </a:t>
            </a:r>
            <a:r>
              <a:rPr sz="1300" b="0" i="0">
                <a:solidFill>
                  <a:srgbClr val="0B1F38"/>
                </a:solidFill>
                <a:latin typeface="Roboto"/>
                <a:ea typeface="Roboto"/>
                <a:cs typeface="Roboto"/>
              </a:rPr>
              <a:t>Group Reception, Dinner &amp; Swag Swap</a:t>
            </a:r>
          </a:p>
        </p:txBody>
      </p:sp>
      <p:sp>
        <p:nvSpPr>
          <p:cNvPr id="29" name="Rounded Rectangle 28"/>
          <p:cNvSpPr/>
          <p:nvPr/>
        </p:nvSpPr>
        <p:spPr>
          <a:xfrm>
            <a:off x="7680960" y="1417320"/>
            <a:ext cx="393192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ctr"/>
          <a:lstStyle/>
          <a:p>
            <a:pPr marL="0" indent="0" algn="l">
              <a:spcAft>
                <a:spcPts val="400"/>
              </a:spcAft>
              <a:buNone/>
            </a:pPr>
            <a:r>
              <a:rPr sz="1100" b="1" i="0" spc="200">
                <a:solidFill>
                  <a:srgbClr val="5CC6DC"/>
                </a:solidFill>
                <a:latin typeface="Roboto"/>
                <a:ea typeface="Roboto"/>
                <a:cs typeface="Roboto"/>
              </a:rPr>
              <a:t>NEED ANYTHING THIS WEEK?</a:t>
            </a:r>
          </a:p>
          <a:p>
            <a:pPr marL="0" indent="0" algn="l">
              <a:spcAft>
                <a:spcPts val="2200"/>
              </a:spcAft>
              <a:buNone/>
            </a:pPr>
            <a:r>
              <a:rPr sz="1600" b="0" i="0">
                <a:solidFill>
                  <a:srgbClr val="BFD0E4"/>
                </a:solidFill>
                <a:latin typeface="Roboto"/>
                <a:ea typeface="Roboto"/>
                <a:cs typeface="Roboto"/>
              </a:rPr>
              <a:t>Just ask.</a:t>
            </a:r>
          </a:p>
          <a:p>
            <a:pPr marL="0" indent="0" algn="l">
              <a:spcAft>
                <a:spcPts val="200"/>
              </a:spcAft>
              <a:buNone/>
            </a:pPr>
            <a:r>
              <a:rPr sz="2600" b="1" i="0">
                <a:solidFill>
                  <a:srgbClr val="FFFFFF"/>
                </a:solidFill>
                <a:latin typeface="Syne"/>
                <a:ea typeface="Syne"/>
                <a:cs typeface="Syne"/>
              </a:rPr>
              <a:t>Kristin</a:t>
            </a:r>
          </a:p>
          <a:p>
            <a:pPr marL="0" indent="0" algn="l">
              <a:spcAft>
                <a:spcPts val="2200"/>
              </a:spcAft>
              <a:buNone/>
            </a:pPr>
            <a:r>
              <a:rPr sz="2000" b="0" i="0">
                <a:solidFill>
                  <a:srgbClr val="5CC6DC"/>
                </a:solidFill>
                <a:latin typeface="Roboto"/>
                <a:ea typeface="Roboto"/>
                <a:cs typeface="Roboto"/>
              </a:rPr>
              <a:t>314-471-5448</a:t>
            </a:r>
          </a:p>
          <a:p>
            <a:pPr marL="0" indent="0" algn="l">
              <a:spcAft>
                <a:spcPts val="200"/>
              </a:spcAft>
              <a:buNone/>
            </a:pPr>
            <a:r>
              <a:rPr sz="2600" b="1" i="0">
                <a:solidFill>
                  <a:srgbClr val="FFFFFF"/>
                </a:solidFill>
                <a:latin typeface="Syne"/>
                <a:ea typeface="Syne"/>
                <a:cs typeface="Syne"/>
              </a:rPr>
              <a:t>Brian</a:t>
            </a:r>
          </a:p>
          <a:p>
            <a:pPr marL="0" indent="0" algn="l">
              <a:spcAft>
                <a:spcPts val="0"/>
              </a:spcAft>
              <a:buNone/>
            </a:pPr>
            <a:r>
              <a:rPr sz="2000" b="0" i="0">
                <a:solidFill>
                  <a:srgbClr val="5CC6DC"/>
                </a:solidFill>
                <a:latin typeface="Roboto"/>
                <a:ea typeface="Roboto"/>
                <a:cs typeface="Roboto"/>
              </a:rPr>
              <a:t>630-440-9377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PART 1</a:t>
            </a:r>
          </a:p>
        </p:txBody>
      </p:sp>
      <p:sp>
        <p:nvSpPr>
          <p:cNvPr id="3" name="Title 2"/>
          <p:cNvSpPr>
            <a:spLocks noGrp="1"/>
          </p:cNvSpPr>
          <p:nvPr>
            <p:ph type="title" idx="102"/>
          </p:nvPr>
        </p:nvSpPr>
        <p:spPr/>
        <p:txBody>
          <a:bodyPr wrap="square" lIns="91440" tIns="45720" rIns="91440" bIns="45720" rtlCol="0" anchor="t"/>
          <a:lstStyle/>
          <a:p>
            <a:pPr marL="0" indent="0" algn="l">
              <a:spcAft>
                <a:spcPts val="800"/>
              </a:spcAft>
              <a:buNone/>
            </a:pPr>
            <a:r>
              <a:rPr lang="en-US" sz="3600">
                <a:latin typeface="Syne"/>
                <a:ea typeface="Syne"/>
                <a:cs typeface="Syne"/>
              </a:rPr>
              <a:t>What's</a:t>
            </a:r>
            <a:r>
              <a:rPr sz="3600" b="1" i="0">
                <a:solidFill>
                  <a:srgbClr val="FFFFFF"/>
                </a:solidFill>
                <a:latin typeface="Syne"/>
                <a:ea typeface="Syne"/>
                <a:cs typeface="Syne"/>
              </a:rPr>
              <a:t> New (to You) in </a:t>
            </a:r>
            <a:r>
              <a:rPr sz="3600" b="1" i="0" err="1">
                <a:solidFill>
                  <a:srgbClr val="FFFFFF"/>
                </a:solidFill>
                <a:latin typeface="Syne"/>
                <a:ea typeface="Syne"/>
                <a:cs typeface="Syne"/>
              </a:rPr>
              <a:t>FleetCommander</a:t>
            </a:r>
            <a:r>
              <a:rPr sz="3600" b="1" i="0">
                <a:solidFill>
                  <a:srgbClr val="FFFFFF"/>
                </a:solidFill>
                <a:latin typeface="Syne"/>
                <a:ea typeface="Syne"/>
                <a:cs typeface="Syne"/>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Agile Fleet modules: start your engines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5</a:t>
            </a:fld>
            <a:endParaRPr lang="en-US"/>
          </a:p>
        </p:txBody>
      </p:sp>
      <p:sp>
        <p:nvSpPr>
          <p:cNvPr id="26" name="Rounded Rectangle 25"/>
          <p:cNvSpPr/>
          <p:nvPr/>
        </p:nvSpPr>
        <p:spPr>
          <a:xfrm>
            <a:off x="548640" y="141732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Motor Pool</a:t>
            </a:r>
          </a:p>
          <a:p>
            <a:pPr marL="0" indent="0" algn="l">
              <a:spcAft>
                <a:spcPts val="0"/>
              </a:spcAft>
              <a:buNone/>
            </a:pPr>
            <a:r>
              <a:rPr sz="1100" b="0" i="0">
                <a:solidFill>
                  <a:srgbClr val="3A4A5E"/>
                </a:solidFill>
                <a:latin typeface="Roboto"/>
                <a:ea typeface="Roboto"/>
                <a:cs typeface="Roboto"/>
              </a:rPr>
              <a:t>Vehicle sharing and reservations — the core of FleetCommander</a:t>
            </a:r>
          </a:p>
        </p:txBody>
      </p:sp>
      <p:sp>
        <p:nvSpPr>
          <p:cNvPr id="27" name="Rounded Rectangle 26"/>
          <p:cNvSpPr/>
          <p:nvPr/>
        </p:nvSpPr>
        <p:spPr>
          <a:xfrm>
            <a:off x="3931920" y="141732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Fleet Maintenance and Parts</a:t>
            </a:r>
          </a:p>
          <a:p>
            <a:pPr marL="0" indent="0" algn="l">
              <a:spcAft>
                <a:spcPts val="0"/>
              </a:spcAft>
              <a:buNone/>
            </a:pPr>
            <a:r>
              <a:rPr sz="1100" b="0" i="0">
                <a:solidFill>
                  <a:srgbClr val="3A4A5E"/>
                </a:solidFill>
                <a:latin typeface="Roboto"/>
                <a:ea typeface="Roboto"/>
                <a:cs typeface="Roboto"/>
              </a:rPr>
              <a:t>Keep vehicles in top shape; track on-site parts inventory</a:t>
            </a:r>
          </a:p>
        </p:txBody>
      </p:sp>
      <p:sp>
        <p:nvSpPr>
          <p:cNvPr id="28" name="Rounded Rectangle 27"/>
          <p:cNvSpPr/>
          <p:nvPr/>
        </p:nvSpPr>
        <p:spPr>
          <a:xfrm>
            <a:off x="548640" y="245745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Fuel</a:t>
            </a:r>
          </a:p>
          <a:p>
            <a:pPr marL="0" indent="0" algn="l">
              <a:spcAft>
                <a:spcPts val="0"/>
              </a:spcAft>
              <a:buNone/>
            </a:pPr>
            <a:r>
              <a:rPr sz="1100" b="0" i="0">
                <a:solidFill>
                  <a:srgbClr val="3A4A5E"/>
                </a:solidFill>
                <a:latin typeface="Roboto"/>
                <a:ea typeface="Roboto"/>
                <a:cs typeface="Roboto"/>
              </a:rPr>
              <a:t>Import fuel transactions and watch for fuel fraud</a:t>
            </a:r>
          </a:p>
        </p:txBody>
      </p:sp>
      <p:sp>
        <p:nvSpPr>
          <p:cNvPr id="29" name="Rounded Rectangle 28"/>
          <p:cNvSpPr/>
          <p:nvPr/>
        </p:nvSpPr>
        <p:spPr>
          <a:xfrm>
            <a:off x="3931920" y="245745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API integrations</a:t>
            </a:r>
          </a:p>
          <a:p>
            <a:pPr marL="0" indent="0" algn="l">
              <a:spcAft>
                <a:spcPts val="0"/>
              </a:spcAft>
              <a:buNone/>
            </a:pPr>
            <a:r>
              <a:rPr sz="1100" b="0" i="0">
                <a:solidFill>
                  <a:srgbClr val="3A4A5E"/>
                </a:solidFill>
                <a:latin typeface="Roboto"/>
                <a:ea typeface="Roboto"/>
                <a:cs typeface="Roboto"/>
              </a:rPr>
              <a:t>Connect systems like PeopleSoft — no manual driver data entry</a:t>
            </a:r>
          </a:p>
        </p:txBody>
      </p:sp>
      <p:sp>
        <p:nvSpPr>
          <p:cNvPr id="30" name="Rounded Rectangle 29"/>
          <p:cNvSpPr/>
          <p:nvPr/>
        </p:nvSpPr>
        <p:spPr>
          <a:xfrm>
            <a:off x="548640" y="349758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Telematics / GPS webhooks</a:t>
            </a:r>
          </a:p>
          <a:p>
            <a:pPr marL="0" indent="0" algn="l">
              <a:spcAft>
                <a:spcPts val="0"/>
              </a:spcAft>
              <a:buNone/>
            </a:pPr>
            <a:r>
              <a:rPr sz="1100" b="0" i="0">
                <a:solidFill>
                  <a:srgbClr val="3A4A5E"/>
                </a:solidFill>
                <a:latin typeface="Roboto"/>
                <a:ea typeface="Roboto"/>
                <a:cs typeface="Roboto"/>
              </a:rPr>
              <a:t>Pull vehicle mileage from your GPS provider automatically</a:t>
            </a:r>
          </a:p>
        </p:txBody>
      </p:sp>
      <p:sp>
        <p:nvSpPr>
          <p:cNvPr id="31" name="Rounded Rectangle 30"/>
          <p:cNvSpPr/>
          <p:nvPr/>
        </p:nvSpPr>
        <p:spPr>
          <a:xfrm>
            <a:off x="3931920" y="3497580"/>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Hardware options</a:t>
            </a:r>
          </a:p>
          <a:p>
            <a:pPr marL="0" indent="0" algn="l">
              <a:spcAft>
                <a:spcPts val="0"/>
              </a:spcAft>
              <a:buNone/>
            </a:pPr>
            <a:r>
              <a:rPr sz="1100" b="0" i="0">
                <a:solidFill>
                  <a:srgbClr val="3A4A5E"/>
                </a:solidFill>
                <a:latin typeface="Roboto"/>
                <a:ea typeface="Roboto"/>
                <a:cs typeface="Roboto"/>
              </a:rPr>
              <a:t>KSI smart fob panels, FleetCommander Go, INVERS</a:t>
            </a:r>
          </a:p>
        </p:txBody>
      </p:sp>
      <p:sp>
        <p:nvSpPr>
          <p:cNvPr id="32" name="Rounded Rectangle 31"/>
          <p:cNvSpPr/>
          <p:nvPr/>
        </p:nvSpPr>
        <p:spPr>
          <a:xfrm>
            <a:off x="548640" y="4537709"/>
            <a:ext cx="3246120" cy="90297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err="1">
                <a:solidFill>
                  <a:srgbClr val="0B1F38"/>
                </a:solidFill>
                <a:latin typeface="Syne"/>
                <a:ea typeface="Syne"/>
                <a:cs typeface="Syne"/>
              </a:rPr>
              <a:t>KeyCommander</a:t>
            </a:r>
            <a:endParaRPr lang="en-US" sz="1400" b="1" i="0" err="1">
              <a:solidFill>
                <a:srgbClr val="0B1F38"/>
              </a:solidFill>
              <a:latin typeface="Syne"/>
              <a:ea typeface="Syne"/>
              <a:cs typeface="Syne"/>
            </a:endParaRPr>
          </a:p>
          <a:p>
            <a:r>
              <a:rPr sz="1100" b="0" i="0">
                <a:solidFill>
                  <a:srgbClr val="3A4A5E"/>
                </a:solidFill>
                <a:latin typeface="Roboto"/>
                <a:ea typeface="Roboto"/>
                <a:cs typeface="Roboto"/>
              </a:rPr>
              <a:t>Key management beyond the driver’s seat: </a:t>
            </a:r>
            <a:r>
              <a:rPr lang="en-US" sz="1100">
                <a:solidFill>
                  <a:srgbClr val="3A4A5E"/>
                </a:solidFill>
                <a:latin typeface="Roboto"/>
                <a:ea typeface="Roboto"/>
                <a:cs typeface="Roboto"/>
              </a:rPr>
              <a:t>spares, offices</a:t>
            </a:r>
            <a:r>
              <a:rPr sz="1100" b="0" i="0">
                <a:solidFill>
                  <a:srgbClr val="3A4A5E"/>
                </a:solidFill>
                <a:latin typeface="Roboto"/>
                <a:ea typeface="Roboto"/>
                <a:cs typeface="Roboto"/>
              </a:rPr>
              <a:t>, cabinets, </a:t>
            </a:r>
            <a:r>
              <a:rPr lang="en-US" sz="1100">
                <a:solidFill>
                  <a:srgbClr val="3A4A5E"/>
                </a:solidFill>
                <a:latin typeface="Roboto"/>
                <a:ea typeface="Roboto"/>
                <a:cs typeface="Roboto"/>
              </a:rPr>
              <a:t>facility rooms, and</a:t>
            </a:r>
            <a:r>
              <a:rPr sz="1100" b="0" i="0">
                <a:solidFill>
                  <a:srgbClr val="3A4A5E"/>
                </a:solidFill>
                <a:latin typeface="Roboto"/>
                <a:ea typeface="Roboto"/>
                <a:cs typeface="Roboto"/>
              </a:rPr>
              <a:t> more</a:t>
            </a:r>
          </a:p>
        </p:txBody>
      </p:sp>
      <p:sp>
        <p:nvSpPr>
          <p:cNvPr id="33" name="Rounded Rectangle 32"/>
          <p:cNvSpPr/>
          <p:nvPr/>
        </p:nvSpPr>
        <p:spPr>
          <a:xfrm>
            <a:off x="3931920" y="4537709"/>
            <a:ext cx="3246120" cy="902970"/>
          </a:xfrm>
          <a:prstGeom prst="roundRect">
            <a:avLst>
              <a:gd name="adj" fmla="val 6000"/>
            </a:avLst>
          </a:prstGeom>
          <a:solidFill>
            <a:srgbClr val="F4F6FA"/>
          </a:solidFill>
          <a:ln w="12700">
            <a:solidFill>
              <a:srgbClr val="F58220"/>
            </a:solidFill>
          </a:ln>
          <a:effectLst/>
        </p:spPr>
        <p:style>
          <a:lnRef idx="1">
            <a:schemeClr val="accent1"/>
          </a:lnRef>
          <a:fillRef idx="3">
            <a:schemeClr val="accent1"/>
          </a:fillRef>
          <a:effectRef idx="2">
            <a:schemeClr val="accent1"/>
          </a:effectRef>
          <a:fontRef idx="minor">
            <a:schemeClr val="lt1"/>
          </a:fontRef>
        </p:style>
        <p:txBody>
          <a:bodyPr wrap="square" lIns="146304" tIns="131673" rIns="146304" bIns="131673" rtlCol="0" anchor="ctr"/>
          <a:lstStyle/>
          <a:p>
            <a:pPr marL="0" indent="0" algn="l">
              <a:spcAft>
                <a:spcPts val="200"/>
              </a:spcAft>
              <a:buNone/>
            </a:pPr>
            <a:r>
              <a:rPr sz="1400" b="1" i="0">
                <a:solidFill>
                  <a:srgbClr val="0B1F38"/>
                </a:solidFill>
                <a:latin typeface="Syne"/>
                <a:ea typeface="Syne"/>
                <a:cs typeface="Syne"/>
              </a:rPr>
              <a:t>Report Center</a:t>
            </a:r>
          </a:p>
          <a:p>
            <a:pPr marL="0" indent="0" algn="l">
              <a:spcAft>
                <a:spcPts val="0"/>
              </a:spcAft>
              <a:buNone/>
            </a:pPr>
            <a:r>
              <a:rPr sz="1100" b="0" i="0">
                <a:solidFill>
                  <a:srgbClr val="3A4A5E"/>
                </a:solidFill>
                <a:latin typeface="Roboto"/>
                <a:ea typeface="Roboto"/>
                <a:cs typeface="Roboto"/>
              </a:rPr>
              <a:t>A new home for FleetCommander reporting</a:t>
            </a:r>
          </a:p>
        </p:txBody>
      </p:sp>
      <p:sp>
        <p:nvSpPr>
          <p:cNvPr id="34" name="Rounded Rectangle 33"/>
          <p:cNvSpPr/>
          <p:nvPr/>
        </p:nvSpPr>
        <p:spPr>
          <a:xfrm>
            <a:off x="5852159" y="4400549"/>
            <a:ext cx="1188720" cy="274320"/>
          </a:xfrm>
          <a:prstGeom prst="roundRect">
            <a:avLst>
              <a:gd name="adj" fmla="val 50000"/>
            </a:avLst>
          </a:prstGeom>
          <a:solidFill>
            <a:srgbClr val="F58220"/>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900" b="1" i="0" spc="50">
                <a:solidFill>
                  <a:srgbClr val="FFFFFF"/>
                </a:solidFill>
                <a:latin typeface="Roboto"/>
                <a:ea typeface="Roboto"/>
                <a:cs typeface="Roboto"/>
              </a:rPr>
              <a:t>COMING SOON</a:t>
            </a:r>
          </a:p>
        </p:txBody>
      </p:sp>
      <p:pic>
        <p:nvPicPr>
          <p:cNvPr id="35" name="Picture 34" descr="image.png"/>
          <p:cNvPicPr>
            <a:picLocks noChangeAspect="1"/>
          </p:cNvPicPr>
          <p:nvPr/>
        </p:nvPicPr>
        <p:blipFill>
          <a:blip r:embed="rId3"/>
          <a:srcRect l="33000" r="25000"/>
          <a:stretch>
            <a:fillRect/>
          </a:stretch>
        </p:blipFill>
        <p:spPr>
          <a:xfrm>
            <a:off x="7452359" y="1587247"/>
            <a:ext cx="4160520" cy="368350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Key boxes: from keys to smart fobs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6</a:t>
            </a:fld>
            <a:endParaRPr lang="en-US"/>
          </a:p>
        </p:txBody>
      </p:sp>
      <p:sp>
        <p:nvSpPr>
          <p:cNvPr id="26" name="TextBox 25"/>
          <p:cNvSpPr txBox="1"/>
          <p:nvPr/>
        </p:nvSpPr>
        <p:spPr>
          <a:xfrm>
            <a:off x="548640" y="1371600"/>
            <a:ext cx="3017520" cy="274320"/>
          </a:xfrm>
          <a:prstGeom prst="rect">
            <a:avLst/>
          </a:prstGeom>
          <a:noFill/>
        </p:spPr>
        <p:txBody>
          <a:bodyPr wrap="square" lIns="0">
            <a:spAutoFit/>
          </a:bodyPr>
          <a:lstStyle/>
          <a:p>
            <a:pPr marL="0" indent="0" algn="l">
              <a:spcAft>
                <a:spcPts val="0"/>
              </a:spcAft>
              <a:buNone/>
            </a:pPr>
            <a:r>
              <a:rPr sz="1100" b="1" i="0" spc="200">
                <a:solidFill>
                  <a:srgbClr val="5E6B7D"/>
                </a:solidFill>
                <a:latin typeface="Roboto"/>
                <a:ea typeface="Roboto"/>
                <a:cs typeface="Roboto"/>
              </a:rPr>
              <a:t>TODAY · KEYS ON HOOKS</a:t>
            </a:r>
          </a:p>
        </p:txBody>
      </p:sp>
      <p:sp>
        <p:nvSpPr>
          <p:cNvPr id="27" name="TextBox 26"/>
          <p:cNvSpPr txBox="1"/>
          <p:nvPr/>
        </p:nvSpPr>
        <p:spPr>
          <a:xfrm>
            <a:off x="4389120" y="1371600"/>
            <a:ext cx="7223760" cy="274320"/>
          </a:xfrm>
          <a:prstGeom prst="rect">
            <a:avLst/>
          </a:prstGeom>
          <a:noFill/>
        </p:spPr>
        <p:txBody>
          <a:bodyPr wrap="square" lIns="0">
            <a:spAutoFit/>
          </a:bodyPr>
          <a:lstStyle/>
          <a:p>
            <a:pPr marL="0" indent="0" algn="l">
              <a:spcAft>
                <a:spcPts val="0"/>
              </a:spcAft>
              <a:buNone/>
            </a:pPr>
            <a:r>
              <a:rPr sz="1100" b="1" i="0" spc="200">
                <a:solidFill>
                  <a:srgbClr val="F58220"/>
                </a:solidFill>
                <a:latin typeface="Roboto"/>
                <a:ea typeface="Roboto"/>
                <a:cs typeface="Roboto"/>
              </a:rPr>
              <a:t>NEXT GENERATION · SMART FOB BOXES</a:t>
            </a:r>
          </a:p>
        </p:txBody>
      </p:sp>
      <p:sp>
        <p:nvSpPr>
          <p:cNvPr id="28" name="Rounded Rectangle 27"/>
          <p:cNvSpPr/>
          <p:nvPr/>
        </p:nvSpPr>
        <p:spPr>
          <a:xfrm>
            <a:off x="548640" y="1691640"/>
            <a:ext cx="3017520" cy="2331720"/>
          </a:xfrm>
          <a:prstGeom prst="roundRect">
            <a:avLst>
              <a:gd name="adj" fmla="val 6000"/>
            </a:avLst>
          </a:prstGeom>
          <a:solidFill>
            <a:srgbClr val="F4F6FA"/>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29" name="Picture 28" descr="image.jpeg"/>
          <p:cNvPicPr>
            <a:picLocks noChangeAspect="1"/>
          </p:cNvPicPr>
          <p:nvPr/>
        </p:nvPicPr>
        <p:blipFill>
          <a:blip r:embed="rId3"/>
          <a:srcRect l="25189" t="19440" r="29219" b="17378"/>
          <a:stretch>
            <a:fillRect/>
          </a:stretch>
        </p:blipFill>
        <p:spPr>
          <a:xfrm>
            <a:off x="1129515" y="1828800"/>
            <a:ext cx="1855769" cy="2057400"/>
          </a:xfrm>
          <a:prstGeom prst="rect">
            <a:avLst/>
          </a:prstGeom>
        </p:spPr>
      </p:pic>
      <p:sp>
        <p:nvSpPr>
          <p:cNvPr id="30" name="Right Arrow 29"/>
          <p:cNvSpPr/>
          <p:nvPr/>
        </p:nvSpPr>
        <p:spPr>
          <a:xfrm>
            <a:off x="3721608" y="2583180"/>
            <a:ext cx="512064" cy="548640"/>
          </a:xfrm>
          <a:prstGeom prst="rightArrow">
            <a:avLst/>
          </a:prstGeom>
          <a:solidFill>
            <a:srgbClr val="F5822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Rounded Rectangle 30"/>
          <p:cNvSpPr/>
          <p:nvPr/>
        </p:nvSpPr>
        <p:spPr>
          <a:xfrm>
            <a:off x="4389120" y="1691640"/>
            <a:ext cx="3474720" cy="2331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32" name="Picture 31" descr="image.png"/>
          <p:cNvPicPr>
            <a:picLocks noChangeAspect="1"/>
          </p:cNvPicPr>
          <p:nvPr/>
        </p:nvPicPr>
        <p:blipFill>
          <a:blip r:embed="rId4"/>
          <a:srcRect/>
          <a:stretch>
            <a:fillRect/>
          </a:stretch>
        </p:blipFill>
        <p:spPr>
          <a:xfrm>
            <a:off x="5237193" y="1828800"/>
            <a:ext cx="1778573" cy="2057400"/>
          </a:xfrm>
          <a:prstGeom prst="rect">
            <a:avLst/>
          </a:prstGeom>
        </p:spPr>
      </p:pic>
      <p:sp>
        <p:nvSpPr>
          <p:cNvPr id="33" name="Rounded Rectangle 32"/>
          <p:cNvSpPr/>
          <p:nvPr/>
        </p:nvSpPr>
        <p:spPr>
          <a:xfrm>
            <a:off x="8138160" y="1691640"/>
            <a:ext cx="3474720" cy="2331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34" name="Picture 33" descr="image.png"/>
          <p:cNvPicPr>
            <a:picLocks noChangeAspect="1"/>
          </p:cNvPicPr>
          <p:nvPr/>
        </p:nvPicPr>
        <p:blipFill>
          <a:blip r:embed="rId5"/>
          <a:srcRect/>
          <a:stretch>
            <a:fillRect/>
          </a:stretch>
        </p:blipFill>
        <p:spPr>
          <a:xfrm>
            <a:off x="9029202" y="1828800"/>
            <a:ext cx="1692635" cy="2057400"/>
          </a:xfrm>
          <a:prstGeom prst="rect">
            <a:avLst/>
          </a:prstGeom>
        </p:spPr>
      </p:pic>
      <p:sp>
        <p:nvSpPr>
          <p:cNvPr id="35" name="Rounded Rectangle 34"/>
          <p:cNvSpPr/>
          <p:nvPr/>
        </p:nvSpPr>
        <p:spPr>
          <a:xfrm>
            <a:off x="548640" y="4251960"/>
            <a:ext cx="3505200" cy="1188719"/>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600" b="1" i="0">
                <a:solidFill>
                  <a:srgbClr val="FFFFFF"/>
                </a:solidFill>
                <a:latin typeface="Syne"/>
                <a:ea typeface="Syne"/>
                <a:cs typeface="Syne"/>
              </a:rPr>
              <a:t>No key to turn</a:t>
            </a:r>
          </a:p>
          <a:p>
            <a:pPr marL="0" indent="0" algn="l">
              <a:spcAft>
                <a:spcPts val="0"/>
              </a:spcAft>
              <a:buNone/>
            </a:pPr>
            <a:r>
              <a:rPr sz="1300" b="0" i="0">
                <a:solidFill>
                  <a:srgbClr val="BFD0E4"/>
                </a:solidFill>
                <a:latin typeface="Roboto"/>
                <a:ea typeface="Roboto"/>
                <a:cs typeface="Roboto"/>
              </a:rPr>
              <a:t>Plug in, pull out — easy in and out, and key rings don’t bind.</a:t>
            </a:r>
          </a:p>
        </p:txBody>
      </p:sp>
      <p:sp>
        <p:nvSpPr>
          <p:cNvPr id="36" name="Rounded Rectangle 35"/>
          <p:cNvSpPr/>
          <p:nvPr/>
        </p:nvSpPr>
        <p:spPr>
          <a:xfrm>
            <a:off x="4328160" y="4251960"/>
            <a:ext cx="3505200" cy="1188719"/>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600" b="1" i="0">
                <a:solidFill>
                  <a:srgbClr val="FFFFFF"/>
                </a:solidFill>
                <a:latin typeface="Syne"/>
                <a:ea typeface="Syne"/>
                <a:cs typeface="Syne"/>
              </a:rPr>
              <a:t>Any slot works</a:t>
            </a:r>
          </a:p>
          <a:p>
            <a:pPr marL="0" indent="0" algn="l">
              <a:spcAft>
                <a:spcPts val="0"/>
              </a:spcAft>
              <a:buNone/>
            </a:pPr>
            <a:r>
              <a:rPr sz="1300" b="0" i="0">
                <a:solidFill>
                  <a:srgbClr val="BFD0E4"/>
                </a:solidFill>
                <a:latin typeface="Roboto"/>
                <a:ea typeface="Roboto"/>
                <a:cs typeface="Roboto"/>
              </a:rPr>
              <a:t>Return a fob to any open position; the box knows where every key is.</a:t>
            </a:r>
          </a:p>
        </p:txBody>
      </p:sp>
      <p:sp>
        <p:nvSpPr>
          <p:cNvPr id="37" name="Rounded Rectangle 36"/>
          <p:cNvSpPr/>
          <p:nvPr/>
        </p:nvSpPr>
        <p:spPr>
          <a:xfrm>
            <a:off x="8107680" y="4251960"/>
            <a:ext cx="3505200" cy="1188719"/>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600" b="1" i="0">
                <a:solidFill>
                  <a:srgbClr val="FFFFFF"/>
                </a:solidFill>
                <a:latin typeface="Syne"/>
                <a:ea typeface="Syne"/>
                <a:cs typeface="Syne"/>
              </a:rPr>
              <a:t>Generic fobs</a:t>
            </a:r>
          </a:p>
          <a:p>
            <a:pPr marL="0" indent="0" algn="l">
              <a:spcAft>
                <a:spcPts val="0"/>
              </a:spcAft>
              <a:buNone/>
            </a:pPr>
            <a:r>
              <a:rPr sz="1300" b="0" i="0">
                <a:solidFill>
                  <a:srgbClr val="BFD0E4"/>
                </a:solidFill>
                <a:latin typeface="Roboto"/>
                <a:ea typeface="Roboto"/>
                <a:cs typeface="Roboto"/>
              </a:rPr>
              <a:t>Lost a fob? No custom replacement needed — any standard fob works.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FleetCommander Go</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7</a:t>
            </a:fld>
            <a:endParaRPr lang="en-US"/>
          </a:p>
        </p:txBody>
      </p:sp>
      <p:sp>
        <p:nvSpPr>
          <p:cNvPr id="26" name="Rounded Rectangle 25"/>
          <p:cNvSpPr/>
          <p:nvPr/>
        </p:nvSpPr>
        <p:spPr>
          <a:xfrm>
            <a:off x="548640" y="1417320"/>
            <a:ext cx="493776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27" name="Picture 26" descr="image.png"/>
          <p:cNvPicPr>
            <a:picLocks noChangeAspect="1"/>
          </p:cNvPicPr>
          <p:nvPr/>
        </p:nvPicPr>
        <p:blipFill>
          <a:blip r:embed="rId3"/>
          <a:srcRect/>
          <a:stretch>
            <a:fillRect/>
          </a:stretch>
        </p:blipFill>
        <p:spPr>
          <a:xfrm>
            <a:off x="640080" y="1559330"/>
            <a:ext cx="4754880" cy="3739339"/>
          </a:xfrm>
          <a:prstGeom prst="rect">
            <a:avLst/>
          </a:prstGeom>
        </p:spPr>
      </p:pic>
      <p:sp>
        <p:nvSpPr>
          <p:cNvPr id="28" name="Rounded Rectangle 27"/>
          <p:cNvSpPr/>
          <p:nvPr/>
        </p:nvSpPr>
        <p:spPr>
          <a:xfrm>
            <a:off x="5760720" y="1417320"/>
            <a:ext cx="5852159" cy="118872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lnSpc>
                <a:spcPct val="110000"/>
              </a:lnSpc>
              <a:spcAft>
                <a:spcPts val="800"/>
              </a:spcAft>
              <a:buNone/>
            </a:pPr>
            <a:r>
              <a:rPr sz="1700" b="1" i="0">
                <a:solidFill>
                  <a:srgbClr val="FFFFFF"/>
                </a:solidFill>
                <a:latin typeface="Syne"/>
                <a:ea typeface="Syne"/>
                <a:cs typeface="Syne"/>
              </a:rPr>
              <a:t>The same FleetCommander software, with a simplified hardware option sized and priced for smaller fleets.</a:t>
            </a:r>
          </a:p>
        </p:txBody>
      </p:sp>
      <p:sp>
        <p:nvSpPr>
          <p:cNvPr id="29" name="TextBox 28"/>
          <p:cNvSpPr txBox="1"/>
          <p:nvPr/>
        </p:nvSpPr>
        <p:spPr>
          <a:xfrm>
            <a:off x="5760720" y="2743200"/>
            <a:ext cx="5852159" cy="868680"/>
          </a:xfrm>
          <a:prstGeom prst="rect">
            <a:avLst/>
          </a:prstGeom>
          <a:noFill/>
        </p:spPr>
        <p:txBody>
          <a:bodyPr wrap="square" lIns="0" anchor="ctr">
            <a:spAutoFit/>
          </a:bodyPr>
          <a:lstStyle/>
          <a:p>
            <a:pPr marL="0" indent="0" algn="l">
              <a:spcAft>
                <a:spcPts val="400"/>
              </a:spcAft>
              <a:buNone/>
            </a:pPr>
            <a:r>
              <a:rPr sz="1100" b="1" i="0" spc="200">
                <a:solidFill>
                  <a:srgbClr val="F58220"/>
                </a:solidFill>
                <a:latin typeface="Roboto"/>
                <a:ea typeface="Roboto"/>
                <a:cs typeface="Roboto"/>
              </a:rPr>
              <a:t>BUILT FOR</a:t>
            </a:r>
          </a:p>
          <a:p>
            <a:pPr marL="0" indent="0" algn="l">
              <a:spcAft>
                <a:spcPts val="0"/>
              </a:spcAft>
              <a:buNone/>
            </a:pPr>
            <a:r>
              <a:rPr sz="1400" b="0" i="0">
                <a:solidFill>
                  <a:srgbClr val="3A4A5E"/>
                </a:solidFill>
                <a:latin typeface="Roboto"/>
                <a:ea typeface="Roboto"/>
                <a:cs typeface="Roboto"/>
              </a:rPr>
              <a:t>Departments, small campuses or businesses, and satellite offices running a handful to several dozen shared vehicles.</a:t>
            </a:r>
          </a:p>
        </p:txBody>
      </p:sp>
      <p:sp>
        <p:nvSpPr>
          <p:cNvPr id="30" name="Rounded Rectangle 29"/>
          <p:cNvSpPr/>
          <p:nvPr/>
        </p:nvSpPr>
        <p:spPr>
          <a:xfrm>
            <a:off x="5760720" y="3749039"/>
            <a:ext cx="2811779" cy="754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64592" tIns="148132" rIns="164592" bIns="148132" rtlCol="0" anchor="ctr"/>
          <a:lstStyle/>
          <a:p>
            <a:pPr marL="0" indent="0" algn="l">
              <a:spcAft>
                <a:spcPts val="200"/>
              </a:spcAft>
              <a:buNone/>
            </a:pPr>
            <a:r>
              <a:rPr sz="1500" b="1" i="0">
                <a:solidFill>
                  <a:srgbClr val="0B1F38"/>
                </a:solidFill>
                <a:latin typeface="Syne"/>
                <a:ea typeface="Syne"/>
                <a:cs typeface="Syne"/>
              </a:rPr>
              <a:t>Micro-pools</a:t>
            </a:r>
          </a:p>
          <a:p>
            <a:pPr marL="0" indent="0" algn="l">
              <a:spcAft>
                <a:spcPts val="0"/>
              </a:spcAft>
              <a:buNone/>
            </a:pPr>
            <a:r>
              <a:rPr sz="1200" b="0" i="0">
                <a:solidFill>
                  <a:srgbClr val="3A4A5E"/>
                </a:solidFill>
                <a:latin typeface="Roboto"/>
                <a:ea typeface="Roboto"/>
                <a:cs typeface="Roboto"/>
              </a:rPr>
              <a:t>Set up in multiple locations</a:t>
            </a:r>
          </a:p>
        </p:txBody>
      </p:sp>
      <p:sp>
        <p:nvSpPr>
          <p:cNvPr id="31" name="Rounded Rectangle 30"/>
          <p:cNvSpPr/>
          <p:nvPr/>
        </p:nvSpPr>
        <p:spPr>
          <a:xfrm>
            <a:off x="8801100" y="3749039"/>
            <a:ext cx="2811779" cy="754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64592" tIns="148132" rIns="164592" bIns="148132" rtlCol="0" anchor="ctr"/>
          <a:lstStyle/>
          <a:p>
            <a:pPr marL="0" indent="0" algn="l">
              <a:spcAft>
                <a:spcPts val="200"/>
              </a:spcAft>
              <a:buNone/>
            </a:pPr>
            <a:r>
              <a:rPr sz="1500" b="1" i="0">
                <a:solidFill>
                  <a:srgbClr val="0B1F38"/>
                </a:solidFill>
                <a:latin typeface="Syne"/>
                <a:ea typeface="Syne"/>
                <a:cs typeface="Syne"/>
              </a:rPr>
              <a:t>Integrated kiosk</a:t>
            </a:r>
          </a:p>
          <a:p>
            <a:pPr marL="0" indent="0" algn="l">
              <a:spcAft>
                <a:spcPts val="0"/>
              </a:spcAft>
              <a:buNone/>
            </a:pPr>
            <a:r>
              <a:rPr sz="1200" b="0" i="0">
                <a:solidFill>
                  <a:srgbClr val="3A4A5E"/>
                </a:solidFill>
                <a:latin typeface="Roboto"/>
                <a:ea typeface="Roboto"/>
                <a:cs typeface="Roboto"/>
              </a:rPr>
              <a:t>Kiosk functions built in</a:t>
            </a:r>
          </a:p>
        </p:txBody>
      </p:sp>
      <p:sp>
        <p:nvSpPr>
          <p:cNvPr id="32" name="Rounded Rectangle 31"/>
          <p:cNvSpPr/>
          <p:nvPr/>
        </p:nvSpPr>
        <p:spPr>
          <a:xfrm>
            <a:off x="5760720" y="4686300"/>
            <a:ext cx="2811779" cy="754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64592" tIns="148132" rIns="164592" bIns="148132" rtlCol="0" anchor="ctr"/>
          <a:lstStyle/>
          <a:p>
            <a:pPr marL="0" indent="0" algn="l">
              <a:spcAft>
                <a:spcPts val="200"/>
              </a:spcAft>
              <a:buNone/>
            </a:pPr>
            <a:r>
              <a:rPr sz="1500" b="1" i="0">
                <a:solidFill>
                  <a:srgbClr val="0B1F38"/>
                </a:solidFill>
                <a:latin typeface="Syne"/>
                <a:ea typeface="Syne"/>
                <a:cs typeface="Syne"/>
              </a:rPr>
              <a:t>Quick, easy install</a:t>
            </a:r>
          </a:p>
          <a:p>
            <a:pPr marL="0" indent="0" algn="l">
              <a:spcAft>
                <a:spcPts val="0"/>
              </a:spcAft>
              <a:buNone/>
            </a:pPr>
            <a:r>
              <a:rPr sz="1200" b="0" i="0">
                <a:solidFill>
                  <a:srgbClr val="3A4A5E"/>
                </a:solidFill>
                <a:latin typeface="Roboto"/>
                <a:ea typeface="Roboto"/>
                <a:cs typeface="Roboto"/>
              </a:rPr>
              <a:t>Faster setup; Wi-Fi included</a:t>
            </a:r>
          </a:p>
        </p:txBody>
      </p:sp>
      <p:sp>
        <p:nvSpPr>
          <p:cNvPr id="33" name="Rounded Rectangle 32"/>
          <p:cNvSpPr/>
          <p:nvPr/>
        </p:nvSpPr>
        <p:spPr>
          <a:xfrm>
            <a:off x="8801100" y="4686300"/>
            <a:ext cx="2811779" cy="754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64592" tIns="148132" rIns="164592" bIns="148132" rtlCol="0" anchor="ctr"/>
          <a:lstStyle/>
          <a:p>
            <a:pPr marL="0" indent="0" algn="l">
              <a:spcAft>
                <a:spcPts val="200"/>
              </a:spcAft>
              <a:buNone/>
            </a:pPr>
            <a:r>
              <a:rPr sz="1500" b="1" i="0">
                <a:solidFill>
                  <a:srgbClr val="0B1F38"/>
                </a:solidFill>
                <a:latin typeface="Syne"/>
                <a:ea typeface="Syne"/>
                <a:cs typeface="Syne"/>
              </a:rPr>
              <a:t>Room to grow</a:t>
            </a:r>
          </a:p>
          <a:p>
            <a:pPr marL="0" indent="0" algn="l">
              <a:spcAft>
                <a:spcPts val="0"/>
              </a:spcAft>
              <a:buNone/>
            </a:pPr>
            <a:r>
              <a:rPr sz="1200" b="0" i="0">
                <a:solidFill>
                  <a:srgbClr val="3A4A5E"/>
                </a:solidFill>
                <a:latin typeface="Roboto"/>
                <a:ea typeface="Roboto"/>
                <a:cs typeface="Roboto"/>
              </a:rPr>
              <a:t>Expandable to 400+ slots; no parts to swap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lIns="91440" tIns="45720" rIns="91440" bIns="45720" rtlCol="0" anchor="t"/>
          <a:lstStyle/>
          <a:p>
            <a:pPr marL="0" indent="0" algn="l">
              <a:spcAft>
                <a:spcPts val="800"/>
              </a:spcAft>
              <a:buNone/>
            </a:pPr>
            <a:r>
              <a:rPr sz="2800" b="1" i="0">
                <a:solidFill>
                  <a:srgbClr val="0B1F38"/>
                </a:solidFill>
                <a:latin typeface="Syne"/>
                <a:ea typeface="Syne"/>
                <a:cs typeface="Syne"/>
              </a:rPr>
              <a:t>Kiosk </a:t>
            </a:r>
            <a:r>
              <a:rPr lang="en-US" sz="2800">
                <a:latin typeface="Syne"/>
                <a:ea typeface="Syne"/>
                <a:cs typeface="Syne"/>
              </a:rPr>
              <a:t>Access</a:t>
            </a:r>
            <a:r>
              <a:rPr sz="2800" b="1" i="0">
                <a:solidFill>
                  <a:srgbClr val="0B1F38"/>
                </a:solidFill>
                <a:latin typeface="Syne"/>
                <a:ea typeface="Syne"/>
                <a:cs typeface="Syne"/>
              </a:rPr>
              <a:t>: log in with a QR code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8</a:t>
            </a:fld>
            <a:endParaRPr lang="en-US"/>
          </a:p>
        </p:txBody>
      </p:sp>
      <p:sp>
        <p:nvSpPr>
          <p:cNvPr id="26" name="Rounded Rectangle 25"/>
          <p:cNvSpPr/>
          <p:nvPr/>
        </p:nvSpPr>
        <p:spPr>
          <a:xfrm>
            <a:off x="548640" y="1417320"/>
            <a:ext cx="5120640" cy="251460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27" name="Picture 26" descr="image.png"/>
          <p:cNvPicPr>
            <a:picLocks noChangeAspect="1"/>
          </p:cNvPicPr>
          <p:nvPr/>
        </p:nvPicPr>
        <p:blipFill>
          <a:blip r:embed="rId3"/>
          <a:srcRect/>
          <a:stretch>
            <a:fillRect/>
          </a:stretch>
        </p:blipFill>
        <p:spPr>
          <a:xfrm>
            <a:off x="685800" y="1590574"/>
            <a:ext cx="4846320" cy="2168090"/>
          </a:xfrm>
          <a:prstGeom prst="rect">
            <a:avLst/>
          </a:prstGeom>
        </p:spPr>
      </p:pic>
      <p:sp>
        <p:nvSpPr>
          <p:cNvPr id="28" name="Rounded Rectangle 27"/>
          <p:cNvSpPr/>
          <p:nvPr/>
        </p:nvSpPr>
        <p:spPr>
          <a:xfrm>
            <a:off x="548640" y="4160520"/>
            <a:ext cx="5120640" cy="128016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800"/>
              </a:spcAft>
              <a:buNone/>
            </a:pPr>
            <a:r>
              <a:rPr sz="1300" b="1" i="0">
                <a:solidFill>
                  <a:srgbClr val="0B1F38"/>
                </a:solidFill>
                <a:latin typeface="Roboto"/>
                <a:ea typeface="Roboto"/>
                <a:cs typeface="Roboto"/>
              </a:rPr>
              <a:t>Note: </a:t>
            </a:r>
            <a:r>
              <a:rPr sz="1300" b="0" i="0">
                <a:solidFill>
                  <a:srgbClr val="3A4A5E"/>
                </a:solidFill>
                <a:latin typeface="Roboto"/>
                <a:ea typeface="Roboto"/>
                <a:cs typeface="Roboto"/>
              </a:rPr>
              <a:t>drivers must be at the box — the QR code opens a standard URL. If several drivers are at the kiosk together, they need to coordinate to get the correct key.</a:t>
            </a:r>
          </a:p>
        </p:txBody>
      </p:sp>
      <p:sp>
        <p:nvSpPr>
          <p:cNvPr id="29" name="Rounded Rectangle 28"/>
          <p:cNvSpPr/>
          <p:nvPr/>
        </p:nvSpPr>
        <p:spPr>
          <a:xfrm>
            <a:off x="5943599" y="1417320"/>
            <a:ext cx="566928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700" b="1" i="0">
                <a:solidFill>
                  <a:srgbClr val="0B1F38"/>
                </a:solidFill>
                <a:latin typeface="Syne"/>
                <a:ea typeface="Syne"/>
                <a:cs typeface="Syne"/>
              </a:rPr>
              <a:t>Log in from a phone</a:t>
            </a:r>
          </a:p>
          <a:p>
            <a:pPr marL="0" indent="0" algn="l">
              <a:lnSpc>
                <a:spcPct val="105000"/>
              </a:lnSpc>
              <a:spcAft>
                <a:spcPts val="0"/>
              </a:spcAft>
              <a:buNone/>
            </a:pPr>
            <a:r>
              <a:rPr sz="1300" b="0" i="0">
                <a:solidFill>
                  <a:srgbClr val="3A4A5E"/>
                </a:solidFill>
                <a:latin typeface="Roboto"/>
                <a:ea typeface="Roboto"/>
                <a:cs typeface="Roboto"/>
              </a:rPr>
              <a:t>An optional QR code login page lets drivers sign in on their mobile device — ideal for tricky logins, phone-ready users, and sites without an RFID reader.</a:t>
            </a:r>
          </a:p>
        </p:txBody>
      </p:sp>
      <p:sp>
        <p:nvSpPr>
          <p:cNvPr id="30" name="Rounded Rectangle 29"/>
          <p:cNvSpPr/>
          <p:nvPr/>
        </p:nvSpPr>
        <p:spPr>
          <a:xfrm>
            <a:off x="5943599" y="2834640"/>
            <a:ext cx="566928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700" b="1" i="0">
                <a:solidFill>
                  <a:srgbClr val="0B1F38"/>
                </a:solidFill>
                <a:latin typeface="Syne"/>
                <a:ea typeface="Syne"/>
                <a:cs typeface="Syne"/>
              </a:rPr>
              <a:t>No queue</a:t>
            </a:r>
          </a:p>
          <a:p>
            <a:pPr marL="0" indent="0" algn="l">
              <a:lnSpc>
                <a:spcPct val="105000"/>
              </a:lnSpc>
              <a:spcAft>
                <a:spcPts val="0"/>
              </a:spcAft>
              <a:buNone/>
            </a:pPr>
            <a:r>
              <a:rPr sz="1300" b="0" i="0">
                <a:solidFill>
                  <a:srgbClr val="3A4A5E"/>
                </a:solidFill>
                <a:latin typeface="Roboto"/>
                <a:ea typeface="Roboto"/>
                <a:cs typeface="Roboto"/>
              </a:rPr>
              <a:t>More than one person can use the QR code at the same time, and requests aren’t queued.</a:t>
            </a:r>
          </a:p>
        </p:txBody>
      </p:sp>
      <p:sp>
        <p:nvSpPr>
          <p:cNvPr id="31" name="Rounded Rectangle 30"/>
          <p:cNvSpPr/>
          <p:nvPr/>
        </p:nvSpPr>
        <p:spPr>
          <a:xfrm>
            <a:off x="5943599" y="4251960"/>
            <a:ext cx="566928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700" b="1" i="0">
                <a:solidFill>
                  <a:srgbClr val="0B1F38"/>
                </a:solidFill>
                <a:latin typeface="Syne"/>
                <a:ea typeface="Syne"/>
                <a:cs typeface="Syne"/>
              </a:rPr>
              <a:t>Simple setup</a:t>
            </a:r>
          </a:p>
          <a:p>
            <a:pPr marL="0" indent="0" algn="l">
              <a:lnSpc>
                <a:spcPct val="105000"/>
              </a:lnSpc>
              <a:spcAft>
                <a:spcPts val="0"/>
              </a:spcAft>
              <a:buNone/>
            </a:pPr>
            <a:r>
              <a:rPr sz="1300" b="0" i="0">
                <a:solidFill>
                  <a:srgbClr val="3A4A5E"/>
                </a:solidFill>
                <a:latin typeface="Roboto"/>
                <a:ea typeface="Roboto"/>
                <a:cs typeface="Roboto"/>
              </a:rPr>
              <a:t>Switch to the new page with a simple URL change in the KioWare settings.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UI/UX updates: 2-week release cycle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9</a:t>
            </a:fld>
            <a:endParaRPr lang="en-US"/>
          </a:p>
        </p:txBody>
      </p:sp>
      <p:sp>
        <p:nvSpPr>
          <p:cNvPr id="26" name="Rounded Rectangle 25"/>
          <p:cNvSpPr/>
          <p:nvPr/>
        </p:nvSpPr>
        <p:spPr>
          <a:xfrm>
            <a:off x="548640" y="1417320"/>
            <a:ext cx="5669280" cy="132588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400"/>
              </a:spcAft>
              <a:buNone/>
            </a:pPr>
            <a:r>
              <a:rPr sz="3200" b="1" i="0">
                <a:solidFill>
                  <a:srgbClr val="F58220"/>
                </a:solidFill>
                <a:latin typeface="Syne"/>
                <a:ea typeface="Syne"/>
                <a:cs typeface="Syne"/>
              </a:rPr>
              <a:t>2-week</a:t>
            </a:r>
            <a:r>
              <a:rPr sz="1800" b="1" i="0">
                <a:solidFill>
                  <a:srgbClr val="FFFFFF"/>
                </a:solidFill>
                <a:latin typeface="Syne"/>
                <a:ea typeface="Syne"/>
                <a:cs typeface="Syne"/>
              </a:rPr>
              <a:t>  release intervals</a:t>
            </a:r>
          </a:p>
          <a:p>
            <a:pPr marL="0" indent="0" algn="l">
              <a:spcAft>
                <a:spcPts val="0"/>
              </a:spcAft>
              <a:buNone/>
            </a:pPr>
            <a:r>
              <a:rPr sz="1400" b="0" i="0">
                <a:solidFill>
                  <a:srgbClr val="BFD0E4"/>
                </a:solidFill>
                <a:latin typeface="Roboto"/>
                <a:ea typeface="Roboto"/>
                <a:cs typeface="Roboto"/>
              </a:rPr>
              <a:t>The initial release, then adjustments and enhancements two weeks later.</a:t>
            </a:r>
          </a:p>
        </p:txBody>
      </p:sp>
      <p:sp>
        <p:nvSpPr>
          <p:cNvPr id="27" name="TextBox 26"/>
          <p:cNvSpPr txBox="1"/>
          <p:nvPr/>
        </p:nvSpPr>
        <p:spPr>
          <a:xfrm>
            <a:off x="548640" y="2971800"/>
            <a:ext cx="5669280" cy="1523494"/>
          </a:xfrm>
          <a:prstGeom prst="rect">
            <a:avLst/>
          </a:prstGeom>
          <a:noFill/>
        </p:spPr>
        <p:txBody>
          <a:bodyPr wrap="square" lIns="0" tIns="45720" rIns="91440" bIns="45720" anchor="t">
            <a:spAutoFit/>
          </a:bodyPr>
          <a:lstStyle/>
          <a:p>
            <a:pPr marL="285750" indent="-285750" algn="l">
              <a:spcAft>
                <a:spcPts val="1000"/>
              </a:spcAft>
              <a:buSzPct val="100000"/>
              <a:buChar char="●"/>
            </a:pPr>
            <a:r>
              <a:rPr sz="1600" b="0" i="0">
                <a:solidFill>
                  <a:srgbClr val="3A4A5E"/>
                </a:solidFill>
                <a:latin typeface="Roboto"/>
                <a:ea typeface="Roboto"/>
                <a:cs typeface="Roboto"/>
              </a:rPr>
              <a:t>Send in suggestions, recommendations, and issues so they can be addressed quickly.</a:t>
            </a:r>
          </a:p>
          <a:p>
            <a:pPr marL="285750" indent="-285750" algn="l">
              <a:spcAft>
                <a:spcPts val="2000"/>
              </a:spcAft>
              <a:buSzPct val="100000"/>
              <a:buChar char="●"/>
            </a:pPr>
            <a:r>
              <a:rPr sz="1600" b="0" i="0">
                <a:solidFill>
                  <a:srgbClr val="3A4A5E"/>
                </a:solidFill>
                <a:latin typeface="Roboto"/>
                <a:ea typeface="Roboto"/>
                <a:cs typeface="Roboto"/>
              </a:rPr>
              <a:t>Gone are the days of waiting years for enhancements.</a:t>
            </a:r>
          </a:p>
          <a:p>
            <a:pPr marL="0" indent="0" algn="l">
              <a:spcAft>
                <a:spcPts val="0"/>
              </a:spcAft>
              <a:buNone/>
            </a:pPr>
            <a:r>
              <a:rPr lang="en-US" sz="2000" b="1" i="1">
                <a:solidFill>
                  <a:srgbClr val="3773BC"/>
                </a:solidFill>
                <a:latin typeface="Syne"/>
                <a:ea typeface="Syne"/>
                <a:cs typeface="Syne"/>
              </a:rPr>
              <a:t>We're</a:t>
            </a:r>
            <a:r>
              <a:rPr sz="2000" b="1" i="1">
                <a:solidFill>
                  <a:srgbClr val="3773BC"/>
                </a:solidFill>
                <a:latin typeface="Syne"/>
                <a:ea typeface="Syne"/>
                <a:cs typeface="Syne"/>
              </a:rPr>
              <a:t> building the car as we drive it!</a:t>
            </a:r>
          </a:p>
        </p:txBody>
      </p:sp>
      <p:pic>
        <p:nvPicPr>
          <p:cNvPr id="28" name="Picture 27" descr="image.png"/>
          <p:cNvPicPr>
            <a:picLocks noChangeAspect="1"/>
          </p:cNvPicPr>
          <p:nvPr/>
        </p:nvPicPr>
        <p:blipFill>
          <a:blip r:embed="rId3"/>
          <a:srcRect/>
          <a:stretch>
            <a:fillRect/>
          </a:stretch>
        </p:blipFill>
        <p:spPr>
          <a:xfrm>
            <a:off x="6492240" y="1788004"/>
            <a:ext cx="5120640" cy="328199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Features you might have missed</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10</a:t>
            </a:fld>
            <a:endParaRPr lang="en-US"/>
          </a:p>
        </p:txBody>
      </p:sp>
      <p:sp>
        <p:nvSpPr>
          <p:cNvPr id="26" name="Rounded Rectangle 25"/>
          <p:cNvSpPr/>
          <p:nvPr/>
        </p:nvSpPr>
        <p:spPr>
          <a:xfrm>
            <a:off x="548640" y="1417320"/>
            <a:ext cx="630936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200"/>
              </a:spcAft>
              <a:buNone/>
            </a:pPr>
            <a:r>
              <a:rPr sz="1200" b="1" i="0" spc="200">
                <a:solidFill>
                  <a:srgbClr val="F58220"/>
                </a:solidFill>
                <a:latin typeface="Roboto"/>
                <a:ea typeface="Roboto"/>
                <a:cs typeface="Roboto"/>
              </a:rPr>
              <a:t>01</a:t>
            </a:r>
          </a:p>
          <a:p>
            <a:pPr marL="0" indent="0" algn="l">
              <a:spcAft>
                <a:spcPts val="400"/>
              </a:spcAft>
              <a:buNone/>
            </a:pPr>
            <a:r>
              <a:rPr sz="1800" b="1" i="0">
                <a:solidFill>
                  <a:srgbClr val="0B1F38"/>
                </a:solidFill>
                <a:latin typeface="Syne"/>
                <a:ea typeface="Syne"/>
                <a:cs typeface="Syne"/>
              </a:rPr>
              <a:t>Reservation Reassignment</a:t>
            </a:r>
          </a:p>
          <a:p>
            <a:pPr marL="0" indent="0" algn="l">
              <a:spcAft>
                <a:spcPts val="0"/>
              </a:spcAft>
              <a:buNone/>
            </a:pPr>
            <a:r>
              <a:rPr sz="1400" b="0" i="0">
                <a:solidFill>
                  <a:srgbClr val="3A4A5E"/>
                </a:solidFill>
                <a:latin typeface="Roboto"/>
                <a:ea typeface="Roboto"/>
                <a:cs typeface="Roboto"/>
              </a:rPr>
              <a:t>Move a vehicle’s reservations to a replacement vehicle with drag and drop.</a:t>
            </a:r>
          </a:p>
        </p:txBody>
      </p:sp>
      <p:sp>
        <p:nvSpPr>
          <p:cNvPr id="27" name="Rounded Rectangle 26"/>
          <p:cNvSpPr/>
          <p:nvPr/>
        </p:nvSpPr>
        <p:spPr>
          <a:xfrm>
            <a:off x="548640" y="2834640"/>
            <a:ext cx="630936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200"/>
              </a:spcAft>
              <a:buNone/>
            </a:pPr>
            <a:r>
              <a:rPr sz="1200" b="1" i="0" spc="200">
                <a:solidFill>
                  <a:srgbClr val="F58220"/>
                </a:solidFill>
                <a:latin typeface="Roboto"/>
                <a:ea typeface="Roboto"/>
                <a:cs typeface="Roboto"/>
              </a:rPr>
              <a:t>02</a:t>
            </a:r>
          </a:p>
          <a:p>
            <a:pPr marL="0" indent="0" algn="l">
              <a:spcAft>
                <a:spcPts val="400"/>
              </a:spcAft>
              <a:buNone/>
            </a:pPr>
            <a:r>
              <a:rPr sz="1800" b="1" i="0">
                <a:solidFill>
                  <a:srgbClr val="0B1F38"/>
                </a:solidFill>
                <a:latin typeface="Syne"/>
                <a:ea typeface="Syne"/>
                <a:cs typeface="Syne"/>
              </a:rPr>
              <a:t>Feedback tool</a:t>
            </a:r>
          </a:p>
          <a:p>
            <a:pPr marL="0" indent="0" algn="l">
              <a:spcAft>
                <a:spcPts val="0"/>
              </a:spcAft>
              <a:buNone/>
            </a:pPr>
            <a:r>
              <a:rPr sz="1400" b="0" i="0">
                <a:solidFill>
                  <a:srgbClr val="3A4A5E"/>
                </a:solidFill>
                <a:latin typeface="Roboto"/>
                <a:ea typeface="Roboto"/>
                <a:cs typeface="Roboto"/>
              </a:rPr>
              <a:t>Ask drivers for feedback and track satisfaction scores.  </a:t>
            </a:r>
            <a:r>
              <a:rPr sz="1400" b="0" i="0" u="sng">
                <a:solidFill>
                  <a:srgbClr val="3773BC"/>
                </a:solidFill>
                <a:latin typeface="Roboto"/>
                <a:hlinkClick r:id="rId3"/>
              </a:rPr>
              <a:t>Get Feedback</a:t>
            </a:r>
          </a:p>
        </p:txBody>
      </p:sp>
      <p:sp>
        <p:nvSpPr>
          <p:cNvPr id="28" name="Rounded Rectangle 27"/>
          <p:cNvSpPr/>
          <p:nvPr/>
        </p:nvSpPr>
        <p:spPr>
          <a:xfrm>
            <a:off x="548640" y="4251960"/>
            <a:ext cx="6309360"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200"/>
              </a:spcAft>
              <a:buNone/>
            </a:pPr>
            <a:r>
              <a:rPr sz="1200" b="1" i="0" spc="200">
                <a:solidFill>
                  <a:srgbClr val="F58220"/>
                </a:solidFill>
                <a:latin typeface="Roboto"/>
                <a:ea typeface="Roboto"/>
                <a:cs typeface="Roboto"/>
              </a:rPr>
              <a:t>03</a:t>
            </a:r>
          </a:p>
          <a:p>
            <a:pPr marL="0" indent="0" algn="l">
              <a:spcAft>
                <a:spcPts val="400"/>
              </a:spcAft>
              <a:buNone/>
            </a:pPr>
            <a:r>
              <a:rPr sz="1800" b="1" i="0">
                <a:solidFill>
                  <a:srgbClr val="0B1F38"/>
                </a:solidFill>
                <a:latin typeface="Syne"/>
                <a:ea typeface="Syne"/>
                <a:cs typeface="Syne"/>
              </a:rPr>
              <a:t>Color-coded usage types</a:t>
            </a:r>
          </a:p>
          <a:p>
            <a:pPr marL="0" indent="0" algn="l">
              <a:spcAft>
                <a:spcPts val="0"/>
              </a:spcAft>
              <a:buNone/>
            </a:pPr>
            <a:r>
              <a:rPr sz="1400" b="0" i="0">
                <a:solidFill>
                  <a:srgbClr val="3A4A5E"/>
                </a:solidFill>
                <a:latin typeface="Roboto"/>
                <a:ea typeface="Roboto"/>
                <a:cs typeface="Roboto"/>
              </a:rPr>
              <a:t>Simple, and very helpful for reading charts at a glance.  </a:t>
            </a:r>
            <a:r>
              <a:rPr sz="1400" b="0" i="0" u="sng">
                <a:solidFill>
                  <a:srgbClr val="3773BC"/>
                </a:solidFill>
                <a:latin typeface="Roboto"/>
                <a:hlinkClick r:id="rId4"/>
              </a:rPr>
              <a:t>Edit Usage Type</a:t>
            </a:r>
          </a:p>
        </p:txBody>
      </p:sp>
      <p:sp>
        <p:nvSpPr>
          <p:cNvPr id="29" name="Rounded Rectangle 28"/>
          <p:cNvSpPr/>
          <p:nvPr/>
        </p:nvSpPr>
        <p:spPr>
          <a:xfrm>
            <a:off x="7132320" y="1417320"/>
            <a:ext cx="4480559"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30" name="Picture 29" descr="A screen shot of a speedometer&#10;&#10;AI-generated content may be incorrect."/>
          <p:cNvPicPr>
            <a:picLocks noChangeAspect="1"/>
          </p:cNvPicPr>
          <p:nvPr/>
        </p:nvPicPr>
        <p:blipFill>
          <a:blip r:embed="rId5"/>
          <a:srcRect/>
          <a:stretch>
            <a:fillRect/>
          </a:stretch>
        </p:blipFill>
        <p:spPr>
          <a:xfrm>
            <a:off x="8690727" y="1554480"/>
            <a:ext cx="1363744" cy="1600199"/>
          </a:xfrm>
          <a:prstGeom prst="rect">
            <a:avLst/>
          </a:prstGeom>
        </p:spPr>
      </p:pic>
      <p:sp>
        <p:nvSpPr>
          <p:cNvPr id="31" name="Rounded Rectangle 30"/>
          <p:cNvSpPr/>
          <p:nvPr/>
        </p:nvSpPr>
        <p:spPr>
          <a:xfrm>
            <a:off x="7132320" y="3520439"/>
            <a:ext cx="4480559" cy="19202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32" name="Picture 31" descr="A screenshot of a vehicle optimization chart&#10;&#10;AI-generated content may be incorrect."/>
          <p:cNvPicPr>
            <a:picLocks noChangeAspect="1"/>
          </p:cNvPicPr>
          <p:nvPr/>
        </p:nvPicPr>
        <p:blipFill>
          <a:blip r:embed="rId6"/>
          <a:srcRect/>
          <a:stretch>
            <a:fillRect/>
          </a:stretch>
        </p:blipFill>
        <p:spPr>
          <a:xfrm>
            <a:off x="7717209" y="3657599"/>
            <a:ext cx="3310780" cy="164592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UI/UX updates: smarter grid pages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11</a:t>
            </a:fld>
            <a:endParaRPr lang="en-US"/>
          </a:p>
        </p:txBody>
      </p:sp>
      <p:sp>
        <p:nvSpPr>
          <p:cNvPr id="26" name="Rounded Rectangle 25"/>
          <p:cNvSpPr/>
          <p:nvPr/>
        </p:nvSpPr>
        <p:spPr>
          <a:xfrm>
            <a:off x="548640" y="1417320"/>
            <a:ext cx="694944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27" name="Picture 26" descr="A screenshot of a computer&#10;&#10;AI-generated content may be incorrect."/>
          <p:cNvPicPr>
            <a:picLocks noChangeAspect="1"/>
          </p:cNvPicPr>
          <p:nvPr/>
        </p:nvPicPr>
        <p:blipFill>
          <a:blip r:embed="rId3"/>
          <a:srcRect/>
          <a:stretch>
            <a:fillRect/>
          </a:stretch>
        </p:blipFill>
        <p:spPr>
          <a:xfrm>
            <a:off x="685800" y="1773257"/>
            <a:ext cx="6675120" cy="3311485"/>
          </a:xfrm>
          <a:prstGeom prst="rect">
            <a:avLst/>
          </a:prstGeom>
        </p:spPr>
      </p:pic>
      <p:sp>
        <p:nvSpPr>
          <p:cNvPr id="28" name="Oval 27"/>
          <p:cNvSpPr/>
          <p:nvPr/>
        </p:nvSpPr>
        <p:spPr>
          <a:xfrm>
            <a:off x="7818119" y="1463040"/>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1</a:t>
            </a:r>
          </a:p>
        </p:txBody>
      </p:sp>
      <p:sp>
        <p:nvSpPr>
          <p:cNvPr id="29" name="TextBox 28"/>
          <p:cNvSpPr txBox="1"/>
          <p:nvPr/>
        </p:nvSpPr>
        <p:spPr>
          <a:xfrm>
            <a:off x="8366759" y="1417320"/>
            <a:ext cx="3246120" cy="758952"/>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Search</a:t>
            </a:r>
          </a:p>
          <a:p>
            <a:pPr marL="0" indent="0" algn="l">
              <a:spcAft>
                <a:spcPts val="0"/>
              </a:spcAft>
              <a:buNone/>
            </a:pPr>
            <a:r>
              <a:rPr sz="1200" b="0" i="0">
                <a:solidFill>
                  <a:srgbClr val="3A4A5E"/>
                </a:solidFill>
                <a:latin typeface="Roboto"/>
                <a:ea typeface="Roboto"/>
                <a:cs typeface="Roboto"/>
              </a:rPr>
              <a:t>Quick search starts hunting as soon as you type.</a:t>
            </a:r>
          </a:p>
        </p:txBody>
      </p:sp>
      <p:sp>
        <p:nvSpPr>
          <p:cNvPr id="30" name="Oval 29"/>
          <p:cNvSpPr/>
          <p:nvPr/>
        </p:nvSpPr>
        <p:spPr>
          <a:xfrm>
            <a:off x="7818119" y="2267712"/>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2</a:t>
            </a:r>
          </a:p>
        </p:txBody>
      </p:sp>
      <p:sp>
        <p:nvSpPr>
          <p:cNvPr id="31" name="TextBox 30"/>
          <p:cNvSpPr txBox="1"/>
          <p:nvPr/>
        </p:nvSpPr>
        <p:spPr>
          <a:xfrm>
            <a:off x="8366759" y="2221992"/>
            <a:ext cx="3246120" cy="758952"/>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Filtering</a:t>
            </a:r>
          </a:p>
          <a:p>
            <a:pPr marL="0" indent="0" algn="l">
              <a:spcAft>
                <a:spcPts val="0"/>
              </a:spcAft>
              <a:buNone/>
            </a:pPr>
            <a:r>
              <a:rPr sz="1200" b="0" i="0">
                <a:solidFill>
                  <a:srgbClr val="3A4A5E"/>
                </a:solidFill>
                <a:latin typeface="Roboto"/>
                <a:ea typeface="Roboto"/>
                <a:cs typeface="Roboto"/>
              </a:rPr>
              <a:t>Filter the page and save a custom view.</a:t>
            </a:r>
          </a:p>
        </p:txBody>
      </p:sp>
      <p:sp>
        <p:nvSpPr>
          <p:cNvPr id="32" name="Oval 31"/>
          <p:cNvSpPr/>
          <p:nvPr/>
        </p:nvSpPr>
        <p:spPr>
          <a:xfrm>
            <a:off x="7818119" y="3072384"/>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3</a:t>
            </a:r>
          </a:p>
        </p:txBody>
      </p:sp>
      <p:sp>
        <p:nvSpPr>
          <p:cNvPr id="33" name="TextBox 32"/>
          <p:cNvSpPr txBox="1"/>
          <p:nvPr/>
        </p:nvSpPr>
        <p:spPr>
          <a:xfrm>
            <a:off x="8366759" y="3026664"/>
            <a:ext cx="3246120" cy="758952"/>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Data navigation</a:t>
            </a:r>
          </a:p>
          <a:p>
            <a:pPr marL="0" indent="0" algn="l">
              <a:spcAft>
                <a:spcPts val="0"/>
              </a:spcAft>
              <a:buNone/>
            </a:pPr>
            <a:r>
              <a:rPr sz="1200" b="0" i="0">
                <a:solidFill>
                  <a:srgbClr val="3A4A5E"/>
                </a:solidFill>
                <a:latin typeface="Roboto"/>
                <a:ea typeface="Roboto"/>
                <a:cs typeface="Roboto"/>
              </a:rPr>
              <a:t>Links in the data jump to driver and requestor profiles.</a:t>
            </a:r>
          </a:p>
        </p:txBody>
      </p:sp>
      <p:sp>
        <p:nvSpPr>
          <p:cNvPr id="34" name="Oval 33"/>
          <p:cNvSpPr/>
          <p:nvPr/>
        </p:nvSpPr>
        <p:spPr>
          <a:xfrm>
            <a:off x="7818119" y="3877056"/>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4</a:t>
            </a:r>
          </a:p>
        </p:txBody>
      </p:sp>
      <p:sp>
        <p:nvSpPr>
          <p:cNvPr id="35" name="TextBox 34"/>
          <p:cNvSpPr txBox="1"/>
          <p:nvPr/>
        </p:nvSpPr>
        <p:spPr>
          <a:xfrm>
            <a:off x="8366759" y="3831336"/>
            <a:ext cx="3246120" cy="758952"/>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Column optimization</a:t>
            </a:r>
          </a:p>
          <a:p>
            <a:pPr marL="0" indent="0" algn="l">
              <a:spcAft>
                <a:spcPts val="0"/>
              </a:spcAft>
              <a:buNone/>
            </a:pPr>
            <a:r>
              <a:rPr sz="1200" b="0" i="0">
                <a:solidFill>
                  <a:srgbClr val="3A4A5E"/>
                </a:solidFill>
                <a:latin typeface="Roboto"/>
                <a:ea typeface="Roboto"/>
                <a:cs typeface="Roboto"/>
              </a:rPr>
              <a:t>Move columns into the order you want.</a:t>
            </a:r>
          </a:p>
        </p:txBody>
      </p:sp>
      <p:sp>
        <p:nvSpPr>
          <p:cNvPr id="36" name="Oval 35"/>
          <p:cNvSpPr/>
          <p:nvPr/>
        </p:nvSpPr>
        <p:spPr>
          <a:xfrm>
            <a:off x="7818119" y="4681728"/>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5</a:t>
            </a:r>
          </a:p>
        </p:txBody>
      </p:sp>
      <p:sp>
        <p:nvSpPr>
          <p:cNvPr id="37" name="TextBox 36"/>
          <p:cNvSpPr txBox="1"/>
          <p:nvPr/>
        </p:nvSpPr>
        <p:spPr>
          <a:xfrm>
            <a:off x="8366759" y="4636008"/>
            <a:ext cx="3246120" cy="758952"/>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Column sorting</a:t>
            </a:r>
          </a:p>
          <a:p>
            <a:pPr marL="0" indent="0" algn="l">
              <a:spcAft>
                <a:spcPts val="0"/>
              </a:spcAft>
              <a:buNone/>
            </a:pPr>
            <a:r>
              <a:rPr sz="1200" b="0" i="0">
                <a:solidFill>
                  <a:srgbClr val="3A4A5E"/>
                </a:solidFill>
                <a:latin typeface="Roboto"/>
                <a:ea typeface="Roboto"/>
                <a:cs typeface="Roboto"/>
              </a:rPr>
              <a:t>Sort any column as needed.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UI/UX updates: easier navigation</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12</a:t>
            </a:fld>
            <a:endParaRPr lang="en-US"/>
          </a:p>
        </p:txBody>
      </p:sp>
      <p:sp>
        <p:nvSpPr>
          <p:cNvPr id="26" name="Rounded Rectangle 25"/>
          <p:cNvSpPr/>
          <p:nvPr/>
        </p:nvSpPr>
        <p:spPr>
          <a:xfrm>
            <a:off x="548640" y="1417320"/>
            <a:ext cx="694944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tIns="82296" bIns="82296" rtlCol="0" anchor="t"/>
          <a:lstStyle/>
          <a:p>
            <a:pPr marL="0" indent="0" algn="l">
              <a:spcAft>
                <a:spcPts val="800"/>
              </a:spcAft>
              <a:buNone/>
            </a:pPr>
            <a:endParaRPr/>
          </a:p>
        </p:txBody>
      </p:sp>
      <p:pic>
        <p:nvPicPr>
          <p:cNvPr id="27" name="Picture 26" descr="A screenshot of a menu&#10;&#10;AI-generated content may be incorrect."/>
          <p:cNvPicPr>
            <a:picLocks noChangeAspect="1"/>
          </p:cNvPicPr>
          <p:nvPr/>
        </p:nvPicPr>
        <p:blipFill>
          <a:blip r:embed="rId3"/>
          <a:srcRect/>
          <a:stretch>
            <a:fillRect/>
          </a:stretch>
        </p:blipFill>
        <p:spPr>
          <a:xfrm>
            <a:off x="685800" y="1704008"/>
            <a:ext cx="6675120" cy="3449983"/>
          </a:xfrm>
          <a:prstGeom prst="rect">
            <a:avLst/>
          </a:prstGeom>
        </p:spPr>
      </p:pic>
      <p:sp>
        <p:nvSpPr>
          <p:cNvPr id="28" name="Oval 27"/>
          <p:cNvSpPr/>
          <p:nvPr/>
        </p:nvSpPr>
        <p:spPr>
          <a:xfrm>
            <a:off x="7818119" y="1463040"/>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1</a:t>
            </a:r>
          </a:p>
        </p:txBody>
      </p:sp>
      <p:sp>
        <p:nvSpPr>
          <p:cNvPr id="29" name="TextBox 28"/>
          <p:cNvSpPr txBox="1"/>
          <p:nvPr/>
        </p:nvSpPr>
        <p:spPr>
          <a:xfrm>
            <a:off x="8366759" y="1417320"/>
            <a:ext cx="3246120" cy="960120"/>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Expand / collapse menu</a:t>
            </a:r>
          </a:p>
          <a:p>
            <a:pPr marL="0" indent="0" algn="l">
              <a:spcAft>
                <a:spcPts val="0"/>
              </a:spcAft>
              <a:buNone/>
            </a:pPr>
            <a:r>
              <a:rPr sz="1200" b="0" i="0">
                <a:solidFill>
                  <a:srgbClr val="3A4A5E"/>
                </a:solidFill>
                <a:latin typeface="Roboto"/>
                <a:ea typeface="Roboto"/>
                <a:cs typeface="Roboto"/>
              </a:rPr>
              <a:t>Collapse the menu for full-screen viewing.</a:t>
            </a:r>
          </a:p>
        </p:txBody>
      </p:sp>
      <p:sp>
        <p:nvSpPr>
          <p:cNvPr id="30" name="Oval 29"/>
          <p:cNvSpPr/>
          <p:nvPr/>
        </p:nvSpPr>
        <p:spPr>
          <a:xfrm>
            <a:off x="7818119" y="2468880"/>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2</a:t>
            </a:r>
          </a:p>
        </p:txBody>
      </p:sp>
      <p:sp>
        <p:nvSpPr>
          <p:cNvPr id="31" name="TextBox 30"/>
          <p:cNvSpPr txBox="1"/>
          <p:nvPr/>
        </p:nvSpPr>
        <p:spPr>
          <a:xfrm>
            <a:off x="8366759" y="2423160"/>
            <a:ext cx="3246120" cy="960120"/>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Customize menu width</a:t>
            </a:r>
          </a:p>
          <a:p>
            <a:pPr marL="0" indent="0" algn="l">
              <a:spcAft>
                <a:spcPts val="0"/>
              </a:spcAft>
              <a:buNone/>
            </a:pPr>
            <a:r>
              <a:rPr sz="1200" b="0" i="0">
                <a:solidFill>
                  <a:srgbClr val="3A4A5E"/>
                </a:solidFill>
                <a:latin typeface="Roboto"/>
                <a:ea typeface="Roboto"/>
                <a:cs typeface="Roboto"/>
              </a:rPr>
              <a:t>Set the menu width to your liking.</a:t>
            </a:r>
          </a:p>
        </p:txBody>
      </p:sp>
      <p:sp>
        <p:nvSpPr>
          <p:cNvPr id="32" name="Oval 31"/>
          <p:cNvSpPr/>
          <p:nvPr/>
        </p:nvSpPr>
        <p:spPr>
          <a:xfrm>
            <a:off x="7818119" y="3474720"/>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3</a:t>
            </a:r>
          </a:p>
        </p:txBody>
      </p:sp>
      <p:sp>
        <p:nvSpPr>
          <p:cNvPr id="33" name="TextBox 32"/>
          <p:cNvSpPr txBox="1"/>
          <p:nvPr/>
        </p:nvSpPr>
        <p:spPr>
          <a:xfrm>
            <a:off x="8366759" y="3429000"/>
            <a:ext cx="3246120" cy="960120"/>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Search</a:t>
            </a:r>
          </a:p>
          <a:p>
            <a:pPr marL="0" indent="0" algn="l">
              <a:spcAft>
                <a:spcPts val="0"/>
              </a:spcAft>
              <a:buNone/>
            </a:pPr>
            <a:r>
              <a:rPr sz="1200" b="0" i="0">
                <a:solidFill>
                  <a:srgbClr val="3A4A5E"/>
                </a:solidFill>
                <a:latin typeface="Roboto"/>
                <a:ea typeface="Roboto"/>
                <a:cs typeface="Roboto"/>
              </a:rPr>
              <a:t>Menu search starts hunting as soon as you type.</a:t>
            </a:r>
          </a:p>
        </p:txBody>
      </p:sp>
      <p:sp>
        <p:nvSpPr>
          <p:cNvPr id="34" name="Oval 33"/>
          <p:cNvSpPr/>
          <p:nvPr/>
        </p:nvSpPr>
        <p:spPr>
          <a:xfrm>
            <a:off x="7818119" y="4480560"/>
            <a:ext cx="411480" cy="411480"/>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400" b="1" i="0">
                <a:solidFill>
                  <a:srgbClr val="FFFFFF"/>
                </a:solidFill>
                <a:latin typeface="Roboto"/>
                <a:ea typeface="Roboto"/>
                <a:cs typeface="Roboto"/>
              </a:rPr>
              <a:t>4</a:t>
            </a:r>
          </a:p>
        </p:txBody>
      </p:sp>
      <p:sp>
        <p:nvSpPr>
          <p:cNvPr id="35" name="TextBox 34"/>
          <p:cNvSpPr txBox="1"/>
          <p:nvPr/>
        </p:nvSpPr>
        <p:spPr>
          <a:xfrm>
            <a:off x="8366759" y="4434840"/>
            <a:ext cx="3246120" cy="960120"/>
          </a:xfrm>
          <a:prstGeom prst="rect">
            <a:avLst/>
          </a:prstGeom>
          <a:noFill/>
        </p:spPr>
        <p:txBody>
          <a:bodyPr wrap="square" lIns="0" tIns="0">
            <a:spAutoFit/>
          </a:bodyPr>
          <a:lstStyle/>
          <a:p>
            <a:pPr marL="0" indent="0" algn="l">
              <a:spcAft>
                <a:spcPts val="200"/>
              </a:spcAft>
              <a:buNone/>
            </a:pPr>
            <a:r>
              <a:rPr sz="1500" b="1" i="0">
                <a:solidFill>
                  <a:srgbClr val="0B1F38"/>
                </a:solidFill>
                <a:latin typeface="Syne"/>
                <a:ea typeface="Syne"/>
                <a:cs typeface="Syne"/>
              </a:rPr>
              <a:t>Quick links and breadcrumbs</a:t>
            </a:r>
          </a:p>
          <a:p>
            <a:pPr marL="0" indent="0" algn="l">
              <a:spcAft>
                <a:spcPts val="0"/>
              </a:spcAft>
              <a:buNone/>
            </a:pPr>
            <a:r>
              <a:rPr sz="1200" b="0" i="0">
                <a:solidFill>
                  <a:srgbClr val="3A4A5E"/>
                </a:solidFill>
                <a:latin typeface="Roboto"/>
                <a:ea typeface="Roboto"/>
                <a:cs typeface="Roboto"/>
              </a:rPr>
              <a:t>Bookmark favorite pages; breadcrumbs take you back.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Most requested: deactivate a site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13</a:t>
            </a:fld>
            <a:endParaRPr lang="en-US"/>
          </a:p>
        </p:txBody>
      </p:sp>
      <p:pic>
        <p:nvPicPr>
          <p:cNvPr id="26" name="Picture 25" descr="image.png"/>
          <p:cNvPicPr>
            <a:picLocks noChangeAspect="1"/>
          </p:cNvPicPr>
          <p:nvPr/>
        </p:nvPicPr>
        <p:blipFill>
          <a:blip r:embed="rId3"/>
          <a:stretch>
            <a:fillRect/>
          </a:stretch>
        </p:blipFill>
        <p:spPr>
          <a:xfrm>
            <a:off x="548640" y="1430517"/>
            <a:ext cx="7315200" cy="3996964"/>
          </a:xfrm>
          <a:prstGeom prst="rect">
            <a:avLst/>
          </a:prstGeom>
          <a:ln w="12700">
            <a:solidFill>
              <a:srgbClr val="DCE7F3"/>
            </a:solidFill>
          </a:ln>
        </p:spPr>
      </p:pic>
      <p:sp>
        <p:nvSpPr>
          <p:cNvPr id="27" name="Highlight ring"/>
          <p:cNvSpPr/>
          <p:nvPr/>
        </p:nvSpPr>
        <p:spPr>
          <a:xfrm>
            <a:off x="950976" y="2749515"/>
            <a:ext cx="2414016" cy="479635"/>
          </a:xfrm>
          <a:prstGeom prst="roundRect">
            <a:avLst/>
          </a:prstGeom>
          <a:noFill/>
          <a:ln w="50800">
            <a:solidFill>
              <a:srgbClr val="F5822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8" name="Finally starburst"/>
          <p:cNvSpPr/>
          <p:nvPr/>
        </p:nvSpPr>
        <p:spPr>
          <a:xfrm>
            <a:off x="3474720" y="2110001"/>
            <a:ext cx="2286000" cy="1508760"/>
          </a:xfrm>
          <a:prstGeom prst="irregularSeal1">
            <a:avLst/>
          </a:prstGeom>
          <a:solidFill>
            <a:srgbClr val="F58220"/>
          </a:solidFill>
          <a:ln w="25400">
            <a:solidFill>
              <a:srgbClr val="FFFFFF"/>
            </a:solidFill>
          </a:ln>
          <a:effectLst/>
        </p:spPr>
        <p:style>
          <a:lnRef idx="1">
            <a:schemeClr val="accent1"/>
          </a:lnRef>
          <a:fillRef idx="3">
            <a:schemeClr val="accent1"/>
          </a:fillRef>
          <a:effectRef idx="2">
            <a:schemeClr val="accent1"/>
          </a:effectRef>
          <a:fontRef idx="minor">
            <a:schemeClr val="lt1"/>
          </a:fontRef>
        </p:style>
        <p:txBody>
          <a:bodyPr wrap="square" lIns="45720" rIns="45720" rtlCol="0" anchor="ctr"/>
          <a:lstStyle/>
          <a:p>
            <a:pPr marL="0" indent="0" algn="ctr">
              <a:spcAft>
                <a:spcPts val="0"/>
              </a:spcAft>
              <a:buNone/>
            </a:pPr>
            <a:r>
              <a:rPr sz="2000" b="1" i="0">
                <a:solidFill>
                  <a:srgbClr val="FFFFFF"/>
                </a:solidFill>
                <a:latin typeface="Syne"/>
                <a:ea typeface="Syne"/>
                <a:cs typeface="Syne"/>
              </a:rPr>
              <a:t>Finally!</a:t>
            </a:r>
          </a:p>
        </p:txBody>
      </p:sp>
      <p:sp>
        <p:nvSpPr>
          <p:cNvPr id="29" name="Rounded Rectangle 28"/>
          <p:cNvSpPr/>
          <p:nvPr/>
        </p:nvSpPr>
        <p:spPr>
          <a:xfrm>
            <a:off x="8138160" y="1417320"/>
            <a:ext cx="347472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400"/>
              </a:spcAft>
              <a:buNone/>
            </a:pPr>
            <a:r>
              <a:rPr sz="1100" b="1" i="0" spc="200">
                <a:solidFill>
                  <a:srgbClr val="F58220"/>
                </a:solidFill>
                <a:latin typeface="Roboto"/>
                <a:ea typeface="Roboto"/>
                <a:cs typeface="Roboto"/>
              </a:rPr>
              <a:t>NEW</a:t>
            </a:r>
          </a:p>
          <a:p>
            <a:pPr marL="0" indent="0" algn="l">
              <a:lnSpc>
                <a:spcPct val="105000"/>
              </a:lnSpc>
              <a:spcAft>
                <a:spcPts val="1400"/>
              </a:spcAft>
              <a:buNone/>
            </a:pPr>
            <a:r>
              <a:rPr sz="2200" b="1" i="0">
                <a:solidFill>
                  <a:srgbClr val="0B1F38"/>
                </a:solidFill>
                <a:latin typeface="Syne"/>
                <a:ea typeface="Syne"/>
                <a:cs typeface="Syne"/>
              </a:rPr>
              <a:t>Mark a site active — or not</a:t>
            </a:r>
          </a:p>
          <a:p>
            <a:pPr marL="0" indent="0" algn="l">
              <a:spcAft>
                <a:spcPts val="600"/>
              </a:spcAft>
              <a:buNone/>
            </a:pPr>
            <a:r>
              <a:rPr sz="1300" b="1" i="0">
                <a:solidFill>
                  <a:srgbClr val="3773BC"/>
                </a:solidFill>
                <a:latin typeface="Roboto"/>
                <a:ea typeface="Roboto"/>
                <a:cs typeface="Roboto"/>
              </a:rPr>
              <a:t>Site Settings → General</a:t>
            </a:r>
          </a:p>
          <a:p>
            <a:pPr marL="0" indent="0" algn="l">
              <a:lnSpc>
                <a:spcPct val="110000"/>
              </a:lnSpc>
              <a:spcAft>
                <a:spcPts val="1200"/>
              </a:spcAft>
              <a:buNone/>
            </a:pPr>
            <a:r>
              <a:rPr sz="1400" b="0" i="0">
                <a:solidFill>
                  <a:srgbClr val="3A4A5E"/>
                </a:solidFill>
                <a:latin typeface="Roboto"/>
                <a:ea typeface="Roboto"/>
                <a:cs typeface="Roboto"/>
              </a:rPr>
              <a:t>Uncheck Active to deactivate a site and remove it from driver navigation.</a:t>
            </a:r>
          </a:p>
          <a:p>
            <a:pPr marL="0" indent="0" algn="l">
              <a:spcAft>
                <a:spcPts val="0"/>
              </a:spcAft>
              <a:buNone/>
            </a:pPr>
            <a:r>
              <a:rPr sz="1400" b="1" i="0">
                <a:solidFill>
                  <a:srgbClr val="0B1F38"/>
                </a:solidFill>
                <a:latin typeface="Roboto"/>
                <a:ea typeface="Roboto"/>
                <a:cs typeface="Roboto"/>
              </a:rPr>
              <a:t>Reassign the site’s vehicles first.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4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400"/>
                                        <p:tgtEl>
                                          <p:spTgt spid="28"/>
                                        </p:tgtEl>
                                      </p:cBhvr>
                                    </p:animEffect>
                                  </p:childTnLst>
                                </p:cTn>
                              </p:par>
                            </p:childTnLst>
                          </p:cTn>
                        </p:par>
                        <p:par>
                          <p:cTn id="11" fill="hold">
                            <p:stCondLst>
                              <p:cond delay="400"/>
                            </p:stCondLst>
                            <p:childTnLst>
                              <p:par>
                                <p:cTn id="12" presetID="6" presetClass="emph" presetSubtype="0" repeatCount="3000" autoRev="1" fill="hold" grpId="1" nodeType="afterEffect">
                                  <p:stCondLst>
                                    <p:cond delay="0"/>
                                  </p:stCondLst>
                                  <p:childTnLst>
                                    <p:animScale>
                                      <p:cBhvr>
                                        <p:cTn id="13" dur="350" fill="hold"/>
                                        <p:tgtEl>
                                          <p:spTgt spid="28"/>
                                        </p:tgtEl>
                                      </p:cBhvr>
                                      <p:by x="125000" y="12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8"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7063F-764F-A55B-6121-326076D9C7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AF3C5B-5B84-96BA-0262-247EFEA0ECE9}"/>
              </a:ext>
            </a:extLst>
          </p:cNvPr>
          <p:cNvSpPr>
            <a:spLocks noGrp="1"/>
          </p:cNvSpPr>
          <p:nvPr>
            <p:ph type="title" idx="101"/>
          </p:nvPr>
        </p:nvSpPr>
        <p:spPr>
          <a:xfrm>
            <a:off x="548640" y="411480"/>
            <a:ext cx="8778240" cy="685800"/>
          </a:xfrm>
        </p:spPr>
        <p:txBody>
          <a:bodyPr wrap="square" lIns="91440" tIns="45720" rIns="91440" bIns="45720" rtlCol="0" anchor="ctr"/>
          <a:lstStyle/>
          <a:p>
            <a:pPr marL="0" lvl="1" indent="0" algn="l">
              <a:spcBef>
                <a:spcPct val="20000"/>
              </a:spcBef>
              <a:spcAft>
                <a:spcPts val="800"/>
              </a:spcAft>
              <a:buNone/>
            </a:pPr>
            <a:r>
              <a:rPr sz="3000" b="1" i="0">
                <a:solidFill>
                  <a:srgbClr val="0B1F38"/>
                </a:solidFill>
                <a:latin typeface="Syne"/>
                <a:ea typeface="Syne"/>
                <a:cs typeface="Syne"/>
              </a:rPr>
              <a:t>FC Drive and FIN: help built in</a:t>
            </a:r>
          </a:p>
        </p:txBody>
      </p:sp>
      <p:pic>
        <p:nvPicPr>
          <p:cNvPr id="7" name="Picture 6" descr="A screenshot of a web page&#10;&#10;AI-generated content may be incorrect.">
            <a:extLst>
              <a:ext uri="{FF2B5EF4-FFF2-40B4-BE49-F238E27FC236}">
                <a16:creationId xmlns:a16="http://schemas.microsoft.com/office/drawing/2014/main" id="{37822022-D95F-F015-41C9-D0DF00DB7816}"/>
              </a:ext>
            </a:extLst>
          </p:cNvPr>
          <p:cNvPicPr>
            <a:picLocks noChangeAspect="1"/>
          </p:cNvPicPr>
          <p:nvPr/>
        </p:nvPicPr>
        <p:blipFill>
          <a:blip r:embed="rId3"/>
          <a:stretch>
            <a:fillRect/>
          </a:stretch>
        </p:blipFill>
        <p:spPr>
          <a:xfrm>
            <a:off x="548640" y="1417320"/>
            <a:ext cx="5943600" cy="2861733"/>
          </a:xfrm>
          <a:prstGeom prst="rect">
            <a:avLst/>
          </a:prstGeom>
          <a:ln w="12700">
            <a:solidFill>
              <a:srgbClr val="DCE7F3"/>
            </a:solidFill>
          </a:ln>
        </p:spPr>
      </p:pic>
      <p:sp>
        <p:nvSpPr>
          <p:cNvPr id="11" name="Rounded Rectangle 10"/>
          <p:cNvSpPr/>
          <p:nvPr/>
        </p:nvSpPr>
        <p:spPr>
          <a:xfrm>
            <a:off x="548640" y="4507653"/>
            <a:ext cx="5943600" cy="933026"/>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400"/>
              </a:spcAft>
              <a:buNone/>
            </a:pPr>
            <a:r>
              <a:rPr sz="1700" b="1" i="0">
                <a:solidFill>
                  <a:srgbClr val="0B1F38"/>
                </a:solidFill>
                <a:latin typeface="Syne"/>
                <a:ea typeface="Syne"/>
                <a:cs typeface="Syne"/>
              </a:rPr>
              <a:t>FC Drive</a:t>
            </a:r>
          </a:p>
          <a:p>
            <a:pPr>
              <a:lnSpc>
                <a:spcPct val="105000"/>
              </a:lnSpc>
            </a:pPr>
            <a:r>
              <a:rPr sz="1400" b="0" i="0">
                <a:solidFill>
                  <a:srgbClr val="3A4A5E"/>
                </a:solidFill>
                <a:latin typeface="Roboto"/>
                <a:ea typeface="Roboto"/>
                <a:cs typeface="Roboto"/>
              </a:rPr>
              <a:t>Open it from Help in </a:t>
            </a:r>
            <a:r>
              <a:rPr sz="1400" b="0" i="0" err="1">
                <a:solidFill>
                  <a:srgbClr val="3A4A5E"/>
                </a:solidFill>
                <a:latin typeface="Roboto"/>
                <a:ea typeface="Roboto"/>
                <a:cs typeface="Roboto"/>
              </a:rPr>
              <a:t>FleetCommander</a:t>
            </a:r>
            <a:r>
              <a:rPr sz="1400" b="0" i="0">
                <a:solidFill>
                  <a:srgbClr val="3A4A5E"/>
                </a:solidFill>
                <a:latin typeface="Roboto"/>
                <a:ea typeface="Roboto"/>
                <a:cs typeface="Roboto"/>
              </a:rPr>
              <a:t>: release notes every 2 weeks</a:t>
            </a:r>
            <a:r>
              <a:rPr lang="en-US" sz="1400">
                <a:solidFill>
                  <a:srgbClr val="3A4A5E"/>
                </a:solidFill>
                <a:latin typeface="Roboto"/>
                <a:ea typeface="Roboto"/>
                <a:cs typeface="Roboto"/>
              </a:rPr>
              <a:t>,</a:t>
            </a:r>
            <a:r>
              <a:rPr sz="1400" b="0" i="0">
                <a:solidFill>
                  <a:srgbClr val="3A4A5E"/>
                </a:solidFill>
                <a:latin typeface="Roboto"/>
                <a:ea typeface="Roboto"/>
                <a:cs typeface="Roboto"/>
              </a:rPr>
              <a:t> </a:t>
            </a:r>
            <a:r>
              <a:rPr lang="en-US" sz="1400">
                <a:solidFill>
                  <a:srgbClr val="3A4A5E"/>
                </a:solidFill>
                <a:latin typeface="Roboto"/>
                <a:ea typeface="Roboto"/>
                <a:cs typeface="Roboto"/>
              </a:rPr>
              <a:t>White Pages, Case Studies, Jump Start Video's and more!</a:t>
            </a:r>
            <a:endParaRPr lang="en-US" sz="1400" b="0" i="0">
              <a:solidFill>
                <a:srgbClr val="3A4A5E"/>
              </a:solidFill>
              <a:latin typeface="Roboto"/>
              <a:ea typeface="Roboto"/>
              <a:cs typeface="Roboto"/>
            </a:endParaRPr>
          </a:p>
        </p:txBody>
      </p:sp>
      <p:sp>
        <p:nvSpPr>
          <p:cNvPr id="12" name="Rounded Rectangle 11"/>
          <p:cNvSpPr/>
          <p:nvPr/>
        </p:nvSpPr>
        <p:spPr>
          <a:xfrm>
            <a:off x="6766559" y="1417320"/>
            <a:ext cx="484632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74320" tIns="246888" rIns="2514600" bIns="246888" rtlCol="0" anchor="t"/>
          <a:lstStyle/>
          <a:p>
            <a:pPr marL="0" indent="0" algn="l">
              <a:spcAft>
                <a:spcPts val="400"/>
              </a:spcAft>
              <a:buNone/>
            </a:pPr>
            <a:r>
              <a:rPr sz="1100" b="1" i="0" spc="200">
                <a:solidFill>
                  <a:srgbClr val="5CC6DC"/>
                </a:solidFill>
                <a:latin typeface="Roboto"/>
                <a:ea typeface="Roboto"/>
                <a:cs typeface="Roboto"/>
              </a:rPr>
              <a:t>YOUR PERSONAL ASSISTANT</a:t>
            </a:r>
          </a:p>
          <a:p>
            <a:pPr marL="0" indent="0" algn="l">
              <a:spcAft>
                <a:spcPts val="800"/>
              </a:spcAft>
              <a:buNone/>
            </a:pPr>
            <a:r>
              <a:rPr lang="en-US" sz="3600" b="1">
                <a:solidFill>
                  <a:srgbClr val="FFFFFF"/>
                </a:solidFill>
                <a:latin typeface="Syne"/>
                <a:ea typeface="Syne"/>
                <a:cs typeface="Syne"/>
              </a:rPr>
              <a:t>OTTO</a:t>
            </a:r>
            <a:endParaRPr sz="3600" b="1" i="0">
              <a:solidFill>
                <a:srgbClr val="FFFFFF"/>
              </a:solidFill>
              <a:latin typeface="Syne"/>
              <a:ea typeface="Syne"/>
              <a:cs typeface="Syne"/>
            </a:endParaRPr>
          </a:p>
          <a:p>
            <a:pPr marL="0" indent="0" algn="l">
              <a:lnSpc>
                <a:spcPct val="110000"/>
              </a:lnSpc>
              <a:spcAft>
                <a:spcPts val="0"/>
              </a:spcAft>
              <a:buNone/>
            </a:pPr>
            <a:r>
              <a:rPr sz="1400" b="0" i="0">
                <a:solidFill>
                  <a:srgbClr val="BFD0E4"/>
                </a:solidFill>
                <a:latin typeface="Roboto"/>
                <a:ea typeface="Roboto"/>
                <a:cs typeface="Roboto"/>
              </a:rPr>
              <a:t>Ask how-to questions and get step-by-step answers for navigating </a:t>
            </a:r>
            <a:r>
              <a:rPr sz="1400" b="0" i="0" err="1">
                <a:solidFill>
                  <a:srgbClr val="BFD0E4"/>
                </a:solidFill>
                <a:latin typeface="Roboto"/>
                <a:ea typeface="Roboto"/>
                <a:cs typeface="Roboto"/>
              </a:rPr>
              <a:t>FleetCommander</a:t>
            </a:r>
            <a:r>
              <a:rPr sz="1400" b="0" i="0">
                <a:solidFill>
                  <a:srgbClr val="BFD0E4"/>
                </a:solidFill>
                <a:latin typeface="Roboto"/>
                <a:ea typeface="Roboto"/>
                <a:cs typeface="Roboto"/>
              </a:rPr>
              <a:t>.</a:t>
            </a:r>
          </a:p>
        </p:txBody>
      </p:sp>
      <p:pic>
        <p:nvPicPr>
          <p:cNvPr id="10" name="Picture 9">
            <a:extLst>
              <a:ext uri="{FF2B5EF4-FFF2-40B4-BE49-F238E27FC236}">
                <a16:creationId xmlns:a16="http://schemas.microsoft.com/office/drawing/2014/main" id="{BB22D205-926B-592B-B90A-2E27ABF98432}"/>
              </a:ext>
            </a:extLst>
          </p:cNvPr>
          <p:cNvPicPr>
            <a:picLocks noChangeAspect="1"/>
          </p:cNvPicPr>
          <p:nvPr/>
        </p:nvPicPr>
        <p:blipFill>
          <a:blip r:embed="rId4"/>
          <a:stretch>
            <a:fillRect/>
          </a:stretch>
        </p:blipFill>
        <p:spPr>
          <a:xfrm>
            <a:off x="9430873" y="1554480"/>
            <a:ext cx="1999126" cy="374904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27865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nchor="b"/>
          <a:lstStyle/>
          <a:p>
            <a:pPr marL="0" indent="0" algn="l">
              <a:spcAft>
                <a:spcPts val="800"/>
              </a:spcAft>
              <a:buNone/>
            </a:pPr>
            <a:r>
              <a:rPr sz="4400" b="1" i="0">
                <a:solidFill>
                  <a:srgbClr val="FFFFFF"/>
                </a:solidFill>
                <a:latin typeface="Syne"/>
                <a:ea typeface="Syne"/>
                <a:cs typeface="Syne"/>
              </a:rPr>
              <a:t>From Measuring to Benchmarking</a:t>
            </a:r>
          </a:p>
        </p:txBody>
      </p:sp>
      <p:sp>
        <p:nvSpPr>
          <p:cNvPr id="3" name="Text Placeholder 2"/>
          <p:cNvSpPr>
            <a:spLocks noGrp="1"/>
          </p:cNvSpPr>
          <p:nvPr>
            <p:ph type="body" idx="102"/>
          </p:nvPr>
        </p:nvSpPr>
        <p:spPr/>
        <p:txBody>
          <a:bodyPr wrap="square"/>
          <a:lstStyle/>
          <a:p>
            <a:pPr marL="0" indent="0" algn="l">
              <a:spcAft>
                <a:spcPts val="800"/>
              </a:spcAft>
              <a:buNone/>
            </a:pPr>
            <a:r>
              <a:rPr sz="2000" b="0" i="0">
                <a:solidFill>
                  <a:srgbClr val="5CC6DC"/>
                </a:solidFill>
                <a:latin typeface="Roboto"/>
                <a:ea typeface="Roboto"/>
                <a:cs typeface="Roboto"/>
              </a:rPr>
              <a:t>Fleet Utilization and Benchmarking</a:t>
            </a:r>
          </a:p>
        </p:txBody>
      </p:sp>
      <p:sp>
        <p:nvSpPr>
          <p:cNvPr id="4" name="Text Placeholder 3"/>
          <p:cNvSpPr>
            <a:spLocks noGrp="1"/>
          </p:cNvSpPr>
          <p:nvPr>
            <p:ph type="body" idx="103"/>
          </p:nvPr>
        </p:nvSpPr>
        <p:spPr/>
        <p:txBody>
          <a:bodyPr wrap="square"/>
          <a:lstStyle/>
          <a:p>
            <a:pPr marL="0" indent="0" algn="l">
              <a:spcAft>
                <a:spcPts val="800"/>
              </a:spcAft>
              <a:buNone/>
            </a:pPr>
            <a:r>
              <a:rPr sz="1300" b="0" i="0">
                <a:solidFill>
                  <a:srgbClr val="AEBBCB"/>
                </a:solidFill>
                <a:latin typeface="Roboto"/>
                <a:ea typeface="Roboto"/>
                <a:cs typeface="Roboto"/>
              </a:rPr>
              <a:t>Kristin Sondermann  &amp;  Brian Hall  •  November 3-5, 2026  •  Glendale, AZ</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AB259-FED6-5038-4ABD-43F9B2087F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5D49E8-4830-A189-DB19-A851AD329C1B}"/>
              </a:ext>
            </a:extLst>
          </p:cNvPr>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Which of these have you heard?</a:t>
            </a:r>
          </a:p>
        </p:txBody>
      </p:sp>
      <p:sp>
        <p:nvSpPr>
          <p:cNvPr id="25" name="Slide Number Placeholder 0">
            <a:extLst>
              <a:ext uri="{FF2B5EF4-FFF2-40B4-BE49-F238E27FC236}">
                <a16:creationId xmlns:a16="http://schemas.microsoft.com/office/drawing/2014/main" id="{7834E070-9A2B-6C71-7933-C9DE315A2D2C}"/>
              </a:ext>
            </a:extLst>
          </p:cNvPr>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16</a:t>
            </a:fld>
            <a:endParaRPr lang="en-US"/>
          </a:p>
        </p:txBody>
      </p:sp>
      <p:sp>
        <p:nvSpPr>
          <p:cNvPr id="26" name="Rounded Rectangle 25">
            <a:extLst>
              <a:ext uri="{FF2B5EF4-FFF2-40B4-BE49-F238E27FC236}">
                <a16:creationId xmlns:a16="http://schemas.microsoft.com/office/drawing/2014/main" id="{DAEB8B2C-ED09-91FD-547E-9D7CED43CEF0}"/>
              </a:ext>
            </a:extLst>
          </p:cNvPr>
          <p:cNvSpPr/>
          <p:nvPr/>
        </p:nvSpPr>
        <p:spPr>
          <a:xfrm>
            <a:off x="548640" y="1417320"/>
            <a:ext cx="3505200"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0" i="1">
                <a:solidFill>
                  <a:srgbClr val="0B1F38"/>
                </a:solidFill>
                <a:latin typeface="Syne"/>
                <a:ea typeface="Syne"/>
                <a:cs typeface="Syne"/>
              </a:rPr>
              <a:t>“That vehicle is always in use.”</a:t>
            </a:r>
          </a:p>
        </p:txBody>
      </p:sp>
      <p:sp>
        <p:nvSpPr>
          <p:cNvPr id="27" name="Rounded Rectangle 26">
            <a:extLst>
              <a:ext uri="{FF2B5EF4-FFF2-40B4-BE49-F238E27FC236}">
                <a16:creationId xmlns:a16="http://schemas.microsoft.com/office/drawing/2014/main" id="{A08939A0-3697-2401-BD0A-F1ED1C9FAB23}"/>
              </a:ext>
            </a:extLst>
          </p:cNvPr>
          <p:cNvSpPr/>
          <p:nvPr/>
        </p:nvSpPr>
        <p:spPr>
          <a:xfrm>
            <a:off x="4328160" y="1417320"/>
            <a:ext cx="3505200"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0" i="1">
                <a:solidFill>
                  <a:srgbClr val="0B1F38"/>
                </a:solidFill>
                <a:latin typeface="Syne"/>
                <a:ea typeface="Syne"/>
                <a:cs typeface="Syne"/>
              </a:rPr>
              <a:t>“We need more vehicles.”</a:t>
            </a:r>
          </a:p>
        </p:txBody>
      </p:sp>
      <p:sp>
        <p:nvSpPr>
          <p:cNvPr id="28" name="Rounded Rectangle 27">
            <a:extLst>
              <a:ext uri="{FF2B5EF4-FFF2-40B4-BE49-F238E27FC236}">
                <a16:creationId xmlns:a16="http://schemas.microsoft.com/office/drawing/2014/main" id="{D96E5408-8B00-267E-0424-CE60E53710A9}"/>
              </a:ext>
            </a:extLst>
          </p:cNvPr>
          <p:cNvSpPr/>
          <p:nvPr/>
        </p:nvSpPr>
        <p:spPr>
          <a:xfrm>
            <a:off x="8107680" y="1417320"/>
            <a:ext cx="3505200"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0" i="1">
                <a:solidFill>
                  <a:srgbClr val="0B1F38"/>
                </a:solidFill>
                <a:latin typeface="Syne"/>
                <a:ea typeface="Syne"/>
                <a:cs typeface="Syne"/>
              </a:rPr>
              <a:t>“No one ever uses that truck.”</a:t>
            </a:r>
          </a:p>
        </p:txBody>
      </p:sp>
      <p:sp>
        <p:nvSpPr>
          <p:cNvPr id="29" name="Rounded Rectangle 28">
            <a:extLst>
              <a:ext uri="{FF2B5EF4-FFF2-40B4-BE49-F238E27FC236}">
                <a16:creationId xmlns:a16="http://schemas.microsoft.com/office/drawing/2014/main" id="{C7DCB484-5DC2-DCED-4D23-D8D0C01459C7}"/>
              </a:ext>
            </a:extLst>
          </p:cNvPr>
          <p:cNvSpPr/>
          <p:nvPr/>
        </p:nvSpPr>
        <p:spPr>
          <a:xfrm>
            <a:off x="548640" y="3566159"/>
            <a:ext cx="3505200"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0" i="1">
                <a:solidFill>
                  <a:srgbClr val="0B1F38"/>
                </a:solidFill>
                <a:latin typeface="Syne"/>
                <a:ea typeface="Syne"/>
                <a:cs typeface="Syne"/>
              </a:rPr>
              <a:t>“Department A </a:t>
            </a:r>
            <a:r>
              <a:rPr lang="en-US" sz="2000" i="1">
                <a:solidFill>
                  <a:srgbClr val="0B1F38"/>
                </a:solidFill>
                <a:latin typeface="Syne"/>
                <a:ea typeface="Syne"/>
                <a:cs typeface="Syne"/>
              </a:rPr>
              <a:t>can't</a:t>
            </a:r>
            <a:r>
              <a:rPr sz="2000" b="0" i="1">
                <a:solidFill>
                  <a:srgbClr val="0B1F38"/>
                </a:solidFill>
                <a:latin typeface="Syne"/>
                <a:ea typeface="Syne"/>
                <a:cs typeface="Syne"/>
              </a:rPr>
              <a:t> share vehicles with Department B.”</a:t>
            </a:r>
          </a:p>
        </p:txBody>
      </p:sp>
      <p:sp>
        <p:nvSpPr>
          <p:cNvPr id="30" name="Rounded Rectangle 29">
            <a:extLst>
              <a:ext uri="{FF2B5EF4-FFF2-40B4-BE49-F238E27FC236}">
                <a16:creationId xmlns:a16="http://schemas.microsoft.com/office/drawing/2014/main" id="{3299F873-9267-6DF7-DBE1-7C0ECC60365D}"/>
              </a:ext>
            </a:extLst>
          </p:cNvPr>
          <p:cNvSpPr/>
          <p:nvPr/>
        </p:nvSpPr>
        <p:spPr>
          <a:xfrm>
            <a:off x="4328160" y="3566159"/>
            <a:ext cx="3505200" cy="1874519"/>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0" i="1">
                <a:solidFill>
                  <a:srgbClr val="0B1F38"/>
                </a:solidFill>
                <a:latin typeface="Syne"/>
                <a:ea typeface="Syne"/>
                <a:cs typeface="Syne"/>
              </a:rPr>
              <a:t>“How busy are our vehicles?”</a:t>
            </a:r>
          </a:p>
        </p:txBody>
      </p:sp>
      <p:sp>
        <p:nvSpPr>
          <p:cNvPr id="31" name="Rounded Rectangle 30">
            <a:extLst>
              <a:ext uri="{FF2B5EF4-FFF2-40B4-BE49-F238E27FC236}">
                <a16:creationId xmlns:a16="http://schemas.microsoft.com/office/drawing/2014/main" id="{D2A9B018-685D-ED45-B98B-1DE3336F7118}"/>
              </a:ext>
            </a:extLst>
          </p:cNvPr>
          <p:cNvSpPr/>
          <p:nvPr/>
        </p:nvSpPr>
        <p:spPr>
          <a:xfrm>
            <a:off x="8107680" y="3566159"/>
            <a:ext cx="3505200" cy="1874519"/>
          </a:xfrm>
          <a:prstGeom prst="roundRect">
            <a:avLst>
              <a:gd name="adj" fmla="val 6000"/>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ctr"/>
          <a:lstStyle/>
          <a:p>
            <a:pPr marL="0" indent="0" algn="l">
              <a:spcAft>
                <a:spcPts val="800"/>
              </a:spcAft>
              <a:buNone/>
            </a:pPr>
            <a:r>
              <a:rPr sz="2000" b="1" i="0">
                <a:solidFill>
                  <a:srgbClr val="FFFFFF"/>
                </a:solidFill>
                <a:latin typeface="Syne"/>
                <a:ea typeface="Syne"/>
                <a:cs typeface="Syne"/>
              </a:rPr>
              <a:t>Keep your hand up if you had data to back it up.</a:t>
            </a:r>
          </a:p>
        </p:txBody>
      </p:sp>
    </p:spTree>
    <p:extLst>
      <p:ext uri="{BB962C8B-B14F-4D97-AF65-F5344CB8AC3E}">
        <p14:creationId xmlns:p14="http://schemas.microsoft.com/office/powerpoint/2010/main" val="24072571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What is your fleet’s mission?</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17</a:t>
            </a:fld>
            <a:endParaRPr lang="en-US"/>
          </a:p>
        </p:txBody>
      </p:sp>
      <p:sp>
        <p:nvSpPr>
          <p:cNvPr id="26" name="Rounded Rectangle 25"/>
          <p:cNvSpPr/>
          <p:nvPr/>
        </p:nvSpPr>
        <p:spPr>
          <a:xfrm>
            <a:off x="548640" y="1417320"/>
            <a:ext cx="393192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84048" tIns="345643" rIns="384048" bIns="345643" rtlCol="0" anchor="ctr"/>
          <a:lstStyle/>
          <a:p>
            <a:pPr marL="0" indent="0" algn="l">
              <a:spcAft>
                <a:spcPts val="1200"/>
              </a:spcAft>
              <a:buNone/>
            </a:pPr>
            <a:r>
              <a:rPr sz="1200" b="1" i="0" spc="200">
                <a:solidFill>
                  <a:srgbClr val="5CC6DC"/>
                </a:solidFill>
                <a:latin typeface="Roboto"/>
                <a:ea typeface="Roboto"/>
                <a:cs typeface="Roboto"/>
              </a:rPr>
              <a:t>YOU ARE THE EXPERT</a:t>
            </a:r>
          </a:p>
          <a:p>
            <a:pPr marL="0" indent="0" algn="l">
              <a:lnSpc>
                <a:spcPct val="110000"/>
              </a:lnSpc>
              <a:spcAft>
                <a:spcPts val="1800"/>
              </a:spcAft>
              <a:buNone/>
            </a:pPr>
            <a:r>
              <a:rPr sz="2600" b="1" i="0">
                <a:solidFill>
                  <a:srgbClr val="FFFFFF"/>
                </a:solidFill>
                <a:latin typeface="Syne"/>
                <a:ea typeface="Syne"/>
                <a:cs typeface="Syne"/>
              </a:rPr>
              <a:t>Nobody knows your fleet better than you.</a:t>
            </a:r>
          </a:p>
          <a:p>
            <a:pPr marL="0" indent="0" algn="l">
              <a:lnSpc>
                <a:spcPct val="120000"/>
              </a:lnSpc>
              <a:spcAft>
                <a:spcPts val="800"/>
              </a:spcAft>
              <a:buNone/>
            </a:pPr>
            <a:r>
              <a:rPr sz="1500" b="0" i="0">
                <a:solidFill>
                  <a:srgbClr val="BFD0E4"/>
                </a:solidFill>
                <a:latin typeface="Roboto"/>
                <a:ea typeface="Roboto"/>
                <a:cs typeface="Roboto"/>
              </a:rPr>
              <a:t>FleetCommander is the tool that turns your data into operational value against your organization’s goals.</a:t>
            </a:r>
          </a:p>
        </p:txBody>
      </p:sp>
      <p:sp>
        <p:nvSpPr>
          <p:cNvPr id="27" name="Rounded Rectangle 26"/>
          <p:cNvSpPr/>
          <p:nvPr/>
        </p:nvSpPr>
        <p:spPr>
          <a:xfrm>
            <a:off x="4754879" y="1417320"/>
            <a:ext cx="6858000" cy="11582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56032" tIns="230428" rIns="256032" bIns="230428" rtlCol="0" anchor="ctr"/>
          <a:lstStyle/>
          <a:p>
            <a:pPr marL="0" indent="0" algn="l">
              <a:spcAft>
                <a:spcPts val="400"/>
              </a:spcAft>
              <a:buNone/>
            </a:pPr>
            <a:r>
              <a:rPr sz="1100" b="1" i="0" spc="200">
                <a:solidFill>
                  <a:srgbClr val="F58220"/>
                </a:solidFill>
                <a:latin typeface="Roboto"/>
                <a:ea typeface="Roboto"/>
                <a:cs typeface="Roboto"/>
              </a:rPr>
              <a:t>EXAMPLE 1</a:t>
            </a:r>
          </a:p>
          <a:p>
            <a:pPr marL="0" indent="0" algn="l">
              <a:spcAft>
                <a:spcPts val="400"/>
              </a:spcAft>
              <a:buNone/>
            </a:pPr>
            <a:r>
              <a:rPr sz="2000" b="1" i="0">
                <a:solidFill>
                  <a:srgbClr val="0B1F38"/>
                </a:solidFill>
                <a:latin typeface="Syne"/>
                <a:ea typeface="Syne"/>
                <a:cs typeface="Syne"/>
              </a:rPr>
              <a:t>Improve availability</a:t>
            </a:r>
          </a:p>
          <a:p>
            <a:pPr marL="0" indent="0" algn="l">
              <a:spcAft>
                <a:spcPts val="800"/>
              </a:spcAft>
              <a:buNone/>
            </a:pPr>
            <a:r>
              <a:rPr sz="1400" b="0" i="0">
                <a:solidFill>
                  <a:srgbClr val="3A4A5E"/>
                </a:solidFill>
                <a:latin typeface="Roboto"/>
                <a:ea typeface="Roboto"/>
                <a:cs typeface="Roboto"/>
              </a:rPr>
              <a:t>Watch: reservation denial rate, availability, utilization by location</a:t>
            </a:r>
          </a:p>
        </p:txBody>
      </p:sp>
      <p:sp>
        <p:nvSpPr>
          <p:cNvPr id="28" name="Rounded Rectangle 27"/>
          <p:cNvSpPr/>
          <p:nvPr/>
        </p:nvSpPr>
        <p:spPr>
          <a:xfrm>
            <a:off x="4754879" y="2849880"/>
            <a:ext cx="6858000" cy="11582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56032" tIns="230428" rIns="256032" bIns="230428" rtlCol="0" anchor="ctr"/>
          <a:lstStyle/>
          <a:p>
            <a:pPr marL="0" indent="0" algn="l">
              <a:spcAft>
                <a:spcPts val="400"/>
              </a:spcAft>
              <a:buNone/>
            </a:pPr>
            <a:r>
              <a:rPr sz="1100" b="1" i="0" spc="200">
                <a:solidFill>
                  <a:srgbClr val="F58220"/>
                </a:solidFill>
                <a:latin typeface="Roboto"/>
                <a:ea typeface="Roboto"/>
                <a:cs typeface="Roboto"/>
              </a:rPr>
              <a:t>EXAMPLE 2</a:t>
            </a:r>
          </a:p>
          <a:p>
            <a:pPr marL="0" indent="0" algn="l">
              <a:spcAft>
                <a:spcPts val="400"/>
              </a:spcAft>
              <a:buNone/>
            </a:pPr>
            <a:r>
              <a:rPr sz="2000" b="1" i="0">
                <a:solidFill>
                  <a:srgbClr val="0B1F38"/>
                </a:solidFill>
                <a:latin typeface="Syne"/>
                <a:ea typeface="Syne"/>
                <a:cs typeface="Syne"/>
              </a:rPr>
              <a:t>Cut costs and right-size</a:t>
            </a:r>
          </a:p>
          <a:p>
            <a:pPr marL="0" indent="0" algn="l">
              <a:spcAft>
                <a:spcPts val="800"/>
              </a:spcAft>
              <a:buNone/>
            </a:pPr>
            <a:r>
              <a:rPr sz="1400" b="0" i="0">
                <a:solidFill>
                  <a:srgbClr val="3A4A5E"/>
                </a:solidFill>
                <a:latin typeface="Roboto"/>
                <a:ea typeface="Roboto"/>
                <a:cs typeface="Roboto"/>
              </a:rPr>
              <a:t>Watch: idle time, utilization rate, cost per utilized vehicle</a:t>
            </a:r>
          </a:p>
        </p:txBody>
      </p:sp>
      <p:sp>
        <p:nvSpPr>
          <p:cNvPr id="29" name="Rounded Rectangle 28"/>
          <p:cNvSpPr/>
          <p:nvPr/>
        </p:nvSpPr>
        <p:spPr>
          <a:xfrm>
            <a:off x="4754879" y="4282440"/>
            <a:ext cx="6858000" cy="11582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56032" tIns="230428" rIns="256032" bIns="230428" rtlCol="0" anchor="ctr"/>
          <a:lstStyle/>
          <a:p>
            <a:pPr marL="0" indent="0" algn="l">
              <a:spcAft>
                <a:spcPts val="400"/>
              </a:spcAft>
              <a:buNone/>
            </a:pPr>
            <a:r>
              <a:rPr sz="1100" b="1" i="0" spc="200">
                <a:solidFill>
                  <a:srgbClr val="F58220"/>
                </a:solidFill>
                <a:latin typeface="Roboto"/>
                <a:ea typeface="Roboto"/>
                <a:cs typeface="Roboto"/>
              </a:rPr>
              <a:t>EXAMPLE 3</a:t>
            </a:r>
          </a:p>
          <a:p>
            <a:pPr marL="0" indent="0" algn="l">
              <a:spcAft>
                <a:spcPts val="400"/>
              </a:spcAft>
              <a:buNone/>
            </a:pPr>
            <a:r>
              <a:rPr sz="2000" b="1" i="0">
                <a:solidFill>
                  <a:srgbClr val="0B1F38"/>
                </a:solidFill>
                <a:latin typeface="Syne"/>
                <a:ea typeface="Syne"/>
                <a:cs typeface="Syne"/>
              </a:rPr>
              <a:t>Meet sustainability targets</a:t>
            </a:r>
          </a:p>
          <a:p>
            <a:pPr marL="0" indent="0" algn="l">
              <a:spcAft>
                <a:spcPts val="800"/>
              </a:spcAft>
              <a:buNone/>
            </a:pPr>
            <a:r>
              <a:rPr sz="1400" b="0" i="0">
                <a:solidFill>
                  <a:srgbClr val="3A4A5E"/>
                </a:solidFill>
                <a:latin typeface="Roboto"/>
                <a:ea typeface="Roboto"/>
                <a:cs typeface="Roboto"/>
              </a:rPr>
              <a:t>Watch: miles per vehicle, fuel costs, fleet size over time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SECTION 01</a:t>
            </a:r>
          </a:p>
        </p:txBody>
      </p:sp>
      <p:sp>
        <p:nvSpPr>
          <p:cNvPr id="3" name="Title 2"/>
          <p:cNvSpPr>
            <a:spLocks noGrp="1"/>
          </p:cNvSpPr>
          <p:nvPr>
            <p:ph type="title" idx="102"/>
          </p:nvPr>
        </p:nvSpPr>
        <p:spPr/>
        <p:txBody>
          <a:bodyPr wrap="square"/>
          <a:lstStyle/>
          <a:p>
            <a:pPr marL="0" indent="0" algn="l">
              <a:spcAft>
                <a:spcPts val="800"/>
              </a:spcAft>
              <a:buNone/>
            </a:pPr>
            <a:r>
              <a:rPr sz="4000" b="1" i="0">
                <a:solidFill>
                  <a:srgbClr val="FFFFFF"/>
                </a:solidFill>
                <a:latin typeface="Syne"/>
                <a:ea typeface="Syne"/>
                <a:cs typeface="Syne"/>
              </a:rPr>
              <a:t>Why Benchmark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Measuring vs. benchmarking</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19</a:t>
            </a:fld>
            <a:endParaRPr lang="en-US"/>
          </a:p>
        </p:txBody>
      </p:sp>
      <p:sp>
        <p:nvSpPr>
          <p:cNvPr id="26" name="Rounded Rectangle 25"/>
          <p:cNvSpPr/>
          <p:nvPr/>
        </p:nvSpPr>
        <p:spPr>
          <a:xfrm>
            <a:off x="548640" y="1417320"/>
            <a:ext cx="5394959"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411480" tIns="370332" rIns="411480" bIns="370332" rtlCol="0" anchor="t"/>
          <a:lstStyle/>
          <a:p>
            <a:pPr marL="0" indent="0" algn="l">
              <a:spcAft>
                <a:spcPts val="1000"/>
              </a:spcAft>
              <a:buNone/>
            </a:pPr>
            <a:r>
              <a:rPr sz="1200" b="1" i="0" spc="200">
                <a:solidFill>
                  <a:srgbClr val="5E6B7D"/>
                </a:solidFill>
                <a:latin typeface="Roboto"/>
                <a:ea typeface="Roboto"/>
                <a:cs typeface="Roboto"/>
              </a:rPr>
              <a:t>MEASURING ASKS</a:t>
            </a:r>
          </a:p>
          <a:p>
            <a:pPr marL="0" indent="0" algn="l">
              <a:spcAft>
                <a:spcPts val="1800"/>
              </a:spcAft>
              <a:buNone/>
            </a:pPr>
            <a:r>
              <a:rPr sz="2800" b="1" i="0">
                <a:solidFill>
                  <a:srgbClr val="0B1F38"/>
                </a:solidFill>
                <a:latin typeface="Syne"/>
                <a:ea typeface="Syne"/>
                <a:cs typeface="Syne"/>
              </a:rPr>
              <a:t>“What happened?”</a:t>
            </a:r>
          </a:p>
          <a:p>
            <a:pPr marL="285750" indent="-285750" algn="l">
              <a:spcAft>
                <a:spcPts val="800"/>
              </a:spcAft>
              <a:buSzPct val="100000"/>
              <a:buChar char="●"/>
            </a:pPr>
            <a:r>
              <a:rPr sz="1700" b="0" i="0">
                <a:solidFill>
                  <a:srgbClr val="3A4A5E"/>
                </a:solidFill>
                <a:latin typeface="Roboto"/>
                <a:ea typeface="Roboto"/>
                <a:cs typeface="Roboto"/>
              </a:rPr>
              <a:t>18 reservations this month</a:t>
            </a:r>
          </a:p>
          <a:p>
            <a:pPr marL="285750" indent="-285750" algn="l">
              <a:spcAft>
                <a:spcPts val="800"/>
              </a:spcAft>
              <a:buSzPct val="100000"/>
              <a:buChar char="●"/>
            </a:pPr>
            <a:r>
              <a:rPr sz="1700" b="0" i="0">
                <a:solidFill>
                  <a:srgbClr val="3A4A5E"/>
                </a:solidFill>
                <a:latin typeface="Roboto"/>
                <a:ea typeface="Roboto"/>
                <a:cs typeface="Roboto"/>
              </a:rPr>
              <a:t>1,250 miles driven</a:t>
            </a:r>
          </a:p>
          <a:p>
            <a:pPr marL="285750" indent="-285750" algn="l">
              <a:spcAft>
                <a:spcPts val="800"/>
              </a:spcAft>
              <a:buSzPct val="100000"/>
              <a:buChar char="●"/>
            </a:pPr>
            <a:r>
              <a:rPr sz="1700" b="0" i="0">
                <a:solidFill>
                  <a:srgbClr val="3A4A5E"/>
                </a:solidFill>
                <a:latin typeface="Roboto"/>
                <a:ea typeface="Roboto"/>
                <a:cs typeface="Roboto"/>
              </a:rPr>
              <a:t>26 operating days</a:t>
            </a:r>
          </a:p>
          <a:p>
            <a:pPr marL="285750" indent="-285750" algn="l">
              <a:spcAft>
                <a:spcPts val="800"/>
              </a:spcAft>
              <a:buSzPct val="100000"/>
              <a:buChar char="●"/>
            </a:pPr>
            <a:r>
              <a:rPr sz="1700" b="0" i="0">
                <a:solidFill>
                  <a:srgbClr val="3A4A5E"/>
                </a:solidFill>
                <a:latin typeface="Roboto"/>
                <a:ea typeface="Roboto"/>
                <a:cs typeface="Roboto"/>
              </a:rPr>
              <a:t>14 maintenance events</a:t>
            </a:r>
          </a:p>
        </p:txBody>
      </p:sp>
      <p:sp>
        <p:nvSpPr>
          <p:cNvPr id="27" name="Rounded Rectangle 26"/>
          <p:cNvSpPr/>
          <p:nvPr/>
        </p:nvSpPr>
        <p:spPr>
          <a:xfrm>
            <a:off x="6217919" y="1417320"/>
            <a:ext cx="5394959"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411480" tIns="370332" rIns="411480" bIns="370332" rtlCol="0" anchor="t"/>
          <a:lstStyle/>
          <a:p>
            <a:pPr marL="0" indent="0" algn="l">
              <a:spcAft>
                <a:spcPts val="1000"/>
              </a:spcAft>
              <a:buNone/>
            </a:pPr>
            <a:r>
              <a:rPr sz="1200" b="1" i="0" spc="200">
                <a:solidFill>
                  <a:srgbClr val="5CC6DC"/>
                </a:solidFill>
                <a:latin typeface="Roboto"/>
                <a:ea typeface="Roboto"/>
                <a:cs typeface="Roboto"/>
              </a:rPr>
              <a:t>BENCHMARKING ASKS</a:t>
            </a:r>
          </a:p>
          <a:p>
            <a:pPr marL="0" indent="0" algn="l">
              <a:spcAft>
                <a:spcPts val="1800"/>
              </a:spcAft>
              <a:buNone/>
            </a:pPr>
            <a:r>
              <a:rPr sz="2800" b="1" i="0">
                <a:solidFill>
                  <a:srgbClr val="FFFFFF"/>
                </a:solidFill>
                <a:latin typeface="Syne"/>
                <a:ea typeface="Syne"/>
                <a:cs typeface="Syne"/>
              </a:rPr>
              <a:t>“Is this good, bad, or changing?”</a:t>
            </a:r>
          </a:p>
          <a:p>
            <a:pPr marL="0" indent="0" algn="l">
              <a:lnSpc>
                <a:spcPct val="120000"/>
              </a:lnSpc>
              <a:spcAft>
                <a:spcPts val="800"/>
              </a:spcAft>
              <a:buNone/>
            </a:pPr>
            <a:r>
              <a:rPr sz="1700" b="0" i="0">
                <a:solidFill>
                  <a:srgbClr val="BFD0E4"/>
                </a:solidFill>
                <a:latin typeface="Roboto"/>
                <a:ea typeface="Roboto"/>
                <a:cs typeface="Roboto"/>
              </a:rPr>
              <a:t>Compared against previous months and years, other vehicles, other locations, vehicle classes, departments, and organizational goals.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One number, three contexts</a:t>
            </a:r>
          </a:p>
        </p:txBody>
      </p:sp>
      <p:sp>
        <p:nvSpPr>
          <p:cNvPr id="3" name="Text Placeholder 2"/>
          <p:cNvSpPr>
            <a:spLocks noGrp="1"/>
          </p:cNvSpPr>
          <p:nvPr>
            <p:ph type="body" idx="103"/>
          </p:nvPr>
        </p:nvSpPr>
        <p:spPr/>
        <p:txBody>
          <a:bodyPr wrap="square" anchor="ctr"/>
          <a:lstStyle/>
          <a:p>
            <a:pPr marL="0" indent="0" algn="l">
              <a:spcAft>
                <a:spcPts val="800"/>
              </a:spcAft>
              <a:buNone/>
            </a:pPr>
            <a:r>
              <a:rPr sz="9600" b="1" i="0">
                <a:solidFill>
                  <a:srgbClr val="F58220"/>
                </a:solidFill>
                <a:latin typeface="Syne"/>
                <a:ea typeface="Syne"/>
                <a:cs typeface="Syne"/>
              </a:rPr>
              <a:t>20</a:t>
            </a:r>
          </a:p>
        </p:txBody>
      </p:sp>
      <p:sp>
        <p:nvSpPr>
          <p:cNvPr id="4" name="Text Placeholder 3"/>
          <p:cNvSpPr>
            <a:spLocks noGrp="1"/>
          </p:cNvSpPr>
          <p:nvPr>
            <p:ph type="body" idx="104"/>
          </p:nvPr>
        </p:nvSpPr>
        <p:spPr/>
        <p:txBody>
          <a:bodyPr wrap="square"/>
          <a:lstStyle/>
          <a:p>
            <a:pPr marL="0" indent="0" algn="l">
              <a:spcAft>
                <a:spcPts val="800"/>
              </a:spcAft>
              <a:buNone/>
            </a:pPr>
            <a:r>
              <a:rPr sz="1600" b="1" i="0">
                <a:solidFill>
                  <a:srgbClr val="5CC6DC"/>
                </a:solidFill>
                <a:latin typeface="Roboto"/>
                <a:ea typeface="Roboto"/>
                <a:cs typeface="Roboto"/>
              </a:rPr>
              <a:t>reservations this month</a:t>
            </a:r>
          </a:p>
        </p:txBody>
      </p:sp>
      <p:sp>
        <p:nvSpPr>
          <p:cNvPr id="5" name="Text Placeholder 4"/>
          <p:cNvSpPr>
            <a:spLocks noGrp="1"/>
          </p:cNvSpPr>
          <p:nvPr>
            <p:ph type="body" idx="105"/>
          </p:nvPr>
        </p:nvSpPr>
        <p:spPr/>
        <p:txBody>
          <a:bodyPr wrap="square" lIns="91440" tIns="45720" rIns="91440" bIns="45720" rtlCol="0" anchor="t"/>
          <a:lstStyle/>
          <a:p>
            <a:pPr marL="0" indent="0" algn="l">
              <a:spcAft>
                <a:spcPts val="1400"/>
              </a:spcAft>
              <a:buNone/>
            </a:pPr>
            <a:r>
              <a:rPr sz="1800" b="1" i="0">
                <a:solidFill>
                  <a:srgbClr val="0B1F38"/>
                </a:solidFill>
                <a:latin typeface="Syne"/>
                <a:ea typeface="Syne"/>
                <a:cs typeface="Syne"/>
              </a:rPr>
              <a:t>Looks well utilized. But what if…</a:t>
            </a:r>
          </a:p>
          <a:p>
            <a:pPr marL="285750" indent="-285750" algn="l">
              <a:spcAft>
                <a:spcPts val="1200"/>
              </a:spcAft>
              <a:buSzPct val="100000"/>
              <a:buChar char="●"/>
            </a:pPr>
            <a:r>
              <a:rPr sz="1700" b="0" i="0">
                <a:solidFill>
                  <a:srgbClr val="1A1A1A"/>
                </a:solidFill>
                <a:latin typeface="Roboto"/>
                <a:ea typeface="Roboto"/>
                <a:cs typeface="Roboto"/>
              </a:rPr>
              <a:t>Similar vehicles average </a:t>
            </a:r>
            <a:r>
              <a:rPr sz="1700" b="1" i="0">
                <a:solidFill>
                  <a:srgbClr val="1A1A1A"/>
                </a:solidFill>
                <a:latin typeface="Roboto"/>
                <a:ea typeface="Roboto"/>
                <a:cs typeface="Roboto"/>
              </a:rPr>
              <a:t>35</a:t>
            </a:r>
          </a:p>
          <a:p>
            <a:pPr marL="285750" indent="-285750" algn="l">
              <a:spcAft>
                <a:spcPts val="1200"/>
              </a:spcAft>
              <a:buSzPct val="100000"/>
              <a:buChar char="●"/>
            </a:pPr>
            <a:r>
              <a:rPr sz="1700" b="0" i="0">
                <a:solidFill>
                  <a:srgbClr val="1A1A1A"/>
                </a:solidFill>
                <a:latin typeface="Roboto"/>
                <a:ea typeface="Roboto"/>
                <a:cs typeface="Roboto"/>
              </a:rPr>
              <a:t>Demand has declined </a:t>
            </a:r>
            <a:r>
              <a:rPr sz="1700" b="1" i="0">
                <a:solidFill>
                  <a:srgbClr val="1A1A1A"/>
                </a:solidFill>
                <a:latin typeface="Roboto"/>
                <a:ea typeface="Roboto"/>
                <a:cs typeface="Roboto"/>
              </a:rPr>
              <a:t>40%</a:t>
            </a:r>
            <a:r>
              <a:rPr sz="1700" b="0" i="0">
                <a:solidFill>
                  <a:srgbClr val="1A1A1A"/>
                </a:solidFill>
                <a:latin typeface="Roboto"/>
                <a:ea typeface="Roboto"/>
                <a:cs typeface="Roboto"/>
              </a:rPr>
              <a:t> over the past year</a:t>
            </a:r>
          </a:p>
          <a:p>
            <a:pPr marL="285750" indent="-285750" algn="l">
              <a:spcAft>
                <a:spcPts val="2400"/>
              </a:spcAft>
              <a:buSzPct val="100000"/>
              <a:buChar char="●"/>
            </a:pPr>
            <a:r>
              <a:rPr sz="1700" b="0" i="0">
                <a:solidFill>
                  <a:srgbClr val="1A1A1A"/>
                </a:solidFill>
                <a:latin typeface="Roboto"/>
                <a:ea typeface="Roboto"/>
                <a:cs typeface="Roboto"/>
              </a:rPr>
              <a:t>Another location has a </a:t>
            </a:r>
            <a:r>
              <a:rPr sz="1700" b="1" i="0">
                <a:solidFill>
                  <a:srgbClr val="1A1A1A"/>
                </a:solidFill>
                <a:latin typeface="Roboto"/>
                <a:ea typeface="Roboto"/>
                <a:cs typeface="Roboto"/>
              </a:rPr>
              <a:t>waiting list</a:t>
            </a:r>
            <a:r>
              <a:rPr sz="1700" b="0" i="0">
                <a:solidFill>
                  <a:srgbClr val="1A1A1A"/>
                </a:solidFill>
                <a:latin typeface="Roboto"/>
                <a:ea typeface="Roboto"/>
                <a:cs typeface="Roboto"/>
              </a:rPr>
              <a:t> for this vehicle type</a:t>
            </a:r>
          </a:p>
          <a:p>
            <a:pPr marL="0" indent="0" algn="l">
              <a:spcAft>
                <a:spcPts val="1400"/>
              </a:spcAft>
              <a:buNone/>
            </a:pPr>
            <a:r>
              <a:rPr sz="2000" b="1" i="0">
                <a:solidFill>
                  <a:srgbClr val="3773BC"/>
                </a:solidFill>
                <a:latin typeface="Syne"/>
                <a:ea typeface="Syne"/>
                <a:cs typeface="Syne"/>
              </a:rPr>
              <a:t>The number </a:t>
            </a:r>
            <a:r>
              <a:rPr lang="en-US" sz="2000" b="1">
                <a:solidFill>
                  <a:srgbClr val="3773BC"/>
                </a:solidFill>
                <a:latin typeface="Syne"/>
                <a:ea typeface="Syne"/>
                <a:cs typeface="Syne"/>
              </a:rPr>
              <a:t>didn't</a:t>
            </a:r>
            <a:r>
              <a:rPr sz="2000" b="1" i="0">
                <a:solidFill>
                  <a:srgbClr val="3773BC"/>
                </a:solidFill>
                <a:latin typeface="Syne"/>
                <a:ea typeface="Syne"/>
                <a:cs typeface="Syne"/>
              </a:rPr>
              <a:t> change. Your understanding of it did.</a:t>
            </a:r>
          </a:p>
          <a:p>
            <a:pPr marL="0" indent="0" algn="l">
              <a:spcAft>
                <a:spcPts val="800"/>
              </a:spcAft>
              <a:buNone/>
            </a:pPr>
            <a:r>
              <a:rPr sz="1100" b="0" i="1">
                <a:solidFill>
                  <a:srgbClr val="5E6B7D"/>
                </a:solidFill>
                <a:latin typeface="Roboto"/>
                <a:ea typeface="Roboto"/>
                <a:cs typeface="Roboto"/>
              </a:rPr>
              <a:t>Illustrative example from The Fleet Utilization Benchmarking Guide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2800" b="1" i="0">
                <a:solidFill>
                  <a:srgbClr val="0B1F38"/>
                </a:solidFill>
                <a:latin typeface="Syne"/>
                <a:ea typeface="Syne"/>
                <a:cs typeface="Syne"/>
              </a:rPr>
              <a:t>Where FleetCommander fits in the process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21</a:t>
            </a:fld>
            <a:endParaRPr lang="en-US"/>
          </a:p>
        </p:txBody>
      </p:sp>
      <p:sp>
        <p:nvSpPr>
          <p:cNvPr id="26" name="Rounded Rectangle 25"/>
          <p:cNvSpPr/>
          <p:nvPr/>
        </p:nvSpPr>
        <p:spPr>
          <a:xfrm>
            <a:off x="548640" y="1417320"/>
            <a:ext cx="2066543" cy="33375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400"/>
              </a:spcAft>
              <a:buNone/>
            </a:pPr>
            <a:r>
              <a:rPr sz="2800" b="1" i="0">
                <a:solidFill>
                  <a:srgbClr val="F58220"/>
                </a:solidFill>
                <a:latin typeface="Syne"/>
                <a:ea typeface="Syne"/>
                <a:cs typeface="Syne"/>
              </a:rPr>
              <a:t>01</a:t>
            </a:r>
          </a:p>
          <a:p>
            <a:pPr marL="0" indent="0" algn="l">
              <a:spcAft>
                <a:spcPts val="800"/>
              </a:spcAft>
              <a:buNone/>
            </a:pPr>
            <a:r>
              <a:rPr sz="2000" b="1" i="0">
                <a:solidFill>
                  <a:srgbClr val="0B1F38"/>
                </a:solidFill>
                <a:latin typeface="Syne"/>
                <a:ea typeface="Syne"/>
                <a:cs typeface="Syne"/>
              </a:rPr>
              <a:t>Capture</a:t>
            </a:r>
          </a:p>
          <a:p>
            <a:pPr marL="0" indent="0" algn="l">
              <a:lnSpc>
                <a:spcPct val="105000"/>
              </a:lnSpc>
              <a:spcAft>
                <a:spcPts val="800"/>
              </a:spcAft>
              <a:buNone/>
            </a:pPr>
            <a:r>
              <a:rPr sz="1150" b="0" i="0">
                <a:solidFill>
                  <a:srgbClr val="3A4A5E"/>
                </a:solidFill>
                <a:latin typeface="Roboto"/>
                <a:ea typeface="Roboto"/>
                <a:cs typeface="Roboto"/>
              </a:rPr>
              <a:t>Reservations, check-out and check-in times, odometer readings, cancellations, and maintenance are recorded as they happen.</a:t>
            </a:r>
          </a:p>
          <a:p>
            <a:pPr marL="0" indent="0" algn="l">
              <a:spcAft>
                <a:spcPts val="0"/>
              </a:spcAft>
              <a:buNone/>
            </a:pPr>
            <a:r>
              <a:rPr sz="1050" b="1" i="0">
                <a:solidFill>
                  <a:srgbClr val="3773BC"/>
                </a:solidFill>
                <a:latin typeface="Roboto"/>
                <a:ea typeface="Roboto"/>
                <a:cs typeface="Roboto"/>
              </a:rPr>
              <a:t>Reservations · Maintenance · Fuel · TCO · GPS</a:t>
            </a:r>
          </a:p>
        </p:txBody>
      </p:sp>
      <p:sp>
        <p:nvSpPr>
          <p:cNvPr id="27" name="Rounded Rectangle 26"/>
          <p:cNvSpPr/>
          <p:nvPr/>
        </p:nvSpPr>
        <p:spPr>
          <a:xfrm>
            <a:off x="2798064" y="1417320"/>
            <a:ext cx="2066543" cy="33375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400"/>
              </a:spcAft>
              <a:buNone/>
            </a:pPr>
            <a:r>
              <a:rPr sz="2800" b="1" i="0">
                <a:solidFill>
                  <a:srgbClr val="F58220"/>
                </a:solidFill>
                <a:latin typeface="Syne"/>
                <a:ea typeface="Syne"/>
                <a:cs typeface="Syne"/>
              </a:rPr>
              <a:t>02</a:t>
            </a:r>
          </a:p>
          <a:p>
            <a:pPr marL="0" indent="0" algn="l">
              <a:spcAft>
                <a:spcPts val="800"/>
              </a:spcAft>
              <a:buNone/>
            </a:pPr>
            <a:r>
              <a:rPr sz="2000" b="1" i="0">
                <a:solidFill>
                  <a:srgbClr val="0B1F38"/>
                </a:solidFill>
                <a:latin typeface="Syne"/>
                <a:ea typeface="Syne"/>
                <a:cs typeface="Syne"/>
              </a:rPr>
              <a:t>Measure</a:t>
            </a:r>
          </a:p>
          <a:p>
            <a:pPr marL="0" indent="0" algn="l">
              <a:lnSpc>
                <a:spcPct val="105000"/>
              </a:lnSpc>
              <a:spcAft>
                <a:spcPts val="800"/>
              </a:spcAft>
              <a:buNone/>
            </a:pPr>
            <a:r>
              <a:rPr sz="1150" b="0" i="0">
                <a:solidFill>
                  <a:srgbClr val="3A4A5E"/>
                </a:solidFill>
                <a:latin typeface="Roboto"/>
                <a:ea typeface="Roboto"/>
                <a:cs typeface="Roboto"/>
              </a:rPr>
              <a:t>Standard reports turn those records into utilization, idle time, denials, miles, and cost.</a:t>
            </a:r>
          </a:p>
          <a:p>
            <a:pPr marL="0" indent="0" algn="l">
              <a:spcAft>
                <a:spcPts val="0"/>
              </a:spcAft>
              <a:buNone/>
            </a:pPr>
            <a:r>
              <a:rPr sz="1050" b="1" i="0">
                <a:solidFill>
                  <a:srgbClr val="3773BC"/>
                </a:solidFill>
                <a:latin typeface="Roboto"/>
                <a:ea typeface="Roboto"/>
                <a:cs typeface="Roboto"/>
              </a:rPr>
              <a:t>Reports → Statistics, Reservations, Assets</a:t>
            </a:r>
          </a:p>
        </p:txBody>
      </p:sp>
      <p:sp>
        <p:nvSpPr>
          <p:cNvPr id="28" name="Rounded Rectangle 27"/>
          <p:cNvSpPr/>
          <p:nvPr/>
        </p:nvSpPr>
        <p:spPr>
          <a:xfrm>
            <a:off x="5047488" y="1417320"/>
            <a:ext cx="2066543" cy="33375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400"/>
              </a:spcAft>
              <a:buNone/>
            </a:pPr>
            <a:r>
              <a:rPr sz="2800" b="1" i="0">
                <a:solidFill>
                  <a:srgbClr val="F58220"/>
                </a:solidFill>
                <a:latin typeface="Syne"/>
                <a:ea typeface="Syne"/>
                <a:cs typeface="Syne"/>
              </a:rPr>
              <a:t>03</a:t>
            </a:r>
          </a:p>
          <a:p>
            <a:pPr marL="0" indent="0" algn="l">
              <a:spcAft>
                <a:spcPts val="800"/>
              </a:spcAft>
              <a:buNone/>
            </a:pPr>
            <a:r>
              <a:rPr sz="2000" b="1" i="0">
                <a:solidFill>
                  <a:srgbClr val="0B1F38"/>
                </a:solidFill>
                <a:latin typeface="Syne"/>
                <a:ea typeface="Syne"/>
                <a:cs typeface="Syne"/>
              </a:rPr>
              <a:t>Compare</a:t>
            </a:r>
          </a:p>
          <a:p>
            <a:pPr marL="0" indent="0" algn="l">
              <a:lnSpc>
                <a:spcPct val="105000"/>
              </a:lnSpc>
              <a:spcAft>
                <a:spcPts val="800"/>
              </a:spcAft>
              <a:buNone/>
            </a:pPr>
            <a:r>
              <a:rPr sz="1150" b="0" i="0">
                <a:solidFill>
                  <a:srgbClr val="3A4A5E"/>
                </a:solidFill>
                <a:latin typeface="Roboto"/>
                <a:ea typeface="Roboto"/>
                <a:cs typeface="Roboto"/>
              </a:rPr>
              <a:t>Rerun any report by date range, site, department, or vehicle type for context.</a:t>
            </a:r>
          </a:p>
          <a:p>
            <a:pPr marL="0" indent="0" algn="l">
              <a:spcAft>
                <a:spcPts val="0"/>
              </a:spcAft>
              <a:buNone/>
            </a:pPr>
            <a:r>
              <a:rPr sz="1050" b="1" i="0">
                <a:solidFill>
                  <a:srgbClr val="3773BC"/>
                </a:solidFill>
                <a:latin typeface="Roboto"/>
                <a:ea typeface="Roboto"/>
                <a:cs typeface="Roboto"/>
              </a:rPr>
              <a:t>Report filters · export to Excel</a:t>
            </a:r>
          </a:p>
        </p:txBody>
      </p:sp>
      <p:sp>
        <p:nvSpPr>
          <p:cNvPr id="29" name="Rounded Rectangle 28"/>
          <p:cNvSpPr/>
          <p:nvPr/>
        </p:nvSpPr>
        <p:spPr>
          <a:xfrm>
            <a:off x="7296912" y="1417320"/>
            <a:ext cx="2066543" cy="33375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400"/>
              </a:spcAft>
              <a:buNone/>
            </a:pPr>
            <a:r>
              <a:rPr sz="2800" b="1" i="0">
                <a:solidFill>
                  <a:srgbClr val="F58220"/>
                </a:solidFill>
                <a:latin typeface="Syne"/>
                <a:ea typeface="Syne"/>
                <a:cs typeface="Syne"/>
              </a:rPr>
              <a:t>04</a:t>
            </a:r>
          </a:p>
          <a:p>
            <a:pPr marL="0" indent="0" algn="l">
              <a:spcAft>
                <a:spcPts val="800"/>
              </a:spcAft>
              <a:buNone/>
            </a:pPr>
            <a:r>
              <a:rPr sz="2000" b="1" i="0">
                <a:solidFill>
                  <a:srgbClr val="0B1F38"/>
                </a:solidFill>
                <a:latin typeface="Syne"/>
                <a:ea typeface="Syne"/>
                <a:cs typeface="Syne"/>
              </a:rPr>
              <a:t>Act</a:t>
            </a:r>
          </a:p>
          <a:p>
            <a:pPr marL="0" indent="0" algn="l">
              <a:lnSpc>
                <a:spcPct val="105000"/>
              </a:lnSpc>
              <a:spcAft>
                <a:spcPts val="800"/>
              </a:spcAft>
              <a:buNone/>
            </a:pPr>
            <a:r>
              <a:rPr sz="1150" b="0" i="0">
                <a:solidFill>
                  <a:srgbClr val="3A4A5E"/>
                </a:solidFill>
                <a:latin typeface="Roboto"/>
                <a:ea typeface="Roboto"/>
                <a:cs typeface="Roboto"/>
              </a:rPr>
              <a:t>Rebalance and right-size with tools that are already built in.</a:t>
            </a:r>
          </a:p>
          <a:p>
            <a:pPr marL="0" indent="0" algn="l">
              <a:spcAft>
                <a:spcPts val="0"/>
              </a:spcAft>
              <a:buNone/>
            </a:pPr>
            <a:r>
              <a:rPr sz="1050" b="1" i="0">
                <a:solidFill>
                  <a:srgbClr val="3773BC"/>
                </a:solidFill>
                <a:latin typeface="Roboto"/>
                <a:ea typeface="Roboto"/>
                <a:cs typeface="Roboto"/>
              </a:rPr>
              <a:t>Reservation Reassignment · Site Settings · Cancellation Types</a:t>
            </a:r>
          </a:p>
        </p:txBody>
      </p:sp>
      <p:sp>
        <p:nvSpPr>
          <p:cNvPr id="30" name="Rounded Rectangle 29"/>
          <p:cNvSpPr/>
          <p:nvPr/>
        </p:nvSpPr>
        <p:spPr>
          <a:xfrm>
            <a:off x="9546336" y="1417320"/>
            <a:ext cx="2066543" cy="33375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400"/>
              </a:spcAft>
              <a:buNone/>
            </a:pPr>
            <a:r>
              <a:rPr sz="2800" b="1" i="0">
                <a:solidFill>
                  <a:srgbClr val="F58220"/>
                </a:solidFill>
                <a:latin typeface="Syne"/>
                <a:ea typeface="Syne"/>
                <a:cs typeface="Syne"/>
              </a:rPr>
              <a:t>05</a:t>
            </a:r>
          </a:p>
          <a:p>
            <a:pPr marL="0" indent="0" algn="l">
              <a:spcAft>
                <a:spcPts val="800"/>
              </a:spcAft>
              <a:buNone/>
            </a:pPr>
            <a:r>
              <a:rPr sz="2000" b="1" i="0">
                <a:solidFill>
                  <a:srgbClr val="FFFFFF"/>
                </a:solidFill>
                <a:latin typeface="Syne"/>
                <a:ea typeface="Syne"/>
                <a:cs typeface="Syne"/>
              </a:rPr>
              <a:t>Review</a:t>
            </a:r>
          </a:p>
          <a:p>
            <a:pPr marL="0" indent="0" algn="l">
              <a:lnSpc>
                <a:spcPct val="105000"/>
              </a:lnSpc>
              <a:spcAft>
                <a:spcPts val="800"/>
              </a:spcAft>
              <a:buNone/>
            </a:pPr>
            <a:r>
              <a:rPr sz="1150" b="0" i="0">
                <a:solidFill>
                  <a:srgbClr val="BFD0E4"/>
                </a:solidFill>
                <a:latin typeface="Roboto"/>
                <a:ea typeface="Roboto"/>
                <a:cs typeface="Roboto"/>
              </a:rPr>
              <a:t>Repeat monthly with the same reports and filters; share results with leadership.</a:t>
            </a:r>
          </a:p>
          <a:p>
            <a:pPr marL="0" indent="0" algn="l">
              <a:spcAft>
                <a:spcPts val="0"/>
              </a:spcAft>
              <a:buNone/>
            </a:pPr>
            <a:r>
              <a:rPr sz="1050" b="1" i="0">
                <a:solidFill>
                  <a:srgbClr val="5CC6DC"/>
                </a:solidFill>
                <a:latin typeface="Roboto"/>
                <a:ea typeface="Roboto"/>
                <a:cs typeface="Roboto"/>
              </a:rPr>
              <a:t>Report Center (coming soon) · Excel or AI dashboards</a:t>
            </a:r>
          </a:p>
        </p:txBody>
      </p:sp>
      <p:sp>
        <p:nvSpPr>
          <p:cNvPr id="31" name="Rounded Rectangle 30"/>
          <p:cNvSpPr/>
          <p:nvPr/>
        </p:nvSpPr>
        <p:spPr>
          <a:xfrm>
            <a:off x="548640" y="4983480"/>
            <a:ext cx="11064240" cy="45720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800"/>
              </a:spcAft>
              <a:buNone/>
            </a:pPr>
            <a:r>
              <a:rPr sz="1600" b="1" i="0">
                <a:solidFill>
                  <a:srgbClr val="F58220"/>
                </a:solidFill>
                <a:latin typeface="Syne"/>
                <a:ea typeface="Syne"/>
                <a:cs typeface="Syne"/>
              </a:rPr>
              <a:t>You: </a:t>
            </a:r>
            <a:r>
              <a:rPr sz="1600" b="1" i="0">
                <a:solidFill>
                  <a:srgbClr val="FFFFFF"/>
                </a:solidFill>
                <a:latin typeface="Syne"/>
                <a:ea typeface="Syne"/>
                <a:cs typeface="Syne"/>
              </a:rPr>
              <a:t>set the goal and act.     </a:t>
            </a:r>
            <a:r>
              <a:rPr sz="1600" b="1" i="0">
                <a:solidFill>
                  <a:srgbClr val="5CC6DC"/>
                </a:solidFill>
                <a:latin typeface="Syne"/>
                <a:ea typeface="Syne"/>
                <a:cs typeface="Syne"/>
              </a:rPr>
              <a:t>FleetCommander: </a:t>
            </a:r>
            <a:r>
              <a:rPr sz="1600" b="1" i="0">
                <a:solidFill>
                  <a:srgbClr val="FFFFFF"/>
                </a:solidFill>
                <a:latin typeface="Syne"/>
                <a:ea typeface="Syne"/>
                <a:cs typeface="Syne"/>
              </a:rPr>
              <a:t>captures, calculates, and reports.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SECTION 02</a:t>
            </a:r>
          </a:p>
        </p:txBody>
      </p:sp>
      <p:sp>
        <p:nvSpPr>
          <p:cNvPr id="3" name="Title 2"/>
          <p:cNvSpPr>
            <a:spLocks noGrp="1"/>
          </p:cNvSpPr>
          <p:nvPr>
            <p:ph type="title" idx="102"/>
          </p:nvPr>
        </p:nvSpPr>
        <p:spPr/>
        <p:txBody>
          <a:bodyPr wrap="square"/>
          <a:lstStyle/>
          <a:p>
            <a:pPr marL="0" indent="0" algn="l">
              <a:spcAft>
                <a:spcPts val="800"/>
              </a:spcAft>
              <a:buNone/>
            </a:pPr>
            <a:r>
              <a:rPr sz="4000" b="1" i="0">
                <a:solidFill>
                  <a:srgbClr val="FFFFFF"/>
                </a:solidFill>
                <a:latin typeface="Syne"/>
                <a:ea typeface="Syne"/>
                <a:cs typeface="Syne"/>
              </a:rPr>
              <a:t>The 10 Metrics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Start with the data you have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23</a:t>
            </a:fld>
            <a:endParaRPr lang="en-US"/>
          </a:p>
        </p:txBody>
      </p:sp>
      <p:sp>
        <p:nvSpPr>
          <p:cNvPr id="26" name="Rounded Rectangle 25"/>
          <p:cNvSpPr/>
          <p:nvPr/>
        </p:nvSpPr>
        <p:spPr>
          <a:xfrm>
            <a:off x="548640" y="1417320"/>
            <a:ext cx="292608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20040" tIns="288036" rIns="320040" bIns="288036" rtlCol="0" anchor="ctr"/>
          <a:lstStyle/>
          <a:p>
            <a:pPr marL="0" indent="0" algn="l">
              <a:lnSpc>
                <a:spcPct val="110000"/>
              </a:lnSpc>
              <a:spcAft>
                <a:spcPts val="1400"/>
              </a:spcAft>
              <a:buNone/>
            </a:pPr>
            <a:r>
              <a:rPr sz="2400" b="1" i="0">
                <a:solidFill>
                  <a:srgbClr val="FFFFFF"/>
                </a:solidFill>
                <a:latin typeface="Syne"/>
                <a:ea typeface="Syne"/>
                <a:cs typeface="Syne"/>
              </a:rPr>
              <a:t>Consistent data beats perfect data.</a:t>
            </a:r>
          </a:p>
          <a:p>
            <a:pPr marL="0" indent="0" algn="l">
              <a:lnSpc>
                <a:spcPct val="115000"/>
              </a:lnSpc>
              <a:spcAft>
                <a:spcPts val="0"/>
              </a:spcAft>
              <a:buNone/>
            </a:pPr>
            <a:r>
              <a:rPr sz="1400" b="0" i="0">
                <a:solidFill>
                  <a:srgbClr val="BFD0E4"/>
                </a:solidFill>
                <a:latin typeface="Roboto"/>
                <a:ea typeface="Roboto"/>
                <a:cs typeface="Roboto"/>
              </a:rPr>
              <a:t>Most of what the guide asks you to gather is already in FleetCommander.</a:t>
            </a:r>
          </a:p>
        </p:txBody>
      </p:sp>
      <p:graphicFrame>
        <p:nvGraphicFramePr>
          <p:cNvPr id="27" name="Table 26"/>
          <p:cNvGraphicFramePr>
            <a:graphicFrameLocks noGrp="1"/>
          </p:cNvGraphicFramePr>
          <p:nvPr/>
        </p:nvGraphicFramePr>
        <p:xfrm>
          <a:off x="3749039" y="1417320"/>
          <a:ext cx="7863839" cy="3950208"/>
        </p:xfrm>
        <a:graphic>
          <a:graphicData uri="http://schemas.openxmlformats.org/drawingml/2006/table">
            <a:tbl>
              <a:tblPr/>
              <a:tblGrid>
                <a:gridCol w="1463040">
                  <a:extLst>
                    <a:ext uri="{9D8B030D-6E8A-4147-A177-3AD203B41FA5}">
                      <a16:colId xmlns:a16="http://schemas.microsoft.com/office/drawing/2014/main" val="20000"/>
                    </a:ext>
                  </a:extLst>
                </a:gridCol>
                <a:gridCol w="2880360">
                  <a:extLst>
                    <a:ext uri="{9D8B030D-6E8A-4147-A177-3AD203B41FA5}">
                      <a16:colId xmlns:a16="http://schemas.microsoft.com/office/drawing/2014/main" val="20001"/>
                    </a:ext>
                  </a:extLst>
                </a:gridCol>
                <a:gridCol w="3520439">
                  <a:extLst>
                    <a:ext uri="{9D8B030D-6E8A-4147-A177-3AD203B41FA5}">
                      <a16:colId xmlns:a16="http://schemas.microsoft.com/office/drawing/2014/main" val="20002"/>
                    </a:ext>
                  </a:extLst>
                </a:gridCol>
              </a:tblGrid>
              <a:tr h="658368">
                <a:tc>
                  <a:txBody>
                    <a:bodyPr/>
                    <a:lstStyle/>
                    <a:p>
                      <a:pPr marL="0" indent="0" algn="l">
                        <a:spcAft>
                          <a:spcPts val="0"/>
                        </a:spcAft>
                        <a:buNone/>
                      </a:pPr>
                      <a:r>
                        <a:rPr sz="1200" b="1" i="0">
                          <a:solidFill>
                            <a:srgbClr val="FFFFFF"/>
                          </a:solidFill>
                          <a:latin typeface="Roboto"/>
                          <a:ea typeface="Roboto"/>
                          <a:cs typeface="Roboto"/>
                        </a:rPr>
                        <a:t>Source</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What to collect</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Where it lives in FleetCommander</a:t>
                      </a:r>
                    </a:p>
                  </a:txBody>
                  <a:tcPr marL="109728" marR="109728" marT="54864" marB="54864" anchor="ctr">
                    <a:solidFill>
                      <a:srgbClr val="0B1F38"/>
                    </a:solidFill>
                  </a:tcPr>
                </a:tc>
                <a:extLst>
                  <a:ext uri="{0D108BD9-81ED-4DB2-BD59-A6C34878D82A}">
                    <a16:rowId xmlns:a16="http://schemas.microsoft.com/office/drawing/2014/main" val="10000"/>
                  </a:ext>
                </a:extLst>
              </a:tr>
              <a:tr h="658368">
                <a:tc>
                  <a:txBody>
                    <a:bodyPr/>
                    <a:lstStyle/>
                    <a:p>
                      <a:pPr marL="0" indent="0" algn="l">
                        <a:spcAft>
                          <a:spcPts val="0"/>
                        </a:spcAft>
                        <a:buNone/>
                      </a:pPr>
                      <a:r>
                        <a:rPr sz="1200" b="1" i="0">
                          <a:solidFill>
                            <a:srgbClr val="0B1F38"/>
                          </a:solidFill>
                          <a:latin typeface="Roboto"/>
                          <a:ea typeface="Roboto"/>
                          <a:cs typeface="Roboto"/>
                        </a:rPr>
                        <a:t>Vehicle inventory</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Type, department, home location, model year, status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Vehicle profiles (Admin → Manage Vehicles)</a:t>
                      </a:r>
                    </a:p>
                  </a:txBody>
                  <a:tcPr marL="109728" marR="109728" marT="54864" marB="54864" anchor="ctr">
                    <a:solidFill>
                      <a:srgbClr val="FFFFFF"/>
                    </a:solidFill>
                  </a:tcPr>
                </a:tc>
                <a:extLst>
                  <a:ext uri="{0D108BD9-81ED-4DB2-BD59-A6C34878D82A}">
                    <a16:rowId xmlns:a16="http://schemas.microsoft.com/office/drawing/2014/main" val="10001"/>
                  </a:ext>
                </a:extLst>
              </a:tr>
              <a:tr h="658368">
                <a:tc>
                  <a:txBody>
                    <a:bodyPr/>
                    <a:lstStyle/>
                    <a:p>
                      <a:pPr marL="0" indent="0" algn="l">
                        <a:spcAft>
                          <a:spcPts val="0"/>
                        </a:spcAft>
                        <a:buNone/>
                      </a:pPr>
                      <a:r>
                        <a:rPr sz="1200" b="1" i="0">
                          <a:solidFill>
                            <a:srgbClr val="0B1F38"/>
                          </a:solidFill>
                          <a:latin typeface="Roboto"/>
                          <a:ea typeface="Roboto"/>
                          <a:cs typeface="Roboto"/>
                        </a:rPr>
                        <a:t>Reservations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Count, length, denials, cancellations, peak periods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Every reservation, cancellation, and Turned Down request</a:t>
                      </a:r>
                    </a:p>
                  </a:txBody>
                  <a:tcPr marL="109728" marR="109728" marT="54864" marB="54864" anchor="ctr">
                    <a:solidFill>
                      <a:srgbClr val="F4F6FA"/>
                    </a:solidFill>
                  </a:tcPr>
                </a:tc>
                <a:extLst>
                  <a:ext uri="{0D108BD9-81ED-4DB2-BD59-A6C34878D82A}">
                    <a16:rowId xmlns:a16="http://schemas.microsoft.com/office/drawing/2014/main" val="10002"/>
                  </a:ext>
                </a:extLst>
              </a:tr>
              <a:tr h="658368">
                <a:tc>
                  <a:txBody>
                    <a:bodyPr/>
                    <a:lstStyle/>
                    <a:p>
                      <a:pPr marL="0" indent="0" algn="l">
                        <a:spcAft>
                          <a:spcPts val="0"/>
                        </a:spcAft>
                        <a:buNone/>
                      </a:pPr>
                      <a:r>
                        <a:rPr sz="1200" b="1" i="0">
                          <a:solidFill>
                            <a:srgbClr val="0B1F38"/>
                          </a:solidFill>
                          <a:latin typeface="Roboto"/>
                          <a:ea typeface="Roboto"/>
                          <a:cs typeface="Roboto"/>
                        </a:rPr>
                        <a:t>Usage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Miles, hours, days in service, idle time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Check-out/check-in times, odometer readings, GPS webhooks</a:t>
                      </a:r>
                    </a:p>
                  </a:txBody>
                  <a:tcPr marL="109728" marR="109728" marT="54864" marB="54864" anchor="ctr">
                    <a:solidFill>
                      <a:srgbClr val="FFFFFF"/>
                    </a:solidFill>
                  </a:tcPr>
                </a:tc>
                <a:extLst>
                  <a:ext uri="{0D108BD9-81ED-4DB2-BD59-A6C34878D82A}">
                    <a16:rowId xmlns:a16="http://schemas.microsoft.com/office/drawing/2014/main" val="10003"/>
                  </a:ext>
                </a:extLst>
              </a:tr>
              <a:tr h="658368">
                <a:tc>
                  <a:txBody>
                    <a:bodyPr/>
                    <a:lstStyle/>
                    <a:p>
                      <a:pPr marL="0" indent="0" algn="l">
                        <a:spcAft>
                          <a:spcPts val="0"/>
                        </a:spcAft>
                        <a:buNone/>
                      </a:pPr>
                      <a:r>
                        <a:rPr sz="1200" b="1" i="0">
                          <a:solidFill>
                            <a:srgbClr val="0B1F38"/>
                          </a:solidFill>
                          <a:latin typeface="Roboto"/>
                          <a:ea typeface="Roboto"/>
                          <a:cs typeface="Roboto"/>
                        </a:rPr>
                        <a:t>Maintenance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Downtime, PM compliance, repairs, out-of-service days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Fleet Maintenance; maintenance reservations</a:t>
                      </a:r>
                    </a:p>
                  </a:txBody>
                  <a:tcPr marL="109728" marR="109728" marT="54864" marB="54864" anchor="ctr">
                    <a:solidFill>
                      <a:srgbClr val="F4F6FA"/>
                    </a:solidFill>
                  </a:tcPr>
                </a:tc>
                <a:extLst>
                  <a:ext uri="{0D108BD9-81ED-4DB2-BD59-A6C34878D82A}">
                    <a16:rowId xmlns:a16="http://schemas.microsoft.com/office/drawing/2014/main" val="10004"/>
                  </a:ext>
                </a:extLst>
              </a:tr>
              <a:tr h="658368">
                <a:tc>
                  <a:txBody>
                    <a:bodyPr/>
                    <a:lstStyle/>
                    <a:p>
                      <a:pPr marL="0" indent="0" algn="l">
                        <a:spcAft>
                          <a:spcPts val="0"/>
                        </a:spcAft>
                        <a:buNone/>
                      </a:pPr>
                      <a:r>
                        <a:rPr sz="1200" b="1" i="0">
                          <a:solidFill>
                            <a:srgbClr val="0B1F38"/>
                          </a:solidFill>
                          <a:latin typeface="Roboto"/>
                          <a:ea typeface="Roboto"/>
                          <a:cs typeface="Roboto"/>
                        </a:rPr>
                        <a:t>Cost</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Fuel, maintenance, insurance, licensing, depreciation</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Vehicle TCO tab; Fuel module imports</a:t>
                      </a:r>
                    </a:p>
                  </a:txBody>
                  <a:tcPr marL="109728" marR="109728" marT="54864" marB="54864" anchor="ctr">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How ready is your fleet?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24</a:t>
            </a:fld>
            <a:endParaRPr lang="en-US"/>
          </a:p>
        </p:txBody>
      </p:sp>
      <p:sp>
        <p:nvSpPr>
          <p:cNvPr id="26" name="Oval 25"/>
          <p:cNvSpPr/>
          <p:nvPr/>
        </p:nvSpPr>
        <p:spPr>
          <a:xfrm>
            <a:off x="548640" y="149047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1</a:t>
            </a:r>
          </a:p>
        </p:txBody>
      </p:sp>
      <p:sp>
        <p:nvSpPr>
          <p:cNvPr id="27" name="TextBox 26"/>
          <p:cNvSpPr txBox="1"/>
          <p:nvPr/>
        </p:nvSpPr>
        <p:spPr>
          <a:xfrm>
            <a:off x="1143000" y="141732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Up-to-date inventory of active vehicles</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Admin → Manage Vehicles</a:t>
            </a:r>
          </a:p>
        </p:txBody>
      </p:sp>
      <p:sp>
        <p:nvSpPr>
          <p:cNvPr id="28" name="Oval 27"/>
          <p:cNvSpPr/>
          <p:nvPr/>
        </p:nvSpPr>
        <p:spPr>
          <a:xfrm>
            <a:off x="548640" y="222199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2</a:t>
            </a:r>
          </a:p>
        </p:txBody>
      </p:sp>
      <p:sp>
        <p:nvSpPr>
          <p:cNvPr id="29" name="TextBox 28"/>
          <p:cNvSpPr txBox="1"/>
          <p:nvPr/>
        </p:nvSpPr>
        <p:spPr>
          <a:xfrm>
            <a:off x="1143000" y="214884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Reservation activity reported by vehicle</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Vehicle Usage Report</a:t>
            </a:r>
          </a:p>
        </p:txBody>
      </p:sp>
      <p:sp>
        <p:nvSpPr>
          <p:cNvPr id="30" name="Oval 29"/>
          <p:cNvSpPr/>
          <p:nvPr/>
        </p:nvSpPr>
        <p:spPr>
          <a:xfrm>
            <a:off x="548640" y="295351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3</a:t>
            </a:r>
          </a:p>
        </p:txBody>
      </p:sp>
      <p:sp>
        <p:nvSpPr>
          <p:cNvPr id="31" name="TextBox 30"/>
          <p:cNvSpPr txBox="1"/>
          <p:nvPr/>
        </p:nvSpPr>
        <p:spPr>
          <a:xfrm>
            <a:off x="1143000" y="288036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Know your highest- and lowest-demand vehicles</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Vehicle Usage Report, sorted by trips</a:t>
            </a:r>
          </a:p>
        </p:txBody>
      </p:sp>
      <p:sp>
        <p:nvSpPr>
          <p:cNvPr id="32" name="Oval 31"/>
          <p:cNvSpPr/>
          <p:nvPr/>
        </p:nvSpPr>
        <p:spPr>
          <a:xfrm>
            <a:off x="548640" y="368503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4</a:t>
            </a:r>
          </a:p>
        </p:txBody>
      </p:sp>
      <p:sp>
        <p:nvSpPr>
          <p:cNvPr id="33" name="TextBox 32"/>
          <p:cNvSpPr txBox="1"/>
          <p:nvPr/>
        </p:nvSpPr>
        <p:spPr>
          <a:xfrm>
            <a:off x="1143000" y="361188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Can spot vehicles idle for extended periods</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Motor Pool Utilization → Idle Vehicles</a:t>
            </a:r>
          </a:p>
        </p:txBody>
      </p:sp>
      <p:sp>
        <p:nvSpPr>
          <p:cNvPr id="34" name="Oval 33"/>
          <p:cNvSpPr/>
          <p:nvPr/>
        </p:nvSpPr>
        <p:spPr>
          <a:xfrm>
            <a:off x="6263640" y="149047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5</a:t>
            </a:r>
          </a:p>
        </p:txBody>
      </p:sp>
      <p:sp>
        <p:nvSpPr>
          <p:cNvPr id="35" name="TextBox 34"/>
          <p:cNvSpPr txBox="1"/>
          <p:nvPr/>
        </p:nvSpPr>
        <p:spPr>
          <a:xfrm>
            <a:off x="6858000" y="141732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Track maintenance-related downtime</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Motor Pool Utilization → Vehicles in Maintenance</a:t>
            </a:r>
          </a:p>
        </p:txBody>
      </p:sp>
      <p:sp>
        <p:nvSpPr>
          <p:cNvPr id="36" name="Oval 35"/>
          <p:cNvSpPr/>
          <p:nvPr/>
        </p:nvSpPr>
        <p:spPr>
          <a:xfrm>
            <a:off x="6263640" y="222199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6</a:t>
            </a:r>
          </a:p>
        </p:txBody>
      </p:sp>
      <p:sp>
        <p:nvSpPr>
          <p:cNvPr id="37" name="TextBox 36"/>
          <p:cNvSpPr txBox="1"/>
          <p:nvPr/>
        </p:nvSpPr>
        <p:spPr>
          <a:xfrm>
            <a:off x="6858000" y="214884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Have mileage or usage data</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Odometer at check-in; Vehicle Usage Report</a:t>
            </a:r>
          </a:p>
        </p:txBody>
      </p:sp>
      <p:sp>
        <p:nvSpPr>
          <p:cNvPr id="38" name="Oval 37"/>
          <p:cNvSpPr/>
          <p:nvPr/>
        </p:nvSpPr>
        <p:spPr>
          <a:xfrm>
            <a:off x="6263640" y="295351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7</a:t>
            </a:r>
          </a:p>
        </p:txBody>
      </p:sp>
      <p:sp>
        <p:nvSpPr>
          <p:cNvPr id="39" name="TextBox 38"/>
          <p:cNvSpPr txBox="1"/>
          <p:nvPr/>
        </p:nvSpPr>
        <p:spPr>
          <a:xfrm>
            <a:off x="6858000" y="288036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Can compare this month to previous months</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Rerun any report for any date range</a:t>
            </a:r>
          </a:p>
        </p:txBody>
      </p:sp>
      <p:sp>
        <p:nvSpPr>
          <p:cNvPr id="40" name="Oval 39"/>
          <p:cNvSpPr/>
          <p:nvPr/>
        </p:nvSpPr>
        <p:spPr>
          <a:xfrm>
            <a:off x="6263640" y="3685032"/>
            <a:ext cx="420624" cy="420624"/>
          </a:xfrm>
          <a:prstGeom prst="ellipse">
            <a:avLst/>
          </a:prstGeom>
          <a:solidFill>
            <a:srgbClr val="3773BC"/>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1500" b="1" i="0">
                <a:solidFill>
                  <a:srgbClr val="FFFFFF"/>
                </a:solidFill>
                <a:latin typeface="Roboto"/>
                <a:ea typeface="Roboto"/>
                <a:cs typeface="Roboto"/>
              </a:rPr>
              <a:t>8</a:t>
            </a:r>
          </a:p>
        </p:txBody>
      </p:sp>
      <p:sp>
        <p:nvSpPr>
          <p:cNvPr id="41" name="TextBox 40"/>
          <p:cNvSpPr txBox="1"/>
          <p:nvPr/>
        </p:nvSpPr>
        <p:spPr>
          <a:xfrm>
            <a:off x="6858000" y="3611880"/>
            <a:ext cx="4754879" cy="603504"/>
          </a:xfrm>
          <a:prstGeom prst="rect">
            <a:avLst/>
          </a:prstGeom>
          <a:noFill/>
        </p:spPr>
        <p:txBody>
          <a:bodyPr wrap="square" lIns="0" anchor="ctr">
            <a:spAutoFit/>
          </a:bodyPr>
          <a:lstStyle/>
          <a:p>
            <a:pPr marL="0" indent="0" algn="l">
              <a:spcAft>
                <a:spcPts val="100"/>
              </a:spcAft>
              <a:buNone/>
            </a:pPr>
            <a:r>
              <a:rPr sz="1500" b="0" i="0">
                <a:solidFill>
                  <a:srgbClr val="0B1F38"/>
                </a:solidFill>
                <a:latin typeface="Roboto"/>
                <a:ea typeface="Roboto"/>
                <a:cs typeface="Roboto"/>
              </a:rPr>
              <a:t>Have a regular utilization review process</a:t>
            </a:r>
          </a:p>
          <a:p>
            <a:pPr marL="0" indent="0" algn="l">
              <a:spcAft>
                <a:spcPts val="0"/>
              </a:spcAft>
              <a:buNone/>
            </a:pPr>
            <a:r>
              <a:rPr sz="1150" b="1" i="0">
                <a:solidFill>
                  <a:srgbClr val="F58220"/>
                </a:solidFill>
                <a:latin typeface="Roboto"/>
                <a:ea typeface="Roboto"/>
                <a:cs typeface="Roboto"/>
              </a:rPr>
              <a:t>FleetCommander: </a:t>
            </a:r>
            <a:r>
              <a:rPr sz="1150" b="0" i="0">
                <a:solidFill>
                  <a:srgbClr val="3773BC"/>
                </a:solidFill>
                <a:latin typeface="Roboto"/>
                <a:ea typeface="Roboto"/>
                <a:cs typeface="Roboto"/>
              </a:rPr>
              <a:t>Same reports monthly; Report Center coming soon</a:t>
            </a:r>
          </a:p>
        </p:txBody>
      </p:sp>
      <p:sp>
        <p:nvSpPr>
          <p:cNvPr id="42" name="Rounded Rectangle 41"/>
          <p:cNvSpPr/>
          <p:nvPr/>
        </p:nvSpPr>
        <p:spPr>
          <a:xfrm>
            <a:off x="548640" y="4480560"/>
            <a:ext cx="11064240" cy="96012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800"/>
              </a:spcAft>
              <a:buNone/>
            </a:pPr>
            <a:r>
              <a:rPr sz="1500" b="1" i="0">
                <a:solidFill>
                  <a:srgbClr val="0B1F38"/>
                </a:solidFill>
                <a:latin typeface="Roboto"/>
                <a:ea typeface="Roboto"/>
                <a:cs typeface="Roboto"/>
              </a:rPr>
              <a:t>Several “no” answers? That’s normal — every one has a FleetCommander answer, and the 30-day plan starts right here.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10 metrics, three questions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25</a:t>
            </a:fld>
            <a:endParaRPr lang="en-US"/>
          </a:p>
        </p:txBody>
      </p:sp>
      <p:sp>
        <p:nvSpPr>
          <p:cNvPr id="26" name="Rounded Rectangle 25"/>
          <p:cNvSpPr/>
          <p:nvPr/>
        </p:nvSpPr>
        <p:spPr>
          <a:xfrm>
            <a:off x="54864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400"/>
              </a:spcAft>
              <a:buNone/>
            </a:pPr>
            <a:r>
              <a:rPr sz="2600" b="1" i="0">
                <a:solidFill>
                  <a:srgbClr val="0B1F38"/>
                </a:solidFill>
                <a:latin typeface="Syne"/>
                <a:ea typeface="Syne"/>
                <a:cs typeface="Syne"/>
              </a:rPr>
              <a:t>Demand</a:t>
            </a:r>
          </a:p>
          <a:p>
            <a:pPr marL="0" indent="0" algn="l">
              <a:spcAft>
                <a:spcPts val="1800"/>
              </a:spcAft>
              <a:buNone/>
            </a:pPr>
            <a:r>
              <a:rPr sz="1500" b="0" i="1">
                <a:solidFill>
                  <a:srgbClr val="5E6B7D"/>
                </a:solidFill>
                <a:latin typeface="Roboto"/>
                <a:ea typeface="Roboto"/>
                <a:cs typeface="Roboto"/>
              </a:rPr>
              <a:t>Who needs vehicles, and where?</a:t>
            </a:r>
          </a:p>
          <a:p>
            <a:pPr marL="0" indent="0" algn="l">
              <a:spcAft>
                <a:spcPts val="1200"/>
              </a:spcAft>
              <a:buNone/>
            </a:pPr>
            <a:r>
              <a:rPr sz="1700" b="1" i="0">
                <a:solidFill>
                  <a:srgbClr val="F58220"/>
                </a:solidFill>
                <a:latin typeface="Roboto"/>
                <a:ea typeface="Roboto"/>
                <a:cs typeface="Roboto"/>
              </a:rPr>
              <a:t>1   </a:t>
            </a:r>
            <a:r>
              <a:rPr sz="1700" b="0" i="0">
                <a:solidFill>
                  <a:srgbClr val="3A4A5E"/>
                </a:solidFill>
                <a:latin typeface="Roboto"/>
                <a:ea typeface="Roboto"/>
                <a:cs typeface="Roboto"/>
              </a:rPr>
              <a:t>Reservations per vehicle</a:t>
            </a:r>
          </a:p>
          <a:p>
            <a:pPr marL="0" indent="0" algn="l">
              <a:spcAft>
                <a:spcPts val="1200"/>
              </a:spcAft>
              <a:buNone/>
            </a:pPr>
            <a:r>
              <a:rPr sz="1700" b="1" i="0">
                <a:solidFill>
                  <a:srgbClr val="F58220"/>
                </a:solidFill>
                <a:latin typeface="Roboto"/>
                <a:ea typeface="Roboto"/>
                <a:cs typeface="Roboto"/>
              </a:rPr>
              <a:t>5   </a:t>
            </a:r>
            <a:r>
              <a:rPr sz="1700" b="0" i="0">
                <a:solidFill>
                  <a:srgbClr val="3A4A5E"/>
                </a:solidFill>
                <a:latin typeface="Roboto"/>
                <a:ea typeface="Roboto"/>
                <a:cs typeface="Roboto"/>
              </a:rPr>
              <a:t>Reservation denial rate</a:t>
            </a:r>
          </a:p>
          <a:p>
            <a:pPr marL="0" indent="0" algn="l">
              <a:spcAft>
                <a:spcPts val="1200"/>
              </a:spcAft>
              <a:buNone/>
            </a:pPr>
            <a:r>
              <a:rPr sz="1700" b="1" i="0">
                <a:solidFill>
                  <a:srgbClr val="F58220"/>
                </a:solidFill>
                <a:latin typeface="Roboto"/>
                <a:ea typeface="Roboto"/>
                <a:cs typeface="Roboto"/>
              </a:rPr>
              <a:t>7   </a:t>
            </a:r>
            <a:r>
              <a:rPr sz="1700" b="0" i="0">
                <a:solidFill>
                  <a:srgbClr val="3A4A5E"/>
                </a:solidFill>
                <a:latin typeface="Roboto"/>
                <a:ea typeface="Roboto"/>
                <a:cs typeface="Roboto"/>
              </a:rPr>
              <a:t>Utilization by department or location</a:t>
            </a:r>
          </a:p>
        </p:txBody>
      </p:sp>
      <p:sp>
        <p:nvSpPr>
          <p:cNvPr id="27" name="Rounded Rectangle 26"/>
          <p:cNvSpPr/>
          <p:nvPr/>
        </p:nvSpPr>
        <p:spPr>
          <a:xfrm>
            <a:off x="432816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400"/>
              </a:spcAft>
              <a:buNone/>
            </a:pPr>
            <a:r>
              <a:rPr sz="2600" b="1" i="0">
                <a:solidFill>
                  <a:srgbClr val="0B1F38"/>
                </a:solidFill>
                <a:latin typeface="Syne"/>
                <a:ea typeface="Syne"/>
                <a:cs typeface="Syne"/>
              </a:rPr>
              <a:t>Capacity</a:t>
            </a:r>
          </a:p>
          <a:p>
            <a:pPr marL="0" indent="0" algn="l">
              <a:spcAft>
                <a:spcPts val="1800"/>
              </a:spcAft>
              <a:buNone/>
            </a:pPr>
            <a:r>
              <a:rPr sz="1500" b="0" i="1">
                <a:solidFill>
                  <a:srgbClr val="5E6B7D"/>
                </a:solidFill>
                <a:latin typeface="Roboto"/>
                <a:ea typeface="Roboto"/>
                <a:cs typeface="Roboto"/>
              </a:rPr>
              <a:t>Are vehicles ready and in use?</a:t>
            </a:r>
          </a:p>
          <a:p>
            <a:pPr marL="0" indent="0" algn="l">
              <a:spcAft>
                <a:spcPts val="1200"/>
              </a:spcAft>
              <a:buNone/>
            </a:pPr>
            <a:r>
              <a:rPr sz="1700" b="1" i="0">
                <a:solidFill>
                  <a:srgbClr val="F58220"/>
                </a:solidFill>
                <a:latin typeface="Roboto"/>
                <a:ea typeface="Roboto"/>
                <a:cs typeface="Roboto"/>
              </a:rPr>
              <a:t>2   </a:t>
            </a:r>
            <a:r>
              <a:rPr sz="1700" b="0" i="0">
                <a:solidFill>
                  <a:srgbClr val="3A4A5E"/>
                </a:solidFill>
                <a:latin typeface="Roboto"/>
                <a:ea typeface="Roboto"/>
                <a:cs typeface="Roboto"/>
              </a:rPr>
              <a:t>Vehicle utilization rate</a:t>
            </a:r>
          </a:p>
          <a:p>
            <a:pPr marL="0" indent="0" algn="l">
              <a:spcAft>
                <a:spcPts val="1200"/>
              </a:spcAft>
              <a:buNone/>
            </a:pPr>
            <a:r>
              <a:rPr sz="1700" b="1" i="0">
                <a:solidFill>
                  <a:srgbClr val="F58220"/>
                </a:solidFill>
                <a:latin typeface="Roboto"/>
                <a:ea typeface="Roboto"/>
                <a:cs typeface="Roboto"/>
              </a:rPr>
              <a:t>3   </a:t>
            </a:r>
            <a:r>
              <a:rPr sz="1700" b="0" i="0">
                <a:solidFill>
                  <a:srgbClr val="3A4A5E"/>
                </a:solidFill>
                <a:latin typeface="Roboto"/>
                <a:ea typeface="Roboto"/>
                <a:cs typeface="Roboto"/>
              </a:rPr>
              <a:t>Vehicle idle time</a:t>
            </a:r>
          </a:p>
          <a:p>
            <a:pPr marL="0" indent="0" algn="l">
              <a:spcAft>
                <a:spcPts val="1200"/>
              </a:spcAft>
              <a:buNone/>
            </a:pPr>
            <a:r>
              <a:rPr sz="1700" b="1" i="0">
                <a:solidFill>
                  <a:srgbClr val="F58220"/>
                </a:solidFill>
                <a:latin typeface="Roboto"/>
                <a:ea typeface="Roboto"/>
                <a:cs typeface="Roboto"/>
              </a:rPr>
              <a:t>4   </a:t>
            </a:r>
            <a:r>
              <a:rPr sz="1700" b="0" i="0">
                <a:solidFill>
                  <a:srgbClr val="3A4A5E"/>
                </a:solidFill>
                <a:latin typeface="Roboto"/>
                <a:ea typeface="Roboto"/>
                <a:cs typeface="Roboto"/>
              </a:rPr>
              <a:t>Vehicle availability</a:t>
            </a:r>
          </a:p>
          <a:p>
            <a:pPr marL="0" indent="0" algn="l">
              <a:spcAft>
                <a:spcPts val="1200"/>
              </a:spcAft>
              <a:buNone/>
            </a:pPr>
            <a:r>
              <a:rPr sz="1700" b="1" i="0">
                <a:solidFill>
                  <a:srgbClr val="F58220"/>
                </a:solidFill>
                <a:latin typeface="Roboto"/>
                <a:ea typeface="Roboto"/>
                <a:cs typeface="Roboto"/>
              </a:rPr>
              <a:t>8   </a:t>
            </a:r>
            <a:r>
              <a:rPr sz="1700" b="0" i="0">
                <a:solidFill>
                  <a:srgbClr val="3A4A5E"/>
                </a:solidFill>
                <a:latin typeface="Roboto"/>
                <a:ea typeface="Roboto"/>
                <a:cs typeface="Roboto"/>
              </a:rPr>
              <a:t>Vehicle downtime</a:t>
            </a:r>
          </a:p>
        </p:txBody>
      </p:sp>
      <p:sp>
        <p:nvSpPr>
          <p:cNvPr id="28" name="Rounded Rectangle 27"/>
          <p:cNvSpPr/>
          <p:nvPr/>
        </p:nvSpPr>
        <p:spPr>
          <a:xfrm>
            <a:off x="810768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400"/>
              </a:spcAft>
              <a:buNone/>
            </a:pPr>
            <a:r>
              <a:rPr sz="2600" b="1" i="0">
                <a:solidFill>
                  <a:srgbClr val="0B1F38"/>
                </a:solidFill>
                <a:latin typeface="Syne"/>
                <a:ea typeface="Syne"/>
                <a:cs typeface="Syne"/>
              </a:rPr>
              <a:t>Value</a:t>
            </a:r>
          </a:p>
          <a:p>
            <a:pPr marL="0" indent="0" algn="l">
              <a:spcAft>
                <a:spcPts val="1800"/>
              </a:spcAft>
              <a:buNone/>
            </a:pPr>
            <a:r>
              <a:rPr sz="1500" b="0" i="1">
                <a:solidFill>
                  <a:srgbClr val="5E6B7D"/>
                </a:solidFill>
                <a:latin typeface="Roboto"/>
                <a:ea typeface="Roboto"/>
                <a:cs typeface="Roboto"/>
              </a:rPr>
              <a:t>Is it worth it, over time?</a:t>
            </a:r>
          </a:p>
          <a:p>
            <a:pPr marL="0" indent="0" algn="l">
              <a:spcAft>
                <a:spcPts val="1200"/>
              </a:spcAft>
              <a:buNone/>
            </a:pPr>
            <a:r>
              <a:rPr sz="1700" b="1" i="0">
                <a:solidFill>
                  <a:srgbClr val="F58220"/>
                </a:solidFill>
                <a:latin typeface="Roboto"/>
                <a:ea typeface="Roboto"/>
                <a:cs typeface="Roboto"/>
              </a:rPr>
              <a:t>6   </a:t>
            </a:r>
            <a:r>
              <a:rPr sz="1700" b="0" i="0">
                <a:solidFill>
                  <a:srgbClr val="3A4A5E"/>
                </a:solidFill>
                <a:latin typeface="Roboto"/>
                <a:ea typeface="Roboto"/>
                <a:cs typeface="Roboto"/>
              </a:rPr>
              <a:t>Miles traveled per vehicle</a:t>
            </a:r>
          </a:p>
          <a:p>
            <a:pPr marL="0" indent="0" algn="l">
              <a:spcAft>
                <a:spcPts val="1200"/>
              </a:spcAft>
              <a:buNone/>
            </a:pPr>
            <a:r>
              <a:rPr sz="1700" b="1" i="0">
                <a:solidFill>
                  <a:srgbClr val="F58220"/>
                </a:solidFill>
                <a:latin typeface="Roboto"/>
                <a:ea typeface="Roboto"/>
                <a:cs typeface="Roboto"/>
              </a:rPr>
              <a:t>9   </a:t>
            </a:r>
            <a:r>
              <a:rPr sz="1700" b="0" i="0">
                <a:solidFill>
                  <a:srgbClr val="3A4A5E"/>
                </a:solidFill>
                <a:latin typeface="Roboto"/>
                <a:ea typeface="Roboto"/>
                <a:cs typeface="Roboto"/>
              </a:rPr>
              <a:t>Operating cost per utilized vehicle</a:t>
            </a:r>
          </a:p>
          <a:p>
            <a:pPr marL="0" indent="0" algn="l">
              <a:spcAft>
                <a:spcPts val="1200"/>
              </a:spcAft>
              <a:buNone/>
            </a:pPr>
            <a:r>
              <a:rPr sz="1700" b="1" i="0">
                <a:solidFill>
                  <a:srgbClr val="F58220"/>
                </a:solidFill>
                <a:latin typeface="Roboto"/>
                <a:ea typeface="Roboto"/>
                <a:cs typeface="Roboto"/>
              </a:rPr>
              <a:t>10   </a:t>
            </a:r>
            <a:r>
              <a:rPr sz="1700" b="0" i="0">
                <a:solidFill>
                  <a:srgbClr val="3A4A5E"/>
                </a:solidFill>
                <a:latin typeface="Roboto"/>
                <a:ea typeface="Roboto"/>
                <a:cs typeface="Roboto"/>
              </a:rPr>
              <a:t>Utilization trends over time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Demand: reservations show need</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26</a:t>
            </a:fld>
            <a:endParaRPr lang="en-US"/>
          </a:p>
        </p:txBody>
      </p:sp>
      <p:sp>
        <p:nvSpPr>
          <p:cNvPr id="26" name="Rounded Rectangle 25"/>
          <p:cNvSpPr/>
          <p:nvPr/>
        </p:nvSpPr>
        <p:spPr>
          <a:xfrm>
            <a:off x="54864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1 · Reservations per vehicle</a:t>
            </a:r>
          </a:p>
          <a:p>
            <a:pPr marL="0" indent="0" algn="l">
              <a:spcAft>
                <a:spcPts val="800"/>
              </a:spcAft>
              <a:buNone/>
            </a:pPr>
            <a:r>
              <a:rPr sz="1400" b="0" i="0">
                <a:solidFill>
                  <a:srgbClr val="3A4A5E"/>
                </a:solidFill>
                <a:latin typeface="Roboto"/>
                <a:ea typeface="Roboto"/>
                <a:cs typeface="Roboto"/>
              </a:rPr>
              <a:t>How often people rely on a vehicle — the clearest demand signal.</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similar vehicles with very different counts.</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review monthly — trends surface before the annual review.</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Vehicle Usage Report (Reports → Statistics)</a:t>
            </a:r>
          </a:p>
        </p:txBody>
      </p:sp>
      <p:sp>
        <p:nvSpPr>
          <p:cNvPr id="27" name="Rounded Rectangle 26"/>
          <p:cNvSpPr/>
          <p:nvPr/>
        </p:nvSpPr>
        <p:spPr>
          <a:xfrm>
            <a:off x="432816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5 · Reservation denial rate</a:t>
            </a:r>
          </a:p>
          <a:p>
            <a:pPr marL="0" indent="0" algn="l">
              <a:spcAft>
                <a:spcPts val="800"/>
              </a:spcAft>
              <a:buNone/>
            </a:pPr>
            <a:r>
              <a:rPr sz="1400" b="0" i="0">
                <a:solidFill>
                  <a:srgbClr val="3A4A5E"/>
                </a:solidFill>
                <a:latin typeface="Roboto"/>
                <a:ea typeface="Roboto"/>
                <a:cs typeface="Roboto"/>
              </a:rPr>
              <a:t>Direct insight into unmet demand.</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rising denials concentrated in one department or class.</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a few denials don’t mean buy more — redistribution often fixes it.</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Motor Pool Utilization → Requests Turned Down; Cancellations (Reports → Reservations)</a:t>
            </a:r>
          </a:p>
        </p:txBody>
      </p:sp>
      <p:sp>
        <p:nvSpPr>
          <p:cNvPr id="28" name="Rounded Rectangle 27"/>
          <p:cNvSpPr/>
          <p:nvPr/>
        </p:nvSpPr>
        <p:spPr>
          <a:xfrm>
            <a:off x="810768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7 · By department or location</a:t>
            </a:r>
          </a:p>
          <a:p>
            <a:pPr marL="0" indent="0" algn="l">
              <a:spcAft>
                <a:spcPts val="800"/>
              </a:spcAft>
              <a:buNone/>
            </a:pPr>
            <a:r>
              <a:rPr sz="1400" b="0" i="0">
                <a:solidFill>
                  <a:srgbClr val="3A4A5E"/>
                </a:solidFill>
                <a:latin typeface="Roboto"/>
                <a:ea typeface="Roboto"/>
                <a:cs typeface="Roboto"/>
              </a:rPr>
              <a:t>Reveals imbalances that fleet-wide averages hide.</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idle vehicles at one site while another asks for more.</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sharing across departments often reduces vehicles needed.</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Usage by Department; Reservation Details (Reports → Reservations)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Capacity: ready and in use?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27</a:t>
            </a:fld>
            <a:endParaRPr lang="en-US"/>
          </a:p>
        </p:txBody>
      </p:sp>
      <p:sp>
        <p:nvSpPr>
          <p:cNvPr id="26" name="Rounded Rectangle 25"/>
          <p:cNvSpPr/>
          <p:nvPr/>
        </p:nvSpPr>
        <p:spPr>
          <a:xfrm>
            <a:off x="548640" y="1417320"/>
            <a:ext cx="5394959" cy="1897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600"/>
              </a:spcAft>
              <a:buNone/>
            </a:pPr>
            <a:r>
              <a:rPr sz="1600" b="1" i="0">
                <a:solidFill>
                  <a:srgbClr val="0B1F38"/>
                </a:solidFill>
                <a:latin typeface="Syne"/>
                <a:ea typeface="Syne"/>
                <a:cs typeface="Syne"/>
              </a:rPr>
              <a:t>2 · Utilization rate</a:t>
            </a:r>
          </a:p>
          <a:p>
            <a:pPr marL="0" indent="0" algn="l">
              <a:spcAft>
                <a:spcPts val="400"/>
              </a:spcAft>
              <a:buNone/>
            </a:pPr>
            <a:r>
              <a:rPr sz="1200" b="0" i="0">
                <a:solidFill>
                  <a:srgbClr val="3A4A5E"/>
                </a:solidFill>
                <a:latin typeface="Roboto"/>
                <a:ea typeface="Roboto"/>
                <a:cs typeface="Roboto"/>
              </a:rPr>
              <a:t>Share of available time actually spent in service.</a:t>
            </a:r>
          </a:p>
          <a:p>
            <a:pPr marL="0" indent="0" algn="l">
              <a:spcAft>
                <a:spcPts val="400"/>
              </a:spcAft>
              <a:buNone/>
            </a:pPr>
            <a:r>
              <a:rPr sz="1200" b="1" i="0">
                <a:solidFill>
                  <a:srgbClr val="0B1F38"/>
                </a:solidFill>
                <a:latin typeface="Roboto"/>
                <a:ea typeface="Roboto"/>
                <a:cs typeface="Roboto"/>
              </a:rPr>
              <a:t>Watch for: </a:t>
            </a:r>
            <a:r>
              <a:rPr sz="1200" b="0" i="0">
                <a:solidFill>
                  <a:srgbClr val="3A4A5E"/>
                </a:solidFill>
                <a:latin typeface="Roboto"/>
                <a:ea typeface="Roboto"/>
                <a:cs typeface="Roboto"/>
              </a:rPr>
              <a:t>high utilization combined with rising denials.</a:t>
            </a:r>
          </a:p>
          <a:p>
            <a:pPr marL="0" indent="0" algn="l">
              <a:spcAft>
                <a:spcPts val="800"/>
              </a:spcAft>
              <a:buNone/>
            </a:pPr>
            <a:r>
              <a:rPr sz="1200" b="1" i="0">
                <a:solidFill>
                  <a:srgbClr val="3773BC"/>
                </a:solidFill>
                <a:latin typeface="Roboto"/>
                <a:ea typeface="Roboto"/>
                <a:cs typeface="Roboto"/>
              </a:rPr>
              <a:t>Tip: </a:t>
            </a:r>
            <a:r>
              <a:rPr sz="1200" b="0" i="0">
                <a:solidFill>
                  <a:srgbClr val="3773BC"/>
                </a:solidFill>
                <a:latin typeface="Roboto"/>
                <a:ea typeface="Roboto"/>
                <a:cs typeface="Roboto"/>
              </a:rPr>
              <a:t>there’s no single “ideal” % — follow the trend.</a:t>
            </a:r>
          </a:p>
          <a:p>
            <a:pPr marL="0" indent="0" algn="l">
              <a:spcAft>
                <a:spcPts val="0"/>
              </a:spcAft>
              <a:buNone/>
            </a:pPr>
            <a:r>
              <a:rPr sz="1100" b="1" i="0">
                <a:solidFill>
                  <a:srgbClr val="F58220"/>
                </a:solidFill>
                <a:latin typeface="Roboto"/>
                <a:ea typeface="Roboto"/>
                <a:cs typeface="Roboto"/>
              </a:rPr>
              <a:t>Find it: </a:t>
            </a:r>
            <a:r>
              <a:rPr sz="1100" b="0" i="0">
                <a:solidFill>
                  <a:srgbClr val="0B1F38"/>
                </a:solidFill>
                <a:latin typeface="Roboto"/>
                <a:ea typeface="Roboto"/>
                <a:cs typeface="Roboto"/>
              </a:rPr>
              <a:t>Motor Pool Utilization → Hours Used vs. Total Hours Available</a:t>
            </a:r>
          </a:p>
        </p:txBody>
      </p:sp>
      <p:sp>
        <p:nvSpPr>
          <p:cNvPr id="27" name="Rounded Rectangle 26"/>
          <p:cNvSpPr/>
          <p:nvPr/>
        </p:nvSpPr>
        <p:spPr>
          <a:xfrm>
            <a:off x="6217919" y="1417320"/>
            <a:ext cx="5394959" cy="1897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600"/>
              </a:spcAft>
              <a:buNone/>
            </a:pPr>
            <a:r>
              <a:rPr sz="1600" b="1" i="0">
                <a:solidFill>
                  <a:srgbClr val="0B1F38"/>
                </a:solidFill>
                <a:latin typeface="Syne"/>
                <a:ea typeface="Syne"/>
                <a:cs typeface="Syne"/>
              </a:rPr>
              <a:t>3 · Idle time</a:t>
            </a:r>
          </a:p>
          <a:p>
            <a:pPr marL="0" indent="0" algn="l">
              <a:spcAft>
                <a:spcPts val="400"/>
              </a:spcAft>
              <a:buNone/>
            </a:pPr>
            <a:r>
              <a:rPr sz="1200" b="0" i="0">
                <a:solidFill>
                  <a:srgbClr val="3A4A5E"/>
                </a:solidFill>
                <a:latin typeface="Roboto"/>
                <a:ea typeface="Roboto"/>
                <a:cs typeface="Roboto"/>
              </a:rPr>
              <a:t>Idle vehicles still cost insurance, depreciation, storage.</a:t>
            </a:r>
          </a:p>
          <a:p>
            <a:pPr marL="0" indent="0" algn="l">
              <a:spcAft>
                <a:spcPts val="400"/>
              </a:spcAft>
              <a:buNone/>
            </a:pPr>
            <a:r>
              <a:rPr sz="1200" b="1" i="0">
                <a:solidFill>
                  <a:srgbClr val="0B1F38"/>
                </a:solidFill>
                <a:latin typeface="Roboto"/>
                <a:ea typeface="Roboto"/>
                <a:cs typeface="Roboto"/>
              </a:rPr>
              <a:t>Watch for: </a:t>
            </a:r>
            <a:r>
              <a:rPr sz="1200" b="0" i="0">
                <a:solidFill>
                  <a:srgbClr val="3A4A5E"/>
                </a:solidFill>
                <a:latin typeface="Roboto"/>
                <a:ea typeface="Roboto"/>
                <a:cs typeface="Roboto"/>
              </a:rPr>
              <a:t>long idle stretches at one site or class.</a:t>
            </a:r>
          </a:p>
          <a:p>
            <a:pPr marL="0" indent="0" algn="l">
              <a:spcAft>
                <a:spcPts val="800"/>
              </a:spcAft>
              <a:buNone/>
            </a:pPr>
            <a:r>
              <a:rPr sz="1200" b="1" i="0">
                <a:solidFill>
                  <a:srgbClr val="3773BC"/>
                </a:solidFill>
                <a:latin typeface="Roboto"/>
                <a:ea typeface="Roboto"/>
                <a:cs typeface="Roboto"/>
              </a:rPr>
              <a:t>Tip: </a:t>
            </a:r>
            <a:r>
              <a:rPr sz="1200" b="0" i="0">
                <a:solidFill>
                  <a:srgbClr val="3773BC"/>
                </a:solidFill>
                <a:latin typeface="Roboto"/>
                <a:ea typeface="Roboto"/>
                <a:cs typeface="Roboto"/>
              </a:rPr>
              <a:t>review several months first — seasons matter.</a:t>
            </a:r>
          </a:p>
          <a:p>
            <a:pPr marL="0" indent="0" algn="l">
              <a:spcAft>
                <a:spcPts val="0"/>
              </a:spcAft>
              <a:buNone/>
            </a:pPr>
            <a:r>
              <a:rPr sz="1100" b="1" i="0">
                <a:solidFill>
                  <a:srgbClr val="F58220"/>
                </a:solidFill>
                <a:latin typeface="Roboto"/>
                <a:ea typeface="Roboto"/>
                <a:cs typeface="Roboto"/>
              </a:rPr>
              <a:t>Find it: </a:t>
            </a:r>
            <a:r>
              <a:rPr sz="1100" b="0" i="0">
                <a:solidFill>
                  <a:srgbClr val="0B1F38"/>
                </a:solidFill>
                <a:latin typeface="Roboto"/>
                <a:ea typeface="Roboto"/>
                <a:cs typeface="Roboto"/>
              </a:rPr>
              <a:t>Motor Pool Utilization → Idle Vehicles</a:t>
            </a:r>
          </a:p>
        </p:txBody>
      </p:sp>
      <p:sp>
        <p:nvSpPr>
          <p:cNvPr id="28" name="Rounded Rectangle 27"/>
          <p:cNvSpPr/>
          <p:nvPr/>
        </p:nvSpPr>
        <p:spPr>
          <a:xfrm>
            <a:off x="548640" y="3543300"/>
            <a:ext cx="5394959" cy="1897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600"/>
              </a:spcAft>
              <a:buNone/>
            </a:pPr>
            <a:r>
              <a:rPr sz="1600" b="1" i="0">
                <a:solidFill>
                  <a:srgbClr val="0B1F38"/>
                </a:solidFill>
                <a:latin typeface="Syne"/>
                <a:ea typeface="Syne"/>
                <a:cs typeface="Syne"/>
              </a:rPr>
              <a:t>4 · Availability</a:t>
            </a:r>
          </a:p>
          <a:p>
            <a:pPr marL="0" indent="0" algn="l">
              <a:spcAft>
                <a:spcPts val="400"/>
              </a:spcAft>
              <a:buNone/>
            </a:pPr>
            <a:r>
              <a:rPr sz="1200" b="0" i="0">
                <a:solidFill>
                  <a:srgbClr val="3A4A5E"/>
                </a:solidFill>
                <a:latin typeface="Roboto"/>
                <a:ea typeface="Roboto"/>
                <a:cs typeface="Roboto"/>
              </a:rPr>
              <a:t>Can vehicles meet demand when it peaks?</a:t>
            </a:r>
          </a:p>
          <a:p>
            <a:pPr marL="0" indent="0" algn="l">
              <a:spcAft>
                <a:spcPts val="400"/>
              </a:spcAft>
              <a:buNone/>
            </a:pPr>
            <a:r>
              <a:rPr sz="1200" b="1" i="0">
                <a:solidFill>
                  <a:srgbClr val="0B1F38"/>
                </a:solidFill>
                <a:latin typeface="Roboto"/>
                <a:ea typeface="Roboto"/>
                <a:cs typeface="Roboto"/>
              </a:rPr>
              <a:t>Watch for: </a:t>
            </a:r>
            <a:r>
              <a:rPr sz="1200" b="0" i="0">
                <a:solidFill>
                  <a:srgbClr val="3A4A5E"/>
                </a:solidFill>
                <a:latin typeface="Roboto"/>
                <a:ea typeface="Roboto"/>
                <a:cs typeface="Roboto"/>
              </a:rPr>
              <a:t>scheduling conflicts and vehicles unavailable at peak times.</a:t>
            </a:r>
          </a:p>
          <a:p>
            <a:pPr marL="0" indent="0" algn="l">
              <a:spcAft>
                <a:spcPts val="800"/>
              </a:spcAft>
              <a:buNone/>
            </a:pPr>
            <a:r>
              <a:rPr sz="1200" b="1" i="0">
                <a:solidFill>
                  <a:srgbClr val="3773BC"/>
                </a:solidFill>
                <a:latin typeface="Roboto"/>
                <a:ea typeface="Roboto"/>
                <a:cs typeface="Roboto"/>
              </a:rPr>
              <a:t>Tip: </a:t>
            </a:r>
            <a:r>
              <a:rPr sz="1200" b="0" i="0">
                <a:solidFill>
                  <a:srgbClr val="3773BC"/>
                </a:solidFill>
                <a:latin typeface="Roboto"/>
                <a:ea typeface="Roboto"/>
                <a:cs typeface="Roboto"/>
              </a:rPr>
              <a:t>always read it next to utilization.</a:t>
            </a:r>
          </a:p>
          <a:p>
            <a:pPr marL="0" indent="0" algn="l">
              <a:spcAft>
                <a:spcPts val="0"/>
              </a:spcAft>
              <a:buNone/>
            </a:pPr>
            <a:r>
              <a:rPr sz="1100" b="1" i="0">
                <a:solidFill>
                  <a:srgbClr val="F58220"/>
                </a:solidFill>
                <a:latin typeface="Roboto"/>
                <a:ea typeface="Roboto"/>
                <a:cs typeface="Roboto"/>
              </a:rPr>
              <a:t>Find it: </a:t>
            </a:r>
            <a:r>
              <a:rPr sz="1100" b="0" i="0">
                <a:solidFill>
                  <a:srgbClr val="0B1F38"/>
                </a:solidFill>
                <a:latin typeface="Roboto"/>
                <a:ea typeface="Roboto"/>
                <a:cs typeface="Roboto"/>
              </a:rPr>
              <a:t>Vehicle Availability Report or Chart</a:t>
            </a:r>
          </a:p>
        </p:txBody>
      </p:sp>
      <p:sp>
        <p:nvSpPr>
          <p:cNvPr id="29" name="Rounded Rectangle 28"/>
          <p:cNvSpPr/>
          <p:nvPr/>
        </p:nvSpPr>
        <p:spPr>
          <a:xfrm>
            <a:off x="6217919" y="3543300"/>
            <a:ext cx="5394959" cy="18973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182880" tIns="164592" rIns="182880" bIns="164592" rtlCol="0" anchor="t"/>
          <a:lstStyle/>
          <a:p>
            <a:pPr marL="0" indent="0" algn="l">
              <a:spcAft>
                <a:spcPts val="600"/>
              </a:spcAft>
              <a:buNone/>
            </a:pPr>
            <a:r>
              <a:rPr sz="1600" b="1" i="0">
                <a:solidFill>
                  <a:srgbClr val="0B1F38"/>
                </a:solidFill>
                <a:latin typeface="Syne"/>
                <a:ea typeface="Syne"/>
                <a:cs typeface="Syne"/>
              </a:rPr>
              <a:t>8 · Downtime</a:t>
            </a:r>
          </a:p>
          <a:p>
            <a:pPr marL="0" indent="0" algn="l">
              <a:spcAft>
                <a:spcPts val="400"/>
              </a:spcAft>
              <a:buNone/>
            </a:pPr>
            <a:r>
              <a:rPr sz="1200" b="0" i="0">
                <a:solidFill>
                  <a:srgbClr val="3A4A5E"/>
                </a:solidFill>
                <a:latin typeface="Roboto"/>
                <a:ea typeface="Roboto"/>
                <a:cs typeface="Roboto"/>
              </a:rPr>
              <a:t>Scheduled vs. unscheduled out-of-service time.</a:t>
            </a:r>
          </a:p>
          <a:p>
            <a:pPr marL="0" indent="0" algn="l">
              <a:spcAft>
                <a:spcPts val="400"/>
              </a:spcAft>
              <a:buNone/>
            </a:pPr>
            <a:r>
              <a:rPr sz="1200" b="1" i="0">
                <a:solidFill>
                  <a:srgbClr val="0B1F38"/>
                </a:solidFill>
                <a:latin typeface="Roboto"/>
                <a:ea typeface="Roboto"/>
                <a:cs typeface="Roboto"/>
              </a:rPr>
              <a:t>Watch for: </a:t>
            </a:r>
            <a:r>
              <a:rPr sz="1200" b="0" i="0">
                <a:solidFill>
                  <a:srgbClr val="3A4A5E"/>
                </a:solidFill>
                <a:latin typeface="Roboto"/>
                <a:ea typeface="Roboto"/>
                <a:cs typeface="Roboto"/>
              </a:rPr>
              <a:t>repeat failures on the same vehicle; long repairs.</a:t>
            </a:r>
          </a:p>
          <a:p>
            <a:pPr marL="0" indent="0" algn="l">
              <a:spcAft>
                <a:spcPts val="800"/>
              </a:spcAft>
              <a:buNone/>
            </a:pPr>
            <a:r>
              <a:rPr sz="1200" b="1" i="0">
                <a:solidFill>
                  <a:srgbClr val="3773BC"/>
                </a:solidFill>
                <a:latin typeface="Roboto"/>
                <a:ea typeface="Roboto"/>
                <a:cs typeface="Roboto"/>
              </a:rPr>
              <a:t>Tip: </a:t>
            </a:r>
            <a:r>
              <a:rPr sz="1200" b="0" i="0">
                <a:solidFill>
                  <a:srgbClr val="3773BC"/>
                </a:solidFill>
                <a:latin typeface="Roboto"/>
                <a:ea typeface="Roboto"/>
                <a:cs typeface="Roboto"/>
              </a:rPr>
              <a:t>not all downtime is bad — PM prevents costlier repairs.</a:t>
            </a:r>
          </a:p>
          <a:p>
            <a:pPr marL="0" indent="0" algn="l">
              <a:spcAft>
                <a:spcPts val="0"/>
              </a:spcAft>
              <a:buNone/>
            </a:pPr>
            <a:r>
              <a:rPr sz="1100" b="1" i="0">
                <a:solidFill>
                  <a:srgbClr val="F58220"/>
                </a:solidFill>
                <a:latin typeface="Roboto"/>
                <a:ea typeface="Roboto"/>
                <a:cs typeface="Roboto"/>
              </a:rPr>
              <a:t>Find it: </a:t>
            </a:r>
            <a:r>
              <a:rPr sz="1100" b="0" i="0">
                <a:solidFill>
                  <a:srgbClr val="0B1F38"/>
                </a:solidFill>
                <a:latin typeface="Roboto"/>
                <a:ea typeface="Roboto"/>
                <a:cs typeface="Roboto"/>
              </a:rPr>
              <a:t>Motor Pool Utilization → Vehicles in Maintenance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Value: activity, cost, and time</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28</a:t>
            </a:fld>
            <a:endParaRPr lang="en-US"/>
          </a:p>
        </p:txBody>
      </p:sp>
      <p:sp>
        <p:nvSpPr>
          <p:cNvPr id="26" name="Rounded Rectangle 25"/>
          <p:cNvSpPr/>
          <p:nvPr/>
        </p:nvSpPr>
        <p:spPr>
          <a:xfrm>
            <a:off x="54864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6 · Miles per vehicle</a:t>
            </a:r>
          </a:p>
          <a:p>
            <a:pPr marL="0" indent="0" algn="l">
              <a:spcAft>
                <a:spcPts val="800"/>
              </a:spcAft>
              <a:buNone/>
            </a:pPr>
            <a:r>
              <a:rPr sz="1400" b="0" i="0">
                <a:solidFill>
                  <a:srgbClr val="3A4A5E"/>
                </a:solidFill>
                <a:latin typeface="Roboto"/>
                <a:ea typeface="Roboto"/>
                <a:cs typeface="Roboto"/>
              </a:rPr>
              <a:t>The most familiar metric — and the easiest to misread.</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high miles on a few vehicles while others sit.</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never keep or cut a vehicle on mileage alone.</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Vehicle Usage Report → Total Miles</a:t>
            </a:r>
          </a:p>
        </p:txBody>
      </p:sp>
      <p:sp>
        <p:nvSpPr>
          <p:cNvPr id="27" name="Rounded Rectangle 26"/>
          <p:cNvSpPr/>
          <p:nvPr/>
        </p:nvSpPr>
        <p:spPr>
          <a:xfrm>
            <a:off x="432816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9 · Cost per utilized vehicle</a:t>
            </a:r>
          </a:p>
          <a:p>
            <a:pPr marL="0" indent="0" algn="l">
              <a:spcAft>
                <a:spcPts val="800"/>
              </a:spcAft>
              <a:buNone/>
            </a:pPr>
            <a:r>
              <a:rPr sz="1400" b="0" i="0">
                <a:solidFill>
                  <a:srgbClr val="3A4A5E"/>
                </a:solidFill>
                <a:latin typeface="Roboto"/>
                <a:ea typeface="Roboto"/>
                <a:cs typeface="Roboto"/>
              </a:rPr>
              <a:t>Fuel, maintenance, insurance, licensing, depreciation vs. use.</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high cost paired with low use.</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“underused and expensive” is the strongest case for leadership.</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TCO Expense Summary (Reports → Assets) + Vehicle Usage Report</a:t>
            </a:r>
          </a:p>
        </p:txBody>
      </p:sp>
      <p:sp>
        <p:nvSpPr>
          <p:cNvPr id="28" name="Rounded Rectangle 27"/>
          <p:cNvSpPr/>
          <p:nvPr/>
        </p:nvSpPr>
        <p:spPr>
          <a:xfrm>
            <a:off x="810768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1000"/>
              </a:spcAft>
              <a:buNone/>
            </a:pPr>
            <a:r>
              <a:rPr sz="1900" b="1" i="0">
                <a:solidFill>
                  <a:srgbClr val="0B1F38"/>
                </a:solidFill>
                <a:latin typeface="Syne"/>
                <a:ea typeface="Syne"/>
                <a:cs typeface="Syne"/>
              </a:rPr>
              <a:t>10 · Trends over time</a:t>
            </a:r>
          </a:p>
          <a:p>
            <a:pPr marL="0" indent="0" algn="l">
              <a:spcAft>
                <a:spcPts val="800"/>
              </a:spcAft>
              <a:buNone/>
            </a:pPr>
            <a:r>
              <a:rPr sz="1400" b="0" i="0">
                <a:solidFill>
                  <a:srgbClr val="3A4A5E"/>
                </a:solidFill>
                <a:latin typeface="Roboto"/>
                <a:ea typeface="Roboto"/>
                <a:cs typeface="Roboto"/>
              </a:rPr>
              <a:t>Month, quarter, year, and seasonal comparisons.</a:t>
            </a:r>
          </a:p>
          <a:p>
            <a:pPr marL="0" indent="0" algn="l">
              <a:spcAft>
                <a:spcPts val="800"/>
              </a:spcAft>
              <a:buNone/>
            </a:pPr>
            <a:r>
              <a:rPr sz="1400" b="1" i="0">
                <a:solidFill>
                  <a:srgbClr val="0B1F38"/>
                </a:solidFill>
                <a:latin typeface="Roboto"/>
                <a:ea typeface="Roboto"/>
                <a:cs typeface="Roboto"/>
              </a:rPr>
              <a:t>Watch for: </a:t>
            </a:r>
            <a:r>
              <a:rPr sz="1400" b="0" i="0">
                <a:solidFill>
                  <a:srgbClr val="3A4A5E"/>
                </a:solidFill>
                <a:latin typeface="Roboto"/>
                <a:ea typeface="Roboto"/>
                <a:cs typeface="Roboto"/>
              </a:rPr>
              <a:t>gradual declines, or shifts with no operational change.</a:t>
            </a:r>
          </a:p>
          <a:p>
            <a:pPr marL="0" indent="0" algn="l">
              <a:spcAft>
                <a:spcPts val="1200"/>
              </a:spcAft>
              <a:buNone/>
            </a:pPr>
            <a:r>
              <a:rPr sz="1400" b="1" i="0">
                <a:solidFill>
                  <a:srgbClr val="3773BC"/>
                </a:solidFill>
                <a:latin typeface="Roboto"/>
                <a:ea typeface="Roboto"/>
                <a:cs typeface="Roboto"/>
              </a:rPr>
              <a:t>Tip: </a:t>
            </a:r>
            <a:r>
              <a:rPr sz="1400" b="0" i="0">
                <a:solidFill>
                  <a:srgbClr val="3773BC"/>
                </a:solidFill>
                <a:latin typeface="Roboto"/>
                <a:ea typeface="Roboto"/>
                <a:cs typeface="Roboto"/>
              </a:rPr>
              <a:t>benchmark monthly or quarterly, never once a year.</a:t>
            </a:r>
          </a:p>
          <a:p>
            <a:pPr marL="0" indent="0" algn="l">
              <a:spcAft>
                <a:spcPts val="0"/>
              </a:spcAft>
              <a:buNone/>
            </a:pPr>
            <a:r>
              <a:rPr sz="1300" b="1" i="0">
                <a:solidFill>
                  <a:srgbClr val="F58220"/>
                </a:solidFill>
                <a:latin typeface="Roboto"/>
                <a:ea typeface="Roboto"/>
                <a:cs typeface="Roboto"/>
              </a:rPr>
              <a:t>Find it: </a:t>
            </a:r>
            <a:r>
              <a:rPr sz="1300" b="0" i="0">
                <a:solidFill>
                  <a:srgbClr val="0B1F38"/>
                </a:solidFill>
                <a:latin typeface="Roboto"/>
                <a:ea typeface="Roboto"/>
                <a:cs typeface="Roboto"/>
              </a:rPr>
              <a:t>Vehicle Usage Report, run for each period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SECTION 03</a:t>
            </a:r>
          </a:p>
        </p:txBody>
      </p:sp>
      <p:sp>
        <p:nvSpPr>
          <p:cNvPr id="3" name="Title 2"/>
          <p:cNvSpPr>
            <a:spLocks noGrp="1"/>
          </p:cNvSpPr>
          <p:nvPr>
            <p:ph type="title" idx="102"/>
          </p:nvPr>
        </p:nvSpPr>
        <p:spPr/>
        <p:txBody>
          <a:bodyPr wrap="square"/>
          <a:lstStyle/>
          <a:p>
            <a:pPr marL="0" indent="0" algn="l">
              <a:spcAft>
                <a:spcPts val="800"/>
              </a:spcAft>
              <a:buNone/>
            </a:pPr>
            <a:r>
              <a:rPr sz="4000" b="1" i="0">
                <a:solidFill>
                  <a:srgbClr val="FFFFFF"/>
                </a:solidFill>
                <a:latin typeface="Syne"/>
                <a:ea typeface="Syne"/>
                <a:cs typeface="Syne"/>
              </a:rPr>
              <a:t>Reports: Where Your Data Lives</a:t>
            </a:r>
          </a:p>
        </p:txBody>
      </p:sp>
      <p:sp>
        <p:nvSpPr>
          <p:cNvPr id="4" name="TextBox 3"/>
          <p:cNvSpPr txBox="1"/>
          <p:nvPr/>
        </p:nvSpPr>
        <p:spPr>
          <a:xfrm>
            <a:off x="640080" y="2606040"/>
            <a:ext cx="7315200" cy="822960"/>
          </a:xfrm>
          <a:prstGeom prst="rect">
            <a:avLst/>
          </a:prstGeom>
          <a:noFill/>
        </p:spPr>
        <p:txBody>
          <a:bodyPr wrap="square" lIns="0">
            <a:spAutoFit/>
          </a:bodyPr>
          <a:lstStyle/>
          <a:p>
            <a:pPr marL="0" indent="0" algn="l">
              <a:spcAft>
                <a:spcPts val="600"/>
              </a:spcAft>
              <a:buNone/>
            </a:pPr>
            <a:r>
              <a:rPr sz="1800" b="1" i="0">
                <a:solidFill>
                  <a:srgbClr val="5CC6DC"/>
                </a:solidFill>
                <a:latin typeface="Roboto"/>
                <a:ea typeface="Roboto"/>
                <a:cs typeface="Roboto"/>
              </a:rPr>
              <a:t>Five FleetCommander reports answer all 10 metrics.</a:t>
            </a:r>
          </a:p>
          <a:p>
            <a:pPr marL="0" indent="0" algn="l">
              <a:spcAft>
                <a:spcPts val="800"/>
              </a:spcAft>
              <a:buNone/>
            </a:pPr>
            <a:r>
              <a:rPr sz="1600" b="0" i="0">
                <a:solidFill>
                  <a:srgbClr val="E6EDF5"/>
                </a:solidFill>
                <a:latin typeface="Roboto"/>
                <a:ea typeface="Roboto"/>
                <a:cs typeface="Roboto"/>
              </a:rPr>
              <a:t>Where they live, how the numbers are built, and what can throw them off.</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10 metrics, five reports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30</a:t>
            </a:fld>
            <a:endParaRPr lang="en-US"/>
          </a:p>
        </p:txBody>
      </p:sp>
      <p:graphicFrame>
        <p:nvGraphicFramePr>
          <p:cNvPr id="26" name="Table 25"/>
          <p:cNvGraphicFramePr>
            <a:graphicFrameLocks noGrp="1"/>
          </p:cNvGraphicFramePr>
          <p:nvPr/>
        </p:nvGraphicFramePr>
        <p:xfrm>
          <a:off x="548640" y="1417320"/>
          <a:ext cx="11064238" cy="3872484"/>
        </p:xfrm>
        <a:graphic>
          <a:graphicData uri="http://schemas.openxmlformats.org/drawingml/2006/table">
            <a:tbl>
              <a:tblPr/>
              <a:tblGrid>
                <a:gridCol w="3291840">
                  <a:extLst>
                    <a:ext uri="{9D8B030D-6E8A-4147-A177-3AD203B41FA5}">
                      <a16:colId xmlns:a16="http://schemas.microsoft.com/office/drawing/2014/main" val="20000"/>
                    </a:ext>
                  </a:extLst>
                </a:gridCol>
                <a:gridCol w="3749039">
                  <a:extLst>
                    <a:ext uri="{9D8B030D-6E8A-4147-A177-3AD203B41FA5}">
                      <a16:colId xmlns:a16="http://schemas.microsoft.com/office/drawing/2014/main" val="20001"/>
                    </a:ext>
                  </a:extLst>
                </a:gridCol>
                <a:gridCol w="4023359">
                  <a:extLst>
                    <a:ext uri="{9D8B030D-6E8A-4147-A177-3AD203B41FA5}">
                      <a16:colId xmlns:a16="http://schemas.microsoft.com/office/drawing/2014/main" val="20002"/>
                    </a:ext>
                  </a:extLst>
                </a:gridCol>
              </a:tblGrid>
              <a:tr h="352044">
                <a:tc>
                  <a:txBody>
                    <a:bodyPr/>
                    <a:lstStyle/>
                    <a:p>
                      <a:pPr marL="0" indent="0" algn="l">
                        <a:spcAft>
                          <a:spcPts val="0"/>
                        </a:spcAft>
                        <a:buNone/>
                      </a:pPr>
                      <a:r>
                        <a:rPr sz="1200" b="1" i="0">
                          <a:solidFill>
                            <a:srgbClr val="FFFFFF"/>
                          </a:solidFill>
                          <a:latin typeface="Roboto"/>
                          <a:ea typeface="Roboto"/>
                          <a:cs typeface="Roboto"/>
                        </a:rPr>
                        <a:t>Metric</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Report</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Look at</a:t>
                      </a:r>
                    </a:p>
                  </a:txBody>
                  <a:tcPr marL="109728" marR="109728" marT="54864" marB="54864" anchor="ctr">
                    <a:solidFill>
                      <a:srgbClr val="0B1F38"/>
                    </a:solidFill>
                  </a:tcPr>
                </a:tc>
                <a:extLst>
                  <a:ext uri="{0D108BD9-81ED-4DB2-BD59-A6C34878D82A}">
                    <a16:rowId xmlns:a16="http://schemas.microsoft.com/office/drawing/2014/main" val="10000"/>
                  </a:ext>
                </a:extLst>
              </a:tr>
              <a:tr h="352044">
                <a:tc>
                  <a:txBody>
                    <a:bodyPr/>
                    <a:lstStyle/>
                    <a:p>
                      <a:pPr marL="0" indent="0" algn="l">
                        <a:spcAft>
                          <a:spcPts val="0"/>
                        </a:spcAft>
                        <a:buNone/>
                      </a:pPr>
                      <a:r>
                        <a:rPr sz="1200" b="1" i="0">
                          <a:solidFill>
                            <a:srgbClr val="0B1F38"/>
                          </a:solidFill>
                          <a:latin typeface="Roboto"/>
                          <a:ea typeface="Roboto"/>
                          <a:cs typeface="Roboto"/>
                        </a:rPr>
                        <a:t>1 · Reservations per vehicle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Vehicle Usage Report</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Total # of Trips</a:t>
                      </a:r>
                    </a:p>
                  </a:txBody>
                  <a:tcPr marL="109728" marR="109728" marT="54864" marB="54864" anchor="ctr">
                    <a:solidFill>
                      <a:srgbClr val="FFFFFF"/>
                    </a:solidFill>
                  </a:tcPr>
                </a:tc>
                <a:extLst>
                  <a:ext uri="{0D108BD9-81ED-4DB2-BD59-A6C34878D82A}">
                    <a16:rowId xmlns:a16="http://schemas.microsoft.com/office/drawing/2014/main" val="10001"/>
                  </a:ext>
                </a:extLst>
              </a:tr>
              <a:tr h="352044">
                <a:tc>
                  <a:txBody>
                    <a:bodyPr/>
                    <a:lstStyle/>
                    <a:p>
                      <a:pPr marL="0" indent="0" algn="l">
                        <a:spcAft>
                          <a:spcPts val="0"/>
                        </a:spcAft>
                        <a:buNone/>
                      </a:pPr>
                      <a:r>
                        <a:rPr sz="1200" b="1" i="0">
                          <a:solidFill>
                            <a:srgbClr val="0B1F38"/>
                          </a:solidFill>
                          <a:latin typeface="Roboto"/>
                          <a:ea typeface="Roboto"/>
                          <a:cs typeface="Roboto"/>
                        </a:rPr>
                        <a:t>2 · Utilization rate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Motor Pool Utilization</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Hours Used vs. Total Hours Available</a:t>
                      </a:r>
                    </a:p>
                  </a:txBody>
                  <a:tcPr marL="109728" marR="109728" marT="54864" marB="54864" anchor="ctr">
                    <a:solidFill>
                      <a:srgbClr val="F4F6FA"/>
                    </a:solidFill>
                  </a:tcPr>
                </a:tc>
                <a:extLst>
                  <a:ext uri="{0D108BD9-81ED-4DB2-BD59-A6C34878D82A}">
                    <a16:rowId xmlns:a16="http://schemas.microsoft.com/office/drawing/2014/main" val="10002"/>
                  </a:ext>
                </a:extLst>
              </a:tr>
              <a:tr h="352044">
                <a:tc>
                  <a:txBody>
                    <a:bodyPr/>
                    <a:lstStyle/>
                    <a:p>
                      <a:pPr marL="0" indent="0" algn="l">
                        <a:spcAft>
                          <a:spcPts val="0"/>
                        </a:spcAft>
                        <a:buNone/>
                      </a:pPr>
                      <a:r>
                        <a:rPr sz="1200" b="1" i="0">
                          <a:solidFill>
                            <a:srgbClr val="0B1F38"/>
                          </a:solidFill>
                          <a:latin typeface="Roboto"/>
                          <a:ea typeface="Roboto"/>
                          <a:cs typeface="Roboto"/>
                        </a:rPr>
                        <a:t>3 · Idle time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Motor Pool Utilization</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Idle Vehicles</a:t>
                      </a:r>
                    </a:p>
                  </a:txBody>
                  <a:tcPr marL="109728" marR="109728" marT="54864" marB="54864" anchor="ctr">
                    <a:solidFill>
                      <a:srgbClr val="FFFFFF"/>
                    </a:solidFill>
                  </a:tcPr>
                </a:tc>
                <a:extLst>
                  <a:ext uri="{0D108BD9-81ED-4DB2-BD59-A6C34878D82A}">
                    <a16:rowId xmlns:a16="http://schemas.microsoft.com/office/drawing/2014/main" val="10003"/>
                  </a:ext>
                </a:extLst>
              </a:tr>
              <a:tr h="352044">
                <a:tc>
                  <a:txBody>
                    <a:bodyPr/>
                    <a:lstStyle/>
                    <a:p>
                      <a:pPr marL="0" indent="0" algn="l">
                        <a:spcAft>
                          <a:spcPts val="0"/>
                        </a:spcAft>
                        <a:buNone/>
                      </a:pPr>
                      <a:r>
                        <a:rPr sz="1200" b="1" i="0">
                          <a:solidFill>
                            <a:srgbClr val="0B1F38"/>
                          </a:solidFill>
                          <a:latin typeface="Roboto"/>
                          <a:ea typeface="Roboto"/>
                          <a:cs typeface="Roboto"/>
                        </a:rPr>
                        <a:t>4 · Availability</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Vehicle Availability Report / Chart</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Available vs. reserved by day or hour</a:t>
                      </a:r>
                    </a:p>
                  </a:txBody>
                  <a:tcPr marL="109728" marR="109728" marT="54864" marB="54864" anchor="ctr">
                    <a:solidFill>
                      <a:srgbClr val="F4F6FA"/>
                    </a:solidFill>
                  </a:tcPr>
                </a:tc>
                <a:extLst>
                  <a:ext uri="{0D108BD9-81ED-4DB2-BD59-A6C34878D82A}">
                    <a16:rowId xmlns:a16="http://schemas.microsoft.com/office/drawing/2014/main" val="10004"/>
                  </a:ext>
                </a:extLst>
              </a:tr>
              <a:tr h="352044">
                <a:tc>
                  <a:txBody>
                    <a:bodyPr/>
                    <a:lstStyle/>
                    <a:p>
                      <a:pPr marL="0" indent="0" algn="l">
                        <a:spcAft>
                          <a:spcPts val="0"/>
                        </a:spcAft>
                        <a:buNone/>
                      </a:pPr>
                      <a:r>
                        <a:rPr sz="1200" b="1" i="0">
                          <a:solidFill>
                            <a:srgbClr val="0B1F38"/>
                          </a:solidFill>
                          <a:latin typeface="Roboto"/>
                          <a:ea typeface="Roboto"/>
                          <a:cs typeface="Roboto"/>
                        </a:rPr>
                        <a:t>5 · Reservation denial rate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Motor Pool Utilization; Cancellations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Requests Turned Down; Cancellation Reason</a:t>
                      </a:r>
                    </a:p>
                  </a:txBody>
                  <a:tcPr marL="109728" marR="109728" marT="54864" marB="54864" anchor="ctr">
                    <a:solidFill>
                      <a:srgbClr val="FFFFFF"/>
                    </a:solidFill>
                  </a:tcPr>
                </a:tc>
                <a:extLst>
                  <a:ext uri="{0D108BD9-81ED-4DB2-BD59-A6C34878D82A}">
                    <a16:rowId xmlns:a16="http://schemas.microsoft.com/office/drawing/2014/main" val="10005"/>
                  </a:ext>
                </a:extLst>
              </a:tr>
              <a:tr h="352044">
                <a:tc>
                  <a:txBody>
                    <a:bodyPr/>
                    <a:lstStyle/>
                    <a:p>
                      <a:pPr marL="0" indent="0" algn="l">
                        <a:spcAft>
                          <a:spcPts val="0"/>
                        </a:spcAft>
                        <a:buNone/>
                      </a:pPr>
                      <a:r>
                        <a:rPr sz="1200" b="1" i="0">
                          <a:solidFill>
                            <a:srgbClr val="0B1F38"/>
                          </a:solidFill>
                          <a:latin typeface="Roboto"/>
                          <a:ea typeface="Roboto"/>
                          <a:cs typeface="Roboto"/>
                        </a:rPr>
                        <a:t>6 · Miles per vehicle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Vehicle Usage Report</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Total Miles, Avg Miles Per Trip</a:t>
                      </a:r>
                    </a:p>
                  </a:txBody>
                  <a:tcPr marL="109728" marR="109728" marT="54864" marB="54864" anchor="ctr">
                    <a:solidFill>
                      <a:srgbClr val="F4F6FA"/>
                    </a:solidFill>
                  </a:tcPr>
                </a:tc>
                <a:extLst>
                  <a:ext uri="{0D108BD9-81ED-4DB2-BD59-A6C34878D82A}">
                    <a16:rowId xmlns:a16="http://schemas.microsoft.com/office/drawing/2014/main" val="10006"/>
                  </a:ext>
                </a:extLst>
              </a:tr>
              <a:tr h="352044">
                <a:tc>
                  <a:txBody>
                    <a:bodyPr/>
                    <a:lstStyle/>
                    <a:p>
                      <a:pPr marL="0" indent="0" algn="l">
                        <a:spcAft>
                          <a:spcPts val="0"/>
                        </a:spcAft>
                        <a:buNone/>
                      </a:pPr>
                      <a:r>
                        <a:rPr sz="1200" b="1" i="0">
                          <a:solidFill>
                            <a:srgbClr val="0B1F38"/>
                          </a:solidFill>
                          <a:latin typeface="Roboto"/>
                          <a:ea typeface="Roboto"/>
                          <a:cs typeface="Roboto"/>
                        </a:rPr>
                        <a:t>7 · By department or location</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Usage by Department; Reservation Details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Department, Account, Site, Location</a:t>
                      </a:r>
                    </a:p>
                  </a:txBody>
                  <a:tcPr marL="109728" marR="109728" marT="54864" marB="54864" anchor="ctr">
                    <a:solidFill>
                      <a:srgbClr val="FFFFFF"/>
                    </a:solidFill>
                  </a:tcPr>
                </a:tc>
                <a:extLst>
                  <a:ext uri="{0D108BD9-81ED-4DB2-BD59-A6C34878D82A}">
                    <a16:rowId xmlns:a16="http://schemas.microsoft.com/office/drawing/2014/main" val="10007"/>
                  </a:ext>
                </a:extLst>
              </a:tr>
              <a:tr h="352044">
                <a:tc>
                  <a:txBody>
                    <a:bodyPr/>
                    <a:lstStyle/>
                    <a:p>
                      <a:pPr marL="0" indent="0" algn="l">
                        <a:spcAft>
                          <a:spcPts val="0"/>
                        </a:spcAft>
                        <a:buNone/>
                      </a:pPr>
                      <a:r>
                        <a:rPr sz="1200" b="1" i="0">
                          <a:solidFill>
                            <a:srgbClr val="0B1F38"/>
                          </a:solidFill>
                          <a:latin typeface="Roboto"/>
                          <a:ea typeface="Roboto"/>
                          <a:cs typeface="Roboto"/>
                        </a:rPr>
                        <a:t>8 · Downtime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Motor Pool Utilization</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Vehicles in Maintenance</a:t>
                      </a:r>
                    </a:p>
                  </a:txBody>
                  <a:tcPr marL="109728" marR="109728" marT="54864" marB="54864" anchor="ctr">
                    <a:solidFill>
                      <a:srgbClr val="F4F6FA"/>
                    </a:solidFill>
                  </a:tcPr>
                </a:tc>
                <a:extLst>
                  <a:ext uri="{0D108BD9-81ED-4DB2-BD59-A6C34878D82A}">
                    <a16:rowId xmlns:a16="http://schemas.microsoft.com/office/drawing/2014/main" val="10008"/>
                  </a:ext>
                </a:extLst>
              </a:tr>
              <a:tr h="352044">
                <a:tc>
                  <a:txBody>
                    <a:bodyPr/>
                    <a:lstStyle/>
                    <a:p>
                      <a:pPr marL="0" indent="0" algn="l">
                        <a:spcAft>
                          <a:spcPts val="0"/>
                        </a:spcAft>
                        <a:buNone/>
                      </a:pPr>
                      <a:r>
                        <a:rPr sz="1200" b="1" i="0">
                          <a:solidFill>
                            <a:srgbClr val="0B1F38"/>
                          </a:solidFill>
                          <a:latin typeface="Roboto"/>
                          <a:ea typeface="Roboto"/>
                          <a:cs typeface="Roboto"/>
                        </a:rPr>
                        <a:t>9 · Cost per utilized vehicle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TCO Expense Summary + Vehicle Usage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Cost per mile, per hour, per vehicle</a:t>
                      </a:r>
                    </a:p>
                  </a:txBody>
                  <a:tcPr marL="109728" marR="109728" marT="54864" marB="54864" anchor="ctr">
                    <a:solidFill>
                      <a:srgbClr val="FFFFFF"/>
                    </a:solidFill>
                  </a:tcPr>
                </a:tc>
                <a:extLst>
                  <a:ext uri="{0D108BD9-81ED-4DB2-BD59-A6C34878D82A}">
                    <a16:rowId xmlns:a16="http://schemas.microsoft.com/office/drawing/2014/main" val="10009"/>
                  </a:ext>
                </a:extLst>
              </a:tr>
              <a:tr h="352044">
                <a:tc>
                  <a:txBody>
                    <a:bodyPr/>
                    <a:lstStyle/>
                    <a:p>
                      <a:pPr marL="0" indent="0" algn="l">
                        <a:spcAft>
                          <a:spcPts val="0"/>
                        </a:spcAft>
                        <a:buNone/>
                      </a:pPr>
                      <a:r>
                        <a:rPr sz="1200" b="1" i="0">
                          <a:solidFill>
                            <a:srgbClr val="0B1F38"/>
                          </a:solidFill>
                          <a:latin typeface="Roboto"/>
                          <a:ea typeface="Roboto"/>
                          <a:cs typeface="Roboto"/>
                        </a:rPr>
                        <a:t>10 · Trends over time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Vehicle Usage Report, by period</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Month, quarter, year comparisons</a:t>
                      </a:r>
                    </a:p>
                  </a:txBody>
                  <a:tcPr marL="109728" marR="109728" marT="54864" marB="54864" anchor="ctr">
                    <a:solidFill>
                      <a:srgbClr val="F4F6FA"/>
                    </a:solidFill>
                  </a:tcPr>
                </a:tc>
                <a:extLst>
                  <a:ext uri="{0D108BD9-81ED-4DB2-BD59-A6C34878D82A}">
                    <a16:rowId xmlns:a16="http://schemas.microsoft.com/office/drawing/2014/main" val="10010"/>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Vehicle Usage Report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31</a:t>
            </a:fld>
            <a:endParaRPr lang="en-US"/>
          </a:p>
        </p:txBody>
      </p:sp>
      <p:sp>
        <p:nvSpPr>
          <p:cNvPr id="26" name="Rounded Rectangle 25"/>
          <p:cNvSpPr/>
          <p:nvPr/>
        </p:nvSpPr>
        <p:spPr>
          <a:xfrm>
            <a:off x="548640" y="1417320"/>
            <a:ext cx="329184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92608" tIns="263347" rIns="292608" bIns="263347" rtlCol="0" anchor="t"/>
          <a:lstStyle/>
          <a:p>
            <a:pPr marL="0" indent="0" algn="l">
              <a:spcAft>
                <a:spcPts val="400"/>
              </a:spcAft>
              <a:buNone/>
            </a:pPr>
            <a:r>
              <a:rPr sz="1100" b="1" i="0" spc="200">
                <a:solidFill>
                  <a:srgbClr val="5CC6DC"/>
                </a:solidFill>
                <a:latin typeface="Roboto"/>
                <a:ea typeface="Roboto"/>
                <a:cs typeface="Roboto"/>
              </a:rPr>
              <a:t>FIND IT</a:t>
            </a:r>
          </a:p>
          <a:p>
            <a:pPr marL="0" indent="0" algn="l">
              <a:lnSpc>
                <a:spcPct val="110000"/>
              </a:lnSpc>
              <a:spcAft>
                <a:spcPts val="1800"/>
              </a:spcAft>
              <a:buNone/>
            </a:pPr>
            <a:r>
              <a:rPr sz="1500" b="1" i="0">
                <a:solidFill>
                  <a:srgbClr val="FFFFFF"/>
                </a:solidFill>
                <a:latin typeface="Roboto"/>
                <a:ea typeface="Roboto"/>
                <a:cs typeface="Roboto"/>
              </a:rPr>
              <a:t>Reports → Statistics → Vehicle Usage Report</a:t>
            </a:r>
          </a:p>
          <a:p>
            <a:pPr marL="0" indent="0" algn="l">
              <a:spcAft>
                <a:spcPts val="600"/>
              </a:spcAft>
              <a:buNone/>
            </a:pPr>
            <a:r>
              <a:rPr sz="1100" b="1" i="0" spc="200">
                <a:solidFill>
                  <a:srgbClr val="5CC6DC"/>
                </a:solidFill>
                <a:latin typeface="Roboto"/>
                <a:ea typeface="Roboto"/>
                <a:cs typeface="Roboto"/>
              </a:rPr>
              <a:t>ANSWERS METRICS</a:t>
            </a:r>
          </a:p>
          <a:p>
            <a:pPr marL="0" indent="0" algn="l">
              <a:spcAft>
                <a:spcPts val="600"/>
              </a:spcAft>
              <a:buNone/>
            </a:pPr>
            <a:r>
              <a:rPr sz="1500" b="0" i="0">
                <a:solidFill>
                  <a:srgbClr val="BFD0E4"/>
                </a:solidFill>
                <a:latin typeface="Roboto"/>
                <a:ea typeface="Roboto"/>
                <a:cs typeface="Roboto"/>
              </a:rPr>
              <a:t>1 · Reservations per vehicle</a:t>
            </a:r>
          </a:p>
          <a:p>
            <a:pPr marL="0" indent="0" algn="l">
              <a:spcAft>
                <a:spcPts val="600"/>
              </a:spcAft>
              <a:buNone/>
            </a:pPr>
            <a:r>
              <a:rPr sz="1500" b="0" i="0">
                <a:solidFill>
                  <a:srgbClr val="BFD0E4"/>
                </a:solidFill>
                <a:latin typeface="Roboto"/>
                <a:ea typeface="Roboto"/>
                <a:cs typeface="Roboto"/>
              </a:rPr>
              <a:t>6 · Miles per vehicle</a:t>
            </a:r>
          </a:p>
          <a:p>
            <a:pPr marL="0" indent="0" algn="l">
              <a:spcAft>
                <a:spcPts val="600"/>
              </a:spcAft>
              <a:buNone/>
            </a:pPr>
            <a:r>
              <a:rPr sz="1500" b="0" i="0">
                <a:solidFill>
                  <a:srgbClr val="BFD0E4"/>
                </a:solidFill>
                <a:latin typeface="Roboto"/>
                <a:ea typeface="Roboto"/>
                <a:cs typeface="Roboto"/>
              </a:rPr>
              <a:t>10 · Trends over time</a:t>
            </a:r>
          </a:p>
          <a:p>
            <a:pPr marL="0" indent="0" algn="l">
              <a:spcAft>
                <a:spcPts val="0"/>
              </a:spcAft>
              <a:buNone/>
            </a:pPr>
            <a:r>
              <a:rPr sz="1200" b="0" i="1">
                <a:solidFill>
                  <a:srgbClr val="BFD0E4"/>
                </a:solidFill>
                <a:latin typeface="Roboto"/>
                <a:ea typeface="Roboto"/>
                <a:cs typeface="Roboto"/>
              </a:rPr>
              <a:t>Export to Excel for deeper analysis.</a:t>
            </a:r>
          </a:p>
        </p:txBody>
      </p:sp>
      <p:graphicFrame>
        <p:nvGraphicFramePr>
          <p:cNvPr id="27" name="Table 26"/>
          <p:cNvGraphicFramePr>
            <a:graphicFrameLocks noGrp="1"/>
          </p:cNvGraphicFramePr>
          <p:nvPr/>
        </p:nvGraphicFramePr>
        <p:xfrm>
          <a:off x="4114800" y="1417320"/>
          <a:ext cx="7498079" cy="2304288"/>
        </p:xfrm>
        <a:graphic>
          <a:graphicData uri="http://schemas.openxmlformats.org/drawingml/2006/table">
            <a:tbl>
              <a:tblPr/>
              <a:tblGrid>
                <a:gridCol w="3108960">
                  <a:extLst>
                    <a:ext uri="{9D8B030D-6E8A-4147-A177-3AD203B41FA5}">
                      <a16:colId xmlns:a16="http://schemas.microsoft.com/office/drawing/2014/main" val="20000"/>
                    </a:ext>
                  </a:extLst>
                </a:gridCol>
                <a:gridCol w="4389119">
                  <a:extLst>
                    <a:ext uri="{9D8B030D-6E8A-4147-A177-3AD203B41FA5}">
                      <a16:colId xmlns:a16="http://schemas.microsoft.com/office/drawing/2014/main" val="20001"/>
                    </a:ext>
                  </a:extLst>
                </a:gridCol>
              </a:tblGrid>
              <a:tr h="384048">
                <a:tc>
                  <a:txBody>
                    <a:bodyPr/>
                    <a:lstStyle/>
                    <a:p>
                      <a:pPr marL="0" indent="0" algn="l">
                        <a:spcAft>
                          <a:spcPts val="0"/>
                        </a:spcAft>
                        <a:buNone/>
                      </a:pPr>
                      <a:r>
                        <a:rPr sz="1200" b="1" i="0">
                          <a:solidFill>
                            <a:srgbClr val="FFFFFF"/>
                          </a:solidFill>
                          <a:latin typeface="Roboto"/>
                          <a:ea typeface="Roboto"/>
                          <a:cs typeface="Roboto"/>
                        </a:rPr>
                        <a:t>Column</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How FleetCommander builds it</a:t>
                      </a:r>
                    </a:p>
                  </a:txBody>
                  <a:tcPr marL="109728" marR="109728" marT="54864" marB="54864" anchor="ctr">
                    <a:solidFill>
                      <a:srgbClr val="0B1F38"/>
                    </a:solidFill>
                  </a:tcPr>
                </a:tc>
                <a:extLst>
                  <a:ext uri="{0D108BD9-81ED-4DB2-BD59-A6C34878D82A}">
                    <a16:rowId xmlns:a16="http://schemas.microsoft.com/office/drawing/2014/main" val="10000"/>
                  </a:ext>
                </a:extLst>
              </a:tr>
              <a:tr h="384048">
                <a:tc>
                  <a:txBody>
                    <a:bodyPr/>
                    <a:lstStyle/>
                    <a:p>
                      <a:pPr marL="0" indent="0" algn="l">
                        <a:spcAft>
                          <a:spcPts val="0"/>
                        </a:spcAft>
                        <a:buNone/>
                      </a:pPr>
                      <a:r>
                        <a:rPr sz="1200" b="1" i="0">
                          <a:solidFill>
                            <a:srgbClr val="0B1F38"/>
                          </a:solidFill>
                          <a:latin typeface="Roboto"/>
                          <a:ea typeface="Roboto"/>
                          <a:cs typeface="Roboto"/>
                        </a:rPr>
                        <a:t>Total # of Trips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Count of reservations on the vehicle in the date range</a:t>
                      </a:r>
                    </a:p>
                  </a:txBody>
                  <a:tcPr marL="109728" marR="109728" marT="54864" marB="54864" anchor="ctr">
                    <a:solidFill>
                      <a:srgbClr val="FFFFFF"/>
                    </a:solidFill>
                  </a:tcPr>
                </a:tc>
                <a:extLst>
                  <a:ext uri="{0D108BD9-81ED-4DB2-BD59-A6C34878D82A}">
                    <a16:rowId xmlns:a16="http://schemas.microsoft.com/office/drawing/2014/main" val="10001"/>
                  </a:ext>
                </a:extLst>
              </a:tr>
              <a:tr h="384048">
                <a:tc>
                  <a:txBody>
                    <a:bodyPr/>
                    <a:lstStyle/>
                    <a:p>
                      <a:pPr marL="0" indent="0" algn="l">
                        <a:spcAft>
                          <a:spcPts val="0"/>
                        </a:spcAft>
                        <a:buNone/>
                      </a:pPr>
                      <a:r>
                        <a:rPr sz="1200" b="1" i="0">
                          <a:solidFill>
                            <a:srgbClr val="0B1F38"/>
                          </a:solidFill>
                          <a:latin typeface="Roboto"/>
                          <a:ea typeface="Roboto"/>
                          <a:cs typeface="Roboto"/>
                        </a:rPr>
                        <a:t>Total Hours Used</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Actual check-out and check-in times on each reservation</a:t>
                      </a:r>
                    </a:p>
                  </a:txBody>
                  <a:tcPr marL="109728" marR="109728" marT="54864" marB="54864" anchor="ctr">
                    <a:solidFill>
                      <a:srgbClr val="F4F6FA"/>
                    </a:solidFill>
                  </a:tcPr>
                </a:tc>
                <a:extLst>
                  <a:ext uri="{0D108BD9-81ED-4DB2-BD59-A6C34878D82A}">
                    <a16:rowId xmlns:a16="http://schemas.microsoft.com/office/drawing/2014/main" val="10002"/>
                  </a:ext>
                </a:extLst>
              </a:tr>
              <a:tr h="384048">
                <a:tc>
                  <a:txBody>
                    <a:bodyPr/>
                    <a:lstStyle/>
                    <a:p>
                      <a:pPr marL="0" indent="0" algn="l">
                        <a:spcAft>
                          <a:spcPts val="0"/>
                        </a:spcAft>
                        <a:buNone/>
                      </a:pPr>
                      <a:r>
                        <a:rPr sz="1200" b="1" i="0">
                          <a:solidFill>
                            <a:srgbClr val="0B1F38"/>
                          </a:solidFill>
                          <a:latin typeface="Roboto"/>
                          <a:ea typeface="Roboto"/>
                          <a:cs typeface="Roboto"/>
                        </a:rPr>
                        <a:t>Total Miles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Start and end odometer readings entered on each reservation</a:t>
                      </a:r>
                    </a:p>
                  </a:txBody>
                  <a:tcPr marL="109728" marR="109728" marT="54864" marB="54864" anchor="ctr">
                    <a:solidFill>
                      <a:srgbClr val="FFFFFF"/>
                    </a:solidFill>
                  </a:tcPr>
                </a:tc>
                <a:extLst>
                  <a:ext uri="{0D108BD9-81ED-4DB2-BD59-A6C34878D82A}">
                    <a16:rowId xmlns:a16="http://schemas.microsoft.com/office/drawing/2014/main" val="10003"/>
                  </a:ext>
                </a:extLst>
              </a:tr>
              <a:tr h="384048">
                <a:tc>
                  <a:txBody>
                    <a:bodyPr/>
                    <a:lstStyle/>
                    <a:p>
                      <a:pPr marL="0" indent="0" algn="l">
                        <a:spcAft>
                          <a:spcPts val="0"/>
                        </a:spcAft>
                        <a:buNone/>
                      </a:pPr>
                      <a:r>
                        <a:rPr sz="1200" b="1" i="0">
                          <a:solidFill>
                            <a:srgbClr val="0B1F38"/>
                          </a:solidFill>
                          <a:latin typeface="Roboto"/>
                          <a:ea typeface="Roboto"/>
                          <a:cs typeface="Roboto"/>
                        </a:rPr>
                        <a:t>% Days Used</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Days the vehicle had at least one reservation in the period</a:t>
                      </a:r>
                    </a:p>
                  </a:txBody>
                  <a:tcPr marL="109728" marR="109728" marT="54864" marB="54864" anchor="ctr">
                    <a:solidFill>
                      <a:srgbClr val="F4F6FA"/>
                    </a:solidFill>
                  </a:tcPr>
                </a:tc>
                <a:extLst>
                  <a:ext uri="{0D108BD9-81ED-4DB2-BD59-A6C34878D82A}">
                    <a16:rowId xmlns:a16="http://schemas.microsoft.com/office/drawing/2014/main" val="10004"/>
                  </a:ext>
                </a:extLst>
              </a:tr>
              <a:tr h="384048">
                <a:tc>
                  <a:txBody>
                    <a:bodyPr/>
                    <a:lstStyle/>
                    <a:p>
                      <a:pPr marL="0" indent="0" algn="l">
                        <a:spcAft>
                          <a:spcPts val="0"/>
                        </a:spcAft>
                        <a:buNone/>
                      </a:pPr>
                      <a:r>
                        <a:rPr sz="1200" b="1" i="0">
                          <a:solidFill>
                            <a:srgbClr val="0B1F38"/>
                          </a:solidFill>
                          <a:latin typeface="Roboto"/>
                          <a:ea typeface="Roboto"/>
                          <a:cs typeface="Roboto"/>
                        </a:rPr>
                        <a:t>Avg Trip Per Day</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Total trips compared with days used in the timeframe</a:t>
                      </a:r>
                    </a:p>
                  </a:txBody>
                  <a:tcPr marL="109728" marR="109728" marT="54864" marB="54864" anchor="ctr">
                    <a:solidFill>
                      <a:srgbClr val="FFFFFF"/>
                    </a:solidFill>
                  </a:tcPr>
                </a:tc>
                <a:extLst>
                  <a:ext uri="{0D108BD9-81ED-4DB2-BD59-A6C34878D82A}">
                    <a16:rowId xmlns:a16="http://schemas.microsoft.com/office/drawing/2014/main" val="10005"/>
                  </a:ext>
                </a:extLst>
              </a:tr>
            </a:tbl>
          </a:graphicData>
        </a:graphic>
      </p:graphicFrame>
      <p:sp>
        <p:nvSpPr>
          <p:cNvPr id="28" name="Rounded Rectangle 27"/>
          <p:cNvSpPr/>
          <p:nvPr/>
        </p:nvSpPr>
        <p:spPr>
          <a:xfrm>
            <a:off x="4114800" y="3950208"/>
            <a:ext cx="7498079" cy="1490472"/>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60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missing or mistyped odometer readings and check-in times skew miles and hours.</a:t>
            </a:r>
          </a:p>
          <a:p>
            <a:pPr marL="0" indent="0" algn="l">
              <a:spcAft>
                <a:spcPts val="0"/>
              </a:spcAft>
              <a:buNone/>
            </a:pPr>
            <a:r>
              <a:rPr sz="1300" b="1" i="0">
                <a:solidFill>
                  <a:srgbClr val="3773BC"/>
                </a:solidFill>
                <a:latin typeface="Roboto"/>
                <a:ea typeface="Roboto"/>
                <a:cs typeface="Roboto"/>
              </a:rPr>
              <a:t>Tip: </a:t>
            </a:r>
            <a:r>
              <a:rPr sz="1300" b="0" i="0">
                <a:solidFill>
                  <a:srgbClr val="3773BC"/>
                </a:solidFill>
                <a:latin typeface="Roboto"/>
                <a:ea typeface="Roboto"/>
                <a:cs typeface="Roboto"/>
              </a:rPr>
              <a:t>run it for each month or quarter and compare periods to see trends.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Motor Pool Utilization Report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32</a:t>
            </a:fld>
            <a:endParaRPr lang="en-US"/>
          </a:p>
        </p:txBody>
      </p:sp>
      <p:sp>
        <p:nvSpPr>
          <p:cNvPr id="26" name="Rounded Rectangle 25"/>
          <p:cNvSpPr/>
          <p:nvPr/>
        </p:nvSpPr>
        <p:spPr>
          <a:xfrm>
            <a:off x="548640" y="1417320"/>
            <a:ext cx="329184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92608" tIns="263347" rIns="292608" bIns="263347" rtlCol="0" anchor="t"/>
          <a:lstStyle/>
          <a:p>
            <a:pPr marL="0" indent="0" algn="l">
              <a:spcAft>
                <a:spcPts val="400"/>
              </a:spcAft>
              <a:buNone/>
            </a:pPr>
            <a:r>
              <a:rPr sz="1100" b="1" i="0" spc="200">
                <a:solidFill>
                  <a:srgbClr val="5CC6DC"/>
                </a:solidFill>
                <a:latin typeface="Roboto"/>
                <a:ea typeface="Roboto"/>
                <a:cs typeface="Roboto"/>
              </a:rPr>
              <a:t>FIND IT</a:t>
            </a:r>
          </a:p>
          <a:p>
            <a:pPr marL="0" indent="0" algn="l">
              <a:lnSpc>
                <a:spcPct val="110000"/>
              </a:lnSpc>
              <a:spcAft>
                <a:spcPts val="1800"/>
              </a:spcAft>
              <a:buNone/>
            </a:pPr>
            <a:r>
              <a:rPr sz="1500" b="1" i="0">
                <a:solidFill>
                  <a:srgbClr val="FFFFFF"/>
                </a:solidFill>
                <a:latin typeface="Roboto"/>
                <a:ea typeface="Roboto"/>
                <a:cs typeface="Roboto"/>
              </a:rPr>
              <a:t>Reports → Statistics → Motor Pool Utilization</a:t>
            </a:r>
          </a:p>
          <a:p>
            <a:pPr marL="0" indent="0" algn="l">
              <a:spcAft>
                <a:spcPts val="600"/>
              </a:spcAft>
              <a:buNone/>
            </a:pPr>
            <a:r>
              <a:rPr sz="1100" b="1" i="0" spc="200">
                <a:solidFill>
                  <a:srgbClr val="5CC6DC"/>
                </a:solidFill>
                <a:latin typeface="Roboto"/>
                <a:ea typeface="Roboto"/>
                <a:cs typeface="Roboto"/>
              </a:rPr>
              <a:t>ANSWERS METRICS</a:t>
            </a:r>
          </a:p>
          <a:p>
            <a:pPr marL="0" indent="0" algn="l">
              <a:spcAft>
                <a:spcPts val="600"/>
              </a:spcAft>
              <a:buNone/>
            </a:pPr>
            <a:r>
              <a:rPr sz="1500" b="0" i="0">
                <a:solidFill>
                  <a:srgbClr val="BFD0E4"/>
                </a:solidFill>
                <a:latin typeface="Roboto"/>
                <a:ea typeface="Roboto"/>
                <a:cs typeface="Roboto"/>
              </a:rPr>
              <a:t>2 · Utilization rate</a:t>
            </a:r>
          </a:p>
          <a:p>
            <a:pPr marL="0" indent="0" algn="l">
              <a:spcAft>
                <a:spcPts val="600"/>
              </a:spcAft>
              <a:buNone/>
            </a:pPr>
            <a:r>
              <a:rPr sz="1500" b="0" i="0">
                <a:solidFill>
                  <a:srgbClr val="BFD0E4"/>
                </a:solidFill>
                <a:latin typeface="Roboto"/>
                <a:ea typeface="Roboto"/>
                <a:cs typeface="Roboto"/>
              </a:rPr>
              <a:t>3 · Idle time</a:t>
            </a:r>
          </a:p>
          <a:p>
            <a:pPr marL="0" indent="0" algn="l">
              <a:spcAft>
                <a:spcPts val="600"/>
              </a:spcAft>
              <a:buNone/>
            </a:pPr>
            <a:r>
              <a:rPr sz="1500" b="0" i="0">
                <a:solidFill>
                  <a:srgbClr val="BFD0E4"/>
                </a:solidFill>
                <a:latin typeface="Roboto"/>
                <a:ea typeface="Roboto"/>
                <a:cs typeface="Roboto"/>
              </a:rPr>
              <a:t>5 · Denial rate (next slide)</a:t>
            </a:r>
          </a:p>
          <a:p>
            <a:pPr marL="0" indent="0" algn="l">
              <a:spcAft>
                <a:spcPts val="600"/>
              </a:spcAft>
              <a:buNone/>
            </a:pPr>
            <a:r>
              <a:rPr sz="1500" b="0" i="0">
                <a:solidFill>
                  <a:srgbClr val="BFD0E4"/>
                </a:solidFill>
                <a:latin typeface="Roboto"/>
                <a:ea typeface="Roboto"/>
                <a:cs typeface="Roboto"/>
              </a:rPr>
              <a:t>8 · Downtime</a:t>
            </a:r>
          </a:p>
          <a:p>
            <a:pPr marL="0" indent="0" algn="l">
              <a:spcAft>
                <a:spcPts val="0"/>
              </a:spcAft>
              <a:buNone/>
            </a:pPr>
            <a:r>
              <a:rPr sz="1200" b="0" i="1">
                <a:solidFill>
                  <a:srgbClr val="BFD0E4"/>
                </a:solidFill>
                <a:latin typeface="Roboto"/>
                <a:ea typeface="Roboto"/>
                <a:cs typeface="Roboto"/>
              </a:rPr>
              <a:t>Export to Excel for deeper analysis.</a:t>
            </a:r>
          </a:p>
        </p:txBody>
      </p:sp>
      <p:graphicFrame>
        <p:nvGraphicFramePr>
          <p:cNvPr id="27" name="Table 26"/>
          <p:cNvGraphicFramePr>
            <a:graphicFrameLocks noGrp="1"/>
          </p:cNvGraphicFramePr>
          <p:nvPr/>
        </p:nvGraphicFramePr>
        <p:xfrm>
          <a:off x="4114800" y="1417320"/>
          <a:ext cx="7498079" cy="2779776"/>
        </p:xfrm>
        <a:graphic>
          <a:graphicData uri="http://schemas.openxmlformats.org/drawingml/2006/table">
            <a:tbl>
              <a:tblPr/>
              <a:tblGrid>
                <a:gridCol w="2743200">
                  <a:extLst>
                    <a:ext uri="{9D8B030D-6E8A-4147-A177-3AD203B41FA5}">
                      <a16:colId xmlns:a16="http://schemas.microsoft.com/office/drawing/2014/main" val="20000"/>
                    </a:ext>
                  </a:extLst>
                </a:gridCol>
                <a:gridCol w="4754879">
                  <a:extLst>
                    <a:ext uri="{9D8B030D-6E8A-4147-A177-3AD203B41FA5}">
                      <a16:colId xmlns:a16="http://schemas.microsoft.com/office/drawing/2014/main" val="20001"/>
                    </a:ext>
                  </a:extLst>
                </a:gridCol>
              </a:tblGrid>
              <a:tr h="384048">
                <a:tc>
                  <a:txBody>
                    <a:bodyPr/>
                    <a:lstStyle/>
                    <a:p>
                      <a:pPr marL="0" indent="0" algn="l">
                        <a:spcAft>
                          <a:spcPts val="0"/>
                        </a:spcAft>
                        <a:buNone/>
                      </a:pPr>
                      <a:r>
                        <a:rPr sz="1200" b="1" i="0">
                          <a:solidFill>
                            <a:srgbClr val="FFFFFF"/>
                          </a:solidFill>
                          <a:latin typeface="Roboto"/>
                          <a:ea typeface="Roboto"/>
                          <a:cs typeface="Roboto"/>
                        </a:rPr>
                        <a:t>Column</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How FleetCommander builds it</a:t>
                      </a:r>
                    </a:p>
                  </a:txBody>
                  <a:tcPr marL="109728" marR="109728" marT="54864" marB="54864" anchor="ctr">
                    <a:solidFill>
                      <a:srgbClr val="0B1F38"/>
                    </a:solidFill>
                  </a:tcPr>
                </a:tc>
                <a:extLst>
                  <a:ext uri="{0D108BD9-81ED-4DB2-BD59-A6C34878D82A}">
                    <a16:rowId xmlns:a16="http://schemas.microsoft.com/office/drawing/2014/main" val="10000"/>
                  </a:ext>
                </a:extLst>
              </a:tr>
              <a:tr h="384048">
                <a:tc>
                  <a:txBody>
                    <a:bodyPr/>
                    <a:lstStyle/>
                    <a:p>
                      <a:pPr marL="0" indent="0" algn="l">
                        <a:spcAft>
                          <a:spcPts val="0"/>
                        </a:spcAft>
                        <a:buNone/>
                      </a:pPr>
                      <a:r>
                        <a:rPr sz="1200" b="1" i="0">
                          <a:solidFill>
                            <a:srgbClr val="0B1F38"/>
                          </a:solidFill>
                          <a:latin typeface="Roboto"/>
                          <a:ea typeface="Roboto"/>
                          <a:cs typeface="Roboto"/>
                        </a:rPr>
                        <a:t>Active Vehicles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Vehicles matching your filters, excluding unavailable ones</a:t>
                      </a:r>
                    </a:p>
                  </a:txBody>
                  <a:tcPr marL="109728" marR="109728" marT="54864" marB="54864" anchor="ctr">
                    <a:solidFill>
                      <a:srgbClr val="FFFFFF"/>
                    </a:solidFill>
                  </a:tcPr>
                </a:tc>
                <a:extLst>
                  <a:ext uri="{0D108BD9-81ED-4DB2-BD59-A6C34878D82A}">
                    <a16:rowId xmlns:a16="http://schemas.microsoft.com/office/drawing/2014/main" val="10001"/>
                  </a:ext>
                </a:extLst>
              </a:tr>
              <a:tr h="384048">
                <a:tc>
                  <a:txBody>
                    <a:bodyPr/>
                    <a:lstStyle/>
                    <a:p>
                      <a:pPr marL="0" indent="0" algn="l">
                        <a:spcAft>
                          <a:spcPts val="0"/>
                        </a:spcAft>
                        <a:buNone/>
                      </a:pPr>
                      <a:r>
                        <a:rPr sz="1200" b="1" i="0">
                          <a:solidFill>
                            <a:srgbClr val="0B1F38"/>
                          </a:solidFill>
                          <a:latin typeface="Roboto"/>
                          <a:ea typeface="Roboto"/>
                          <a:cs typeface="Roboto"/>
                        </a:rPr>
                        <a:t>Vehicles in Maintenance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Maintenance reservation that day and no other reservation</a:t>
                      </a:r>
                    </a:p>
                  </a:txBody>
                  <a:tcPr marL="109728" marR="109728" marT="54864" marB="54864" anchor="ctr">
                    <a:solidFill>
                      <a:srgbClr val="F4F6FA"/>
                    </a:solidFill>
                  </a:tcPr>
                </a:tc>
                <a:extLst>
                  <a:ext uri="{0D108BD9-81ED-4DB2-BD59-A6C34878D82A}">
                    <a16:rowId xmlns:a16="http://schemas.microsoft.com/office/drawing/2014/main" val="10002"/>
                  </a:ext>
                </a:extLst>
              </a:tr>
              <a:tr h="384048">
                <a:tc>
                  <a:txBody>
                    <a:bodyPr/>
                    <a:lstStyle/>
                    <a:p>
                      <a:pPr marL="0" indent="0" algn="l">
                        <a:spcAft>
                          <a:spcPts val="0"/>
                        </a:spcAft>
                        <a:buNone/>
                      </a:pPr>
                      <a:r>
                        <a:rPr sz="1200" b="1" i="0">
                          <a:solidFill>
                            <a:srgbClr val="0B1F38"/>
                          </a:solidFill>
                          <a:latin typeface="Roboto"/>
                          <a:ea typeface="Roboto"/>
                          <a:cs typeface="Roboto"/>
                        </a:rPr>
                        <a:t>Vehicles Available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Active Vehicles − Vehicles in Maintenance</a:t>
                      </a:r>
                    </a:p>
                  </a:txBody>
                  <a:tcPr marL="109728" marR="109728" marT="54864" marB="54864" anchor="ctr">
                    <a:solidFill>
                      <a:srgbClr val="FFFFFF"/>
                    </a:solidFill>
                  </a:tcPr>
                </a:tc>
                <a:extLst>
                  <a:ext uri="{0D108BD9-81ED-4DB2-BD59-A6C34878D82A}">
                    <a16:rowId xmlns:a16="http://schemas.microsoft.com/office/drawing/2014/main" val="10003"/>
                  </a:ext>
                </a:extLst>
              </a:tr>
              <a:tr h="384048">
                <a:tc>
                  <a:txBody>
                    <a:bodyPr/>
                    <a:lstStyle/>
                    <a:p>
                      <a:pPr marL="0" indent="0" algn="l">
                        <a:spcAft>
                          <a:spcPts val="0"/>
                        </a:spcAft>
                        <a:buNone/>
                      </a:pPr>
                      <a:r>
                        <a:rPr sz="1200" b="1" i="0">
                          <a:solidFill>
                            <a:srgbClr val="0B1F38"/>
                          </a:solidFill>
                          <a:latin typeface="Roboto"/>
                          <a:ea typeface="Roboto"/>
                          <a:cs typeface="Roboto"/>
                        </a:rPr>
                        <a:t>Vehicles in Use</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At least one reservation that day, counted once per day</a:t>
                      </a:r>
                    </a:p>
                  </a:txBody>
                  <a:tcPr marL="109728" marR="109728" marT="54864" marB="54864" anchor="ctr">
                    <a:solidFill>
                      <a:srgbClr val="F4F6FA"/>
                    </a:solidFill>
                  </a:tcPr>
                </a:tc>
                <a:extLst>
                  <a:ext uri="{0D108BD9-81ED-4DB2-BD59-A6C34878D82A}">
                    <a16:rowId xmlns:a16="http://schemas.microsoft.com/office/drawing/2014/main" val="10004"/>
                  </a:ext>
                </a:extLst>
              </a:tr>
              <a:tr h="384048">
                <a:tc>
                  <a:txBody>
                    <a:bodyPr/>
                    <a:lstStyle/>
                    <a:p>
                      <a:pPr marL="0" indent="0" algn="l">
                        <a:spcAft>
                          <a:spcPts val="0"/>
                        </a:spcAft>
                        <a:buNone/>
                      </a:pPr>
                      <a:r>
                        <a:rPr sz="1200" b="1" i="0">
                          <a:solidFill>
                            <a:srgbClr val="0B1F38"/>
                          </a:solidFill>
                          <a:latin typeface="Roboto"/>
                          <a:ea typeface="Roboto"/>
                          <a:cs typeface="Roboto"/>
                        </a:rPr>
                        <a:t>Hours Used / Hours Available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Time in use (capped per day) vs. Vehicles Available × Hours Per Day</a:t>
                      </a:r>
                    </a:p>
                  </a:txBody>
                  <a:tcPr marL="109728" marR="109728" marT="54864" marB="54864" anchor="ctr">
                    <a:solidFill>
                      <a:srgbClr val="FFFFFF"/>
                    </a:solidFill>
                  </a:tcPr>
                </a:tc>
                <a:extLst>
                  <a:ext uri="{0D108BD9-81ED-4DB2-BD59-A6C34878D82A}">
                    <a16:rowId xmlns:a16="http://schemas.microsoft.com/office/drawing/2014/main" val="10005"/>
                  </a:ext>
                </a:extLst>
              </a:tr>
              <a:tr h="384048">
                <a:tc>
                  <a:txBody>
                    <a:bodyPr/>
                    <a:lstStyle/>
                    <a:p>
                      <a:pPr marL="0" indent="0" algn="l">
                        <a:spcAft>
                          <a:spcPts val="0"/>
                        </a:spcAft>
                        <a:buNone/>
                      </a:pPr>
                      <a:r>
                        <a:rPr sz="1200" b="1" i="0">
                          <a:solidFill>
                            <a:srgbClr val="0B1F38"/>
                          </a:solidFill>
                          <a:latin typeface="Roboto"/>
                          <a:ea typeface="Roboto"/>
                          <a:cs typeface="Roboto"/>
                        </a:rPr>
                        <a:t>Idle Vehicles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Vehicles Available − Vehicles in Use</a:t>
                      </a:r>
                    </a:p>
                  </a:txBody>
                  <a:tcPr marL="109728" marR="109728" marT="54864" marB="54864" anchor="ctr">
                    <a:solidFill>
                      <a:srgbClr val="F4F6FA"/>
                    </a:solidFill>
                  </a:tcPr>
                </a:tc>
                <a:extLst>
                  <a:ext uri="{0D108BD9-81ED-4DB2-BD59-A6C34878D82A}">
                    <a16:rowId xmlns:a16="http://schemas.microsoft.com/office/drawing/2014/main" val="10006"/>
                  </a:ext>
                </a:extLst>
              </a:tr>
            </a:tbl>
          </a:graphicData>
        </a:graphic>
      </p:graphicFrame>
      <p:sp>
        <p:nvSpPr>
          <p:cNvPr id="28" name="Rounded Rectangle 27"/>
          <p:cNvSpPr/>
          <p:nvPr/>
        </p:nvSpPr>
        <p:spPr>
          <a:xfrm>
            <a:off x="4114800" y="4334256"/>
            <a:ext cx="7498079" cy="1106424"/>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600"/>
              </a:spcAft>
              <a:buNone/>
            </a:pPr>
            <a:r>
              <a:rPr sz="1300" b="1" i="0">
                <a:solidFill>
                  <a:srgbClr val="0B1F38"/>
                </a:solidFill>
                <a:latin typeface="Roboto"/>
                <a:ea typeface="Roboto"/>
                <a:cs typeface="Roboto"/>
              </a:rPr>
              <a:t>Utilization rate </a:t>
            </a:r>
            <a:r>
              <a:rPr sz="1300" b="0" i="0">
                <a:solidFill>
                  <a:srgbClr val="3A4A5E"/>
                </a:solidFill>
                <a:latin typeface="Roboto"/>
                <a:ea typeface="Roboto"/>
                <a:cs typeface="Roboto"/>
              </a:rPr>
              <a:t>= Hours Used ÷ Total Hours Available.</a:t>
            </a:r>
          </a:p>
          <a:p>
            <a:pPr marL="0" indent="0" algn="l">
              <a:spcAft>
                <a:spcPts val="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downtime only shows when maintenance is booked as a reservation with a Maintenance usage type.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Tracking reservation denials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33</a:t>
            </a:fld>
            <a:endParaRPr lang="en-US"/>
          </a:p>
        </p:txBody>
      </p:sp>
      <p:sp>
        <p:nvSpPr>
          <p:cNvPr id="26" name="Rounded Rectangle 25"/>
          <p:cNvSpPr/>
          <p:nvPr/>
        </p:nvSpPr>
        <p:spPr>
          <a:xfrm>
            <a:off x="548640" y="1417320"/>
            <a:ext cx="329184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92608" tIns="263347" rIns="292608" bIns="263347" rtlCol="0" anchor="t"/>
          <a:lstStyle/>
          <a:p>
            <a:pPr marL="0" indent="0" algn="l">
              <a:spcAft>
                <a:spcPts val="400"/>
              </a:spcAft>
              <a:buNone/>
            </a:pPr>
            <a:r>
              <a:rPr sz="1100" b="1" i="0" spc="200">
                <a:solidFill>
                  <a:srgbClr val="5CC6DC"/>
                </a:solidFill>
                <a:latin typeface="Roboto"/>
                <a:ea typeface="Roboto"/>
                <a:cs typeface="Roboto"/>
              </a:rPr>
              <a:t>FIND IT</a:t>
            </a:r>
          </a:p>
          <a:p>
            <a:pPr marL="0" indent="0" algn="l">
              <a:lnSpc>
                <a:spcPct val="110000"/>
              </a:lnSpc>
              <a:spcAft>
                <a:spcPts val="1800"/>
              </a:spcAft>
              <a:buNone/>
            </a:pPr>
            <a:r>
              <a:rPr sz="1500" b="1" i="0">
                <a:solidFill>
                  <a:srgbClr val="FFFFFF"/>
                </a:solidFill>
                <a:latin typeface="Roboto"/>
                <a:ea typeface="Roboto"/>
                <a:cs typeface="Roboto"/>
              </a:rPr>
              <a:t>Reports → Statistics → Motor Pool Utilization</a:t>
            </a:r>
          </a:p>
          <a:p>
            <a:pPr marL="0" indent="0" algn="l">
              <a:spcAft>
                <a:spcPts val="600"/>
              </a:spcAft>
              <a:buNone/>
            </a:pPr>
            <a:r>
              <a:rPr sz="1100" b="1" i="0" spc="200">
                <a:solidFill>
                  <a:srgbClr val="5CC6DC"/>
                </a:solidFill>
                <a:latin typeface="Roboto"/>
                <a:ea typeface="Roboto"/>
                <a:cs typeface="Roboto"/>
              </a:rPr>
              <a:t>ANSWERS METRIC</a:t>
            </a:r>
          </a:p>
          <a:p>
            <a:pPr marL="0" indent="0" algn="l">
              <a:spcAft>
                <a:spcPts val="1800"/>
              </a:spcAft>
              <a:buNone/>
            </a:pPr>
            <a:r>
              <a:rPr sz="1500" b="0" i="0">
                <a:solidFill>
                  <a:srgbClr val="BFD0E4"/>
                </a:solidFill>
                <a:latin typeface="Roboto"/>
                <a:ea typeface="Roboto"/>
                <a:cs typeface="Roboto"/>
              </a:rPr>
              <a:t>5 · Reservation denial rate</a:t>
            </a:r>
          </a:p>
          <a:p>
            <a:pPr marL="0" indent="0" algn="l">
              <a:spcAft>
                <a:spcPts val="600"/>
              </a:spcAft>
              <a:buNone/>
            </a:pPr>
            <a:r>
              <a:rPr sz="1100" b="1" i="0" spc="200">
                <a:solidFill>
                  <a:srgbClr val="5CC6DC"/>
                </a:solidFill>
                <a:latin typeface="Roboto"/>
                <a:ea typeface="Roboto"/>
                <a:cs typeface="Roboto"/>
              </a:rPr>
              <a:t>DENIAL RATE</a:t>
            </a:r>
          </a:p>
          <a:p>
            <a:pPr marL="0" indent="0" algn="l">
              <a:spcAft>
                <a:spcPts val="0"/>
              </a:spcAft>
              <a:buNone/>
            </a:pPr>
            <a:r>
              <a:rPr sz="1500" b="0" i="0">
                <a:solidFill>
                  <a:srgbClr val="BFD0E4"/>
                </a:solidFill>
                <a:latin typeface="Roboto"/>
                <a:ea typeface="Roboto"/>
                <a:cs typeface="Roboto"/>
              </a:rPr>
              <a:t>Requests Turned Down ÷ total requests (calculate in Excel)</a:t>
            </a:r>
          </a:p>
        </p:txBody>
      </p:sp>
      <p:sp>
        <p:nvSpPr>
          <p:cNvPr id="27" name="Rounded Rectangle 26"/>
          <p:cNvSpPr/>
          <p:nvPr/>
        </p:nvSpPr>
        <p:spPr>
          <a:xfrm>
            <a:off x="4114800" y="1417320"/>
            <a:ext cx="2346960" cy="13258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t"/>
          <a:lstStyle/>
          <a:p>
            <a:pPr marL="0" indent="0" algn="l">
              <a:spcAft>
                <a:spcPts val="400"/>
              </a:spcAft>
              <a:buNone/>
            </a:pPr>
            <a:r>
              <a:rPr sz="2400" b="1" i="0">
                <a:solidFill>
                  <a:srgbClr val="F58220"/>
                </a:solidFill>
                <a:latin typeface="Syne"/>
                <a:ea typeface="Syne"/>
                <a:cs typeface="Syne"/>
              </a:rPr>
              <a:t>1</a:t>
            </a:r>
          </a:p>
          <a:p>
            <a:pPr marL="0" indent="0" algn="l">
              <a:spcAft>
                <a:spcPts val="800"/>
              </a:spcAft>
              <a:buNone/>
            </a:pPr>
            <a:r>
              <a:rPr sz="1400" b="1" i="0">
                <a:solidFill>
                  <a:srgbClr val="0B1F38"/>
                </a:solidFill>
                <a:latin typeface="Roboto"/>
                <a:ea typeface="Roboto"/>
                <a:cs typeface="Roboto"/>
              </a:rPr>
              <a:t>A reservation is cancelled</a:t>
            </a:r>
          </a:p>
        </p:txBody>
      </p:sp>
      <p:sp>
        <p:nvSpPr>
          <p:cNvPr id="28" name="Rounded Rectangle 27"/>
          <p:cNvSpPr/>
          <p:nvPr/>
        </p:nvSpPr>
        <p:spPr>
          <a:xfrm>
            <a:off x="6690360" y="1417320"/>
            <a:ext cx="2346960" cy="13258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t"/>
          <a:lstStyle/>
          <a:p>
            <a:pPr marL="0" indent="0" algn="l">
              <a:spcAft>
                <a:spcPts val="400"/>
              </a:spcAft>
              <a:buNone/>
            </a:pPr>
            <a:r>
              <a:rPr sz="2400" b="1" i="0">
                <a:solidFill>
                  <a:srgbClr val="F58220"/>
                </a:solidFill>
                <a:latin typeface="Syne"/>
                <a:ea typeface="Syne"/>
                <a:cs typeface="Syne"/>
              </a:rPr>
              <a:t>2</a:t>
            </a:r>
          </a:p>
          <a:p>
            <a:pPr marL="0" indent="0" algn="l">
              <a:spcAft>
                <a:spcPts val="800"/>
              </a:spcAft>
              <a:buNone/>
            </a:pPr>
            <a:r>
              <a:rPr sz="1400" b="1" i="0">
                <a:solidFill>
                  <a:srgbClr val="0B1F38"/>
                </a:solidFill>
                <a:latin typeface="Roboto"/>
                <a:ea typeface="Roboto"/>
                <a:cs typeface="Roboto"/>
              </a:rPr>
              <a:t>It’s given a Cancellation Type</a:t>
            </a:r>
          </a:p>
        </p:txBody>
      </p:sp>
      <p:sp>
        <p:nvSpPr>
          <p:cNvPr id="29" name="Rounded Rectangle 28"/>
          <p:cNvSpPr/>
          <p:nvPr/>
        </p:nvSpPr>
        <p:spPr>
          <a:xfrm>
            <a:off x="9265920" y="1417320"/>
            <a:ext cx="2346960" cy="13258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t"/>
          <a:lstStyle/>
          <a:p>
            <a:pPr marL="0" indent="0" algn="l">
              <a:spcAft>
                <a:spcPts val="400"/>
              </a:spcAft>
              <a:buNone/>
            </a:pPr>
            <a:r>
              <a:rPr sz="2400" b="1" i="0">
                <a:solidFill>
                  <a:srgbClr val="F58220"/>
                </a:solidFill>
                <a:latin typeface="Syne"/>
                <a:ea typeface="Syne"/>
                <a:cs typeface="Syne"/>
              </a:rPr>
              <a:t>3</a:t>
            </a:r>
          </a:p>
          <a:p>
            <a:pPr marL="0" indent="0" algn="l">
              <a:spcAft>
                <a:spcPts val="800"/>
              </a:spcAft>
              <a:buNone/>
            </a:pPr>
            <a:r>
              <a:rPr sz="1400" b="1" i="0">
                <a:solidFill>
                  <a:srgbClr val="0B1F38"/>
                </a:solidFill>
                <a:latin typeface="Roboto"/>
                <a:ea typeface="Roboto"/>
                <a:cs typeface="Roboto"/>
              </a:rPr>
              <a:t>If that type has “Turned Down” checked, it counts</a:t>
            </a:r>
          </a:p>
        </p:txBody>
      </p:sp>
      <p:sp>
        <p:nvSpPr>
          <p:cNvPr id="30" name="Rounded Rectangle 29"/>
          <p:cNvSpPr/>
          <p:nvPr/>
        </p:nvSpPr>
        <p:spPr>
          <a:xfrm>
            <a:off x="4114800" y="2971800"/>
            <a:ext cx="7498079" cy="14630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t"/>
          <a:lstStyle/>
          <a:p>
            <a:pPr marL="0" indent="0" algn="l">
              <a:spcAft>
                <a:spcPts val="600"/>
              </a:spcAft>
              <a:buNone/>
            </a:pPr>
            <a:r>
              <a:rPr sz="1100" b="1" i="0" spc="200">
                <a:solidFill>
                  <a:srgbClr val="3773BC"/>
                </a:solidFill>
                <a:latin typeface="Roboto"/>
                <a:ea typeface="Roboto"/>
                <a:cs typeface="Roboto"/>
              </a:rPr>
              <a:t>SET IT UP ONCE</a:t>
            </a:r>
          </a:p>
          <a:p>
            <a:pPr marL="0" indent="0" algn="l">
              <a:spcAft>
                <a:spcPts val="600"/>
              </a:spcAft>
              <a:buNone/>
            </a:pPr>
            <a:r>
              <a:rPr sz="1600" b="1" i="0">
                <a:solidFill>
                  <a:srgbClr val="0B1F38"/>
                </a:solidFill>
                <a:latin typeface="Roboto"/>
                <a:ea typeface="Roboto"/>
                <a:cs typeface="Roboto"/>
              </a:rPr>
              <a:t>Configure → Reservations → Cancellation Types</a:t>
            </a:r>
          </a:p>
          <a:p>
            <a:pPr marL="0" indent="0" algn="l">
              <a:lnSpc>
                <a:spcPct val="110000"/>
              </a:lnSpc>
              <a:spcAft>
                <a:spcPts val="800"/>
              </a:spcAft>
              <a:buNone/>
            </a:pPr>
            <a:r>
              <a:rPr sz="1400" b="0" i="0">
                <a:solidFill>
                  <a:srgbClr val="3A4A5E"/>
                </a:solidFill>
                <a:latin typeface="Roboto"/>
                <a:ea typeface="Roboto"/>
                <a:cs typeface="Roboto"/>
              </a:rPr>
              <a:t>Click the pencil icon to edit a type (or Add New), then check “Turned Down” for every reason that means “no vehicle was available.”</a:t>
            </a:r>
          </a:p>
        </p:txBody>
      </p:sp>
      <p:sp>
        <p:nvSpPr>
          <p:cNvPr id="31" name="Rounded Rectangle 30"/>
          <p:cNvSpPr/>
          <p:nvPr/>
        </p:nvSpPr>
        <p:spPr>
          <a:xfrm>
            <a:off x="4114800" y="4663440"/>
            <a:ext cx="7498079" cy="77724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80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if no cancellation type is marked Turned Down, this column stays at zero — and unmet demand stays invisible.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The Cancellations report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34</a:t>
            </a:fld>
            <a:endParaRPr lang="en-US"/>
          </a:p>
        </p:txBody>
      </p:sp>
      <p:sp>
        <p:nvSpPr>
          <p:cNvPr id="26" name="Rounded Rectangle 25"/>
          <p:cNvSpPr/>
          <p:nvPr/>
        </p:nvSpPr>
        <p:spPr>
          <a:xfrm>
            <a:off x="548640" y="1417320"/>
            <a:ext cx="329184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92608" tIns="263347" rIns="292608" bIns="263347" rtlCol="0" anchor="t"/>
          <a:lstStyle/>
          <a:p>
            <a:pPr marL="0" indent="0" algn="l">
              <a:spcAft>
                <a:spcPts val="400"/>
              </a:spcAft>
              <a:buNone/>
            </a:pPr>
            <a:r>
              <a:rPr sz="1100" b="1" i="0" spc="200">
                <a:solidFill>
                  <a:srgbClr val="5CC6DC"/>
                </a:solidFill>
                <a:latin typeface="Roboto"/>
                <a:ea typeface="Roboto"/>
                <a:cs typeface="Roboto"/>
              </a:rPr>
              <a:t>FIND IT</a:t>
            </a:r>
          </a:p>
          <a:p>
            <a:pPr marL="0" indent="0" algn="l">
              <a:lnSpc>
                <a:spcPct val="110000"/>
              </a:lnSpc>
              <a:spcAft>
                <a:spcPts val="1400"/>
              </a:spcAft>
              <a:buNone/>
            </a:pPr>
            <a:r>
              <a:rPr sz="1500" b="1" i="0">
                <a:solidFill>
                  <a:srgbClr val="FFFFFF"/>
                </a:solidFill>
                <a:latin typeface="Roboto"/>
                <a:ea typeface="Roboto"/>
                <a:cs typeface="Roboto"/>
              </a:rPr>
              <a:t>Reports → Reservations → Cancellations</a:t>
            </a:r>
          </a:p>
          <a:p>
            <a:pPr marL="0" indent="0" algn="l">
              <a:spcAft>
                <a:spcPts val="400"/>
              </a:spcAft>
              <a:buNone/>
            </a:pPr>
            <a:r>
              <a:rPr sz="1100" b="1" i="0" spc="200">
                <a:solidFill>
                  <a:srgbClr val="5CC6DC"/>
                </a:solidFill>
                <a:latin typeface="Roboto"/>
                <a:ea typeface="Roboto"/>
                <a:cs typeface="Roboto"/>
              </a:rPr>
              <a:t>OUTPUT</a:t>
            </a:r>
          </a:p>
          <a:p>
            <a:pPr marL="0" indent="0" algn="l">
              <a:spcAft>
                <a:spcPts val="1400"/>
              </a:spcAft>
              <a:buNone/>
            </a:pPr>
            <a:r>
              <a:rPr sz="1400" b="0" i="0">
                <a:solidFill>
                  <a:srgbClr val="BFD0E4"/>
                </a:solidFill>
                <a:latin typeface="Roboto"/>
                <a:ea typeface="Roboto"/>
                <a:cs typeface="Roboto"/>
              </a:rPr>
              <a:t>HTML or Excel, one row per cancelled reservation</a:t>
            </a:r>
          </a:p>
          <a:p>
            <a:pPr marL="0" indent="0" algn="l">
              <a:spcAft>
                <a:spcPts val="400"/>
              </a:spcAft>
              <a:buNone/>
            </a:pPr>
            <a:r>
              <a:rPr sz="1100" b="1" i="0" spc="200">
                <a:solidFill>
                  <a:srgbClr val="5CC6DC"/>
                </a:solidFill>
                <a:latin typeface="Roboto"/>
                <a:ea typeface="Roboto"/>
                <a:cs typeface="Roboto"/>
              </a:rPr>
              <a:t>ANSWERS METRIC</a:t>
            </a:r>
          </a:p>
          <a:p>
            <a:pPr marL="0" indent="0" algn="l">
              <a:spcAft>
                <a:spcPts val="1400"/>
              </a:spcAft>
              <a:buNone/>
            </a:pPr>
            <a:r>
              <a:rPr sz="1400" b="0" i="0">
                <a:solidFill>
                  <a:srgbClr val="BFD0E4"/>
                </a:solidFill>
                <a:latin typeface="Roboto"/>
                <a:ea typeface="Roboto"/>
                <a:cs typeface="Roboto"/>
              </a:rPr>
              <a:t>5 · Reservation denial rate — and why</a:t>
            </a:r>
          </a:p>
          <a:p>
            <a:pPr marL="0" indent="0" algn="l">
              <a:spcAft>
                <a:spcPts val="0"/>
              </a:spcAft>
              <a:buNone/>
            </a:pPr>
            <a:r>
              <a:rPr sz="1200" b="0" i="1">
                <a:solidFill>
                  <a:srgbClr val="BFD0E4"/>
                </a:solidFill>
                <a:latin typeface="Roboto"/>
                <a:ea typeface="Roboto"/>
                <a:cs typeface="Roboto"/>
              </a:rPr>
              <a:t>Pulls directly from reservation records marked as cancelled, with the reason selected at the time.</a:t>
            </a:r>
          </a:p>
        </p:txBody>
      </p:sp>
      <p:graphicFrame>
        <p:nvGraphicFramePr>
          <p:cNvPr id="27" name="Table 26"/>
          <p:cNvGraphicFramePr>
            <a:graphicFrameLocks noGrp="1"/>
          </p:cNvGraphicFramePr>
          <p:nvPr/>
        </p:nvGraphicFramePr>
        <p:xfrm>
          <a:off x="4114800" y="1417320"/>
          <a:ext cx="7498079" cy="2304288"/>
        </p:xfrm>
        <a:graphic>
          <a:graphicData uri="http://schemas.openxmlformats.org/drawingml/2006/table">
            <a:tbl>
              <a:tblPr/>
              <a:tblGrid>
                <a:gridCol w="2560320">
                  <a:extLst>
                    <a:ext uri="{9D8B030D-6E8A-4147-A177-3AD203B41FA5}">
                      <a16:colId xmlns:a16="http://schemas.microsoft.com/office/drawing/2014/main" val="20000"/>
                    </a:ext>
                  </a:extLst>
                </a:gridCol>
                <a:gridCol w="4937759">
                  <a:extLst>
                    <a:ext uri="{9D8B030D-6E8A-4147-A177-3AD203B41FA5}">
                      <a16:colId xmlns:a16="http://schemas.microsoft.com/office/drawing/2014/main" val="20001"/>
                    </a:ext>
                  </a:extLst>
                </a:gridCol>
              </a:tblGrid>
              <a:tr h="384048">
                <a:tc>
                  <a:txBody>
                    <a:bodyPr/>
                    <a:lstStyle/>
                    <a:p>
                      <a:pPr marL="0" indent="0" algn="l">
                        <a:spcAft>
                          <a:spcPts val="0"/>
                        </a:spcAft>
                        <a:buNone/>
                      </a:pPr>
                      <a:r>
                        <a:rPr sz="1200" b="1" i="0">
                          <a:solidFill>
                            <a:srgbClr val="FFFFFF"/>
                          </a:solidFill>
                          <a:latin typeface="Roboto"/>
                          <a:ea typeface="Roboto"/>
                          <a:cs typeface="Roboto"/>
                        </a:rPr>
                        <a:t>Key field</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What it tells you</a:t>
                      </a:r>
                    </a:p>
                  </a:txBody>
                  <a:tcPr marL="109728" marR="109728" marT="54864" marB="54864" anchor="ctr">
                    <a:solidFill>
                      <a:srgbClr val="0B1F38"/>
                    </a:solidFill>
                  </a:tcPr>
                </a:tc>
                <a:extLst>
                  <a:ext uri="{0D108BD9-81ED-4DB2-BD59-A6C34878D82A}">
                    <a16:rowId xmlns:a16="http://schemas.microsoft.com/office/drawing/2014/main" val="10000"/>
                  </a:ext>
                </a:extLst>
              </a:tr>
              <a:tr h="384048">
                <a:tc>
                  <a:txBody>
                    <a:bodyPr/>
                    <a:lstStyle/>
                    <a:p>
                      <a:pPr marL="0" indent="0" algn="l">
                        <a:spcAft>
                          <a:spcPts val="0"/>
                        </a:spcAft>
                        <a:buNone/>
                      </a:pPr>
                      <a:r>
                        <a:rPr sz="1200" b="1" i="0">
                          <a:solidFill>
                            <a:srgbClr val="0B1F38"/>
                          </a:solidFill>
                          <a:latin typeface="Roboto"/>
                          <a:ea typeface="Roboto"/>
                          <a:cs typeface="Roboto"/>
                        </a:rPr>
                        <a:t>Cancellation Reason</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The reason selected when the reservation was cancelled</a:t>
                      </a:r>
                    </a:p>
                  </a:txBody>
                  <a:tcPr marL="109728" marR="109728" marT="54864" marB="54864" anchor="ctr">
                    <a:solidFill>
                      <a:srgbClr val="FFFFFF"/>
                    </a:solidFill>
                  </a:tcPr>
                </a:tc>
                <a:extLst>
                  <a:ext uri="{0D108BD9-81ED-4DB2-BD59-A6C34878D82A}">
                    <a16:rowId xmlns:a16="http://schemas.microsoft.com/office/drawing/2014/main" val="10001"/>
                  </a:ext>
                </a:extLst>
              </a:tr>
              <a:tr h="384048">
                <a:tc>
                  <a:txBody>
                    <a:bodyPr/>
                    <a:lstStyle/>
                    <a:p>
                      <a:pPr marL="0" indent="0" algn="l">
                        <a:spcAft>
                          <a:spcPts val="0"/>
                        </a:spcAft>
                        <a:buNone/>
                      </a:pPr>
                      <a:r>
                        <a:rPr sz="1200" b="1" i="0">
                          <a:solidFill>
                            <a:srgbClr val="0B1F38"/>
                          </a:solidFill>
                          <a:latin typeface="Roboto"/>
                          <a:ea typeface="Roboto"/>
                          <a:cs typeface="Roboto"/>
                        </a:rPr>
                        <a:t>Comments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Any notes entered during cancellation</a:t>
                      </a:r>
                    </a:p>
                  </a:txBody>
                  <a:tcPr marL="109728" marR="109728" marT="54864" marB="54864" anchor="ctr">
                    <a:solidFill>
                      <a:srgbClr val="F4F6FA"/>
                    </a:solidFill>
                  </a:tcPr>
                </a:tc>
                <a:extLst>
                  <a:ext uri="{0D108BD9-81ED-4DB2-BD59-A6C34878D82A}">
                    <a16:rowId xmlns:a16="http://schemas.microsoft.com/office/drawing/2014/main" val="10002"/>
                  </a:ext>
                </a:extLst>
              </a:tr>
              <a:tr h="384048">
                <a:tc>
                  <a:txBody>
                    <a:bodyPr/>
                    <a:lstStyle/>
                    <a:p>
                      <a:pPr marL="0" indent="0" algn="l">
                        <a:spcAft>
                          <a:spcPts val="0"/>
                        </a:spcAft>
                        <a:buNone/>
                      </a:pPr>
                      <a:r>
                        <a:rPr sz="1200" b="1" i="0">
                          <a:solidFill>
                            <a:srgbClr val="0B1F38"/>
                          </a:solidFill>
                          <a:latin typeface="Roboto"/>
                          <a:ea typeface="Roboto"/>
                          <a:cs typeface="Roboto"/>
                        </a:rPr>
                        <a:t>Cx Hours Prior to Departure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How far in advance the cancellation happened</a:t>
                      </a:r>
                    </a:p>
                  </a:txBody>
                  <a:tcPr marL="109728" marR="109728" marT="54864" marB="54864" anchor="ctr">
                    <a:solidFill>
                      <a:srgbClr val="FFFFFF"/>
                    </a:solidFill>
                  </a:tcPr>
                </a:tc>
                <a:extLst>
                  <a:ext uri="{0D108BD9-81ED-4DB2-BD59-A6C34878D82A}">
                    <a16:rowId xmlns:a16="http://schemas.microsoft.com/office/drawing/2014/main" val="10003"/>
                  </a:ext>
                </a:extLst>
              </a:tr>
              <a:tr h="384048">
                <a:tc>
                  <a:txBody>
                    <a:bodyPr/>
                    <a:lstStyle/>
                    <a:p>
                      <a:pPr marL="0" indent="0" algn="l">
                        <a:spcAft>
                          <a:spcPts val="0"/>
                        </a:spcAft>
                        <a:buNone/>
                      </a:pPr>
                      <a:r>
                        <a:rPr sz="1200" b="1" i="0">
                          <a:solidFill>
                            <a:srgbClr val="0B1F38"/>
                          </a:solidFill>
                          <a:latin typeface="Roboto"/>
                          <a:ea typeface="Roboto"/>
                          <a:cs typeface="Roboto"/>
                        </a:rPr>
                        <a:t>Turned Down</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Requests marked as turned down (no vehicle available)</a:t>
                      </a:r>
                    </a:p>
                  </a:txBody>
                  <a:tcPr marL="109728" marR="109728" marT="54864" marB="54864" anchor="ctr">
                    <a:solidFill>
                      <a:srgbClr val="F4F6FA"/>
                    </a:solidFill>
                  </a:tcPr>
                </a:tc>
                <a:extLst>
                  <a:ext uri="{0D108BD9-81ED-4DB2-BD59-A6C34878D82A}">
                    <a16:rowId xmlns:a16="http://schemas.microsoft.com/office/drawing/2014/main" val="10004"/>
                  </a:ext>
                </a:extLst>
              </a:tr>
              <a:tr h="384048">
                <a:tc>
                  <a:txBody>
                    <a:bodyPr/>
                    <a:lstStyle/>
                    <a:p>
                      <a:pPr marL="0" indent="0" algn="l">
                        <a:spcAft>
                          <a:spcPts val="0"/>
                        </a:spcAft>
                        <a:buNone/>
                      </a:pPr>
                      <a:r>
                        <a:rPr sz="1200" b="1" i="0">
                          <a:solidFill>
                            <a:srgbClr val="0B1F38"/>
                          </a:solidFill>
                          <a:latin typeface="Roboto"/>
                          <a:ea typeface="Roboto"/>
                          <a:cs typeface="Roboto"/>
                        </a:rPr>
                        <a:t>No Show</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Reservations marked as no-show</a:t>
                      </a:r>
                    </a:p>
                  </a:txBody>
                  <a:tcPr marL="109728" marR="109728" marT="54864" marB="54864" anchor="ctr">
                    <a:solidFill>
                      <a:srgbClr val="FFFFFF"/>
                    </a:solidFill>
                  </a:tcPr>
                </a:tc>
                <a:extLst>
                  <a:ext uri="{0D108BD9-81ED-4DB2-BD59-A6C34878D82A}">
                    <a16:rowId xmlns:a16="http://schemas.microsoft.com/office/drawing/2014/main" val="10005"/>
                  </a:ext>
                </a:extLst>
              </a:tr>
            </a:tbl>
          </a:graphicData>
        </a:graphic>
      </p:graphicFrame>
      <p:sp>
        <p:nvSpPr>
          <p:cNvPr id="28" name="Rounded Rectangle 27"/>
          <p:cNvSpPr/>
          <p:nvPr/>
        </p:nvSpPr>
        <p:spPr>
          <a:xfrm>
            <a:off x="4114800" y="3950208"/>
            <a:ext cx="7498079" cy="1490472"/>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600"/>
              </a:spcAft>
              <a:buNone/>
            </a:pPr>
            <a:r>
              <a:rPr sz="1300" b="1" i="0">
                <a:solidFill>
                  <a:srgbClr val="0B1F38"/>
                </a:solidFill>
                <a:latin typeface="Roboto"/>
                <a:ea typeface="Roboto"/>
                <a:cs typeface="Roboto"/>
              </a:rPr>
              <a:t>Spot patterns: </a:t>
            </a:r>
            <a:r>
              <a:rPr sz="1300" b="0" i="0">
                <a:solidFill>
                  <a:srgbClr val="3A4A5E"/>
                </a:solidFill>
                <a:latin typeface="Roboto"/>
                <a:ea typeface="Roboto"/>
                <a:cs typeface="Roboto"/>
              </a:rPr>
              <a:t>filter or group by Cancellation Reason — for example “No Vehicle Available,” “Duplicate Request,” or “Late for Pickup.”</a:t>
            </a:r>
          </a:p>
          <a:p>
            <a:pPr marL="0" indent="0" algn="l">
              <a:spcAft>
                <a:spcPts val="0"/>
              </a:spcAft>
              <a:buNone/>
            </a:pPr>
            <a:r>
              <a:rPr sz="1300" b="1" i="0">
                <a:solidFill>
                  <a:srgbClr val="3773BC"/>
                </a:solidFill>
                <a:latin typeface="Roboto"/>
                <a:ea typeface="Roboto"/>
                <a:cs typeface="Roboto"/>
              </a:rPr>
              <a:t>Quick flags: </a:t>
            </a:r>
            <a:r>
              <a:rPr sz="1300" b="0" i="0">
                <a:solidFill>
                  <a:srgbClr val="3773BC"/>
                </a:solidFill>
                <a:latin typeface="Roboto"/>
                <a:ea typeface="Roboto"/>
                <a:cs typeface="Roboto"/>
              </a:rPr>
              <a:t>the Turned Down and No Show columns surface availability rejections and drivers who didn’t show up.</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Demand by department and location</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35</a:t>
            </a:fld>
            <a:endParaRPr lang="en-US"/>
          </a:p>
        </p:txBody>
      </p:sp>
      <p:sp>
        <p:nvSpPr>
          <p:cNvPr id="26" name="Rounded Rectangle 25"/>
          <p:cNvSpPr/>
          <p:nvPr/>
        </p:nvSpPr>
        <p:spPr>
          <a:xfrm>
            <a:off x="548640" y="1417320"/>
            <a:ext cx="5394959" cy="29260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METRIC 7 · BY GROUP</a:t>
            </a:r>
          </a:p>
          <a:p>
            <a:pPr marL="0" indent="0" algn="l">
              <a:spcAft>
                <a:spcPts val="400"/>
              </a:spcAft>
              <a:buNone/>
            </a:pPr>
            <a:r>
              <a:rPr sz="2000" b="1" i="0">
                <a:solidFill>
                  <a:srgbClr val="0B1F38"/>
                </a:solidFill>
                <a:latin typeface="Syne"/>
                <a:ea typeface="Syne"/>
                <a:cs typeface="Syne"/>
              </a:rPr>
              <a:t>Usage by Department</a:t>
            </a:r>
          </a:p>
          <a:p>
            <a:pPr marL="0" indent="0" algn="l">
              <a:spcAft>
                <a:spcPts val="1200"/>
              </a:spcAft>
              <a:buNone/>
            </a:pPr>
            <a:r>
              <a:rPr sz="1300" b="1" i="0">
                <a:solidFill>
                  <a:srgbClr val="3773BC"/>
                </a:solidFill>
                <a:latin typeface="Roboto"/>
                <a:ea typeface="Roboto"/>
                <a:cs typeface="Roboto"/>
              </a:rPr>
              <a:t>Reports → Reservations → Usage by Department</a:t>
            </a:r>
          </a:p>
          <a:p>
            <a:pPr marL="285750" indent="-285750" algn="l">
              <a:spcAft>
                <a:spcPts val="600"/>
              </a:spcAft>
              <a:buSzPct val="100000"/>
              <a:buChar char="●"/>
            </a:pPr>
            <a:r>
              <a:rPr sz="1400" b="0" i="0">
                <a:solidFill>
                  <a:srgbClr val="3A4A5E"/>
                </a:solidFill>
                <a:latin typeface="Roboto"/>
                <a:ea typeface="Roboto"/>
                <a:cs typeface="Roboto"/>
              </a:rPr>
              <a:t>Groups reservations by the Department and Account (cost center) on each reservation</a:t>
            </a:r>
          </a:p>
          <a:p>
            <a:pPr marL="285750" indent="-285750" algn="l">
              <a:spcAft>
                <a:spcPts val="600"/>
              </a:spcAft>
              <a:buSzPct val="100000"/>
              <a:buChar char="●"/>
            </a:pPr>
            <a:r>
              <a:rPr sz="1400" b="0" i="0">
                <a:solidFill>
                  <a:srgbClr val="3A4A5E"/>
                </a:solidFill>
                <a:latin typeface="Roboto"/>
                <a:ea typeface="Roboto"/>
                <a:cs typeface="Roboto"/>
              </a:rPr>
              <a:t>Those values come from the reservation form at booking</a:t>
            </a:r>
          </a:p>
          <a:p>
            <a:pPr marL="285750" indent="-285750" algn="l">
              <a:spcAft>
                <a:spcPts val="600"/>
              </a:spcAft>
              <a:buSzPct val="100000"/>
              <a:buChar char="●"/>
            </a:pPr>
            <a:r>
              <a:rPr sz="1400" b="0" i="0">
                <a:solidFill>
                  <a:srgbClr val="3A4A5E"/>
                </a:solidFill>
                <a:latin typeface="Roboto"/>
                <a:ea typeface="Roboto"/>
                <a:cs typeface="Roboto"/>
              </a:rPr>
              <a:t>Shows which groups use the fleet most</a:t>
            </a:r>
          </a:p>
        </p:txBody>
      </p:sp>
      <p:sp>
        <p:nvSpPr>
          <p:cNvPr id="27" name="Rounded Rectangle 26"/>
          <p:cNvSpPr/>
          <p:nvPr/>
        </p:nvSpPr>
        <p:spPr>
          <a:xfrm>
            <a:off x="6217919" y="1417320"/>
            <a:ext cx="5394959" cy="29260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METRIC 7 · BY PLACE</a:t>
            </a:r>
          </a:p>
          <a:p>
            <a:pPr marL="0" indent="0" algn="l">
              <a:spcAft>
                <a:spcPts val="400"/>
              </a:spcAft>
              <a:buNone/>
            </a:pPr>
            <a:r>
              <a:rPr sz="2000" b="1" i="0">
                <a:solidFill>
                  <a:srgbClr val="0B1F38"/>
                </a:solidFill>
                <a:latin typeface="Syne"/>
                <a:ea typeface="Syne"/>
                <a:cs typeface="Syne"/>
              </a:rPr>
              <a:t>Reservation Details</a:t>
            </a:r>
          </a:p>
          <a:p>
            <a:pPr marL="0" indent="0" algn="l">
              <a:spcAft>
                <a:spcPts val="1200"/>
              </a:spcAft>
              <a:buNone/>
            </a:pPr>
            <a:r>
              <a:rPr sz="1300" b="1" i="0">
                <a:solidFill>
                  <a:srgbClr val="3773BC"/>
                </a:solidFill>
                <a:latin typeface="Roboto"/>
                <a:ea typeface="Roboto"/>
                <a:cs typeface="Roboto"/>
              </a:rPr>
              <a:t>Reports → Reservations → Reservation Details</a:t>
            </a:r>
          </a:p>
          <a:p>
            <a:pPr marL="285750" indent="-285750" algn="l">
              <a:spcAft>
                <a:spcPts val="600"/>
              </a:spcAft>
              <a:buSzPct val="100000"/>
              <a:buChar char="●"/>
            </a:pPr>
            <a:r>
              <a:rPr sz="1400" b="0" i="0">
                <a:solidFill>
                  <a:srgbClr val="3A4A5E"/>
                </a:solidFill>
                <a:latin typeface="Roboto"/>
                <a:ea typeface="Roboto"/>
                <a:cs typeface="Roboto"/>
              </a:rPr>
              <a:t>One row per reservation: requestor, driver, times, vehicle, location, custom fields</a:t>
            </a:r>
          </a:p>
          <a:p>
            <a:pPr marL="285750" indent="-285750" algn="l">
              <a:spcAft>
                <a:spcPts val="600"/>
              </a:spcAft>
              <a:buSzPct val="100000"/>
              <a:buChar char="●"/>
            </a:pPr>
            <a:r>
              <a:rPr sz="1400" b="0" i="0">
                <a:solidFill>
                  <a:srgbClr val="3A4A5E"/>
                </a:solidFill>
                <a:latin typeface="Roboto"/>
                <a:ea typeface="Roboto"/>
                <a:cs typeface="Roboto"/>
              </a:rPr>
              <a:t>Filter by Sites and Locations</a:t>
            </a:r>
          </a:p>
          <a:p>
            <a:pPr marL="285750" indent="-285750" algn="l">
              <a:spcAft>
                <a:spcPts val="600"/>
              </a:spcAft>
              <a:buSzPct val="100000"/>
              <a:buChar char="●"/>
            </a:pPr>
            <a:r>
              <a:rPr sz="1400" b="0" i="0">
                <a:solidFill>
                  <a:srgbClr val="3A4A5E"/>
                </a:solidFill>
                <a:latin typeface="Roboto"/>
                <a:ea typeface="Roboto"/>
                <a:cs typeface="Roboto"/>
              </a:rPr>
              <a:t>Export the full list to Excel</a:t>
            </a:r>
          </a:p>
        </p:txBody>
      </p:sp>
      <p:sp>
        <p:nvSpPr>
          <p:cNvPr id="28" name="Rounded Rectangle 27"/>
          <p:cNvSpPr/>
          <p:nvPr/>
        </p:nvSpPr>
        <p:spPr>
          <a:xfrm>
            <a:off x="548640" y="4572000"/>
            <a:ext cx="11064240" cy="86868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60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both reports are only as accurate as the department, account, and location chosen at booking.</a:t>
            </a:r>
          </a:p>
          <a:p>
            <a:pPr marL="0" indent="0" algn="l">
              <a:spcAft>
                <a:spcPts val="0"/>
              </a:spcAft>
              <a:buNone/>
            </a:pPr>
            <a:r>
              <a:rPr sz="1300" b="1" i="0">
                <a:solidFill>
                  <a:srgbClr val="3773BC"/>
                </a:solidFill>
                <a:latin typeface="Roboto"/>
                <a:ea typeface="Roboto"/>
                <a:cs typeface="Roboto"/>
              </a:rPr>
              <a:t>Tip: </a:t>
            </a:r>
            <a:r>
              <a:rPr sz="1300" b="0" i="0">
                <a:solidFill>
                  <a:srgbClr val="3773BC"/>
                </a:solidFill>
                <a:latin typeface="Roboto"/>
                <a:ea typeface="Roboto"/>
                <a:cs typeface="Roboto"/>
              </a:rPr>
              <a:t>spot demand by group with Usage by Department, then filter Reservation Details by site to find imbalances.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Vehicle availability: report and chart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36</a:t>
            </a:fld>
            <a:endParaRPr lang="en-US"/>
          </a:p>
        </p:txBody>
      </p:sp>
      <p:sp>
        <p:nvSpPr>
          <p:cNvPr id="26" name="Rounded Rectangle 25"/>
          <p:cNvSpPr/>
          <p:nvPr/>
        </p:nvSpPr>
        <p:spPr>
          <a:xfrm>
            <a:off x="548640" y="1417320"/>
            <a:ext cx="5394959" cy="29260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METRIC 4 · ANALYZE</a:t>
            </a:r>
          </a:p>
          <a:p>
            <a:pPr marL="0" indent="0" algn="l">
              <a:spcAft>
                <a:spcPts val="400"/>
              </a:spcAft>
              <a:buNone/>
            </a:pPr>
            <a:r>
              <a:rPr sz="2000" b="1" i="0">
                <a:solidFill>
                  <a:srgbClr val="0B1F38"/>
                </a:solidFill>
                <a:latin typeface="Syne"/>
                <a:ea typeface="Syne"/>
                <a:cs typeface="Syne"/>
              </a:rPr>
              <a:t>Vehicle Availability Report</a:t>
            </a:r>
          </a:p>
          <a:p>
            <a:pPr marL="0" indent="0" algn="l">
              <a:spcAft>
                <a:spcPts val="1200"/>
              </a:spcAft>
              <a:buNone/>
            </a:pPr>
            <a:r>
              <a:rPr sz="1300" b="1" i="0">
                <a:solidFill>
                  <a:srgbClr val="3773BC"/>
                </a:solidFill>
                <a:latin typeface="Roboto"/>
                <a:ea typeface="Roboto"/>
                <a:cs typeface="Roboto"/>
              </a:rPr>
              <a:t>Reports → Reservations → Vehicle Availability</a:t>
            </a:r>
          </a:p>
          <a:p>
            <a:pPr marL="285750" indent="-285750" algn="l">
              <a:spcAft>
                <a:spcPts val="600"/>
              </a:spcAft>
              <a:buSzPct val="100000"/>
              <a:buChar char="●"/>
            </a:pPr>
            <a:r>
              <a:rPr sz="1400" b="0" i="0">
                <a:solidFill>
                  <a:srgbClr val="3A4A5E"/>
                </a:solidFill>
                <a:latin typeface="Roboto"/>
                <a:ea typeface="Roboto"/>
                <a:cs typeface="Roboto"/>
              </a:rPr>
              <a:t>Shows which vehicles are available for a selected timeframe</a:t>
            </a:r>
          </a:p>
          <a:p>
            <a:pPr marL="285750" indent="-285750" algn="l">
              <a:spcAft>
                <a:spcPts val="600"/>
              </a:spcAft>
              <a:buSzPct val="100000"/>
              <a:buChar char="●"/>
            </a:pPr>
            <a:r>
              <a:rPr sz="1400" b="0" i="0">
                <a:solidFill>
                  <a:srgbClr val="3A4A5E"/>
                </a:solidFill>
                <a:latin typeface="Roboto"/>
                <a:ea typeface="Roboto"/>
                <a:cs typeface="Roboto"/>
              </a:rPr>
              <a:t>Use it to check whether the fleet can meet demand at peak times</a:t>
            </a:r>
          </a:p>
          <a:p>
            <a:pPr marL="285750" indent="-285750" algn="l">
              <a:spcAft>
                <a:spcPts val="600"/>
              </a:spcAft>
              <a:buSzPct val="100000"/>
              <a:buChar char="●"/>
            </a:pPr>
            <a:r>
              <a:rPr sz="1400" b="0" i="0">
                <a:solidFill>
                  <a:srgbClr val="3A4A5E"/>
                </a:solidFill>
                <a:latin typeface="Roboto"/>
                <a:ea typeface="Roboto"/>
                <a:cs typeface="Roboto"/>
              </a:rPr>
              <a:t>Export to Excel for analysis</a:t>
            </a:r>
          </a:p>
        </p:txBody>
      </p:sp>
      <p:sp>
        <p:nvSpPr>
          <p:cNvPr id="27" name="Rounded Rectangle 26"/>
          <p:cNvSpPr/>
          <p:nvPr/>
        </p:nvSpPr>
        <p:spPr>
          <a:xfrm>
            <a:off x="6217919" y="1417320"/>
            <a:ext cx="5394959" cy="292608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METRIC 4 · PLAN AHEAD</a:t>
            </a:r>
          </a:p>
          <a:p>
            <a:pPr marL="0" indent="0" algn="l">
              <a:spcAft>
                <a:spcPts val="400"/>
              </a:spcAft>
              <a:buNone/>
            </a:pPr>
            <a:r>
              <a:rPr sz="2000" b="1" i="0">
                <a:solidFill>
                  <a:srgbClr val="0B1F38"/>
                </a:solidFill>
                <a:latin typeface="Syne"/>
                <a:ea typeface="Syne"/>
                <a:cs typeface="Syne"/>
              </a:rPr>
              <a:t>Vehicle Availability Chart</a:t>
            </a:r>
          </a:p>
          <a:p>
            <a:pPr marL="0" indent="0" algn="l">
              <a:spcAft>
                <a:spcPts val="1200"/>
              </a:spcAft>
              <a:buNone/>
            </a:pPr>
            <a:r>
              <a:rPr sz="1300" b="1" i="0">
                <a:solidFill>
                  <a:srgbClr val="3773BC"/>
                </a:solidFill>
                <a:latin typeface="Roboto"/>
                <a:ea typeface="Roboto"/>
                <a:cs typeface="Roboto"/>
              </a:rPr>
              <a:t>Vehicle Use → Vehicle Availability</a:t>
            </a:r>
          </a:p>
          <a:p>
            <a:pPr marL="285750" indent="-285750" algn="l">
              <a:spcAft>
                <a:spcPts val="600"/>
              </a:spcAft>
              <a:buSzPct val="100000"/>
              <a:buChar char="●"/>
            </a:pPr>
            <a:r>
              <a:rPr sz="1400" b="0" i="0">
                <a:solidFill>
                  <a:srgbClr val="3A4A5E"/>
                </a:solidFill>
                <a:latin typeface="Roboto"/>
                <a:ea typeface="Roboto"/>
                <a:cs typeface="Roboto"/>
              </a:rPr>
              <a:t>Filter by Start Date, Asset Site, Usage Type, Asset Type</a:t>
            </a:r>
          </a:p>
          <a:p>
            <a:pPr marL="285750" indent="-285750" algn="l">
              <a:spcAft>
                <a:spcPts val="600"/>
              </a:spcAft>
              <a:buSzPct val="100000"/>
              <a:buChar char="●"/>
            </a:pPr>
            <a:r>
              <a:rPr sz="1400" b="0" i="0">
                <a:solidFill>
                  <a:srgbClr val="3A4A5E"/>
                </a:solidFill>
                <a:latin typeface="Roboto"/>
                <a:ea typeface="Roboto"/>
                <a:cs typeface="Roboto"/>
              </a:rPr>
              <a:t>Day view = four weeks; Hour view = 24 hours</a:t>
            </a:r>
          </a:p>
          <a:p>
            <a:pPr marL="285750" indent="-285750" algn="l">
              <a:spcAft>
                <a:spcPts val="600"/>
              </a:spcAft>
              <a:buSzPct val="100000"/>
              <a:buChar char="●"/>
            </a:pPr>
            <a:r>
              <a:rPr sz="1400" b="0" i="0">
                <a:solidFill>
                  <a:srgbClr val="3A4A5E"/>
                </a:solidFill>
                <a:latin typeface="Roboto"/>
                <a:ea typeface="Roboto"/>
                <a:cs typeface="Roboto"/>
              </a:rPr>
              <a:t>No icon = free · Blue X = reserved · Gray X = unavailable or maintenance</a:t>
            </a:r>
          </a:p>
        </p:txBody>
      </p:sp>
      <p:sp>
        <p:nvSpPr>
          <p:cNvPr id="28" name="Rounded Rectangle 27"/>
          <p:cNvSpPr/>
          <p:nvPr/>
        </p:nvSpPr>
        <p:spPr>
          <a:xfrm>
            <a:off x="548640" y="4572000"/>
            <a:ext cx="11064240" cy="86868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60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the chart is forward-looking only — it doesn’t show past availability.</a:t>
            </a:r>
          </a:p>
          <a:p>
            <a:pPr marL="0" indent="0" algn="l">
              <a:spcAft>
                <a:spcPts val="0"/>
              </a:spcAft>
              <a:buNone/>
            </a:pPr>
            <a:r>
              <a:rPr sz="1300" b="1" i="0">
                <a:solidFill>
                  <a:srgbClr val="3773BC"/>
                </a:solidFill>
                <a:latin typeface="Roboto"/>
                <a:ea typeface="Roboto"/>
                <a:cs typeface="Roboto"/>
              </a:rPr>
              <a:t>Tip: </a:t>
            </a:r>
            <a:r>
              <a:rPr sz="1300" b="0" i="0">
                <a:solidFill>
                  <a:srgbClr val="3773BC"/>
                </a:solidFill>
                <a:latin typeface="Roboto"/>
                <a:ea typeface="Roboto"/>
                <a:cs typeface="Roboto"/>
              </a:rPr>
              <a:t>use the report for analysis and the chart for quick planning and spotting peak-time conflicts.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TCO Expense Summary</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37</a:t>
            </a:fld>
            <a:endParaRPr lang="en-US"/>
          </a:p>
        </p:txBody>
      </p:sp>
      <p:sp>
        <p:nvSpPr>
          <p:cNvPr id="26" name="Rounded Rectangle 25"/>
          <p:cNvSpPr/>
          <p:nvPr/>
        </p:nvSpPr>
        <p:spPr>
          <a:xfrm>
            <a:off x="548640" y="1417320"/>
            <a:ext cx="329184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92608" tIns="263347" rIns="292608" bIns="263347" rtlCol="0" anchor="t"/>
          <a:lstStyle/>
          <a:p>
            <a:pPr marL="0" indent="0" algn="l">
              <a:spcAft>
                <a:spcPts val="400"/>
              </a:spcAft>
              <a:buNone/>
            </a:pPr>
            <a:r>
              <a:rPr sz="1100" b="1" i="0" spc="200">
                <a:solidFill>
                  <a:srgbClr val="5CC6DC"/>
                </a:solidFill>
                <a:latin typeface="Roboto"/>
                <a:ea typeface="Roboto"/>
                <a:cs typeface="Roboto"/>
              </a:rPr>
              <a:t>FIND IT</a:t>
            </a:r>
          </a:p>
          <a:p>
            <a:pPr marL="0" indent="0" algn="l">
              <a:lnSpc>
                <a:spcPct val="110000"/>
              </a:lnSpc>
              <a:spcAft>
                <a:spcPts val="1800"/>
              </a:spcAft>
              <a:buNone/>
            </a:pPr>
            <a:r>
              <a:rPr sz="1500" b="1" i="0">
                <a:solidFill>
                  <a:srgbClr val="FFFFFF"/>
                </a:solidFill>
                <a:latin typeface="Roboto"/>
                <a:ea typeface="Roboto"/>
                <a:cs typeface="Roboto"/>
              </a:rPr>
              <a:t>Reports → Assets → TCO Expense Summary</a:t>
            </a:r>
          </a:p>
          <a:p>
            <a:pPr marL="0" indent="0" algn="l">
              <a:spcAft>
                <a:spcPts val="600"/>
              </a:spcAft>
              <a:buNone/>
            </a:pPr>
            <a:r>
              <a:rPr sz="1100" b="1" i="0" spc="200">
                <a:solidFill>
                  <a:srgbClr val="5CC6DC"/>
                </a:solidFill>
                <a:latin typeface="Roboto"/>
                <a:ea typeface="Roboto"/>
                <a:cs typeface="Roboto"/>
              </a:rPr>
              <a:t>ANSWERS METRICS</a:t>
            </a:r>
          </a:p>
          <a:p>
            <a:pPr marL="0" indent="0" algn="l">
              <a:spcAft>
                <a:spcPts val="600"/>
              </a:spcAft>
              <a:buNone/>
            </a:pPr>
            <a:r>
              <a:rPr sz="1500" b="0" i="0">
                <a:solidFill>
                  <a:srgbClr val="BFD0E4"/>
                </a:solidFill>
                <a:latin typeface="Roboto"/>
                <a:ea typeface="Roboto"/>
                <a:cs typeface="Roboto"/>
              </a:rPr>
              <a:t>9 · Cost per utilized vehicle</a:t>
            </a:r>
          </a:p>
          <a:p>
            <a:pPr marL="0" indent="0" algn="l">
              <a:spcAft>
                <a:spcPts val="600"/>
              </a:spcAft>
              <a:buNone/>
            </a:pPr>
            <a:r>
              <a:rPr sz="1500" b="0" i="0">
                <a:solidFill>
                  <a:srgbClr val="BFD0E4"/>
                </a:solidFill>
                <a:latin typeface="Roboto"/>
                <a:ea typeface="Roboto"/>
                <a:cs typeface="Roboto"/>
              </a:rPr>
              <a:t>Pair with the Vehicle Usage Report for miles and hours</a:t>
            </a:r>
          </a:p>
          <a:p>
            <a:pPr marL="0" indent="0" algn="l">
              <a:spcAft>
                <a:spcPts val="0"/>
              </a:spcAft>
              <a:buNone/>
            </a:pPr>
            <a:r>
              <a:rPr sz="1200" b="0" i="1">
                <a:solidFill>
                  <a:srgbClr val="BFD0E4"/>
                </a:solidFill>
                <a:latin typeface="Roboto"/>
                <a:ea typeface="Roboto"/>
                <a:cs typeface="Roboto"/>
              </a:rPr>
              <a:t>Export to Excel for deeper analysis.</a:t>
            </a:r>
          </a:p>
        </p:txBody>
      </p:sp>
      <p:graphicFrame>
        <p:nvGraphicFramePr>
          <p:cNvPr id="27" name="Table 26"/>
          <p:cNvGraphicFramePr>
            <a:graphicFrameLocks noGrp="1"/>
          </p:cNvGraphicFramePr>
          <p:nvPr/>
        </p:nvGraphicFramePr>
        <p:xfrm>
          <a:off x="4114800" y="1417320"/>
          <a:ext cx="7498080" cy="2267712"/>
        </p:xfrm>
        <a:graphic>
          <a:graphicData uri="http://schemas.openxmlformats.org/drawingml/2006/table">
            <a:tbl>
              <a:tblPr/>
              <a:tblGrid>
                <a:gridCol w="2377440">
                  <a:extLst>
                    <a:ext uri="{9D8B030D-6E8A-4147-A177-3AD203B41FA5}">
                      <a16:colId xmlns:a16="http://schemas.microsoft.com/office/drawing/2014/main" val="20000"/>
                    </a:ext>
                  </a:extLst>
                </a:gridCol>
                <a:gridCol w="5120640">
                  <a:extLst>
                    <a:ext uri="{9D8B030D-6E8A-4147-A177-3AD203B41FA5}">
                      <a16:colId xmlns:a16="http://schemas.microsoft.com/office/drawing/2014/main" val="20001"/>
                    </a:ext>
                  </a:extLst>
                </a:gridCol>
              </a:tblGrid>
              <a:tr h="566928">
                <a:tc>
                  <a:txBody>
                    <a:bodyPr/>
                    <a:lstStyle/>
                    <a:p>
                      <a:pPr marL="0" indent="0" algn="l">
                        <a:spcAft>
                          <a:spcPts val="0"/>
                        </a:spcAft>
                        <a:buNone/>
                      </a:pPr>
                      <a:r>
                        <a:rPr sz="1200" b="1" i="0">
                          <a:solidFill>
                            <a:srgbClr val="FFFFFF"/>
                          </a:solidFill>
                          <a:latin typeface="Roboto"/>
                          <a:ea typeface="Roboto"/>
                          <a:cs typeface="Roboto"/>
                        </a:rPr>
                        <a:t>Column</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How FleetCommander builds it</a:t>
                      </a:r>
                    </a:p>
                  </a:txBody>
                  <a:tcPr marL="109728" marR="109728" marT="54864" marB="54864" anchor="ctr">
                    <a:solidFill>
                      <a:srgbClr val="0B1F38"/>
                    </a:solidFill>
                  </a:tcPr>
                </a:tc>
                <a:extLst>
                  <a:ext uri="{0D108BD9-81ED-4DB2-BD59-A6C34878D82A}">
                    <a16:rowId xmlns:a16="http://schemas.microsoft.com/office/drawing/2014/main" val="10000"/>
                  </a:ext>
                </a:extLst>
              </a:tr>
              <a:tr h="566928">
                <a:tc>
                  <a:txBody>
                    <a:bodyPr/>
                    <a:lstStyle/>
                    <a:p>
                      <a:pPr marL="0" indent="0" algn="l">
                        <a:spcAft>
                          <a:spcPts val="0"/>
                        </a:spcAft>
                        <a:buNone/>
                      </a:pPr>
                      <a:r>
                        <a:rPr sz="1200" b="1" i="0">
                          <a:solidFill>
                            <a:srgbClr val="0B1F38"/>
                          </a:solidFill>
                          <a:latin typeface="Roboto"/>
                          <a:ea typeface="Roboto"/>
                          <a:cs typeface="Roboto"/>
                        </a:rPr>
                        <a:t>Vehicle profile TCO tab</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Admin → Manage Vehicles → open a vehicle → TCO tab: fuel, maintenance, manual entries, imports</a:t>
                      </a:r>
                    </a:p>
                  </a:txBody>
                  <a:tcPr marL="109728" marR="109728" marT="54864" marB="54864" anchor="ctr">
                    <a:solidFill>
                      <a:srgbClr val="FFFFFF"/>
                    </a:solidFill>
                  </a:tcPr>
                </a:tc>
                <a:extLst>
                  <a:ext uri="{0D108BD9-81ED-4DB2-BD59-A6C34878D82A}">
                    <a16:rowId xmlns:a16="http://schemas.microsoft.com/office/drawing/2014/main" val="10001"/>
                  </a:ext>
                </a:extLst>
              </a:tr>
              <a:tr h="566928">
                <a:tc>
                  <a:txBody>
                    <a:bodyPr/>
                    <a:lstStyle/>
                    <a:p>
                      <a:pPr marL="0" indent="0" algn="l">
                        <a:spcAft>
                          <a:spcPts val="0"/>
                        </a:spcAft>
                        <a:buNone/>
                      </a:pPr>
                      <a:r>
                        <a:rPr sz="1200" b="1" i="0">
                          <a:solidFill>
                            <a:srgbClr val="0B1F38"/>
                          </a:solidFill>
                          <a:latin typeface="Roboto"/>
                          <a:ea typeface="Roboto"/>
                          <a:cs typeface="Roboto"/>
                        </a:rPr>
                        <a:t>TCO transactions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Each needs Asset Name, Transaction Date, TCO Subcategory, Quantity, Rate (cost = Quantity × Rate)</a:t>
                      </a:r>
                    </a:p>
                  </a:txBody>
                  <a:tcPr marL="109728" marR="109728" marT="54864" marB="54864" anchor="ctr">
                    <a:solidFill>
                      <a:srgbClr val="F4F6FA"/>
                    </a:solidFill>
                  </a:tcPr>
                </a:tc>
                <a:extLst>
                  <a:ext uri="{0D108BD9-81ED-4DB2-BD59-A6C34878D82A}">
                    <a16:rowId xmlns:a16="http://schemas.microsoft.com/office/drawing/2014/main" val="10002"/>
                  </a:ext>
                </a:extLst>
              </a:tr>
              <a:tr h="566928">
                <a:tc>
                  <a:txBody>
                    <a:bodyPr/>
                    <a:lstStyle/>
                    <a:p>
                      <a:pPr marL="0" indent="0" algn="l">
                        <a:spcAft>
                          <a:spcPts val="0"/>
                        </a:spcAft>
                        <a:buNone/>
                      </a:pPr>
                      <a:r>
                        <a:rPr sz="1200" b="1" i="0">
                          <a:solidFill>
                            <a:srgbClr val="0B1F38"/>
                          </a:solidFill>
                          <a:latin typeface="Roboto"/>
                          <a:ea typeface="Roboto"/>
                          <a:cs typeface="Roboto"/>
                        </a:rPr>
                        <a:t>TCO Subcategories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Configure → Vehicles → TCO Subcategories: how costs are grouped on the report</a:t>
                      </a:r>
                    </a:p>
                  </a:txBody>
                  <a:tcPr marL="109728" marR="109728" marT="54864" marB="54864" anchor="ctr">
                    <a:solidFill>
                      <a:srgbClr val="FFFFFF"/>
                    </a:solidFill>
                  </a:tcPr>
                </a:tc>
                <a:extLst>
                  <a:ext uri="{0D108BD9-81ED-4DB2-BD59-A6C34878D82A}">
                    <a16:rowId xmlns:a16="http://schemas.microsoft.com/office/drawing/2014/main" val="10003"/>
                  </a:ext>
                </a:extLst>
              </a:tr>
            </a:tbl>
          </a:graphicData>
        </a:graphic>
      </p:graphicFrame>
      <p:sp>
        <p:nvSpPr>
          <p:cNvPr id="28" name="Rounded Rectangle 27"/>
          <p:cNvSpPr/>
          <p:nvPr/>
        </p:nvSpPr>
        <p:spPr>
          <a:xfrm>
            <a:off x="4114800" y="3913632"/>
            <a:ext cx="7498079" cy="1527048"/>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600"/>
              </a:spcAft>
              <a:buNone/>
            </a:pPr>
            <a:r>
              <a:rPr sz="1300" b="1" i="0">
                <a:solidFill>
                  <a:srgbClr val="0B1F38"/>
                </a:solidFill>
                <a:latin typeface="Roboto"/>
                <a:ea typeface="Roboto"/>
                <a:cs typeface="Roboto"/>
              </a:rPr>
              <a:t>Cost vs. use: </a:t>
            </a:r>
            <a:r>
              <a:rPr sz="1300" b="0" i="0">
                <a:solidFill>
                  <a:srgbClr val="3A4A5E"/>
                </a:solidFill>
                <a:latin typeface="Roboto"/>
                <a:ea typeface="Roboto"/>
                <a:cs typeface="Roboto"/>
              </a:rPr>
              <a:t>export TCO Expense Summary and Vehicle Usage Report, then calculate cost per mile, per hour used, and per vehicle in Excel.</a:t>
            </a:r>
          </a:p>
          <a:p>
            <a:pPr marL="0" indent="0" algn="l">
              <a:spcAft>
                <a:spcPts val="0"/>
              </a:spcAft>
              <a:buNone/>
            </a:pPr>
            <a:r>
              <a:rPr sz="1300" b="1" i="0">
                <a:solidFill>
                  <a:srgbClr val="0B1F38"/>
                </a:solidFill>
                <a:latin typeface="Roboto"/>
                <a:ea typeface="Roboto"/>
                <a:cs typeface="Roboto"/>
              </a:rPr>
              <a:t>Watch out: </a:t>
            </a:r>
            <a:r>
              <a:rPr sz="1300" b="0" i="0">
                <a:solidFill>
                  <a:srgbClr val="3A4A5E"/>
                </a:solidFill>
                <a:latin typeface="Roboto"/>
                <a:ea typeface="Roboto"/>
                <a:cs typeface="Roboto"/>
              </a:rPr>
              <a:t>vehicles with no TCO transactions show no cost — the report summarizes only what’s entered.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Reports are only as good as your data</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38</a:t>
            </a:fld>
            <a:endParaRPr lang="en-US"/>
          </a:p>
        </p:txBody>
      </p:sp>
      <p:sp>
        <p:nvSpPr>
          <p:cNvPr id="26" name="Rounded Rectangle 25"/>
          <p:cNvSpPr/>
          <p:nvPr/>
        </p:nvSpPr>
        <p:spPr>
          <a:xfrm>
            <a:off x="548640" y="1417320"/>
            <a:ext cx="493776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20040" tIns="288036" rIns="320040" bIns="288036" rtlCol="0" anchor="t"/>
          <a:lstStyle/>
          <a:p>
            <a:pPr marL="0" indent="0" algn="l">
              <a:spcAft>
                <a:spcPts val="1000"/>
              </a:spcAft>
              <a:buNone/>
            </a:pPr>
            <a:r>
              <a:rPr sz="1100" b="1" i="0" spc="200">
                <a:solidFill>
                  <a:srgbClr val="5CC6DC"/>
                </a:solidFill>
                <a:latin typeface="Roboto"/>
                <a:ea typeface="Roboto"/>
                <a:cs typeface="Roboto"/>
              </a:rPr>
              <a:t>PICK ONE WAY TO WRITE IT</a:t>
            </a:r>
          </a:p>
          <a:p>
            <a:pPr marL="0" indent="0" algn="l">
              <a:lnSpc>
                <a:spcPct val="115000"/>
              </a:lnSpc>
              <a:spcAft>
                <a:spcPts val="1400"/>
              </a:spcAft>
              <a:buNone/>
            </a:pPr>
            <a:r>
              <a:rPr sz="1500" b="0" i="0">
                <a:solidFill>
                  <a:srgbClr val="BFD0E4"/>
                </a:solidFill>
                <a:latin typeface="Roboto"/>
                <a:ea typeface="Roboto"/>
                <a:cs typeface="Roboto"/>
              </a:rPr>
              <a:t>Inconsistent entries split one thing into many rows on your reports.</a:t>
            </a:r>
          </a:p>
        </p:txBody>
      </p:sp>
      <p:sp>
        <p:nvSpPr>
          <p:cNvPr id="27" name="Rounded Rectangle 26"/>
          <p:cNvSpPr/>
          <p:nvPr/>
        </p:nvSpPr>
        <p:spPr>
          <a:xfrm>
            <a:off x="868680" y="2834640"/>
            <a:ext cx="2606040" cy="640080"/>
          </a:xfrm>
          <a:prstGeom prst="roundRect">
            <a:avLst>
              <a:gd name="adj" fmla="val 6000"/>
            </a:avLst>
          </a:prstGeom>
          <a:solidFill>
            <a:srgbClr val="1A3A5C"/>
          </a:solidFill>
          <a:ln>
            <a:noFill/>
          </a:ln>
          <a:effectLst/>
        </p:spPr>
        <p:style>
          <a:lnRef idx="1">
            <a:schemeClr val="accent1"/>
          </a:lnRef>
          <a:fillRef idx="3">
            <a:schemeClr val="accent1"/>
          </a:fillRef>
          <a:effectRef idx="2">
            <a:schemeClr val="accent1"/>
          </a:effectRef>
          <a:fontRef idx="minor">
            <a:schemeClr val="lt1"/>
          </a:fontRef>
        </p:style>
        <p:txBody>
          <a:bodyPr wrap="square" lIns="137160" tIns="123444" rIns="137160" bIns="123444" rtlCol="0" anchor="ctr"/>
          <a:lstStyle/>
          <a:p>
            <a:pPr marL="0" indent="0" algn="l">
              <a:spcAft>
                <a:spcPts val="0"/>
              </a:spcAft>
              <a:buNone/>
            </a:pPr>
            <a:r>
              <a:rPr sz="1300" b="0" i="0">
                <a:solidFill>
                  <a:srgbClr val="BFD0E4"/>
                </a:solidFill>
                <a:latin typeface="Roboto"/>
                <a:ea typeface="Roboto"/>
                <a:cs typeface="Roboto"/>
              </a:rPr>
              <a:t>TOYO · Toyota · TOYOTA</a:t>
            </a:r>
          </a:p>
        </p:txBody>
      </p:sp>
      <p:sp>
        <p:nvSpPr>
          <p:cNvPr id="28" name="TextBox 27"/>
          <p:cNvSpPr txBox="1"/>
          <p:nvPr/>
        </p:nvSpPr>
        <p:spPr>
          <a:xfrm>
            <a:off x="3520440" y="2834640"/>
            <a:ext cx="365760" cy="640080"/>
          </a:xfrm>
          <a:prstGeom prst="rect">
            <a:avLst/>
          </a:prstGeom>
          <a:noFill/>
        </p:spPr>
        <p:txBody>
          <a:bodyPr wrap="square" anchor="ctr">
            <a:spAutoFit/>
          </a:bodyPr>
          <a:lstStyle/>
          <a:p>
            <a:pPr marL="0" indent="0" algn="ctr">
              <a:spcAft>
                <a:spcPts val="0"/>
              </a:spcAft>
              <a:buNone/>
            </a:pPr>
            <a:r>
              <a:rPr sz="2000" b="1" i="0">
                <a:solidFill>
                  <a:srgbClr val="F58220"/>
                </a:solidFill>
                <a:latin typeface="Roboto"/>
                <a:ea typeface="Roboto"/>
                <a:cs typeface="Roboto"/>
              </a:rPr>
              <a:t>→</a:t>
            </a:r>
          </a:p>
        </p:txBody>
      </p:sp>
      <p:sp>
        <p:nvSpPr>
          <p:cNvPr id="29" name="Rounded Rectangle 28"/>
          <p:cNvSpPr/>
          <p:nvPr/>
        </p:nvSpPr>
        <p:spPr>
          <a:xfrm>
            <a:off x="3931920" y="2834640"/>
            <a:ext cx="1234440" cy="640080"/>
          </a:xfrm>
          <a:prstGeom prst="roundRect">
            <a:avLst>
              <a:gd name="adj" fmla="val 6000"/>
            </a:avLst>
          </a:prstGeom>
          <a:solidFill>
            <a:srgbClr val="5CC6DC"/>
          </a:solidFill>
          <a:ln>
            <a:noFill/>
          </a:ln>
          <a:effectLst/>
        </p:spPr>
        <p:style>
          <a:lnRef idx="1">
            <a:schemeClr val="accent1"/>
          </a:lnRef>
          <a:fillRef idx="3">
            <a:schemeClr val="accent1"/>
          </a:fillRef>
          <a:effectRef idx="2">
            <a:schemeClr val="accent1"/>
          </a:effectRef>
          <a:fontRef idx="minor">
            <a:schemeClr val="lt1"/>
          </a:fontRef>
        </p:style>
        <p:txBody>
          <a:bodyPr wrap="square" lIns="73152" tIns="65836" rIns="73152" bIns="65836" rtlCol="0" anchor="ctr"/>
          <a:lstStyle/>
          <a:p>
            <a:pPr marL="0" indent="0" algn="ctr">
              <a:spcAft>
                <a:spcPts val="0"/>
              </a:spcAft>
              <a:buNone/>
            </a:pPr>
            <a:r>
              <a:rPr sz="1300" b="1" i="0">
                <a:solidFill>
                  <a:srgbClr val="0B1F38"/>
                </a:solidFill>
                <a:latin typeface="Roboto"/>
                <a:ea typeface="Roboto"/>
                <a:cs typeface="Roboto"/>
              </a:rPr>
              <a:t>Toyota</a:t>
            </a:r>
          </a:p>
        </p:txBody>
      </p:sp>
      <p:sp>
        <p:nvSpPr>
          <p:cNvPr id="30" name="Rounded Rectangle 29"/>
          <p:cNvSpPr/>
          <p:nvPr/>
        </p:nvSpPr>
        <p:spPr>
          <a:xfrm>
            <a:off x="868680" y="3657600"/>
            <a:ext cx="2606040" cy="640080"/>
          </a:xfrm>
          <a:prstGeom prst="roundRect">
            <a:avLst>
              <a:gd name="adj" fmla="val 6000"/>
            </a:avLst>
          </a:prstGeom>
          <a:solidFill>
            <a:srgbClr val="1A3A5C"/>
          </a:solidFill>
          <a:ln>
            <a:noFill/>
          </a:ln>
          <a:effectLst/>
        </p:spPr>
        <p:style>
          <a:lnRef idx="1">
            <a:schemeClr val="accent1"/>
          </a:lnRef>
          <a:fillRef idx="3">
            <a:schemeClr val="accent1"/>
          </a:fillRef>
          <a:effectRef idx="2">
            <a:schemeClr val="accent1"/>
          </a:effectRef>
          <a:fontRef idx="minor">
            <a:schemeClr val="lt1"/>
          </a:fontRef>
        </p:style>
        <p:txBody>
          <a:bodyPr wrap="square" lIns="137160" tIns="123444" rIns="137160" bIns="123444" rtlCol="0" anchor="ctr"/>
          <a:lstStyle/>
          <a:p>
            <a:pPr marL="0" indent="0" algn="l">
              <a:spcAft>
                <a:spcPts val="0"/>
              </a:spcAft>
              <a:buNone/>
            </a:pPr>
            <a:r>
              <a:rPr sz="1300" b="0" i="0">
                <a:solidFill>
                  <a:srgbClr val="BFD0E4"/>
                </a:solidFill>
                <a:latin typeface="Roboto"/>
                <a:ea typeface="Roboto"/>
                <a:cs typeface="Roboto"/>
              </a:rPr>
              <a:t>F-150 · F150</a:t>
            </a:r>
          </a:p>
        </p:txBody>
      </p:sp>
      <p:sp>
        <p:nvSpPr>
          <p:cNvPr id="31" name="TextBox 30"/>
          <p:cNvSpPr txBox="1"/>
          <p:nvPr/>
        </p:nvSpPr>
        <p:spPr>
          <a:xfrm>
            <a:off x="3520440" y="3657600"/>
            <a:ext cx="365760" cy="640080"/>
          </a:xfrm>
          <a:prstGeom prst="rect">
            <a:avLst/>
          </a:prstGeom>
          <a:noFill/>
        </p:spPr>
        <p:txBody>
          <a:bodyPr wrap="square" anchor="ctr">
            <a:spAutoFit/>
          </a:bodyPr>
          <a:lstStyle/>
          <a:p>
            <a:pPr marL="0" indent="0" algn="ctr">
              <a:spcAft>
                <a:spcPts val="0"/>
              </a:spcAft>
              <a:buNone/>
            </a:pPr>
            <a:r>
              <a:rPr sz="2000" b="1" i="0">
                <a:solidFill>
                  <a:srgbClr val="F58220"/>
                </a:solidFill>
                <a:latin typeface="Roboto"/>
                <a:ea typeface="Roboto"/>
                <a:cs typeface="Roboto"/>
              </a:rPr>
              <a:t>→</a:t>
            </a:r>
          </a:p>
        </p:txBody>
      </p:sp>
      <p:sp>
        <p:nvSpPr>
          <p:cNvPr id="32" name="Rounded Rectangle 31"/>
          <p:cNvSpPr/>
          <p:nvPr/>
        </p:nvSpPr>
        <p:spPr>
          <a:xfrm>
            <a:off x="3931920" y="3657600"/>
            <a:ext cx="1234440" cy="640080"/>
          </a:xfrm>
          <a:prstGeom prst="roundRect">
            <a:avLst>
              <a:gd name="adj" fmla="val 6000"/>
            </a:avLst>
          </a:prstGeom>
          <a:solidFill>
            <a:srgbClr val="5CC6DC"/>
          </a:solidFill>
          <a:ln>
            <a:noFill/>
          </a:ln>
          <a:effectLst/>
        </p:spPr>
        <p:style>
          <a:lnRef idx="1">
            <a:schemeClr val="accent1"/>
          </a:lnRef>
          <a:fillRef idx="3">
            <a:schemeClr val="accent1"/>
          </a:fillRef>
          <a:effectRef idx="2">
            <a:schemeClr val="accent1"/>
          </a:effectRef>
          <a:fontRef idx="minor">
            <a:schemeClr val="lt1"/>
          </a:fontRef>
        </p:style>
        <p:txBody>
          <a:bodyPr wrap="square" lIns="73152" tIns="65836" rIns="73152" bIns="65836" rtlCol="0" anchor="ctr"/>
          <a:lstStyle/>
          <a:p>
            <a:pPr marL="0" indent="0" algn="ctr">
              <a:spcAft>
                <a:spcPts val="0"/>
              </a:spcAft>
              <a:buNone/>
            </a:pPr>
            <a:r>
              <a:rPr sz="1300" b="1" i="0">
                <a:solidFill>
                  <a:srgbClr val="0B1F38"/>
                </a:solidFill>
                <a:latin typeface="Roboto"/>
                <a:ea typeface="Roboto"/>
                <a:cs typeface="Roboto"/>
              </a:rPr>
              <a:t>F-150</a:t>
            </a:r>
          </a:p>
        </p:txBody>
      </p:sp>
      <p:sp>
        <p:nvSpPr>
          <p:cNvPr id="33" name="Rounded Rectangle 32"/>
          <p:cNvSpPr/>
          <p:nvPr/>
        </p:nvSpPr>
        <p:spPr>
          <a:xfrm>
            <a:off x="868680" y="4480560"/>
            <a:ext cx="2606040" cy="640080"/>
          </a:xfrm>
          <a:prstGeom prst="roundRect">
            <a:avLst>
              <a:gd name="adj" fmla="val 6000"/>
            </a:avLst>
          </a:prstGeom>
          <a:solidFill>
            <a:srgbClr val="1A3A5C"/>
          </a:solidFill>
          <a:ln>
            <a:noFill/>
          </a:ln>
          <a:effectLst/>
        </p:spPr>
        <p:style>
          <a:lnRef idx="1">
            <a:schemeClr val="accent1"/>
          </a:lnRef>
          <a:fillRef idx="3">
            <a:schemeClr val="accent1"/>
          </a:fillRef>
          <a:effectRef idx="2">
            <a:schemeClr val="accent1"/>
          </a:effectRef>
          <a:fontRef idx="minor">
            <a:schemeClr val="lt1"/>
          </a:fontRef>
        </p:style>
        <p:txBody>
          <a:bodyPr wrap="square" lIns="137160" tIns="123444" rIns="137160" bIns="123444" rtlCol="0" anchor="ctr"/>
          <a:lstStyle/>
          <a:p>
            <a:pPr marL="0" indent="0" algn="l">
              <a:spcAft>
                <a:spcPts val="0"/>
              </a:spcAft>
              <a:buNone/>
            </a:pPr>
            <a:r>
              <a:rPr sz="1300" b="0" i="0">
                <a:solidFill>
                  <a:srgbClr val="BFD0E4"/>
                </a:solidFill>
                <a:latin typeface="Roboto"/>
                <a:ea typeface="Roboto"/>
                <a:cs typeface="Roboto"/>
              </a:rPr>
              <a:t>St. Louis · Saint Louis</a:t>
            </a:r>
          </a:p>
        </p:txBody>
      </p:sp>
      <p:sp>
        <p:nvSpPr>
          <p:cNvPr id="34" name="TextBox 33"/>
          <p:cNvSpPr txBox="1"/>
          <p:nvPr/>
        </p:nvSpPr>
        <p:spPr>
          <a:xfrm>
            <a:off x="3520440" y="4480560"/>
            <a:ext cx="365760" cy="640080"/>
          </a:xfrm>
          <a:prstGeom prst="rect">
            <a:avLst/>
          </a:prstGeom>
          <a:noFill/>
        </p:spPr>
        <p:txBody>
          <a:bodyPr wrap="square" anchor="ctr">
            <a:spAutoFit/>
          </a:bodyPr>
          <a:lstStyle/>
          <a:p>
            <a:pPr marL="0" indent="0" algn="ctr">
              <a:spcAft>
                <a:spcPts val="0"/>
              </a:spcAft>
              <a:buNone/>
            </a:pPr>
            <a:r>
              <a:rPr sz="2000" b="1" i="0">
                <a:solidFill>
                  <a:srgbClr val="F58220"/>
                </a:solidFill>
                <a:latin typeface="Roboto"/>
                <a:ea typeface="Roboto"/>
                <a:cs typeface="Roboto"/>
              </a:rPr>
              <a:t>→</a:t>
            </a:r>
          </a:p>
        </p:txBody>
      </p:sp>
      <p:sp>
        <p:nvSpPr>
          <p:cNvPr id="35" name="Rounded Rectangle 34"/>
          <p:cNvSpPr/>
          <p:nvPr/>
        </p:nvSpPr>
        <p:spPr>
          <a:xfrm>
            <a:off x="3931920" y="4480560"/>
            <a:ext cx="1234440" cy="640080"/>
          </a:xfrm>
          <a:prstGeom prst="roundRect">
            <a:avLst>
              <a:gd name="adj" fmla="val 6000"/>
            </a:avLst>
          </a:prstGeom>
          <a:solidFill>
            <a:srgbClr val="5CC6DC"/>
          </a:solidFill>
          <a:ln>
            <a:noFill/>
          </a:ln>
          <a:effectLst/>
        </p:spPr>
        <p:style>
          <a:lnRef idx="1">
            <a:schemeClr val="accent1"/>
          </a:lnRef>
          <a:fillRef idx="3">
            <a:schemeClr val="accent1"/>
          </a:fillRef>
          <a:effectRef idx="2">
            <a:schemeClr val="accent1"/>
          </a:effectRef>
          <a:fontRef idx="minor">
            <a:schemeClr val="lt1"/>
          </a:fontRef>
        </p:style>
        <p:txBody>
          <a:bodyPr wrap="square" lIns="73152" tIns="65836" rIns="73152" bIns="65836" rtlCol="0" anchor="ctr"/>
          <a:lstStyle/>
          <a:p>
            <a:pPr marL="0" indent="0" algn="ctr">
              <a:spcAft>
                <a:spcPts val="0"/>
              </a:spcAft>
              <a:buNone/>
            </a:pPr>
            <a:r>
              <a:rPr sz="1300" b="1" i="0">
                <a:solidFill>
                  <a:srgbClr val="0B1F38"/>
                </a:solidFill>
                <a:latin typeface="Roboto"/>
                <a:ea typeface="Roboto"/>
                <a:cs typeface="Roboto"/>
              </a:rPr>
              <a:t>St. Louis</a:t>
            </a:r>
          </a:p>
        </p:txBody>
      </p:sp>
      <p:sp>
        <p:nvSpPr>
          <p:cNvPr id="36" name="Rounded Rectangle 35"/>
          <p:cNvSpPr/>
          <p:nvPr/>
        </p:nvSpPr>
        <p:spPr>
          <a:xfrm>
            <a:off x="5760720" y="1417320"/>
            <a:ext cx="5852159"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600"/>
              </a:spcAft>
              <a:buNone/>
            </a:pPr>
            <a:r>
              <a:rPr sz="1700" b="1" i="0">
                <a:solidFill>
                  <a:srgbClr val="0B1F38"/>
                </a:solidFill>
                <a:latin typeface="Syne"/>
                <a:ea typeface="Syne"/>
                <a:cs typeface="Syne"/>
              </a:rPr>
              <a:t>Use drop-downs, not open fields</a:t>
            </a:r>
          </a:p>
          <a:p>
            <a:pPr marL="0" indent="0" algn="l">
              <a:lnSpc>
                <a:spcPct val="110000"/>
              </a:lnSpc>
              <a:spcAft>
                <a:spcPts val="800"/>
              </a:spcAft>
              <a:buNone/>
            </a:pPr>
            <a:r>
              <a:rPr sz="1400" b="0" i="0">
                <a:solidFill>
                  <a:srgbClr val="3A4A5E"/>
                </a:solidFill>
                <a:latin typeface="Roboto"/>
                <a:ea typeface="Roboto"/>
                <a:cs typeface="Roboto"/>
              </a:rPr>
              <a:t>Where drop-downs are available, they keep values consistent — free text invites variations.</a:t>
            </a:r>
          </a:p>
        </p:txBody>
      </p:sp>
      <p:sp>
        <p:nvSpPr>
          <p:cNvPr id="37" name="Rounded Rectangle 36"/>
          <p:cNvSpPr/>
          <p:nvPr/>
        </p:nvSpPr>
        <p:spPr>
          <a:xfrm>
            <a:off x="5760720" y="2834640"/>
            <a:ext cx="5852159"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600"/>
              </a:spcAft>
              <a:buNone/>
            </a:pPr>
            <a:r>
              <a:rPr sz="1700" b="1" i="0">
                <a:solidFill>
                  <a:srgbClr val="0B1F38"/>
                </a:solidFill>
                <a:latin typeface="Syne"/>
                <a:ea typeface="Syne"/>
                <a:cs typeface="Syne"/>
              </a:rPr>
              <a:t>Integrate instead of typing</a:t>
            </a:r>
          </a:p>
          <a:p>
            <a:pPr marL="0" indent="0" algn="l">
              <a:lnSpc>
                <a:spcPct val="110000"/>
              </a:lnSpc>
              <a:spcAft>
                <a:spcPts val="800"/>
              </a:spcAft>
              <a:buNone/>
            </a:pPr>
            <a:r>
              <a:rPr sz="1400" b="0" i="0">
                <a:solidFill>
                  <a:srgbClr val="3A4A5E"/>
                </a:solidFill>
                <a:latin typeface="Roboto"/>
                <a:ea typeface="Roboto"/>
                <a:cs typeface="Roboto"/>
              </a:rPr>
              <a:t>API pulls from your ERP or HR system can load users, assets, and more with no manual entry.</a:t>
            </a:r>
          </a:p>
        </p:txBody>
      </p:sp>
      <p:sp>
        <p:nvSpPr>
          <p:cNvPr id="38" name="Rounded Rectangle 37"/>
          <p:cNvSpPr/>
          <p:nvPr/>
        </p:nvSpPr>
        <p:spPr>
          <a:xfrm>
            <a:off x="5760720" y="4251960"/>
            <a:ext cx="5852159" cy="1188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600"/>
              </a:spcAft>
              <a:buNone/>
            </a:pPr>
            <a:r>
              <a:rPr sz="1700" b="1" i="0">
                <a:solidFill>
                  <a:srgbClr val="0B1F38"/>
                </a:solidFill>
                <a:latin typeface="Syne"/>
                <a:ea typeface="Syne"/>
                <a:cs typeface="Syne"/>
              </a:rPr>
              <a:t>Protect the fields reports rely on</a:t>
            </a:r>
          </a:p>
          <a:p>
            <a:pPr marL="0" indent="0" algn="l">
              <a:lnSpc>
                <a:spcPct val="110000"/>
              </a:lnSpc>
              <a:spcAft>
                <a:spcPts val="800"/>
              </a:spcAft>
              <a:buNone/>
            </a:pPr>
            <a:r>
              <a:rPr sz="1400" b="0" i="0">
                <a:solidFill>
                  <a:srgbClr val="3A4A5E"/>
                </a:solidFill>
                <a:latin typeface="Roboto"/>
                <a:ea typeface="Roboto"/>
                <a:cs typeface="Roboto"/>
              </a:rPr>
              <a:t>Odometer readings, actual times, department and account, cancellation type, TCO subcategory.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THE BIG IDEA</a:t>
            </a:r>
          </a:p>
        </p:txBody>
      </p:sp>
      <p:sp>
        <p:nvSpPr>
          <p:cNvPr id="3" name="Title 2"/>
          <p:cNvSpPr>
            <a:spLocks noGrp="1"/>
          </p:cNvSpPr>
          <p:nvPr>
            <p:ph type="title" idx="102"/>
          </p:nvPr>
        </p:nvSpPr>
        <p:spPr>
          <a:xfrm>
            <a:off x="640080" y="1325880"/>
            <a:ext cx="8229600" cy="2377440"/>
          </a:xfrm>
        </p:spPr>
        <p:txBody>
          <a:bodyPr wrap="square" lIns="91440" tIns="45720" rIns="91440" bIns="45720" rtlCol="0" anchor="t"/>
          <a:lstStyle/>
          <a:p>
            <a:pPr marL="0" indent="0" algn="l">
              <a:lnSpc>
                <a:spcPct val="110000"/>
              </a:lnSpc>
              <a:spcAft>
                <a:spcPts val="1200"/>
              </a:spcAft>
              <a:buNone/>
            </a:pPr>
            <a:r>
              <a:rPr sz="2800" b="1" i="0">
                <a:solidFill>
                  <a:srgbClr val="FFFFFF"/>
                </a:solidFill>
                <a:latin typeface="Syne"/>
                <a:ea typeface="Syne"/>
                <a:cs typeface="Syne"/>
              </a:rPr>
              <a:t>“The most valuable fleet metric </a:t>
            </a:r>
            <a:r>
              <a:rPr lang="en-US" sz="2800">
                <a:latin typeface="Syne"/>
                <a:ea typeface="Syne"/>
                <a:cs typeface="Syne"/>
              </a:rPr>
              <a:t>isn't</a:t>
            </a:r>
            <a:r>
              <a:rPr sz="2800" b="1" i="0">
                <a:solidFill>
                  <a:srgbClr val="FFFFFF"/>
                </a:solidFill>
                <a:latin typeface="Syne"/>
                <a:ea typeface="Syne"/>
                <a:cs typeface="Syne"/>
              </a:rPr>
              <a:t> a single number — </a:t>
            </a:r>
            <a:r>
              <a:rPr lang="en-US" sz="2800">
                <a:latin typeface="Syne"/>
                <a:ea typeface="Syne"/>
                <a:cs typeface="Syne"/>
              </a:rPr>
              <a:t>it's</a:t>
            </a:r>
            <a:r>
              <a:rPr sz="2800" b="1" i="0">
                <a:solidFill>
                  <a:srgbClr val="FFFFFF"/>
                </a:solidFill>
                <a:latin typeface="Syne"/>
                <a:ea typeface="Syne"/>
                <a:cs typeface="Syne"/>
              </a:rPr>
              <a:t> the story your data tells when the right metrics are viewed together.”</a:t>
            </a:r>
          </a:p>
          <a:p>
            <a:pPr marL="0" indent="0" algn="l">
              <a:spcAft>
                <a:spcPts val="800"/>
              </a:spcAft>
              <a:buNone/>
            </a:pPr>
            <a:r>
              <a:rPr sz="1400" b="0" i="0">
                <a:solidFill>
                  <a:srgbClr val="5CC6DC"/>
                </a:solidFill>
                <a:latin typeface="Roboto"/>
                <a:ea typeface="Roboto"/>
                <a:cs typeface="Roboto"/>
              </a:rPr>
              <a:t>The Fleet Utilization Benchmarking Guide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Seven mistakes: which is yours?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40</a:t>
            </a:fld>
            <a:endParaRPr lang="en-US"/>
          </a:p>
        </p:txBody>
      </p:sp>
      <p:graphicFrame>
        <p:nvGraphicFramePr>
          <p:cNvPr id="26" name="Table 25"/>
          <p:cNvGraphicFramePr>
            <a:graphicFrameLocks noGrp="1"/>
          </p:cNvGraphicFramePr>
          <p:nvPr/>
        </p:nvGraphicFramePr>
        <p:xfrm>
          <a:off x="548640" y="1417320"/>
          <a:ext cx="11064240" cy="3803904"/>
        </p:xfrm>
        <a:graphic>
          <a:graphicData uri="http://schemas.openxmlformats.org/drawingml/2006/table">
            <a:tbl>
              <a:tblPr/>
              <a:tblGrid>
                <a:gridCol w="3017520">
                  <a:extLst>
                    <a:ext uri="{9D8B030D-6E8A-4147-A177-3AD203B41FA5}">
                      <a16:colId xmlns:a16="http://schemas.microsoft.com/office/drawing/2014/main" val="20000"/>
                    </a:ext>
                  </a:extLst>
                </a:gridCol>
                <a:gridCol w="3429000">
                  <a:extLst>
                    <a:ext uri="{9D8B030D-6E8A-4147-A177-3AD203B41FA5}">
                      <a16:colId xmlns:a16="http://schemas.microsoft.com/office/drawing/2014/main" val="20001"/>
                    </a:ext>
                  </a:extLst>
                </a:gridCol>
                <a:gridCol w="4617720">
                  <a:extLst>
                    <a:ext uri="{9D8B030D-6E8A-4147-A177-3AD203B41FA5}">
                      <a16:colId xmlns:a16="http://schemas.microsoft.com/office/drawing/2014/main" val="20002"/>
                    </a:ext>
                  </a:extLst>
                </a:gridCol>
              </a:tblGrid>
              <a:tr h="475488">
                <a:tc>
                  <a:txBody>
                    <a:bodyPr/>
                    <a:lstStyle/>
                    <a:p>
                      <a:pPr marL="0" indent="0" algn="l">
                        <a:spcAft>
                          <a:spcPts val="0"/>
                        </a:spcAft>
                        <a:buNone/>
                      </a:pPr>
                      <a:r>
                        <a:rPr sz="1200" b="1" i="0">
                          <a:solidFill>
                            <a:srgbClr val="FFFFFF"/>
                          </a:solidFill>
                          <a:latin typeface="Roboto"/>
                          <a:ea typeface="Roboto"/>
                          <a:cs typeface="Roboto"/>
                        </a:rPr>
                        <a:t>Mistake</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A better approach</a:t>
                      </a:r>
                    </a:p>
                  </a:txBody>
                  <a:tcPr marL="109728" marR="109728" marT="54864" marB="54864" anchor="ctr">
                    <a:solidFill>
                      <a:srgbClr val="0B1F38"/>
                    </a:solidFill>
                  </a:tcPr>
                </a:tc>
                <a:tc>
                  <a:txBody>
                    <a:bodyPr/>
                    <a:lstStyle/>
                    <a:p>
                      <a:pPr marL="0" indent="0" algn="l">
                        <a:spcAft>
                          <a:spcPts val="0"/>
                        </a:spcAft>
                        <a:buNone/>
                      </a:pPr>
                      <a:r>
                        <a:rPr sz="1200" b="1" i="0">
                          <a:solidFill>
                            <a:srgbClr val="FFFFFF"/>
                          </a:solidFill>
                          <a:latin typeface="Roboto"/>
                          <a:ea typeface="Roboto"/>
                          <a:cs typeface="Roboto"/>
                        </a:rPr>
                        <a:t>How FleetCommander helps</a:t>
                      </a:r>
                    </a:p>
                  </a:txBody>
                  <a:tcPr marL="109728" marR="109728" marT="54864" marB="54864" anchor="ctr">
                    <a:solidFill>
                      <a:srgbClr val="0B1F38"/>
                    </a:solidFill>
                  </a:tcPr>
                </a:tc>
                <a:extLst>
                  <a:ext uri="{0D108BD9-81ED-4DB2-BD59-A6C34878D82A}">
                    <a16:rowId xmlns:a16="http://schemas.microsoft.com/office/drawing/2014/main" val="10000"/>
                  </a:ext>
                </a:extLst>
              </a:tr>
              <a:tr h="475488">
                <a:tc>
                  <a:txBody>
                    <a:bodyPr/>
                    <a:lstStyle/>
                    <a:p>
                      <a:pPr marL="0" indent="0" algn="l">
                        <a:spcAft>
                          <a:spcPts val="0"/>
                        </a:spcAft>
                        <a:buNone/>
                      </a:pPr>
                      <a:r>
                        <a:rPr sz="1200" b="1" i="0">
                          <a:solidFill>
                            <a:srgbClr val="0B1F38"/>
                          </a:solidFill>
                          <a:latin typeface="Roboto"/>
                          <a:ea typeface="Roboto"/>
                          <a:cs typeface="Roboto"/>
                        </a:rPr>
                        <a:t>1 · Relying on a single metric</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Review several metrics together</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Motor Pool Utilization shows use, idle, maintenance, and denials in one view</a:t>
                      </a:r>
                    </a:p>
                  </a:txBody>
                  <a:tcPr marL="109728" marR="109728" marT="54864" marB="54864" anchor="ctr">
                    <a:solidFill>
                      <a:srgbClr val="FFFFFF"/>
                    </a:solidFill>
                  </a:tcPr>
                </a:tc>
                <a:extLst>
                  <a:ext uri="{0D108BD9-81ED-4DB2-BD59-A6C34878D82A}">
                    <a16:rowId xmlns:a16="http://schemas.microsoft.com/office/drawing/2014/main" val="10001"/>
                  </a:ext>
                </a:extLst>
              </a:tr>
              <a:tr h="475488">
                <a:tc>
                  <a:txBody>
                    <a:bodyPr/>
                    <a:lstStyle/>
                    <a:p>
                      <a:pPr marL="0" indent="0" algn="l">
                        <a:spcAft>
                          <a:spcPts val="0"/>
                        </a:spcAft>
                        <a:buNone/>
                      </a:pPr>
                      <a:r>
                        <a:rPr sz="1200" b="1" i="0">
                          <a:solidFill>
                            <a:srgbClr val="0B1F38"/>
                          </a:solidFill>
                          <a:latin typeface="Roboto"/>
                          <a:ea typeface="Roboto"/>
                          <a:cs typeface="Roboto"/>
                        </a:rPr>
                        <a:t>2 · Looking at one month</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Compare month, quarter, and year</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Rerun any report for any date range and compare</a:t>
                      </a:r>
                    </a:p>
                  </a:txBody>
                  <a:tcPr marL="109728" marR="109728" marT="54864" marB="54864" anchor="ctr">
                    <a:solidFill>
                      <a:srgbClr val="F4F6FA"/>
                    </a:solidFill>
                  </a:tcPr>
                </a:tc>
                <a:extLst>
                  <a:ext uri="{0D108BD9-81ED-4DB2-BD59-A6C34878D82A}">
                    <a16:rowId xmlns:a16="http://schemas.microsoft.com/office/drawing/2014/main" val="10002"/>
                  </a:ext>
                </a:extLst>
              </a:tr>
              <a:tr h="475488">
                <a:tc>
                  <a:txBody>
                    <a:bodyPr/>
                    <a:lstStyle/>
                    <a:p>
                      <a:pPr marL="0" indent="0" algn="l">
                        <a:spcAft>
                          <a:spcPts val="0"/>
                        </a:spcAft>
                        <a:buNone/>
                      </a:pPr>
                      <a:r>
                        <a:rPr sz="1200" b="1" i="0">
                          <a:solidFill>
                            <a:srgbClr val="0B1F38"/>
                          </a:solidFill>
                          <a:latin typeface="Roboto"/>
                          <a:ea typeface="Roboto"/>
                          <a:cs typeface="Roboto"/>
                        </a:rPr>
                        <a:t>3 · Ignoring vehicle purpose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Benchmark like with like</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Filter by usage type, asset type, and site</a:t>
                      </a:r>
                    </a:p>
                  </a:txBody>
                  <a:tcPr marL="109728" marR="109728" marT="54864" marB="54864" anchor="ctr">
                    <a:solidFill>
                      <a:srgbClr val="FFFFFF"/>
                    </a:solidFill>
                  </a:tcPr>
                </a:tc>
                <a:extLst>
                  <a:ext uri="{0D108BD9-81ED-4DB2-BD59-A6C34878D82A}">
                    <a16:rowId xmlns:a16="http://schemas.microsoft.com/office/drawing/2014/main" val="10003"/>
                  </a:ext>
                </a:extLst>
              </a:tr>
              <a:tr h="475488">
                <a:tc>
                  <a:txBody>
                    <a:bodyPr/>
                    <a:lstStyle/>
                    <a:p>
                      <a:pPr marL="0" indent="0" algn="l">
                        <a:spcAft>
                          <a:spcPts val="0"/>
                        </a:spcAft>
                        <a:buNone/>
                      </a:pPr>
                      <a:r>
                        <a:rPr sz="1200" b="1" i="0">
                          <a:solidFill>
                            <a:srgbClr val="0B1F38"/>
                          </a:solidFill>
                          <a:latin typeface="Roboto"/>
                          <a:ea typeface="Roboto"/>
                          <a:cs typeface="Roboto"/>
                        </a:rPr>
                        <a:t>4 · Activity vs. efficiency</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Could demand shift to overlooked vehicles?</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Compare % Days Used across similar vehicles</a:t>
                      </a:r>
                    </a:p>
                  </a:txBody>
                  <a:tcPr marL="109728" marR="109728" marT="54864" marB="54864" anchor="ctr">
                    <a:solidFill>
                      <a:srgbClr val="F4F6FA"/>
                    </a:solidFill>
                  </a:tcPr>
                </a:tc>
                <a:extLst>
                  <a:ext uri="{0D108BD9-81ED-4DB2-BD59-A6C34878D82A}">
                    <a16:rowId xmlns:a16="http://schemas.microsoft.com/office/drawing/2014/main" val="10004"/>
                  </a:ext>
                </a:extLst>
              </a:tr>
              <a:tr h="475488">
                <a:tc>
                  <a:txBody>
                    <a:bodyPr/>
                    <a:lstStyle/>
                    <a:p>
                      <a:pPr marL="0" indent="0" algn="l">
                        <a:spcAft>
                          <a:spcPts val="0"/>
                        </a:spcAft>
                        <a:buNone/>
                      </a:pPr>
                      <a:r>
                        <a:rPr sz="1200" b="1" i="0">
                          <a:solidFill>
                            <a:srgbClr val="0B1F38"/>
                          </a:solidFill>
                          <a:latin typeface="Roboto"/>
                          <a:ea typeface="Roboto"/>
                          <a:cs typeface="Roboto"/>
                        </a:rPr>
                        <a:t>5 · Data without action</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Set a review rhythm</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Same reports, same filters, every month</a:t>
                      </a:r>
                    </a:p>
                  </a:txBody>
                  <a:tcPr marL="109728" marR="109728" marT="54864" marB="54864" anchor="ctr">
                    <a:solidFill>
                      <a:srgbClr val="FFFFFF"/>
                    </a:solidFill>
                  </a:tcPr>
                </a:tc>
                <a:extLst>
                  <a:ext uri="{0D108BD9-81ED-4DB2-BD59-A6C34878D82A}">
                    <a16:rowId xmlns:a16="http://schemas.microsoft.com/office/drawing/2014/main" val="10005"/>
                  </a:ext>
                </a:extLst>
              </a:tr>
              <a:tr h="475488">
                <a:tc>
                  <a:txBody>
                    <a:bodyPr/>
                    <a:lstStyle/>
                    <a:p>
                      <a:pPr marL="0" indent="0" algn="l">
                        <a:spcAft>
                          <a:spcPts val="0"/>
                        </a:spcAft>
                        <a:buNone/>
                      </a:pPr>
                      <a:r>
                        <a:rPr sz="1200" b="1" i="0">
                          <a:solidFill>
                            <a:srgbClr val="0B1F38"/>
                          </a:solidFill>
                          <a:latin typeface="Roboto"/>
                          <a:ea typeface="Roboto"/>
                          <a:cs typeface="Roboto"/>
                        </a:rPr>
                        <a:t>6 · Assuming more vehicles fix it</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Check distribution, policies, downtime first</a:t>
                      </a:r>
                    </a:p>
                  </a:txBody>
                  <a:tcPr marL="109728" marR="109728" marT="54864" marB="54864" anchor="ctr">
                    <a:solidFill>
                      <a:srgbClr val="F4F6FA"/>
                    </a:solidFill>
                  </a:tcPr>
                </a:tc>
                <a:tc>
                  <a:txBody>
                    <a:bodyPr/>
                    <a:lstStyle/>
                    <a:p>
                      <a:pPr marL="0" indent="0" algn="l">
                        <a:spcAft>
                          <a:spcPts val="0"/>
                        </a:spcAft>
                        <a:buNone/>
                      </a:pPr>
                      <a:r>
                        <a:rPr sz="1200" b="0" i="0">
                          <a:solidFill>
                            <a:srgbClr val="3A4A5E"/>
                          </a:solidFill>
                          <a:latin typeface="Roboto"/>
                          <a:ea typeface="Roboto"/>
                          <a:cs typeface="Roboto"/>
                        </a:rPr>
                        <a:t>Cancellations, Vehicle Availability, and Idle Vehicles before you buy</a:t>
                      </a:r>
                    </a:p>
                  </a:txBody>
                  <a:tcPr marL="109728" marR="109728" marT="54864" marB="54864" anchor="ctr">
                    <a:solidFill>
                      <a:srgbClr val="F4F6FA"/>
                    </a:solidFill>
                  </a:tcPr>
                </a:tc>
                <a:extLst>
                  <a:ext uri="{0D108BD9-81ED-4DB2-BD59-A6C34878D82A}">
                    <a16:rowId xmlns:a16="http://schemas.microsoft.com/office/drawing/2014/main" val="10006"/>
                  </a:ext>
                </a:extLst>
              </a:tr>
              <a:tr h="475488">
                <a:tc>
                  <a:txBody>
                    <a:bodyPr/>
                    <a:lstStyle/>
                    <a:p>
                      <a:pPr marL="0" indent="0" algn="l">
                        <a:spcAft>
                          <a:spcPts val="0"/>
                        </a:spcAft>
                        <a:buNone/>
                      </a:pPr>
                      <a:r>
                        <a:rPr sz="1200" b="1" i="0">
                          <a:solidFill>
                            <a:srgbClr val="0B1F38"/>
                          </a:solidFill>
                          <a:latin typeface="Roboto"/>
                          <a:ea typeface="Roboto"/>
                          <a:cs typeface="Roboto"/>
                        </a:rPr>
                        <a:t>7 · Benchmarking without goals</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Define success first</a:t>
                      </a:r>
                    </a:p>
                  </a:txBody>
                  <a:tcPr marL="109728" marR="109728" marT="54864" marB="54864" anchor="ctr">
                    <a:solidFill>
                      <a:srgbClr val="FFFFFF"/>
                    </a:solidFill>
                  </a:tcPr>
                </a:tc>
                <a:tc>
                  <a:txBody>
                    <a:bodyPr/>
                    <a:lstStyle/>
                    <a:p>
                      <a:pPr marL="0" indent="0" algn="l">
                        <a:spcAft>
                          <a:spcPts val="0"/>
                        </a:spcAft>
                        <a:buNone/>
                      </a:pPr>
                      <a:r>
                        <a:rPr sz="1200" b="0" i="0">
                          <a:solidFill>
                            <a:srgbClr val="3A4A5E"/>
                          </a:solidFill>
                          <a:latin typeface="Roboto"/>
                          <a:ea typeface="Roboto"/>
                          <a:cs typeface="Roboto"/>
                        </a:rPr>
                        <a:t>Match your report set to your goal</a:t>
                      </a:r>
                    </a:p>
                  </a:txBody>
                  <a:tcPr marL="109728" marR="109728" marT="54864" marB="54864" anchor="ctr">
                    <a:solidFill>
                      <a:srgbClr val="FFFFFF"/>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SECTION 04</a:t>
            </a:r>
          </a:p>
        </p:txBody>
      </p:sp>
      <p:sp>
        <p:nvSpPr>
          <p:cNvPr id="3" name="Title 2"/>
          <p:cNvSpPr>
            <a:spLocks noGrp="1"/>
          </p:cNvSpPr>
          <p:nvPr>
            <p:ph type="title" idx="102"/>
          </p:nvPr>
        </p:nvSpPr>
        <p:spPr/>
        <p:txBody>
          <a:bodyPr wrap="square"/>
          <a:lstStyle/>
          <a:p>
            <a:pPr marL="0" indent="0" algn="l">
              <a:spcAft>
                <a:spcPts val="800"/>
              </a:spcAft>
              <a:buNone/>
            </a:pPr>
            <a:r>
              <a:rPr sz="4000" b="1" i="0">
                <a:solidFill>
                  <a:srgbClr val="FFFFFF"/>
                </a:solidFill>
                <a:latin typeface="Syne"/>
                <a:ea typeface="Syne"/>
                <a:cs typeface="Syne"/>
              </a:rPr>
              <a:t>Put It Into Practice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One monthly dashboard, three ways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42</a:t>
            </a:fld>
            <a:endParaRPr lang="en-US"/>
          </a:p>
        </p:txBody>
      </p:sp>
      <p:sp>
        <p:nvSpPr>
          <p:cNvPr id="26" name="Rounded Rectangle 25"/>
          <p:cNvSpPr/>
          <p:nvPr/>
        </p:nvSpPr>
        <p:spPr>
          <a:xfrm>
            <a:off x="548640" y="1417320"/>
            <a:ext cx="3505200" cy="32918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IN FLEETCOMMANDER</a:t>
            </a:r>
          </a:p>
          <a:p>
            <a:pPr marL="0" indent="0" algn="l">
              <a:spcAft>
                <a:spcPts val="1200"/>
              </a:spcAft>
              <a:buNone/>
            </a:pPr>
            <a:r>
              <a:rPr sz="2200" b="1" i="0">
                <a:solidFill>
                  <a:srgbClr val="0B1F38"/>
                </a:solidFill>
                <a:latin typeface="Syne"/>
                <a:ea typeface="Syne"/>
                <a:cs typeface="Syne"/>
              </a:rPr>
              <a:t>Report Center</a:t>
            </a:r>
          </a:p>
          <a:p>
            <a:pPr marL="285750" indent="-285750" algn="l">
              <a:spcAft>
                <a:spcPts val="600"/>
              </a:spcAft>
              <a:buSzPct val="100000"/>
              <a:buChar char="●"/>
            </a:pPr>
            <a:r>
              <a:rPr sz="1300" b="0" i="0">
                <a:solidFill>
                  <a:srgbClr val="3A4A5E"/>
                </a:solidFill>
                <a:latin typeface="Roboto"/>
                <a:ea typeface="Roboto"/>
                <a:cs typeface="Roboto"/>
              </a:rPr>
              <a:t>Run the same core reports each month</a:t>
            </a:r>
          </a:p>
          <a:p>
            <a:pPr marL="285750" indent="-285750" algn="l">
              <a:spcAft>
                <a:spcPts val="600"/>
              </a:spcAft>
              <a:buSzPct val="100000"/>
              <a:buChar char="●"/>
            </a:pPr>
            <a:r>
              <a:rPr sz="1300" b="0" i="0">
                <a:solidFill>
                  <a:srgbClr val="3A4A5E"/>
                </a:solidFill>
                <a:latin typeface="Roboto"/>
                <a:ea typeface="Roboto"/>
                <a:cs typeface="Roboto"/>
              </a:rPr>
              <a:t>Use the same filters and date ranges every time</a:t>
            </a:r>
          </a:p>
          <a:p>
            <a:pPr marL="285750" indent="-285750" algn="l">
              <a:spcAft>
                <a:spcPts val="600"/>
              </a:spcAft>
              <a:buSzPct val="100000"/>
              <a:buChar char="●"/>
            </a:pPr>
            <a:r>
              <a:rPr sz="1300" b="0" i="0">
                <a:solidFill>
                  <a:srgbClr val="3A4A5E"/>
                </a:solidFill>
                <a:latin typeface="Roboto"/>
                <a:ea typeface="Roboto"/>
                <a:cs typeface="Roboto"/>
              </a:rPr>
              <a:t>Core set: Vehicle Usage, Motor Pool Utilization, TCO</a:t>
            </a:r>
          </a:p>
          <a:p>
            <a:pPr marL="0" indent="0" algn="l">
              <a:spcAft>
                <a:spcPts val="0"/>
              </a:spcAft>
              <a:buNone/>
            </a:pPr>
            <a:r>
              <a:rPr sz="1300" b="1" i="0">
                <a:solidFill>
                  <a:srgbClr val="3773BC"/>
                </a:solidFill>
                <a:latin typeface="Roboto"/>
                <a:ea typeface="Roboto"/>
                <a:cs typeface="Roboto"/>
              </a:rPr>
              <a:t>Best for: </a:t>
            </a:r>
            <a:r>
              <a:rPr sz="1300" b="0" i="0">
                <a:solidFill>
                  <a:srgbClr val="3773BC"/>
                </a:solidFill>
                <a:latin typeface="Roboto"/>
                <a:ea typeface="Roboto"/>
                <a:cs typeface="Roboto"/>
              </a:rPr>
              <a:t>a fast, consistent monthly check.</a:t>
            </a:r>
          </a:p>
        </p:txBody>
      </p:sp>
      <p:sp>
        <p:nvSpPr>
          <p:cNvPr id="27" name="Rounded Rectangle 26"/>
          <p:cNvSpPr/>
          <p:nvPr/>
        </p:nvSpPr>
        <p:spPr>
          <a:xfrm>
            <a:off x="2636520" y="1280160"/>
            <a:ext cx="1188720" cy="274320"/>
          </a:xfrm>
          <a:prstGeom prst="roundRect">
            <a:avLst>
              <a:gd name="adj" fmla="val 50000"/>
            </a:avLst>
          </a:prstGeom>
          <a:solidFill>
            <a:srgbClr val="F58220"/>
          </a:solidFill>
          <a:ln>
            <a:noFill/>
          </a:ln>
          <a:effectLst/>
        </p:spPr>
        <p:style>
          <a:lnRef idx="1">
            <a:schemeClr val="accent1"/>
          </a:lnRef>
          <a:fillRef idx="3">
            <a:schemeClr val="accent1"/>
          </a:fillRef>
          <a:effectRef idx="2">
            <a:schemeClr val="accent1"/>
          </a:effectRef>
          <a:fontRef idx="minor">
            <a:schemeClr val="lt1"/>
          </a:fontRef>
        </p:style>
        <p:txBody>
          <a:bodyPr wrap="square" lIns="18288" tIns="16459" rIns="18288" bIns="16459" rtlCol="0" anchor="ctr"/>
          <a:lstStyle/>
          <a:p>
            <a:pPr marL="0" indent="0" algn="ctr">
              <a:spcAft>
                <a:spcPts val="0"/>
              </a:spcAft>
              <a:buNone/>
            </a:pPr>
            <a:r>
              <a:rPr sz="900" b="1" i="0" spc="50">
                <a:solidFill>
                  <a:srgbClr val="FFFFFF"/>
                </a:solidFill>
                <a:latin typeface="Roboto"/>
                <a:ea typeface="Roboto"/>
                <a:cs typeface="Roboto"/>
              </a:rPr>
              <a:t>COMING SOON</a:t>
            </a:r>
          </a:p>
        </p:txBody>
      </p:sp>
      <p:sp>
        <p:nvSpPr>
          <p:cNvPr id="28" name="Rounded Rectangle 27"/>
          <p:cNvSpPr/>
          <p:nvPr/>
        </p:nvSpPr>
        <p:spPr>
          <a:xfrm>
            <a:off x="4328160" y="1417320"/>
            <a:ext cx="3505200" cy="32918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EXPORT AND BUILD</a:t>
            </a:r>
          </a:p>
          <a:p>
            <a:pPr marL="0" indent="0" algn="l">
              <a:spcAft>
                <a:spcPts val="1200"/>
              </a:spcAft>
              <a:buNone/>
            </a:pPr>
            <a:r>
              <a:rPr sz="2200" b="1" i="0">
                <a:solidFill>
                  <a:srgbClr val="0B1F38"/>
                </a:solidFill>
                <a:latin typeface="Syne"/>
                <a:ea typeface="Syne"/>
                <a:cs typeface="Syne"/>
              </a:rPr>
              <a:t>Excel</a:t>
            </a:r>
          </a:p>
          <a:p>
            <a:pPr marL="285750" indent="-285750" algn="l">
              <a:spcAft>
                <a:spcPts val="600"/>
              </a:spcAft>
              <a:buSzPct val="100000"/>
              <a:buChar char="●"/>
            </a:pPr>
            <a:r>
              <a:rPr sz="1300" b="0" i="0">
                <a:solidFill>
                  <a:srgbClr val="3A4A5E"/>
                </a:solidFill>
                <a:latin typeface="Roboto"/>
                <a:ea typeface="Roboto"/>
                <a:cs typeface="Roboto"/>
              </a:rPr>
              <a:t>Export each report to Excel</a:t>
            </a:r>
          </a:p>
          <a:p>
            <a:pPr marL="285750" indent="-285750" algn="l">
              <a:spcAft>
                <a:spcPts val="600"/>
              </a:spcAft>
              <a:buSzPct val="100000"/>
              <a:buChar char="●"/>
            </a:pPr>
            <a:r>
              <a:rPr sz="1300" b="0" i="0">
                <a:solidFill>
                  <a:srgbClr val="3A4A5E"/>
                </a:solidFill>
                <a:latin typeface="Roboto"/>
                <a:ea typeface="Roboto"/>
                <a:cs typeface="Roboto"/>
              </a:rPr>
              <a:t>Join reports on vehicle (XLOOKUP or Power Query)</a:t>
            </a:r>
          </a:p>
          <a:p>
            <a:pPr marL="285750" indent="-285750" algn="l">
              <a:spcAft>
                <a:spcPts val="600"/>
              </a:spcAft>
              <a:buSzPct val="100000"/>
              <a:buChar char="●"/>
            </a:pPr>
            <a:r>
              <a:rPr sz="1300" b="0" i="0">
                <a:solidFill>
                  <a:srgbClr val="3A4A5E"/>
                </a:solidFill>
                <a:latin typeface="Roboto"/>
                <a:ea typeface="Roboto"/>
                <a:cs typeface="Roboto"/>
              </a:rPr>
              <a:t>Pivot by month, department, or class; add rates like cost per mile</a:t>
            </a:r>
          </a:p>
          <a:p>
            <a:pPr marL="0" indent="0" algn="l">
              <a:spcAft>
                <a:spcPts val="0"/>
              </a:spcAft>
              <a:buNone/>
            </a:pPr>
            <a:r>
              <a:rPr sz="1300" b="1" i="0">
                <a:solidFill>
                  <a:srgbClr val="3773BC"/>
                </a:solidFill>
                <a:latin typeface="Roboto"/>
                <a:ea typeface="Roboto"/>
                <a:cs typeface="Roboto"/>
              </a:rPr>
              <a:t>Best for: </a:t>
            </a:r>
            <a:r>
              <a:rPr sz="1300" b="0" i="0">
                <a:solidFill>
                  <a:srgbClr val="3773BC"/>
                </a:solidFill>
                <a:latin typeface="Roboto"/>
                <a:ea typeface="Roboto"/>
                <a:cs typeface="Roboto"/>
              </a:rPr>
              <a:t>custom KPIs and trends over time.</a:t>
            </a:r>
          </a:p>
        </p:txBody>
      </p:sp>
      <p:sp>
        <p:nvSpPr>
          <p:cNvPr id="29" name="Rounded Rectangle 28"/>
          <p:cNvSpPr/>
          <p:nvPr/>
        </p:nvSpPr>
        <p:spPr>
          <a:xfrm>
            <a:off x="8107680" y="1417320"/>
            <a:ext cx="3505200" cy="329184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74320" tIns="246888" rIns="274320" bIns="246888" rtlCol="0" anchor="t"/>
          <a:lstStyle/>
          <a:p>
            <a:pPr marL="0" indent="0" algn="l">
              <a:spcAft>
                <a:spcPts val="400"/>
              </a:spcAft>
              <a:buNone/>
            </a:pPr>
            <a:r>
              <a:rPr sz="1100" b="1" i="0" spc="200">
                <a:solidFill>
                  <a:srgbClr val="F58220"/>
                </a:solidFill>
                <a:latin typeface="Roboto"/>
                <a:ea typeface="Roboto"/>
                <a:cs typeface="Roboto"/>
              </a:rPr>
              <a:t>EXPORT AND ASK</a:t>
            </a:r>
          </a:p>
          <a:p>
            <a:pPr marL="0" indent="0" algn="l">
              <a:spcAft>
                <a:spcPts val="1200"/>
              </a:spcAft>
              <a:buNone/>
            </a:pPr>
            <a:r>
              <a:rPr sz="2200" b="1" i="0">
                <a:solidFill>
                  <a:srgbClr val="FFFFFF"/>
                </a:solidFill>
                <a:latin typeface="Syne"/>
                <a:ea typeface="Syne"/>
                <a:cs typeface="Syne"/>
              </a:rPr>
              <a:t>AI-created dashboard</a:t>
            </a:r>
          </a:p>
          <a:p>
            <a:pPr marL="285750" indent="-285750" algn="l">
              <a:spcAft>
                <a:spcPts val="600"/>
              </a:spcAft>
              <a:buSzPct val="100000"/>
              <a:buChar char="●"/>
            </a:pPr>
            <a:r>
              <a:rPr sz="1300" b="0" i="0">
                <a:solidFill>
                  <a:srgbClr val="BFD0E4"/>
                </a:solidFill>
                <a:latin typeface="Roboto"/>
                <a:ea typeface="Roboto"/>
                <a:cs typeface="Roboto"/>
              </a:rPr>
              <a:t>Export reports to Excel or CSV</a:t>
            </a:r>
          </a:p>
          <a:p>
            <a:pPr marL="285750" indent="-285750" algn="l">
              <a:spcAft>
                <a:spcPts val="600"/>
              </a:spcAft>
              <a:buSzPct val="100000"/>
              <a:buChar char="●"/>
            </a:pPr>
            <a:r>
              <a:rPr sz="1300" b="0" i="0">
                <a:solidFill>
                  <a:srgbClr val="BFD0E4"/>
                </a:solidFill>
                <a:latin typeface="Roboto"/>
                <a:ea typeface="Roboto"/>
                <a:cs typeface="Roboto"/>
              </a:rPr>
              <a:t>Upload to your approved AI tool</a:t>
            </a:r>
          </a:p>
          <a:p>
            <a:pPr marL="285750" indent="-285750" algn="l">
              <a:spcAft>
                <a:spcPts val="600"/>
              </a:spcAft>
              <a:buSzPct val="100000"/>
              <a:buChar char="●"/>
            </a:pPr>
            <a:r>
              <a:rPr sz="1300" b="0" i="0">
                <a:solidFill>
                  <a:srgbClr val="BFD0E4"/>
                </a:solidFill>
                <a:latin typeface="Roboto"/>
                <a:ea typeface="Roboto"/>
                <a:cs typeface="Roboto"/>
              </a:rPr>
              <a:t>Ask for charts and a summary; check the numbers</a:t>
            </a:r>
          </a:p>
          <a:p>
            <a:pPr marL="0" indent="0" algn="l">
              <a:spcAft>
                <a:spcPts val="0"/>
              </a:spcAft>
              <a:buNone/>
            </a:pPr>
            <a:r>
              <a:rPr sz="1300" b="1" i="0">
                <a:solidFill>
                  <a:srgbClr val="5CC6DC"/>
                </a:solidFill>
                <a:latin typeface="Roboto"/>
                <a:ea typeface="Roboto"/>
                <a:cs typeface="Roboto"/>
              </a:rPr>
              <a:t>Best for: </a:t>
            </a:r>
            <a:r>
              <a:rPr sz="1300" b="0" i="0">
                <a:solidFill>
                  <a:srgbClr val="5CC6DC"/>
                </a:solidFill>
                <a:latin typeface="Roboto"/>
                <a:ea typeface="Roboto"/>
                <a:cs typeface="Roboto"/>
              </a:rPr>
              <a:t>fast visuals and executive summaries.</a:t>
            </a:r>
          </a:p>
        </p:txBody>
      </p:sp>
      <p:sp>
        <p:nvSpPr>
          <p:cNvPr id="30" name="Rounded Rectangle 29"/>
          <p:cNvSpPr/>
          <p:nvPr/>
        </p:nvSpPr>
        <p:spPr>
          <a:xfrm>
            <a:off x="548640" y="4937760"/>
            <a:ext cx="11064240" cy="50292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01168" tIns="181051" rIns="201168" bIns="181051" rtlCol="0" anchor="ctr"/>
          <a:lstStyle/>
          <a:p>
            <a:pPr marL="0" indent="0" algn="l">
              <a:spcAft>
                <a:spcPts val="800"/>
              </a:spcAft>
              <a:buNone/>
            </a:pPr>
            <a:r>
              <a:rPr sz="1300" b="1" i="0">
                <a:solidFill>
                  <a:srgbClr val="0B1F38"/>
                </a:solidFill>
                <a:latin typeface="Roboto"/>
                <a:ea typeface="Roboto"/>
                <a:cs typeface="Roboto"/>
              </a:rPr>
              <a:t>Track the same items every month: </a:t>
            </a:r>
            <a:r>
              <a:rPr sz="1300" b="0" i="0">
                <a:solidFill>
                  <a:srgbClr val="3A4A5E"/>
                </a:solidFill>
                <a:latin typeface="Roboto"/>
                <a:ea typeface="Roboto"/>
                <a:cs typeface="Roboto"/>
              </a:rPr>
              <a:t>reservations, utilization, idle vehicles, availability and downtime, denials, cost per utilized vehicle, department demand, and trend vs. last month and year.</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Make benchmarking a habit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43</a:t>
            </a:fld>
            <a:endParaRPr lang="en-US"/>
          </a:p>
        </p:txBody>
      </p:sp>
      <p:sp>
        <p:nvSpPr>
          <p:cNvPr id="26" name="Rounded Rectangle 25"/>
          <p:cNvSpPr/>
          <p:nvPr/>
        </p:nvSpPr>
        <p:spPr>
          <a:xfrm>
            <a:off x="54864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20040" tIns="288036" rIns="320040" bIns="288036" rtlCol="0" anchor="t"/>
          <a:lstStyle/>
          <a:p>
            <a:pPr marL="0" indent="0" algn="l">
              <a:spcAft>
                <a:spcPts val="1200"/>
              </a:spcAft>
              <a:buNone/>
            </a:pPr>
            <a:r>
              <a:rPr sz="2400" b="1" i="0">
                <a:solidFill>
                  <a:srgbClr val="0B1F38"/>
                </a:solidFill>
                <a:latin typeface="Syne"/>
                <a:ea typeface="Syne"/>
                <a:cs typeface="Syne"/>
              </a:rPr>
              <a:t>Monthly</a:t>
            </a:r>
          </a:p>
          <a:p>
            <a:pPr marL="285750" indent="-285750" algn="l">
              <a:spcAft>
                <a:spcPts val="800"/>
              </a:spcAft>
              <a:buSzPct val="100000"/>
              <a:buChar char="●"/>
            </a:pPr>
            <a:r>
              <a:rPr sz="1500" b="0" i="0">
                <a:solidFill>
                  <a:srgbClr val="3A4A5E"/>
                </a:solidFill>
                <a:latin typeface="Roboto"/>
                <a:ea typeface="Roboto"/>
                <a:cs typeface="Roboto"/>
              </a:rPr>
              <a:t>Review the utilization dashboard</a:t>
            </a:r>
          </a:p>
          <a:p>
            <a:pPr marL="285750" indent="-285750" algn="l">
              <a:spcAft>
                <a:spcPts val="800"/>
              </a:spcAft>
              <a:buSzPct val="100000"/>
              <a:buChar char="●"/>
            </a:pPr>
            <a:r>
              <a:rPr sz="1500" b="0" i="0">
                <a:solidFill>
                  <a:srgbClr val="3A4A5E"/>
                </a:solidFill>
                <a:latin typeface="Roboto"/>
                <a:ea typeface="Roboto"/>
                <a:cs typeface="Roboto"/>
              </a:rPr>
              <a:t>Identify unusual trends</a:t>
            </a:r>
          </a:p>
          <a:p>
            <a:pPr marL="285750" indent="-285750" algn="l">
              <a:spcAft>
                <a:spcPts val="800"/>
              </a:spcAft>
              <a:buSzPct val="100000"/>
              <a:buChar char="●"/>
            </a:pPr>
            <a:r>
              <a:rPr sz="1500" b="0" i="0">
                <a:solidFill>
                  <a:srgbClr val="3A4A5E"/>
                </a:solidFill>
                <a:latin typeface="Roboto"/>
                <a:ea typeface="Roboto"/>
                <a:cs typeface="Roboto"/>
              </a:rPr>
              <a:t>Monitor idle vehicles</a:t>
            </a:r>
          </a:p>
          <a:p>
            <a:pPr marL="285750" indent="-285750" algn="l">
              <a:spcAft>
                <a:spcPts val="800"/>
              </a:spcAft>
              <a:buSzPct val="100000"/>
              <a:buChar char="●"/>
            </a:pPr>
            <a:r>
              <a:rPr sz="1500" b="0" i="0">
                <a:solidFill>
                  <a:srgbClr val="3A4A5E"/>
                </a:solidFill>
                <a:latin typeface="Roboto"/>
                <a:ea typeface="Roboto"/>
                <a:cs typeface="Roboto"/>
              </a:rPr>
              <a:t>Review reservation denials</a:t>
            </a:r>
          </a:p>
          <a:p>
            <a:pPr marL="0" indent="0" algn="l">
              <a:spcAft>
                <a:spcPts val="600"/>
              </a:spcAft>
              <a:buNone/>
            </a:pPr>
            <a:endParaRPr sz="1500" b="0" i="0">
              <a:solidFill>
                <a:srgbClr val="3A4A5E"/>
              </a:solidFill>
              <a:latin typeface="Roboto"/>
              <a:ea typeface="Roboto"/>
              <a:cs typeface="Roboto"/>
            </a:endParaRPr>
          </a:p>
          <a:p>
            <a:pPr marL="0" indent="0" algn="l">
              <a:spcAft>
                <a:spcPts val="0"/>
              </a:spcAft>
              <a:buNone/>
            </a:pPr>
            <a:r>
              <a:rPr sz="1250" b="1" i="0">
                <a:solidFill>
                  <a:srgbClr val="F58220"/>
                </a:solidFill>
                <a:latin typeface="Roboto"/>
                <a:ea typeface="Roboto"/>
                <a:cs typeface="Roboto"/>
              </a:rPr>
              <a:t>In FleetCommander: </a:t>
            </a:r>
            <a:r>
              <a:rPr sz="1250" b="0" i="0">
                <a:solidFill>
                  <a:srgbClr val="3773BC"/>
                </a:solidFill>
                <a:latin typeface="Roboto"/>
                <a:ea typeface="Roboto"/>
                <a:cs typeface="Roboto"/>
              </a:rPr>
              <a:t>Vehicle Usage + Motor Pool Utilization; Cancellations by reason</a:t>
            </a:r>
          </a:p>
        </p:txBody>
      </p:sp>
      <p:sp>
        <p:nvSpPr>
          <p:cNvPr id="27" name="Rounded Rectangle 26"/>
          <p:cNvSpPr/>
          <p:nvPr/>
        </p:nvSpPr>
        <p:spPr>
          <a:xfrm>
            <a:off x="4328160" y="1417320"/>
            <a:ext cx="3505200" cy="402336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20040" tIns="288036" rIns="320040" bIns="288036" rtlCol="0" anchor="t"/>
          <a:lstStyle/>
          <a:p>
            <a:pPr marL="0" indent="0" algn="l">
              <a:spcAft>
                <a:spcPts val="1200"/>
              </a:spcAft>
              <a:buNone/>
            </a:pPr>
            <a:r>
              <a:rPr sz="2400" b="1" i="0">
                <a:solidFill>
                  <a:srgbClr val="0B1F38"/>
                </a:solidFill>
                <a:latin typeface="Syne"/>
                <a:ea typeface="Syne"/>
                <a:cs typeface="Syne"/>
              </a:rPr>
              <a:t>Quarterly</a:t>
            </a:r>
          </a:p>
          <a:p>
            <a:pPr marL="285750" indent="-285750" algn="l">
              <a:spcAft>
                <a:spcPts val="800"/>
              </a:spcAft>
              <a:buSzPct val="100000"/>
              <a:buChar char="●"/>
            </a:pPr>
            <a:r>
              <a:rPr sz="1500" b="0" i="0">
                <a:solidFill>
                  <a:srgbClr val="3A4A5E"/>
                </a:solidFill>
                <a:latin typeface="Roboto"/>
                <a:ea typeface="Roboto"/>
                <a:cs typeface="Roboto"/>
              </a:rPr>
              <a:t>Compare department performance</a:t>
            </a:r>
          </a:p>
          <a:p>
            <a:pPr marL="285750" indent="-285750" algn="l">
              <a:spcAft>
                <a:spcPts val="800"/>
              </a:spcAft>
              <a:buSzPct val="100000"/>
              <a:buChar char="●"/>
            </a:pPr>
            <a:r>
              <a:rPr sz="1500" b="0" i="0">
                <a:solidFill>
                  <a:srgbClr val="3A4A5E"/>
                </a:solidFill>
                <a:latin typeface="Roboto"/>
                <a:ea typeface="Roboto"/>
                <a:cs typeface="Roboto"/>
              </a:rPr>
              <a:t>Evaluate vehicle distribution</a:t>
            </a:r>
          </a:p>
          <a:p>
            <a:pPr marL="285750" indent="-285750" algn="l">
              <a:spcAft>
                <a:spcPts val="800"/>
              </a:spcAft>
              <a:buSzPct val="100000"/>
              <a:buChar char="●"/>
            </a:pPr>
            <a:r>
              <a:rPr sz="1500" b="0" i="0">
                <a:solidFill>
                  <a:srgbClr val="3A4A5E"/>
                </a:solidFill>
                <a:latin typeface="Roboto"/>
                <a:ea typeface="Roboto"/>
                <a:cs typeface="Roboto"/>
              </a:rPr>
              <a:t>Review operating costs</a:t>
            </a:r>
          </a:p>
          <a:p>
            <a:pPr marL="285750" indent="-285750" algn="l">
              <a:spcAft>
                <a:spcPts val="800"/>
              </a:spcAft>
              <a:buSzPct val="100000"/>
              <a:buChar char="●"/>
            </a:pPr>
            <a:r>
              <a:rPr sz="1500" b="0" i="0">
                <a:solidFill>
                  <a:srgbClr val="3A4A5E"/>
                </a:solidFill>
                <a:latin typeface="Roboto"/>
                <a:ea typeface="Roboto"/>
                <a:cs typeface="Roboto"/>
              </a:rPr>
              <a:t>Identify reassignment opportunities</a:t>
            </a:r>
          </a:p>
          <a:p>
            <a:pPr marL="0" indent="0" algn="l">
              <a:spcAft>
                <a:spcPts val="600"/>
              </a:spcAft>
              <a:buNone/>
            </a:pPr>
            <a:endParaRPr sz="1500" b="0" i="0">
              <a:solidFill>
                <a:srgbClr val="3A4A5E"/>
              </a:solidFill>
              <a:latin typeface="Roboto"/>
              <a:ea typeface="Roboto"/>
              <a:cs typeface="Roboto"/>
            </a:endParaRPr>
          </a:p>
          <a:p>
            <a:pPr marL="0" indent="0" algn="l">
              <a:spcAft>
                <a:spcPts val="0"/>
              </a:spcAft>
              <a:buNone/>
            </a:pPr>
            <a:r>
              <a:rPr sz="1250" b="1" i="0">
                <a:solidFill>
                  <a:srgbClr val="F58220"/>
                </a:solidFill>
                <a:latin typeface="Roboto"/>
                <a:ea typeface="Roboto"/>
                <a:cs typeface="Roboto"/>
              </a:rPr>
              <a:t>In FleetCommander: </a:t>
            </a:r>
            <a:r>
              <a:rPr sz="1250" b="0" i="0">
                <a:solidFill>
                  <a:srgbClr val="3773BC"/>
                </a:solidFill>
                <a:latin typeface="Roboto"/>
                <a:ea typeface="Roboto"/>
                <a:cs typeface="Roboto"/>
              </a:rPr>
              <a:t>Usage by Department; TCO Expense Summary</a:t>
            </a:r>
          </a:p>
        </p:txBody>
      </p:sp>
      <p:sp>
        <p:nvSpPr>
          <p:cNvPr id="28" name="Rounded Rectangle 27"/>
          <p:cNvSpPr/>
          <p:nvPr/>
        </p:nvSpPr>
        <p:spPr>
          <a:xfrm>
            <a:off x="8107680" y="1417320"/>
            <a:ext cx="3505200" cy="402336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20040" tIns="288036" rIns="320040" bIns="288036" rtlCol="0" anchor="t"/>
          <a:lstStyle/>
          <a:p>
            <a:pPr marL="0" indent="0" algn="l">
              <a:spcAft>
                <a:spcPts val="1200"/>
              </a:spcAft>
              <a:buNone/>
            </a:pPr>
            <a:r>
              <a:rPr sz="2400" b="1" i="0">
                <a:solidFill>
                  <a:srgbClr val="F58220"/>
                </a:solidFill>
                <a:latin typeface="Syne"/>
                <a:ea typeface="Syne"/>
                <a:cs typeface="Syne"/>
              </a:rPr>
              <a:t>Annually</a:t>
            </a:r>
          </a:p>
          <a:p>
            <a:pPr marL="285750" indent="-285750" algn="l">
              <a:spcAft>
                <a:spcPts val="800"/>
              </a:spcAft>
              <a:buSzPct val="100000"/>
              <a:buChar char="●"/>
            </a:pPr>
            <a:r>
              <a:rPr sz="1500" b="0" i="0">
                <a:solidFill>
                  <a:srgbClr val="BFD0E4"/>
                </a:solidFill>
                <a:latin typeface="Roboto"/>
                <a:ea typeface="Roboto"/>
                <a:cs typeface="Roboto"/>
              </a:rPr>
              <a:t>Support replacement planning</a:t>
            </a:r>
          </a:p>
          <a:p>
            <a:pPr marL="285750" indent="-285750" algn="l">
              <a:spcAft>
                <a:spcPts val="800"/>
              </a:spcAft>
              <a:buSzPct val="100000"/>
              <a:buChar char="●"/>
            </a:pPr>
            <a:r>
              <a:rPr sz="1500" b="0" i="0">
                <a:solidFill>
                  <a:srgbClr val="BFD0E4"/>
                </a:solidFill>
                <a:latin typeface="Roboto"/>
                <a:ea typeface="Roboto"/>
                <a:cs typeface="Roboto"/>
              </a:rPr>
              <a:t>Evaluate right-sizing</a:t>
            </a:r>
          </a:p>
          <a:p>
            <a:pPr marL="285750" indent="-285750" algn="l">
              <a:spcAft>
                <a:spcPts val="800"/>
              </a:spcAft>
              <a:buSzPct val="100000"/>
              <a:buChar char="●"/>
            </a:pPr>
            <a:r>
              <a:rPr sz="1500" b="0" i="0">
                <a:solidFill>
                  <a:srgbClr val="BFD0E4"/>
                </a:solidFill>
                <a:latin typeface="Roboto"/>
                <a:ea typeface="Roboto"/>
                <a:cs typeface="Roboto"/>
              </a:rPr>
              <a:t>Review long-term trends</a:t>
            </a:r>
          </a:p>
          <a:p>
            <a:pPr marL="285750" indent="-285750" algn="l">
              <a:spcAft>
                <a:spcPts val="800"/>
              </a:spcAft>
              <a:buSzPct val="100000"/>
              <a:buChar char="●"/>
            </a:pPr>
            <a:r>
              <a:rPr sz="1500" b="0" i="0">
                <a:solidFill>
                  <a:srgbClr val="BFD0E4"/>
                </a:solidFill>
                <a:latin typeface="Roboto"/>
                <a:ea typeface="Roboto"/>
                <a:cs typeface="Roboto"/>
              </a:rPr>
              <a:t>Update fleet policies as needed</a:t>
            </a:r>
          </a:p>
          <a:p>
            <a:pPr marL="0" indent="0" algn="l">
              <a:spcAft>
                <a:spcPts val="600"/>
              </a:spcAft>
              <a:buNone/>
            </a:pPr>
            <a:endParaRPr sz="1500" b="0" i="0">
              <a:solidFill>
                <a:srgbClr val="BFD0E4"/>
              </a:solidFill>
              <a:latin typeface="Roboto"/>
              <a:ea typeface="Roboto"/>
              <a:cs typeface="Roboto"/>
            </a:endParaRPr>
          </a:p>
          <a:p>
            <a:pPr marL="0" indent="0" algn="l">
              <a:spcAft>
                <a:spcPts val="0"/>
              </a:spcAft>
              <a:buNone/>
            </a:pPr>
            <a:r>
              <a:rPr sz="1250" b="1" i="0">
                <a:solidFill>
                  <a:srgbClr val="F58220"/>
                </a:solidFill>
                <a:latin typeface="Roboto"/>
                <a:ea typeface="Roboto"/>
                <a:cs typeface="Roboto"/>
              </a:rPr>
              <a:t>In FleetCommander: </a:t>
            </a:r>
            <a:r>
              <a:rPr sz="1250" b="0" i="0">
                <a:solidFill>
                  <a:srgbClr val="5CC6DC"/>
                </a:solidFill>
                <a:latin typeface="Roboto"/>
                <a:ea typeface="Roboto"/>
                <a:cs typeface="Roboto"/>
              </a:rPr>
              <a:t>Year-over-year Vehicle Usage + TCO for replacement planning</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Your 30-day benchmarking plan</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44</a:t>
            </a:fld>
            <a:endParaRPr lang="en-US"/>
          </a:p>
        </p:txBody>
      </p:sp>
      <p:sp>
        <p:nvSpPr>
          <p:cNvPr id="26" name="Rounded Rectangle 25"/>
          <p:cNvSpPr/>
          <p:nvPr/>
        </p:nvSpPr>
        <p:spPr>
          <a:xfrm>
            <a:off x="548640" y="1417320"/>
            <a:ext cx="2560320" cy="32918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t"/>
          <a:lstStyle/>
          <a:p>
            <a:pPr marL="0" indent="0" algn="l">
              <a:spcAft>
                <a:spcPts val="400"/>
              </a:spcAft>
              <a:buNone/>
            </a:pPr>
            <a:r>
              <a:rPr sz="1100" b="1" i="0" spc="200">
                <a:solidFill>
                  <a:srgbClr val="F58220"/>
                </a:solidFill>
                <a:latin typeface="Roboto"/>
                <a:ea typeface="Roboto"/>
                <a:cs typeface="Roboto"/>
              </a:rPr>
              <a:t>WEEK 1</a:t>
            </a:r>
          </a:p>
          <a:p>
            <a:pPr marL="0" indent="0" algn="l">
              <a:spcAft>
                <a:spcPts val="800"/>
              </a:spcAft>
              <a:buNone/>
            </a:pPr>
            <a:r>
              <a:rPr sz="1800" b="1" i="0">
                <a:solidFill>
                  <a:srgbClr val="0B1F38"/>
                </a:solidFill>
                <a:latin typeface="Syne"/>
                <a:ea typeface="Syne"/>
                <a:cs typeface="Syne"/>
              </a:rPr>
              <a:t>Set the baseline</a:t>
            </a:r>
          </a:p>
          <a:p>
            <a:pPr marL="0" indent="0" algn="l">
              <a:lnSpc>
                <a:spcPct val="108000"/>
              </a:lnSpc>
              <a:spcAft>
                <a:spcPts val="1000"/>
              </a:spcAft>
              <a:buNone/>
            </a:pPr>
            <a:r>
              <a:rPr sz="1250" b="0" i="0">
                <a:solidFill>
                  <a:srgbClr val="3A4A5E"/>
                </a:solidFill>
                <a:latin typeface="Roboto"/>
                <a:ea typeface="Roboto"/>
                <a:cs typeface="Roboto"/>
              </a:rPr>
              <a:t>Inventory, reservation history, mileage, downtime, availability</a:t>
            </a:r>
          </a:p>
          <a:p>
            <a:pPr marL="0" indent="0" algn="l">
              <a:spcAft>
                <a:spcPts val="0"/>
              </a:spcAft>
              <a:buNone/>
            </a:pPr>
            <a:r>
              <a:rPr sz="1150" b="1" i="0">
                <a:solidFill>
                  <a:srgbClr val="F58220"/>
                </a:solidFill>
                <a:latin typeface="Roboto"/>
                <a:ea typeface="Roboto"/>
                <a:cs typeface="Roboto"/>
              </a:rPr>
              <a:t>In FleetCommander: </a:t>
            </a:r>
            <a:r>
              <a:rPr sz="1150" b="0" i="0">
                <a:solidFill>
                  <a:srgbClr val="3773BC"/>
                </a:solidFill>
                <a:latin typeface="Roboto"/>
                <a:ea typeface="Roboto"/>
                <a:cs typeface="Roboto"/>
              </a:rPr>
              <a:t>Manage Vehicles; last month’s Vehicle Usage and Motor Pool Utilization; check Cancellation Types</a:t>
            </a:r>
          </a:p>
        </p:txBody>
      </p:sp>
      <p:sp>
        <p:nvSpPr>
          <p:cNvPr id="27" name="Rounded Rectangle 26"/>
          <p:cNvSpPr/>
          <p:nvPr/>
        </p:nvSpPr>
        <p:spPr>
          <a:xfrm>
            <a:off x="3383279" y="1417320"/>
            <a:ext cx="2560320" cy="32918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t"/>
          <a:lstStyle/>
          <a:p>
            <a:pPr marL="0" indent="0" algn="l">
              <a:spcAft>
                <a:spcPts val="400"/>
              </a:spcAft>
              <a:buNone/>
            </a:pPr>
            <a:r>
              <a:rPr sz="1100" b="1" i="0" spc="200">
                <a:solidFill>
                  <a:srgbClr val="F58220"/>
                </a:solidFill>
                <a:latin typeface="Roboto"/>
                <a:ea typeface="Roboto"/>
                <a:cs typeface="Roboto"/>
              </a:rPr>
              <a:t>WEEK 2</a:t>
            </a:r>
          </a:p>
          <a:p>
            <a:pPr marL="0" indent="0" algn="l">
              <a:spcAft>
                <a:spcPts val="800"/>
              </a:spcAft>
              <a:buNone/>
            </a:pPr>
            <a:r>
              <a:rPr sz="1800" b="1" i="0">
                <a:solidFill>
                  <a:srgbClr val="0B1F38"/>
                </a:solidFill>
                <a:latin typeface="Syne"/>
                <a:ea typeface="Syne"/>
                <a:cs typeface="Syne"/>
              </a:rPr>
              <a:t>Find the trends</a:t>
            </a:r>
          </a:p>
          <a:p>
            <a:pPr marL="0" indent="0" algn="l">
              <a:lnSpc>
                <a:spcPct val="108000"/>
              </a:lnSpc>
              <a:spcAft>
                <a:spcPts val="1000"/>
              </a:spcAft>
              <a:buNone/>
            </a:pPr>
            <a:r>
              <a:rPr sz="1250" b="0" i="0">
                <a:solidFill>
                  <a:srgbClr val="3A4A5E"/>
                </a:solidFill>
                <a:latin typeface="Roboto"/>
                <a:ea typeface="Roboto"/>
                <a:cs typeface="Roboto"/>
              </a:rPr>
              <a:t>Busiest vehicles, idle assets, denials, department differences, seasons</a:t>
            </a:r>
          </a:p>
          <a:p>
            <a:pPr marL="0" indent="0" algn="l">
              <a:spcAft>
                <a:spcPts val="0"/>
              </a:spcAft>
              <a:buNone/>
            </a:pPr>
            <a:r>
              <a:rPr sz="1150" b="1" i="0">
                <a:solidFill>
                  <a:srgbClr val="F58220"/>
                </a:solidFill>
                <a:latin typeface="Roboto"/>
                <a:ea typeface="Roboto"/>
                <a:cs typeface="Roboto"/>
              </a:rPr>
              <a:t>In FleetCommander: </a:t>
            </a:r>
            <a:r>
              <a:rPr sz="1150" b="0" i="0">
                <a:solidFill>
                  <a:srgbClr val="3773BC"/>
                </a:solidFill>
                <a:latin typeface="Roboto"/>
                <a:ea typeface="Roboto"/>
                <a:cs typeface="Roboto"/>
              </a:rPr>
              <a:t>Rerun reports by month; Cancellations by reason; Usage by Department</a:t>
            </a:r>
          </a:p>
        </p:txBody>
      </p:sp>
      <p:sp>
        <p:nvSpPr>
          <p:cNvPr id="28" name="Rounded Rectangle 27"/>
          <p:cNvSpPr/>
          <p:nvPr/>
        </p:nvSpPr>
        <p:spPr>
          <a:xfrm>
            <a:off x="6217919" y="1417320"/>
            <a:ext cx="2560320" cy="32918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t"/>
          <a:lstStyle/>
          <a:p>
            <a:pPr marL="0" indent="0" algn="l">
              <a:spcAft>
                <a:spcPts val="400"/>
              </a:spcAft>
              <a:buNone/>
            </a:pPr>
            <a:r>
              <a:rPr sz="1100" b="1" i="0" spc="200">
                <a:solidFill>
                  <a:srgbClr val="F58220"/>
                </a:solidFill>
                <a:latin typeface="Roboto"/>
                <a:ea typeface="Roboto"/>
                <a:cs typeface="Roboto"/>
              </a:rPr>
              <a:t>WEEK 3</a:t>
            </a:r>
          </a:p>
          <a:p>
            <a:pPr marL="0" indent="0" algn="l">
              <a:spcAft>
                <a:spcPts val="800"/>
              </a:spcAft>
              <a:buNone/>
            </a:pPr>
            <a:r>
              <a:rPr sz="1800" b="1" i="0">
                <a:solidFill>
                  <a:srgbClr val="0B1F38"/>
                </a:solidFill>
                <a:latin typeface="Syne"/>
                <a:ea typeface="Syne"/>
                <a:cs typeface="Syne"/>
              </a:rPr>
              <a:t>Spot opportunities</a:t>
            </a:r>
          </a:p>
          <a:p>
            <a:pPr marL="0" indent="0" algn="l">
              <a:lnSpc>
                <a:spcPct val="108000"/>
              </a:lnSpc>
              <a:spcAft>
                <a:spcPts val="1000"/>
              </a:spcAft>
              <a:buNone/>
            </a:pPr>
            <a:r>
              <a:rPr sz="1250" b="0" i="0">
                <a:solidFill>
                  <a:srgbClr val="3A4A5E"/>
                </a:solidFill>
                <a:latin typeface="Roboto"/>
                <a:ea typeface="Roboto"/>
                <a:cs typeface="Roboto"/>
              </a:rPr>
              <a:t>Redistribute? Expand sharing? Retirement candidates?</a:t>
            </a:r>
          </a:p>
          <a:p>
            <a:pPr marL="0" indent="0" algn="l">
              <a:spcAft>
                <a:spcPts val="0"/>
              </a:spcAft>
              <a:buNone/>
            </a:pPr>
            <a:r>
              <a:rPr sz="1150" b="1" i="0">
                <a:solidFill>
                  <a:srgbClr val="F58220"/>
                </a:solidFill>
                <a:latin typeface="Roboto"/>
                <a:ea typeface="Roboto"/>
                <a:cs typeface="Roboto"/>
              </a:rPr>
              <a:t>In FleetCommander: </a:t>
            </a:r>
            <a:r>
              <a:rPr sz="1150" b="0" i="0">
                <a:solidFill>
                  <a:srgbClr val="3773BC"/>
                </a:solidFill>
                <a:latin typeface="Roboto"/>
                <a:ea typeface="Roboto"/>
                <a:cs typeface="Roboto"/>
              </a:rPr>
              <a:t>Vehicle Availability chart; Reservation Reassignment; TCO + usage for cost per mile</a:t>
            </a:r>
          </a:p>
        </p:txBody>
      </p:sp>
      <p:sp>
        <p:nvSpPr>
          <p:cNvPr id="29" name="Rounded Rectangle 28"/>
          <p:cNvSpPr/>
          <p:nvPr/>
        </p:nvSpPr>
        <p:spPr>
          <a:xfrm>
            <a:off x="9052559" y="1417320"/>
            <a:ext cx="2560320" cy="329184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t"/>
          <a:lstStyle/>
          <a:p>
            <a:pPr marL="0" indent="0" algn="l">
              <a:spcAft>
                <a:spcPts val="400"/>
              </a:spcAft>
              <a:buNone/>
            </a:pPr>
            <a:r>
              <a:rPr sz="1100" b="1" i="0" spc="200">
                <a:solidFill>
                  <a:srgbClr val="F58220"/>
                </a:solidFill>
                <a:latin typeface="Roboto"/>
                <a:ea typeface="Roboto"/>
                <a:cs typeface="Roboto"/>
              </a:rPr>
              <a:t>WEEK 4</a:t>
            </a:r>
          </a:p>
          <a:p>
            <a:pPr marL="0" indent="0" algn="l">
              <a:spcAft>
                <a:spcPts val="800"/>
              </a:spcAft>
              <a:buNone/>
            </a:pPr>
            <a:r>
              <a:rPr sz="1800" b="1" i="0">
                <a:solidFill>
                  <a:srgbClr val="FFFFFF"/>
                </a:solidFill>
                <a:latin typeface="Syne"/>
                <a:ea typeface="Syne"/>
                <a:cs typeface="Syne"/>
              </a:rPr>
              <a:t>Share and plan</a:t>
            </a:r>
          </a:p>
          <a:p>
            <a:pPr marL="0" indent="0" algn="l">
              <a:lnSpc>
                <a:spcPct val="108000"/>
              </a:lnSpc>
              <a:spcAft>
                <a:spcPts val="1000"/>
              </a:spcAft>
              <a:buNone/>
            </a:pPr>
            <a:r>
              <a:rPr sz="1250" b="0" i="0">
                <a:solidFill>
                  <a:srgbClr val="BFD0E4"/>
                </a:solidFill>
                <a:latin typeface="Roboto"/>
                <a:ea typeface="Roboto"/>
                <a:cs typeface="Roboto"/>
              </a:rPr>
              <a:t>Findings, trends, gaps, recommended actions, next month’s metrics</a:t>
            </a:r>
          </a:p>
          <a:p>
            <a:pPr marL="0" indent="0" algn="l">
              <a:spcAft>
                <a:spcPts val="0"/>
              </a:spcAft>
              <a:buNone/>
            </a:pPr>
            <a:r>
              <a:rPr sz="1150" b="1" i="0">
                <a:solidFill>
                  <a:srgbClr val="F58220"/>
                </a:solidFill>
                <a:latin typeface="Roboto"/>
                <a:ea typeface="Roboto"/>
                <a:cs typeface="Roboto"/>
              </a:rPr>
              <a:t>In FleetCommander: </a:t>
            </a:r>
            <a:r>
              <a:rPr sz="1150" b="0" i="0">
                <a:solidFill>
                  <a:srgbClr val="5CC6DC"/>
                </a:solidFill>
                <a:latin typeface="Roboto"/>
                <a:ea typeface="Roboto"/>
                <a:cs typeface="Roboto"/>
              </a:rPr>
              <a:t>Excel or AI dashboard for leadership; set your monthly report routine</a:t>
            </a:r>
          </a:p>
        </p:txBody>
      </p:sp>
      <p:sp>
        <p:nvSpPr>
          <p:cNvPr id="30" name="Rounded Rectangle 29"/>
          <p:cNvSpPr/>
          <p:nvPr/>
        </p:nvSpPr>
        <p:spPr>
          <a:xfrm>
            <a:off x="548640" y="4892040"/>
            <a:ext cx="11064240" cy="54864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800"/>
              </a:spcAft>
              <a:buNone/>
            </a:pPr>
            <a:r>
              <a:rPr sz="1600" b="1" i="0">
                <a:solidFill>
                  <a:srgbClr val="0B1F38"/>
                </a:solidFill>
                <a:latin typeface="Roboto"/>
                <a:ea typeface="Roboto"/>
                <a:cs typeface="Roboto"/>
              </a:rPr>
              <a:t>Take 3 minutes: write your Week 1 owner, start date, and the first report you’ll pull.</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01"/>
          </p:nvPr>
        </p:nvSpPr>
        <p:spPr/>
        <p:txBody>
          <a:bodyPr wrap="square" anchor="b"/>
          <a:lstStyle/>
          <a:p>
            <a:pPr marL="0" indent="0" algn="l">
              <a:spcAft>
                <a:spcPts val="800"/>
              </a:spcAft>
              <a:buNone/>
            </a:pPr>
            <a:r>
              <a:rPr sz="1400" b="1" i="0" spc="300">
                <a:solidFill>
                  <a:srgbClr val="F58220"/>
                </a:solidFill>
                <a:latin typeface="Roboto"/>
                <a:ea typeface="Roboto"/>
                <a:cs typeface="Roboto"/>
              </a:rPr>
              <a:t>REMEMBER</a:t>
            </a:r>
          </a:p>
        </p:txBody>
      </p:sp>
      <p:sp>
        <p:nvSpPr>
          <p:cNvPr id="3" name="Title 2"/>
          <p:cNvSpPr>
            <a:spLocks noGrp="1"/>
          </p:cNvSpPr>
          <p:nvPr>
            <p:ph type="title" idx="102"/>
          </p:nvPr>
        </p:nvSpPr>
        <p:spPr>
          <a:xfrm>
            <a:off x="640080" y="1325880"/>
            <a:ext cx="7589520" cy="2103120"/>
          </a:xfrm>
        </p:spPr>
        <p:txBody>
          <a:bodyPr wrap="square"/>
          <a:lstStyle/>
          <a:p>
            <a:pPr marL="0" indent="0" algn="l">
              <a:spcAft>
                <a:spcPts val="1400"/>
              </a:spcAft>
              <a:buNone/>
            </a:pPr>
            <a:r>
              <a:rPr sz="3000" b="1" i="0">
                <a:solidFill>
                  <a:srgbClr val="FFFFFF"/>
                </a:solidFill>
                <a:latin typeface="Syne"/>
                <a:ea typeface="Syne"/>
                <a:cs typeface="Syne"/>
              </a:rPr>
              <a:t>Consistent data beats perfect data.</a:t>
            </a:r>
          </a:p>
          <a:p>
            <a:pPr marL="0" indent="0" algn="l">
              <a:spcAft>
                <a:spcPts val="1400"/>
              </a:spcAft>
              <a:buNone/>
            </a:pPr>
            <a:r>
              <a:rPr sz="3000" b="1" i="0">
                <a:solidFill>
                  <a:srgbClr val="FFFFFF"/>
                </a:solidFill>
                <a:latin typeface="Syne"/>
                <a:ea typeface="Syne"/>
                <a:cs typeface="Syne"/>
              </a:rPr>
              <a:t>Trends beat isolated numbers.</a:t>
            </a:r>
          </a:p>
          <a:p>
            <a:pPr marL="0" indent="0" algn="l">
              <a:spcAft>
                <a:spcPts val="1400"/>
              </a:spcAft>
              <a:buNone/>
            </a:pPr>
            <a:r>
              <a:rPr sz="3000" b="1" i="0">
                <a:solidFill>
                  <a:srgbClr val="FFFFFF"/>
                </a:solidFill>
                <a:latin typeface="Syne"/>
                <a:ea typeface="Syne"/>
                <a:cs typeface="Syne"/>
              </a:rPr>
              <a:t>Small, consistent improvements add up.</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Next steps</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46</a:t>
            </a:fld>
            <a:endParaRPr lang="en-US"/>
          </a:p>
        </p:txBody>
      </p:sp>
      <p:sp>
        <p:nvSpPr>
          <p:cNvPr id="26" name="Rounded Rectangle 25"/>
          <p:cNvSpPr/>
          <p:nvPr/>
        </p:nvSpPr>
        <p:spPr>
          <a:xfrm>
            <a:off x="548640" y="1600200"/>
            <a:ext cx="6400800" cy="347472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65760" tIns="329184" rIns="2651760" bIns="329184" rtlCol="0" anchor="t"/>
          <a:lstStyle/>
          <a:p>
            <a:pPr marL="0" indent="0" algn="l">
              <a:spcAft>
                <a:spcPts val="1000"/>
              </a:spcAft>
              <a:buNone/>
            </a:pPr>
            <a:r>
              <a:rPr sz="4000" b="1" i="0">
                <a:solidFill>
                  <a:srgbClr val="F58220"/>
                </a:solidFill>
                <a:latin typeface="Syne"/>
                <a:ea typeface="Syne"/>
                <a:cs typeface="Syne"/>
              </a:rPr>
              <a:t>01</a:t>
            </a:r>
          </a:p>
          <a:p>
            <a:pPr marL="0" indent="0" algn="l">
              <a:spcAft>
                <a:spcPts val="1000"/>
              </a:spcAft>
              <a:buNone/>
            </a:pPr>
            <a:r>
              <a:rPr sz="2400" b="1" i="0">
                <a:solidFill>
                  <a:srgbClr val="0B1F38"/>
                </a:solidFill>
                <a:latin typeface="Syne"/>
                <a:ea typeface="Syne"/>
                <a:cs typeface="Syne"/>
              </a:rPr>
              <a:t>Get the guide</a:t>
            </a:r>
          </a:p>
          <a:p>
            <a:pPr marL="0" indent="0" algn="l">
              <a:lnSpc>
                <a:spcPct val="110000"/>
              </a:lnSpc>
              <a:spcAft>
                <a:spcPts val="800"/>
              </a:spcAft>
              <a:buNone/>
            </a:pPr>
            <a:r>
              <a:rPr sz="1500" b="0" i="0">
                <a:solidFill>
                  <a:srgbClr val="3A4A5E"/>
                </a:solidFill>
                <a:latin typeface="Roboto"/>
                <a:ea typeface="Roboto"/>
                <a:cs typeface="Roboto"/>
              </a:rPr>
              <a:t>Scan for The Fleet Utilization Benchmarking Guide: the metrics, checklists, and 30-day plan in one place.</a:t>
            </a:r>
          </a:p>
        </p:txBody>
      </p:sp>
      <p:pic>
        <p:nvPicPr>
          <p:cNvPr id="27" name="Picture 26" descr="qr.png"/>
          <p:cNvPicPr>
            <a:picLocks noChangeAspect="1"/>
          </p:cNvPicPr>
          <p:nvPr/>
        </p:nvPicPr>
        <p:blipFill>
          <a:blip r:embed="rId3"/>
          <a:stretch>
            <a:fillRect/>
          </a:stretch>
        </p:blipFill>
        <p:spPr>
          <a:xfrm>
            <a:off x="4572000" y="2286000"/>
            <a:ext cx="2103120" cy="2103120"/>
          </a:xfrm>
          <a:prstGeom prst="rect">
            <a:avLst/>
          </a:prstGeom>
        </p:spPr>
      </p:pic>
      <p:sp>
        <p:nvSpPr>
          <p:cNvPr id="28" name="Rounded Rectangle 27"/>
          <p:cNvSpPr/>
          <p:nvPr/>
        </p:nvSpPr>
        <p:spPr>
          <a:xfrm>
            <a:off x="7223759" y="1600200"/>
            <a:ext cx="4389120" cy="347472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1000"/>
              </a:spcAft>
              <a:buNone/>
            </a:pPr>
            <a:r>
              <a:rPr sz="4000" b="1" i="0">
                <a:solidFill>
                  <a:srgbClr val="F58220"/>
                </a:solidFill>
                <a:latin typeface="Syne"/>
                <a:ea typeface="Syne"/>
                <a:cs typeface="Syne"/>
              </a:rPr>
              <a:t>02</a:t>
            </a:r>
          </a:p>
          <a:p>
            <a:pPr marL="0" indent="0" algn="l">
              <a:spcAft>
                <a:spcPts val="1000"/>
              </a:spcAft>
              <a:buNone/>
            </a:pPr>
            <a:r>
              <a:rPr sz="2400" b="1" i="0">
                <a:solidFill>
                  <a:srgbClr val="FFFFFF"/>
                </a:solidFill>
                <a:latin typeface="Syne"/>
                <a:ea typeface="Syne"/>
                <a:cs typeface="Syne"/>
              </a:rPr>
              <a:t>Book a benchmarking review</a:t>
            </a:r>
          </a:p>
          <a:p>
            <a:pPr marL="0" indent="0" algn="l">
              <a:lnSpc>
                <a:spcPct val="110000"/>
              </a:lnSpc>
              <a:spcAft>
                <a:spcPts val="800"/>
              </a:spcAft>
              <a:buNone/>
            </a:pPr>
            <a:r>
              <a:rPr sz="1500" b="0" i="0">
                <a:solidFill>
                  <a:srgbClr val="BFD0E4"/>
                </a:solidFill>
                <a:latin typeface="Roboto"/>
                <a:ea typeface="Roboto"/>
                <a:cs typeface="Roboto"/>
              </a:rPr>
              <a:t>Bring your 30-day plan to your Client Success Manager and we’ll help you set up the right reports.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nchor="b"/>
          <a:lstStyle/>
          <a:p>
            <a:pPr marL="0" indent="0" algn="l">
              <a:spcAft>
                <a:spcPts val="800"/>
              </a:spcAft>
              <a:buNone/>
            </a:pPr>
            <a:r>
              <a:rPr sz="4800" b="1" i="0">
                <a:solidFill>
                  <a:srgbClr val="FFFFFF"/>
                </a:solidFill>
                <a:latin typeface="Syne"/>
                <a:ea typeface="Syne"/>
                <a:cs typeface="Syne"/>
              </a:rPr>
              <a:t>Questions?</a:t>
            </a:r>
          </a:p>
        </p:txBody>
      </p:sp>
      <p:sp>
        <p:nvSpPr>
          <p:cNvPr id="3" name="Text Placeholder 2"/>
          <p:cNvSpPr>
            <a:spLocks noGrp="1"/>
          </p:cNvSpPr>
          <p:nvPr>
            <p:ph type="body" idx="102"/>
          </p:nvPr>
        </p:nvSpPr>
        <p:spPr/>
        <p:txBody>
          <a:bodyPr wrap="square"/>
          <a:lstStyle/>
          <a:p>
            <a:pPr marL="0" indent="0" algn="l">
              <a:spcAft>
                <a:spcPts val="800"/>
              </a:spcAft>
              <a:buNone/>
            </a:pPr>
            <a:r>
              <a:rPr sz="2000" b="0" i="0">
                <a:solidFill>
                  <a:srgbClr val="5CC6DC"/>
                </a:solidFill>
                <a:latin typeface="Roboto"/>
                <a:ea typeface="Roboto"/>
                <a:cs typeface="Roboto"/>
              </a:rPr>
              <a:t>Thank you. Find the Client Success team at the AgileFleet booth.</a:t>
            </a:r>
          </a:p>
        </p:txBody>
      </p:sp>
      <p:sp>
        <p:nvSpPr>
          <p:cNvPr id="4" name="Text Placeholder 3"/>
          <p:cNvSpPr>
            <a:spLocks noGrp="1"/>
          </p:cNvSpPr>
          <p:nvPr>
            <p:ph type="body" idx="103"/>
          </p:nvPr>
        </p:nvSpPr>
        <p:spPr/>
        <p:txBody>
          <a:bodyPr wrap="square"/>
          <a:lstStyle/>
          <a:p>
            <a:pPr marL="0" indent="0" algn="l">
              <a:spcAft>
                <a:spcPts val="800"/>
              </a:spcAft>
              <a:buNone/>
            </a:pPr>
            <a:r>
              <a:rPr sz="1300" b="0" i="0">
                <a:solidFill>
                  <a:srgbClr val="AEBBCB"/>
                </a:solidFill>
                <a:latin typeface="Roboto"/>
                <a:ea typeface="Roboto"/>
                <a:cs typeface="Roboto"/>
              </a:rPr>
              <a:t>Kristin Sondermann  &amp;  Brian Hall  •  COMMAND User Conference 2026  •  Glendale, AZ</a:t>
            </a:r>
          </a:p>
        </p:txBody>
      </p:sp>
      <p:pic>
        <p:nvPicPr>
          <p:cNvPr id="5" name="Picture 4" descr="A black and white logo&#10;&#10;AI-generated content may be incorrect.">
            <a:extLst>
              <a:ext uri="{FF2B5EF4-FFF2-40B4-BE49-F238E27FC236}">
                <a16:creationId xmlns:a16="http://schemas.microsoft.com/office/drawing/2014/main" id="{B69CA59F-341A-6AA7-1391-CEAC4D4846D2}"/>
              </a:ext>
            </a:extLst>
          </p:cNvPr>
          <p:cNvPicPr>
            <a:picLocks noChangeAspect="1"/>
          </p:cNvPicPr>
          <p:nvPr/>
        </p:nvPicPr>
        <p:blipFill>
          <a:blip r:embed="rId3"/>
          <a:stretch>
            <a:fillRect/>
          </a:stretch>
        </p:blipFill>
        <p:spPr>
          <a:xfrm>
            <a:off x="9806320" y="5789205"/>
            <a:ext cx="1670198" cy="764216"/>
          </a:xfrm>
          <a:prstGeom prst="rect">
            <a:avLst/>
          </a:prstGeom>
        </p:spPr>
      </p:pic>
      <p:sp>
        <p:nvSpPr>
          <p:cNvPr id="6" name="Text 0">
            <a:extLst>
              <a:ext uri="{FF2B5EF4-FFF2-40B4-BE49-F238E27FC236}">
                <a16:creationId xmlns:a16="http://schemas.microsoft.com/office/drawing/2014/main" id="{991A1645-C154-6112-8ECC-7691D85AC880}"/>
              </a:ext>
            </a:extLst>
          </p:cNvPr>
          <p:cNvSpPr txBox="1">
            <a:spLocks/>
          </p:cNvSpPr>
          <p:nvPr/>
        </p:nvSpPr>
        <p:spPr>
          <a:xfrm>
            <a:off x="10095968" y="5787301"/>
            <a:ext cx="1077079" cy="223993"/>
          </a:xfrm>
          <a:prstGeom prst="rect">
            <a:avLst/>
          </a:prstGeom>
          <a:noFill/>
          <a:ln/>
        </p:spPr>
        <p:txBody>
          <a:bodyPr wrap="square" lIns="0" tIns="0" rIns="0" bIns="0" rtlCol="0" anchor="t"/>
          <a:lstStyle>
            <a:defPPr>
              <a:defRPr lang="en-US"/>
            </a:defPPr>
            <a:lvl1pPr marL="0" indent="0" algn="l" defTabSz="914400" rtl="0" eaLnBrk="1" latinLnBrk="0" hangingPunct="1">
              <a:spcBef>
                <a:spcPct val="20000"/>
              </a:spcBef>
              <a:buFont typeface="Arial" pitchFamily="34" charset="0"/>
              <a:buNone/>
              <a:defRPr lang="en-US" sz="1300" kern="1200" dirty="0">
                <a:solidFill>
                  <a:srgbClr val="AEBBCB"/>
                </a:solidFill>
                <a:latin typeface="Roboto" pitchFamily="34" charset="0"/>
                <a:ea typeface="Roboto" pitchFamily="34" charset="-122"/>
                <a:cs typeface="Roboto" pitchFamily="34" charset="-12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latin typeface="Roboto"/>
                <a:ea typeface="Roboto"/>
                <a:cs typeface="Roboto"/>
              </a:rPr>
              <a:t>Sponsored by:</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101"/>
          </p:nvPr>
        </p:nvSpPr>
        <p:spPr/>
        <p:txBody>
          <a:bodyPr wrap="square"/>
          <a:lstStyle/>
          <a:p>
            <a:pPr marL="0" indent="0" algn="l">
              <a:spcAft>
                <a:spcPts val="800"/>
              </a:spcAft>
              <a:buNone/>
            </a:pPr>
            <a:r>
              <a:rPr sz="3000" b="1" i="0">
                <a:solidFill>
                  <a:srgbClr val="0B1F38"/>
                </a:solidFill>
                <a:latin typeface="Syne"/>
                <a:ea typeface="Syne"/>
                <a:cs typeface="Syne"/>
              </a:rPr>
              <a:t>What’s next?</a:t>
            </a:r>
          </a:p>
        </p:txBody>
      </p:sp>
      <p:sp>
        <p:nvSpPr>
          <p:cNvPr id="25" name="Slide Number Placeholder 0"/>
          <p:cNvSpPr>
            <a:spLocks noGrp="1"/>
          </p:cNvSpPr>
          <p:nvPr>
            <p:ph type="sldNum" sz="quarter" idx="4294967295"/>
          </p:nvPr>
        </p:nvSpPr>
        <p:spPr>
          <a:xfrm>
            <a:off x="11338560" y="5605272"/>
            <a:ext cx="457200" cy="256032"/>
          </a:xfrm>
          <a:prstGeom prst="rect">
            <a:avLst/>
          </a:prstGeom>
          <a:extLst>
            <a:ext uri="{C572A759-6A51-4108-AA02-DFA0A04FC94B}">
              <ma14:wrappingTextBoxFlag xmlns:ma14="http://schemas.microsoft.com/office/mac/drawingml/2011/main" xmlns="" val="0"/>
            </a:ext>
          </a:extLst>
        </p:spPr>
        <p:txBody>
          <a:bodyPr/>
          <a:lstStyle>
            <a:lvl1pPr>
              <a:defRPr sz="1000">
                <a:solidFill>
                  <a:srgbClr val="818182"/>
                </a:solidFill>
                <a:latin typeface="Roboto"/>
                <a:ea typeface="Roboto"/>
                <a:cs typeface="Roboto"/>
              </a:defRPr>
            </a:lvl1pPr>
          </a:lstStyle>
          <a:p>
            <a:pPr algn="r"/>
            <a:fld id="{F7021451-1387-4CA6-816F-3879F97B5CBC}" type="slidenum">
              <a:rPr lang="en-US" b="0"/>
              <a:t>48</a:t>
            </a:fld>
            <a:endParaRPr lang="en-US"/>
          </a:p>
        </p:txBody>
      </p:sp>
      <p:sp>
        <p:nvSpPr>
          <p:cNvPr id="26" name="Rounded Rectangle 25"/>
          <p:cNvSpPr/>
          <p:nvPr/>
        </p:nvSpPr>
        <p:spPr>
          <a:xfrm>
            <a:off x="548640" y="1417320"/>
            <a:ext cx="5394959" cy="3063240"/>
          </a:xfrm>
          <a:prstGeom prst="roundRect">
            <a:avLst>
              <a:gd name="adj" fmla="val 6000"/>
            </a:avLst>
          </a:prstGeom>
          <a:solidFill>
            <a:srgbClr val="FFFFFF"/>
          </a:solidFill>
          <a:ln w="12700">
            <a:solidFill>
              <a:srgbClr val="DCE7F3"/>
            </a:solid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1400"/>
              </a:spcAft>
              <a:buNone/>
            </a:pPr>
            <a:r>
              <a:rPr sz="1200" b="1" i="0" spc="200">
                <a:solidFill>
                  <a:srgbClr val="3773BC"/>
                </a:solidFill>
                <a:latin typeface="Roboto"/>
                <a:ea typeface="Roboto"/>
                <a:cs typeface="Roboto"/>
              </a:rPr>
              <a:t>TODAY · TUESDAY, NOVEMBER 3</a:t>
            </a:r>
          </a:p>
          <a:p>
            <a:pPr marL="0" indent="0" algn="l">
              <a:spcAft>
                <a:spcPts val="200"/>
              </a:spcAft>
              <a:buNone/>
            </a:pPr>
            <a:r>
              <a:rPr sz="2000" b="1" i="0">
                <a:solidFill>
                  <a:srgbClr val="F58220"/>
                </a:solidFill>
                <a:latin typeface="Syne"/>
                <a:ea typeface="Syne"/>
                <a:cs typeface="Syne"/>
              </a:rPr>
              <a:t>4:00 pm   </a:t>
            </a:r>
            <a:r>
              <a:rPr sz="2000" b="1" i="0">
                <a:solidFill>
                  <a:srgbClr val="0B1F38"/>
                </a:solidFill>
                <a:latin typeface="Syne"/>
                <a:ea typeface="Syne"/>
                <a:cs typeface="Syne"/>
              </a:rPr>
              <a:t>Break</a:t>
            </a:r>
          </a:p>
          <a:p>
            <a:pPr marL="0" indent="0" algn="l">
              <a:spcAft>
                <a:spcPts val="1800"/>
              </a:spcAft>
              <a:buNone/>
            </a:pPr>
            <a:r>
              <a:rPr sz="1400" b="0" i="0">
                <a:solidFill>
                  <a:srgbClr val="3A4A5E"/>
                </a:solidFill>
                <a:latin typeface="Roboto"/>
                <a:ea typeface="Roboto"/>
                <a:cs typeface="Roboto"/>
              </a:rPr>
              <a:t>Recharge before tonight.</a:t>
            </a:r>
          </a:p>
          <a:p>
            <a:pPr marL="0" indent="0" algn="l">
              <a:spcAft>
                <a:spcPts val="200"/>
              </a:spcAft>
              <a:buNone/>
            </a:pPr>
            <a:r>
              <a:rPr sz="2000" b="1" i="0">
                <a:solidFill>
                  <a:srgbClr val="F58220"/>
                </a:solidFill>
                <a:latin typeface="Syne"/>
                <a:ea typeface="Syne"/>
                <a:cs typeface="Syne"/>
              </a:rPr>
              <a:t>6:00 pm   </a:t>
            </a:r>
            <a:r>
              <a:rPr sz="2000" b="1" i="0">
                <a:solidFill>
                  <a:srgbClr val="0B1F38"/>
                </a:solidFill>
                <a:latin typeface="Syne"/>
                <a:ea typeface="Syne"/>
                <a:cs typeface="Syne"/>
              </a:rPr>
              <a:t>Group Reception, Dinner &amp; Swag Swap</a:t>
            </a:r>
          </a:p>
          <a:p>
            <a:pPr marL="0" indent="0" algn="l">
              <a:spcAft>
                <a:spcPts val="1800"/>
              </a:spcAft>
              <a:buNone/>
            </a:pPr>
            <a:r>
              <a:rPr sz="1400" b="0" i="0">
                <a:solidFill>
                  <a:srgbClr val="3A4A5E"/>
                </a:solidFill>
                <a:latin typeface="Roboto"/>
                <a:ea typeface="Roboto"/>
                <a:cs typeface="Roboto"/>
              </a:rPr>
              <a:t>Bring your wrapped swag item to trade!</a:t>
            </a:r>
          </a:p>
        </p:txBody>
      </p:sp>
      <p:sp>
        <p:nvSpPr>
          <p:cNvPr id="27" name="Rounded Rectangle 26"/>
          <p:cNvSpPr/>
          <p:nvPr/>
        </p:nvSpPr>
        <p:spPr>
          <a:xfrm>
            <a:off x="6217919" y="1417320"/>
            <a:ext cx="5394959" cy="3063240"/>
          </a:xfrm>
          <a:prstGeom prst="roundRect">
            <a:avLst>
              <a:gd name="adj" fmla="val 6000"/>
            </a:avLst>
          </a:prstGeom>
          <a:solidFill>
            <a:srgbClr val="0B1F38"/>
          </a:solidFill>
          <a:ln>
            <a:noFill/>
          </a:ln>
          <a:effectLst/>
        </p:spPr>
        <p:style>
          <a:lnRef idx="1">
            <a:schemeClr val="accent1"/>
          </a:lnRef>
          <a:fillRef idx="3">
            <a:schemeClr val="accent1"/>
          </a:fillRef>
          <a:effectRef idx="2">
            <a:schemeClr val="accent1"/>
          </a:effectRef>
          <a:fontRef idx="minor">
            <a:schemeClr val="lt1"/>
          </a:fontRef>
        </p:style>
        <p:txBody>
          <a:bodyPr wrap="square" lIns="365760" tIns="329184" rIns="365760" bIns="329184" rtlCol="0" anchor="t"/>
          <a:lstStyle/>
          <a:p>
            <a:pPr marL="0" indent="0" algn="l">
              <a:spcAft>
                <a:spcPts val="1400"/>
              </a:spcAft>
              <a:buNone/>
            </a:pPr>
            <a:r>
              <a:rPr sz="1200" b="1" i="0" spc="200">
                <a:solidFill>
                  <a:srgbClr val="5CC6DC"/>
                </a:solidFill>
                <a:latin typeface="Roboto"/>
                <a:ea typeface="Roboto"/>
                <a:cs typeface="Roboto"/>
              </a:rPr>
              <a:t>TOMORROW · WEDNESDAY, NOVEMBER 4</a:t>
            </a:r>
          </a:p>
          <a:p>
            <a:pPr marL="0" indent="0" algn="l">
              <a:spcAft>
                <a:spcPts val="1800"/>
              </a:spcAft>
              <a:buNone/>
            </a:pPr>
            <a:r>
              <a:rPr sz="2000" b="1" i="0">
                <a:solidFill>
                  <a:srgbClr val="F58220"/>
                </a:solidFill>
                <a:latin typeface="Syne"/>
                <a:ea typeface="Syne"/>
                <a:cs typeface="Syne"/>
              </a:rPr>
              <a:t>8:00 am   </a:t>
            </a:r>
            <a:r>
              <a:rPr sz="2000" b="1" i="0">
                <a:solidFill>
                  <a:srgbClr val="FFFFFF"/>
                </a:solidFill>
                <a:latin typeface="Syne"/>
                <a:ea typeface="Syne"/>
                <a:cs typeface="Syne"/>
              </a:rPr>
              <a:t>Breakfast</a:t>
            </a:r>
          </a:p>
          <a:p>
            <a:pPr marL="0" indent="0" algn="l">
              <a:spcAft>
                <a:spcPts val="200"/>
              </a:spcAft>
              <a:buNone/>
            </a:pPr>
            <a:r>
              <a:rPr sz="2000" b="1" i="0">
                <a:solidFill>
                  <a:srgbClr val="F58220"/>
                </a:solidFill>
                <a:latin typeface="Syne"/>
                <a:ea typeface="Syne"/>
                <a:cs typeface="Syne"/>
              </a:rPr>
              <a:t>8:30 am   </a:t>
            </a:r>
            <a:r>
              <a:rPr sz="2000" b="1" i="0">
                <a:solidFill>
                  <a:srgbClr val="FFFFFF"/>
                </a:solidFill>
                <a:latin typeface="Syne"/>
                <a:ea typeface="Syne"/>
                <a:cs typeface="Syne"/>
              </a:rPr>
              <a:t>Welcome to COMMAND 2026!</a:t>
            </a:r>
          </a:p>
          <a:p>
            <a:pPr marL="0" indent="0" algn="l">
              <a:spcAft>
                <a:spcPts val="1800"/>
              </a:spcAft>
              <a:buNone/>
            </a:pPr>
            <a:r>
              <a:rPr sz="1400" b="0" i="0">
                <a:solidFill>
                  <a:srgbClr val="BFD0E4"/>
                </a:solidFill>
                <a:latin typeface="Roboto"/>
                <a:ea typeface="Roboto"/>
                <a:cs typeface="Roboto"/>
              </a:rPr>
              <a:t>Don Dymont</a:t>
            </a:r>
          </a:p>
        </p:txBody>
      </p:sp>
      <p:sp>
        <p:nvSpPr>
          <p:cNvPr id="28" name="Rounded Rectangle 27"/>
          <p:cNvSpPr/>
          <p:nvPr/>
        </p:nvSpPr>
        <p:spPr>
          <a:xfrm>
            <a:off x="548640" y="4709160"/>
            <a:ext cx="11064240" cy="731520"/>
          </a:xfrm>
          <a:prstGeom prst="roundRect">
            <a:avLst>
              <a:gd name="adj" fmla="val 6000"/>
            </a:avLst>
          </a:prstGeom>
          <a:solidFill>
            <a:srgbClr val="DCE7F3"/>
          </a:solidFill>
          <a:ln>
            <a:noFill/>
          </a:ln>
          <a:effectLst/>
        </p:spPr>
        <p:style>
          <a:lnRef idx="1">
            <a:schemeClr val="accent1"/>
          </a:lnRef>
          <a:fillRef idx="3">
            <a:schemeClr val="accent1"/>
          </a:fillRef>
          <a:effectRef idx="2">
            <a:schemeClr val="accent1"/>
          </a:effectRef>
          <a:fontRef idx="minor">
            <a:schemeClr val="lt1"/>
          </a:fontRef>
        </p:style>
        <p:txBody>
          <a:bodyPr wrap="square" lIns="228600" tIns="205740" rIns="228600" bIns="205740" rtlCol="0" anchor="ctr"/>
          <a:lstStyle/>
          <a:p>
            <a:pPr marL="0" indent="0" algn="l">
              <a:spcAft>
                <a:spcPts val="800"/>
              </a:spcAft>
              <a:buNone/>
            </a:pPr>
            <a:r>
              <a:rPr sz="1500" b="1" i="0">
                <a:solidFill>
                  <a:srgbClr val="0B1F38"/>
                </a:solidFill>
                <a:latin typeface="Roboto"/>
                <a:ea typeface="Roboto"/>
                <a:cs typeface="Roboto"/>
              </a:rPr>
              <a:t>Need anything? </a:t>
            </a:r>
            <a:r>
              <a:rPr sz="1500" b="0" i="0">
                <a:solidFill>
                  <a:srgbClr val="3A4A5E"/>
                </a:solidFill>
                <a:latin typeface="Roboto"/>
                <a:ea typeface="Roboto"/>
                <a:cs typeface="Roboto"/>
              </a:rPr>
              <a:t>Find the Client Success team at the AgileFleet booth or email clientsuccess@agilefleet.com.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2B994C-DB25-41B5-99B5-134FE90CA678}">
  <ds:schemaRefs>
    <ds:schemaRef ds:uri="797aa1b6-d276-4963-8e9b-a389f20630ae"/>
    <ds:schemaRef ds:uri="995c04c3-6940-420f-9b44-f011cddbce1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BD8727B-31C8-4061-A708-96B9B9C45EAB}">
  <ds:schemaRefs>
    <ds:schemaRef ds:uri="797aa1b6-d276-4963-8e9b-a389f20630ae"/>
    <ds:schemaRef ds:uri="995c04c3-6940-420f-9b44-f011cddbce1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B23F44-1809-4305-B34C-CC310135733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COMMAND-2026-Template (1)</Template>
  <Application>Microsoft Office PowerPoint</Application>
  <PresentationFormat>Widescreen</PresentationFormat>
  <Slides>48</Slides>
  <Notes>48</Notes>
  <HiddenSlides>0</HiddenSlide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 User Playbook</vt:lpstr>
      <vt:lpstr>Agenda</vt:lpstr>
      <vt:lpstr>Get comfortable and talk Fleet!</vt:lpstr>
      <vt:lpstr>What's New (to You) in FleetCommander?</vt:lpstr>
      <vt:lpstr>Agile Fleet modules: start your engines</vt:lpstr>
      <vt:lpstr>Key boxes: from keys to smart fobs</vt:lpstr>
      <vt:lpstr>FleetCommander Go</vt:lpstr>
      <vt:lpstr>Kiosk Access: log in with a QR code</vt:lpstr>
      <vt:lpstr>UI/UX updates: 2-week release cycle</vt:lpstr>
      <vt:lpstr>Features you might have missed</vt:lpstr>
      <vt:lpstr>UI/UX updates: smarter grid pages</vt:lpstr>
      <vt:lpstr>UI/UX updates: easier navigation</vt:lpstr>
      <vt:lpstr>Most requested: deactivate a site</vt:lpstr>
      <vt:lpstr>FC Drive and FIN: help built in</vt:lpstr>
      <vt:lpstr>From Measuring to Benchmarking</vt:lpstr>
      <vt:lpstr>Which of these have you heard?</vt:lpstr>
      <vt:lpstr>What is your fleet’s mission?</vt:lpstr>
      <vt:lpstr>Why Benchmark</vt:lpstr>
      <vt:lpstr>Measuring vs. benchmarking</vt:lpstr>
      <vt:lpstr>One number, three contexts</vt:lpstr>
      <vt:lpstr>Where FleetCommander fits in the process</vt:lpstr>
      <vt:lpstr>The 10 Metrics</vt:lpstr>
      <vt:lpstr>Start with the data you have</vt:lpstr>
      <vt:lpstr>How ready is your fleet?</vt:lpstr>
      <vt:lpstr>10 metrics, three questions</vt:lpstr>
      <vt:lpstr>Demand: reservations show need</vt:lpstr>
      <vt:lpstr>Capacity: ready and in use?</vt:lpstr>
      <vt:lpstr>Value: activity, cost, and time</vt:lpstr>
      <vt:lpstr>Reports: Where Your Data Lives</vt:lpstr>
      <vt:lpstr>10 metrics, five reports</vt:lpstr>
      <vt:lpstr>Vehicle Usage Report</vt:lpstr>
      <vt:lpstr>Motor Pool Utilization Report</vt:lpstr>
      <vt:lpstr>Tracking reservation denials</vt:lpstr>
      <vt:lpstr>The Cancellations report</vt:lpstr>
      <vt:lpstr>Demand by department and location</vt:lpstr>
      <vt:lpstr>Vehicle availability: report and chart</vt:lpstr>
      <vt:lpstr>TCO Expense Summary</vt:lpstr>
      <vt:lpstr>Reports are only as good as your data</vt:lpstr>
      <vt:lpstr>“The most valuable fleet metric isn't a single number — it's the story your data tells when the right metrics are viewed together.” The Fleet Utilization Benchmarking Guide</vt:lpstr>
      <vt:lpstr>Seven mistakes: which is yours?</vt:lpstr>
      <vt:lpstr>Put It Into Practice</vt:lpstr>
      <vt:lpstr>One monthly dashboard, three ways</vt:lpstr>
      <vt:lpstr>Make benchmarking a habit</vt:lpstr>
      <vt:lpstr>Your 30-day benchmarking plan</vt:lpstr>
      <vt:lpstr>Consistent data beats perfect data. Trends beat isolated numbers. Small, consistent improvements add up.</vt:lpstr>
      <vt:lpstr>Next steps</vt:lpstr>
      <vt:lpstr>Questions?</vt:lpstr>
      <vt:lpstr>What’s next?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PptxGenJS Presentation</dc:subject>
  <dc:creator>Brian Hall</dc:creator>
  <cp:revision>2</cp:revision>
  <dcterms:created xsi:type="dcterms:W3CDTF">2026-09-29T12:55:30Z</dcterms:created>
  <dcterms:modified xsi:type="dcterms:W3CDTF">2026-11-03T20:04:06Z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y fmtid="{D5CDD505-2E9C-101B-9397-08002B2CF9AE}" pid="3" name="MediaServiceImageTags">
    <vt:lpwstr/>
  </property>
</Properties>
</file>