
<file path=[Content_Types].xml><?xml version="1.0" encoding="utf-8"?>
<Types xmlns="http://schemas.openxmlformats.org/package/2006/content-types">
  <Default Extension="jpeg" ContentType="image/jpeg"/>
  <Default Extension="jpg" ContentType="image/jp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  <p:sldMasterId id="2147483655" r:id="rId5"/>
  </p:sldMasterIdLst>
  <p:notesMasterIdLst>
    <p:notesMasterId r:id="rId46"/>
  </p:notesMasterIdLst>
  <p:sldIdLst>
    <p:sldId id="256" r:id="rId6"/>
    <p:sldId id="295" r:id="rId7"/>
    <p:sldId id="299" r:id="rId8"/>
    <p:sldId id="304" r:id="rId9"/>
    <p:sldId id="257" r:id="rId10"/>
    <p:sldId id="258" r:id="rId11"/>
    <p:sldId id="259" r:id="rId12"/>
    <p:sldId id="281" r:id="rId13"/>
    <p:sldId id="305" r:id="rId14"/>
    <p:sldId id="260" r:id="rId15"/>
    <p:sldId id="261" r:id="rId16"/>
    <p:sldId id="262" r:id="rId17"/>
    <p:sldId id="290" r:id="rId18"/>
    <p:sldId id="263" r:id="rId19"/>
    <p:sldId id="264" r:id="rId20"/>
    <p:sldId id="291" r:id="rId21"/>
    <p:sldId id="265" r:id="rId22"/>
    <p:sldId id="282" r:id="rId23"/>
    <p:sldId id="266" r:id="rId24"/>
    <p:sldId id="268" r:id="rId25"/>
    <p:sldId id="267" r:id="rId26"/>
    <p:sldId id="283" r:id="rId27"/>
    <p:sldId id="269" r:id="rId28"/>
    <p:sldId id="270" r:id="rId29"/>
    <p:sldId id="271" r:id="rId30"/>
    <p:sldId id="284" r:id="rId31"/>
    <p:sldId id="272" r:id="rId32"/>
    <p:sldId id="273" r:id="rId33"/>
    <p:sldId id="274" r:id="rId34"/>
    <p:sldId id="285" r:id="rId35"/>
    <p:sldId id="275" r:id="rId36"/>
    <p:sldId id="286" r:id="rId37"/>
    <p:sldId id="276" r:id="rId38"/>
    <p:sldId id="287" r:id="rId39"/>
    <p:sldId id="277" r:id="rId40"/>
    <p:sldId id="288" r:id="rId41"/>
    <p:sldId id="278" r:id="rId42"/>
    <p:sldId id="279" r:id="rId43"/>
    <p:sldId id="289" r:id="rId44"/>
    <p:sldId id="280" r:id="rId4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F12E26BB-A53B-464E-80D3-8C825AD1D142}">
          <p14:sldIdLst>
            <p14:sldId id="256"/>
            <p14:sldId id="295"/>
            <p14:sldId id="299"/>
            <p14:sldId id="304"/>
            <p14:sldId id="257"/>
            <p14:sldId id="258"/>
            <p14:sldId id="259"/>
            <p14:sldId id="281"/>
            <p14:sldId id="305"/>
          </p14:sldIdLst>
        </p14:section>
        <p14:section name="What We'll Cover" id="{1F77F2EB-BF80-4766-8406-FAD11F99B52D}">
          <p14:sldIdLst>
            <p14:sldId id="260"/>
          </p14:sldIdLst>
        </p14:section>
        <p14:section name="Part One: Under the Hood" id="{22F7ED1F-A77E-4B61-A4AD-C4CF27F5943C}">
          <p14:sldIdLst>
            <p14:sldId id="261"/>
            <p14:sldId id="262"/>
            <p14:sldId id="290"/>
          </p14:sldIdLst>
        </p14:section>
        <p14:section name="Part Two: The New FleetCommander" id="{8F757180-7017-4C10-BA4B-F7695A0A7992}">
          <p14:sldIdLst>
            <p14:sldId id="263"/>
            <p14:sldId id="264"/>
            <p14:sldId id="291"/>
            <p14:sldId id="265"/>
            <p14:sldId id="282"/>
          </p14:sldIdLst>
        </p14:section>
        <p14:section name="Part Three: Sites, Settings, and Guarrails" id="{A1990585-9D14-4ED1-BB78-974EE1CA6329}">
          <p14:sldIdLst>
            <p14:sldId id="266"/>
            <p14:sldId id="268"/>
            <p14:sldId id="267"/>
            <p14:sldId id="283"/>
            <p14:sldId id="269"/>
          </p14:sldIdLst>
        </p14:section>
        <p14:section name="Part Four: Easing the workload" id="{4B660879-64D9-4243-9374-60AB2B7B9482}">
          <p14:sldIdLst>
            <p14:sldId id="270"/>
            <p14:sldId id="271"/>
            <p14:sldId id="284"/>
            <p14:sldId id="272"/>
          </p14:sldIdLst>
        </p14:section>
        <p14:section name="Also at Command: Digging deeper together" id="{958459DE-A168-45B2-BD19-34887F42AAD5}">
          <p14:sldIdLst>
            <p14:sldId id="273"/>
            <p14:sldId id="274"/>
            <p14:sldId id="285"/>
            <p14:sldId id="275"/>
            <p14:sldId id="286"/>
            <p14:sldId id="276"/>
            <p14:sldId id="287"/>
            <p14:sldId id="277"/>
            <p14:sldId id="288"/>
            <p14:sldId id="278"/>
            <p14:sldId id="279"/>
            <p14:sldId id="289"/>
            <p14:sldId id="28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3DEEF"/>
    <a:srgbClr val="F4F6FA"/>
    <a:srgbClr val="F582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B489F5-AEC1-4105-B992-1CF04CDCC7AA}" v="35" dt="2026-11-04T14:16:34.2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070" autoAdjust="0"/>
  </p:normalViewPr>
  <p:slideViewPr>
    <p:cSldViewPr snapToGrid="0">
      <p:cViewPr varScale="1">
        <p:scale>
          <a:sx n="79" d="100"/>
          <a:sy n="79" d="100"/>
        </p:scale>
        <p:origin x="35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 Roodschild" userId="93b75e7f-8323-4ae7-9010-9fa6e7789b94" providerId="ADAL" clId="{DAABBBDF-71BC-402B-97B4-01715B6C5943}"/>
    <pc:docChg chg="undo redo custSel addSld modSld sldOrd addSection delSection modSection">
      <pc:chgData name="Jon Roodschild" userId="93b75e7f-8323-4ae7-9010-9fa6e7789b94" providerId="ADAL" clId="{DAABBBDF-71BC-402B-97B4-01715B6C5943}" dt="2026-11-04T14:16:34.242" v="2753"/>
      <pc:docMkLst>
        <pc:docMk/>
      </pc:docMkLst>
      <pc:sldChg chg="modNotesTx">
        <pc:chgData name="Jon Roodschild" userId="93b75e7f-8323-4ae7-9010-9fa6e7789b94" providerId="ADAL" clId="{DAABBBDF-71BC-402B-97B4-01715B6C5943}" dt="2026-10-29T13:29:53.431" v="234" actId="20577"/>
        <pc:sldMkLst>
          <pc:docMk/>
          <pc:sldMk cId="0" sldId="256"/>
        </pc:sldMkLst>
      </pc:sldChg>
      <pc:sldChg chg="modSp mod modAnim">
        <pc:chgData name="Jon Roodschild" userId="93b75e7f-8323-4ae7-9010-9fa6e7789b94" providerId="ADAL" clId="{DAABBBDF-71BC-402B-97B4-01715B6C5943}" dt="2026-10-30T04:00:13.883" v="2332" actId="20577"/>
        <pc:sldMkLst>
          <pc:docMk/>
          <pc:sldMk cId="0" sldId="257"/>
        </pc:sldMkLst>
        <pc:spChg chg="mod">
          <ac:chgData name="Jon Roodschild" userId="93b75e7f-8323-4ae7-9010-9fa6e7789b94" providerId="ADAL" clId="{DAABBBDF-71BC-402B-97B4-01715B6C5943}" dt="2026-10-30T04:00:13.883" v="2332" actId="20577"/>
          <ac:spMkLst>
            <pc:docMk/>
            <pc:sldMk cId="0" sldId="257"/>
            <ac:spMk id="13" creationId="{00000000-0000-0000-0000-000000000000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30T06:16:48.589" v="2699" actId="20577"/>
        <pc:sldMkLst>
          <pc:docMk/>
          <pc:sldMk cId="0" sldId="258"/>
        </pc:sldMkLst>
        <pc:spChg chg="mod">
          <ac:chgData name="Jon Roodschild" userId="93b75e7f-8323-4ae7-9010-9fa6e7789b94" providerId="ADAL" clId="{DAABBBDF-71BC-402B-97B4-01715B6C5943}" dt="2026-10-29T18:16:42.165" v="1949" actId="1037"/>
          <ac:spMkLst>
            <pc:docMk/>
            <pc:sldMk cId="0" sldId="258"/>
            <ac:spMk id="5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30T06:16:48.589" v="2699" actId="20577"/>
          <ac:spMkLst>
            <pc:docMk/>
            <pc:sldMk cId="0" sldId="258"/>
            <ac:spMk id="6" creationId="{00000000-0000-0000-0000-000000000000}"/>
          </ac:spMkLst>
        </pc:spChg>
        <pc:spChg chg="add mod">
          <ac:chgData name="Jon Roodschild" userId="93b75e7f-8323-4ae7-9010-9fa6e7789b94" providerId="ADAL" clId="{DAABBBDF-71BC-402B-97B4-01715B6C5943}" dt="2026-10-30T04:01:45.034" v="2400" actId="207"/>
          <ac:spMkLst>
            <pc:docMk/>
            <pc:sldMk cId="0" sldId="258"/>
            <ac:spMk id="22" creationId="{76099245-955C-D004-7B46-F64A992DAA9F}"/>
          </ac:spMkLst>
        </pc:spChg>
        <pc:spChg chg="add mod">
          <ac:chgData name="Jon Roodschild" userId="93b75e7f-8323-4ae7-9010-9fa6e7789b94" providerId="ADAL" clId="{DAABBBDF-71BC-402B-97B4-01715B6C5943}" dt="2026-10-30T04:01:56.405" v="2401" actId="207"/>
          <ac:spMkLst>
            <pc:docMk/>
            <pc:sldMk cId="0" sldId="258"/>
            <ac:spMk id="24" creationId="{7553144F-8A15-1A92-4A1D-15BA3A2699EF}"/>
          </ac:spMkLst>
        </pc:spChg>
        <pc:spChg chg="add mod">
          <ac:chgData name="Jon Roodschild" userId="93b75e7f-8323-4ae7-9010-9fa6e7789b94" providerId="ADAL" clId="{DAABBBDF-71BC-402B-97B4-01715B6C5943}" dt="2026-10-30T04:02:06.994" v="2402" actId="207"/>
          <ac:spMkLst>
            <pc:docMk/>
            <pc:sldMk cId="0" sldId="258"/>
            <ac:spMk id="26" creationId="{6C63583C-EBCC-9F4A-5AA8-823A08EC8577}"/>
          </ac:spMkLst>
        </pc:spChg>
      </pc:sldChg>
      <pc:sldChg chg="addSp delSp modSp mod modAnim">
        <pc:chgData name="Jon Roodschild" userId="93b75e7f-8323-4ae7-9010-9fa6e7789b94" providerId="ADAL" clId="{DAABBBDF-71BC-402B-97B4-01715B6C5943}" dt="2026-10-30T04:07:46.028" v="2528"/>
        <pc:sldMkLst>
          <pc:docMk/>
          <pc:sldMk cId="0" sldId="259"/>
        </pc:sldMkLst>
        <pc:spChg chg="ord">
          <ac:chgData name="Jon Roodschild" userId="93b75e7f-8323-4ae7-9010-9fa6e7789b94" providerId="ADAL" clId="{DAABBBDF-71BC-402B-97B4-01715B6C5943}" dt="2026-10-29T18:40:54.778" v="2064" actId="167"/>
          <ac:spMkLst>
            <pc:docMk/>
            <pc:sldMk cId="0" sldId="259"/>
            <ac:spMk id="8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30T03:53:42.239" v="2211" actId="14100"/>
          <ac:spMkLst>
            <pc:docMk/>
            <pc:sldMk cId="0" sldId="259"/>
            <ac:spMk id="10" creationId="{00000000-0000-0000-0000-000000000000}"/>
          </ac:spMkLst>
        </pc:spChg>
        <pc:spChg chg="add mod ord">
          <ac:chgData name="Jon Roodschild" userId="93b75e7f-8323-4ae7-9010-9fa6e7789b94" providerId="ADAL" clId="{DAABBBDF-71BC-402B-97B4-01715B6C5943}" dt="2026-10-29T17:07:36.243" v="1352" actId="14100"/>
          <ac:spMkLst>
            <pc:docMk/>
            <pc:sldMk cId="0" sldId="259"/>
            <ac:spMk id="12" creationId="{112E286B-37EB-2A78-17A9-EDF42BD99F1A}"/>
          </ac:spMkLst>
        </pc:spChg>
        <pc:spChg chg="mod">
          <ac:chgData name="Jon Roodschild" userId="93b75e7f-8323-4ae7-9010-9fa6e7789b94" providerId="ADAL" clId="{DAABBBDF-71BC-402B-97B4-01715B6C5943}" dt="2026-10-29T17:04:56.835" v="1298" actId="1076"/>
          <ac:spMkLst>
            <pc:docMk/>
            <pc:sldMk cId="0" sldId="259"/>
            <ac:spMk id="18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29T17:06:55.380" v="1340" actId="14100"/>
          <ac:spMkLst>
            <pc:docMk/>
            <pc:sldMk cId="0" sldId="259"/>
            <ac:spMk id="19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29T17:04:56.835" v="1298" actId="1076"/>
          <ac:spMkLst>
            <pc:docMk/>
            <pc:sldMk cId="0" sldId="259"/>
            <ac:spMk id="20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29T17:04:56.835" v="1298" actId="1076"/>
          <ac:spMkLst>
            <pc:docMk/>
            <pc:sldMk cId="0" sldId="259"/>
            <ac:spMk id="21" creationId="{00000000-0000-0000-0000-000000000000}"/>
          </ac:spMkLst>
        </pc:spChg>
        <pc:picChg chg="add mod">
          <ac:chgData name="Jon Roodschild" userId="93b75e7f-8323-4ae7-9010-9fa6e7789b94" providerId="ADAL" clId="{DAABBBDF-71BC-402B-97B4-01715B6C5943}" dt="2026-10-29T14:49:17.743" v="754" actId="1036"/>
          <ac:picMkLst>
            <pc:docMk/>
            <pc:sldMk cId="0" sldId="259"/>
            <ac:picMk id="13" creationId="{34C66CCD-118D-2ED7-2DE3-1C06F3F747CE}"/>
          </ac:picMkLst>
        </pc:picChg>
        <pc:picChg chg="add mod ord">
          <ac:chgData name="Jon Roodschild" userId="93b75e7f-8323-4ae7-9010-9fa6e7789b94" providerId="ADAL" clId="{DAABBBDF-71BC-402B-97B4-01715B6C5943}" dt="2026-10-29T18:41:12.652" v="2066" actId="170"/>
          <ac:picMkLst>
            <pc:docMk/>
            <pc:sldMk cId="0" sldId="259"/>
            <ac:picMk id="15" creationId="{5788DEED-5C34-3288-9174-9D753AC680CF}"/>
          </ac:picMkLst>
        </pc:picChg>
        <pc:picChg chg="add mod ord">
          <ac:chgData name="Jon Roodschild" userId="93b75e7f-8323-4ae7-9010-9fa6e7789b94" providerId="ADAL" clId="{DAABBBDF-71BC-402B-97B4-01715B6C5943}" dt="2026-10-29T18:41:19.648" v="2067" actId="1076"/>
          <ac:picMkLst>
            <pc:docMk/>
            <pc:sldMk cId="0" sldId="259"/>
            <ac:picMk id="16" creationId="{45BA9BC6-715B-62A9-8E2C-BED2E8073B59}"/>
          </ac:picMkLst>
        </pc:picChg>
      </pc:sldChg>
      <pc:sldChg chg="addSp delSp modSp mod">
        <pc:chgData name="Jon Roodschild" userId="93b75e7f-8323-4ae7-9010-9fa6e7789b94" providerId="ADAL" clId="{DAABBBDF-71BC-402B-97B4-01715B6C5943}" dt="2026-11-04T12:34:34.158" v="2704" actId="11529"/>
        <pc:sldMkLst>
          <pc:docMk/>
          <pc:sldMk cId="0" sldId="260"/>
        </pc:sldMkLst>
        <pc:spChg chg="mod">
          <ac:chgData name="Jon Roodschild" userId="93b75e7f-8323-4ae7-9010-9fa6e7789b94" providerId="ADAL" clId="{DAABBBDF-71BC-402B-97B4-01715B6C5943}" dt="2026-10-30T01:46:45.242" v="2209" actId="20577"/>
          <ac:spMkLst>
            <pc:docMk/>
            <pc:sldMk cId="0" sldId="260"/>
            <ac:spMk id="3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30T04:22:48.719" v="2580" actId="20577"/>
          <ac:spMkLst>
            <pc:docMk/>
            <pc:sldMk cId="0" sldId="260"/>
            <ac:spMk id="26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30T04:24:31.417" v="2641" actId="20577"/>
          <ac:spMkLst>
            <pc:docMk/>
            <pc:sldMk cId="0" sldId="260"/>
            <ac:spMk id="29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30T04:49:20.785" v="2693" actId="20577"/>
          <ac:spMkLst>
            <pc:docMk/>
            <pc:sldMk cId="0" sldId="260"/>
            <ac:spMk id="32" creationId="{00000000-0000-0000-0000-000000000000}"/>
          </ac:spMkLst>
        </pc:spChg>
        <pc:cxnChg chg="add del mod">
          <ac:chgData name="Jon Roodschild" userId="93b75e7f-8323-4ae7-9010-9fa6e7789b94" providerId="ADAL" clId="{DAABBBDF-71BC-402B-97B4-01715B6C5943}" dt="2026-11-04T12:34:34.158" v="2704" actId="11529"/>
          <ac:cxnSpMkLst>
            <pc:docMk/>
            <pc:sldMk cId="0" sldId="260"/>
            <ac:cxnSpMk id="5" creationId="{318A2CAE-32E2-6865-A7BF-3BF31CAF1ADB}"/>
          </ac:cxnSpMkLst>
        </pc:cxnChg>
      </pc:sldChg>
      <pc:sldChg chg="delSp modSp mod delAnim modAnim">
        <pc:chgData name="Jon Roodschild" userId="93b75e7f-8323-4ae7-9010-9fa6e7789b94" providerId="ADAL" clId="{DAABBBDF-71BC-402B-97B4-01715B6C5943}" dt="2026-11-04T12:40:22.785" v="2717" actId="113"/>
        <pc:sldMkLst>
          <pc:docMk/>
          <pc:sldMk cId="0" sldId="262"/>
        </pc:sldMkLst>
        <pc:spChg chg="mod">
          <ac:chgData name="Jon Roodschild" userId="93b75e7f-8323-4ae7-9010-9fa6e7789b94" providerId="ADAL" clId="{DAABBBDF-71BC-402B-97B4-01715B6C5943}" dt="2026-11-04T12:38:42.195" v="2715" actId="113"/>
          <ac:spMkLst>
            <pc:docMk/>
            <pc:sldMk cId="0" sldId="262"/>
            <ac:spMk id="13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1-04T12:35:58.683" v="2706" actId="14100"/>
          <ac:spMkLst>
            <pc:docMk/>
            <pc:sldMk cId="0" sldId="262"/>
            <ac:spMk id="17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1-04T12:38:36.836" v="2714" actId="113"/>
          <ac:spMkLst>
            <pc:docMk/>
            <pc:sldMk cId="0" sldId="262"/>
            <ac:spMk id="18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1-04T12:39:48.044" v="2716" actId="113"/>
          <ac:spMkLst>
            <pc:docMk/>
            <pc:sldMk cId="0" sldId="262"/>
            <ac:spMk id="23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1-04T12:40:22.785" v="2717" actId="113"/>
          <ac:spMkLst>
            <pc:docMk/>
            <pc:sldMk cId="0" sldId="262"/>
            <ac:spMk id="28" creationId="{00000000-0000-0000-0000-000000000000}"/>
          </ac:spMkLst>
        </pc:spChg>
      </pc:sldChg>
      <pc:sldChg chg="delSp mod delAnim modAnim">
        <pc:chgData name="Jon Roodschild" userId="93b75e7f-8323-4ae7-9010-9fa6e7789b94" providerId="ADAL" clId="{DAABBBDF-71BC-402B-97B4-01715B6C5943}" dt="2026-10-29T18:26:05.713" v="1970"/>
        <pc:sldMkLst>
          <pc:docMk/>
          <pc:sldMk cId="0" sldId="264"/>
        </pc:sldMkLst>
      </pc:sldChg>
      <pc:sldChg chg="delSp modSp mod modAnim">
        <pc:chgData name="Jon Roodschild" userId="93b75e7f-8323-4ae7-9010-9fa6e7789b94" providerId="ADAL" clId="{DAABBBDF-71BC-402B-97B4-01715B6C5943}" dt="2026-10-30T04:12:13.400" v="2535"/>
        <pc:sldMkLst>
          <pc:docMk/>
          <pc:sldMk cId="0" sldId="265"/>
        </pc:sldMkLst>
        <pc:spChg chg="mod">
          <ac:chgData name="Jon Roodschild" userId="93b75e7f-8323-4ae7-9010-9fa6e7789b94" providerId="ADAL" clId="{DAABBBDF-71BC-402B-97B4-01715B6C5943}" dt="2026-10-30T04:11:50.460" v="2533" actId="207"/>
          <ac:spMkLst>
            <pc:docMk/>
            <pc:sldMk cId="0" sldId="265"/>
            <ac:spMk id="17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29T17:48:09.492" v="1914" actId="20577"/>
          <ac:spMkLst>
            <pc:docMk/>
            <pc:sldMk cId="0" sldId="265"/>
            <ac:spMk id="20" creationId="{00000000-0000-0000-0000-000000000000}"/>
          </ac:spMkLst>
        </pc:spChg>
        <pc:spChg chg="mod">
          <ac:chgData name="Jon Roodschild" userId="93b75e7f-8323-4ae7-9010-9fa6e7789b94" providerId="ADAL" clId="{DAABBBDF-71BC-402B-97B4-01715B6C5943}" dt="2026-10-29T17:47:24.819" v="1909"/>
          <ac:spMkLst>
            <pc:docMk/>
            <pc:sldMk cId="0" sldId="265"/>
            <ac:spMk id="21" creationId="{00000000-0000-0000-0000-000000000000}"/>
          </ac:spMkLst>
        </pc:spChg>
        <pc:spChg chg="del">
          <ac:chgData name="Jon Roodschild" userId="93b75e7f-8323-4ae7-9010-9fa6e7789b94" providerId="ADAL" clId="{DAABBBDF-71BC-402B-97B4-01715B6C5943}" dt="2026-10-29T12:59:18.616" v="86" actId="21"/>
          <ac:spMkLst>
            <pc:docMk/>
            <pc:sldMk cId="0" sldId="265"/>
            <ac:spMk id="22" creationId="{00000000-0000-0000-0000-000000000000}"/>
          </ac:spMkLst>
        </pc:spChg>
        <pc:spChg chg="del">
          <ac:chgData name="Jon Roodschild" userId="93b75e7f-8323-4ae7-9010-9fa6e7789b94" providerId="ADAL" clId="{DAABBBDF-71BC-402B-97B4-01715B6C5943}" dt="2026-10-29T12:59:18.616" v="86" actId="21"/>
          <ac:spMkLst>
            <pc:docMk/>
            <pc:sldMk cId="0" sldId="265"/>
            <ac:spMk id="23" creationId="{00000000-0000-0000-0000-000000000000}"/>
          </ac:spMkLst>
        </pc:spChg>
      </pc:sldChg>
      <pc:sldChg chg="modSp mod">
        <pc:chgData name="Jon Roodschild" userId="93b75e7f-8323-4ae7-9010-9fa6e7789b94" providerId="ADAL" clId="{DAABBBDF-71BC-402B-97B4-01715B6C5943}" dt="2026-10-30T04:22:14.941" v="2555" actId="20577"/>
        <pc:sldMkLst>
          <pc:docMk/>
          <pc:sldMk cId="0" sldId="266"/>
        </pc:sldMkLst>
        <pc:spChg chg="mod">
          <ac:chgData name="Jon Roodschild" userId="93b75e7f-8323-4ae7-9010-9fa6e7789b94" providerId="ADAL" clId="{DAABBBDF-71BC-402B-97B4-01715B6C5943}" dt="2026-10-30T04:22:14.941" v="2555" actId="20577"/>
          <ac:spMkLst>
            <pc:docMk/>
            <pc:sldMk cId="0" sldId="266"/>
            <ac:spMk id="3" creationId="{00000000-0000-0000-0000-000000000000}"/>
          </ac:spMkLst>
        </pc:spChg>
      </pc:sldChg>
      <pc:sldChg chg="delSp mod">
        <pc:chgData name="Jon Roodschild" userId="93b75e7f-8323-4ae7-9010-9fa6e7789b94" providerId="ADAL" clId="{DAABBBDF-71BC-402B-97B4-01715B6C5943}" dt="2026-10-29T12:59:29.960" v="88" actId="21"/>
        <pc:sldMkLst>
          <pc:docMk/>
          <pc:sldMk cId="0" sldId="267"/>
        </pc:sldMkLst>
      </pc:sldChg>
      <pc:sldChg chg="ord">
        <pc:chgData name="Jon Roodschild" userId="93b75e7f-8323-4ae7-9010-9fa6e7789b94" providerId="ADAL" clId="{DAABBBDF-71BC-402B-97B4-01715B6C5943}" dt="2026-11-04T14:08:06.464" v="2736"/>
        <pc:sldMkLst>
          <pc:docMk/>
          <pc:sldMk cId="0" sldId="268"/>
        </pc:sldMkLst>
      </pc:sldChg>
      <pc:sldChg chg="modAnim">
        <pc:chgData name="Jon Roodschild" userId="93b75e7f-8323-4ae7-9010-9fa6e7789b94" providerId="ADAL" clId="{DAABBBDF-71BC-402B-97B4-01715B6C5943}" dt="2026-10-29T18:52:49.240" v="2094"/>
        <pc:sldMkLst>
          <pc:docMk/>
          <pc:sldMk cId="0" sldId="269"/>
        </pc:sldMkLst>
      </pc:sldChg>
      <pc:sldChg chg="modSp mod">
        <pc:chgData name="Jon Roodschild" userId="93b75e7f-8323-4ae7-9010-9fa6e7789b94" providerId="ADAL" clId="{DAABBBDF-71BC-402B-97B4-01715B6C5943}" dt="2026-10-30T04:24:12.724" v="2622" actId="6549"/>
        <pc:sldMkLst>
          <pc:docMk/>
          <pc:sldMk cId="0" sldId="270"/>
        </pc:sldMkLst>
        <pc:spChg chg="mod">
          <ac:chgData name="Jon Roodschild" userId="93b75e7f-8323-4ae7-9010-9fa6e7789b94" providerId="ADAL" clId="{DAABBBDF-71BC-402B-97B4-01715B6C5943}" dt="2026-10-30T04:24:12.724" v="2622" actId="6549"/>
          <ac:spMkLst>
            <pc:docMk/>
            <pc:sldMk cId="0" sldId="270"/>
            <ac:spMk id="3" creationId="{00000000-0000-0000-0000-000000000000}"/>
          </ac:spMkLst>
        </pc:spChg>
      </pc:sldChg>
      <pc:sldChg chg="delSp mod">
        <pc:chgData name="Jon Roodschild" userId="93b75e7f-8323-4ae7-9010-9fa6e7789b94" providerId="ADAL" clId="{DAABBBDF-71BC-402B-97B4-01715B6C5943}" dt="2026-10-29T13:00:01.796" v="90" actId="21"/>
        <pc:sldMkLst>
          <pc:docMk/>
          <pc:sldMk cId="0" sldId="271"/>
        </pc:sldMkLst>
      </pc:sldChg>
      <pc:sldChg chg="modAnim">
        <pc:chgData name="Jon Roodschild" userId="93b75e7f-8323-4ae7-9010-9fa6e7789b94" providerId="ADAL" clId="{DAABBBDF-71BC-402B-97B4-01715B6C5943}" dt="2026-10-29T18:52:58.569" v="2095"/>
        <pc:sldMkLst>
          <pc:docMk/>
          <pc:sldMk cId="0" sldId="272"/>
        </pc:sldMkLst>
      </pc:sldChg>
      <pc:sldChg chg="modSp mod">
        <pc:chgData name="Jon Roodschild" userId="93b75e7f-8323-4ae7-9010-9fa6e7789b94" providerId="ADAL" clId="{DAABBBDF-71BC-402B-97B4-01715B6C5943}" dt="2026-10-30T04:48:53.284" v="2682" actId="20577"/>
        <pc:sldMkLst>
          <pc:docMk/>
          <pc:sldMk cId="0" sldId="273"/>
        </pc:sldMkLst>
        <pc:spChg chg="mod">
          <ac:chgData name="Jon Roodschild" userId="93b75e7f-8323-4ae7-9010-9fa6e7789b94" providerId="ADAL" clId="{DAABBBDF-71BC-402B-97B4-01715B6C5943}" dt="2026-10-30T04:48:53.284" v="2682" actId="20577"/>
          <ac:spMkLst>
            <pc:docMk/>
            <pc:sldMk cId="0" sldId="273"/>
            <ac:spMk id="3" creationId="{00000000-0000-0000-0000-000000000000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1-04T13:50:08.175" v="2727" actId="14100"/>
        <pc:sldMkLst>
          <pc:docMk/>
          <pc:sldMk cId="0" sldId="274"/>
        </pc:sldMkLst>
        <pc:spChg chg="mod">
          <ac:chgData name="Jon Roodschild" userId="93b75e7f-8323-4ae7-9010-9fa6e7789b94" providerId="ADAL" clId="{DAABBBDF-71BC-402B-97B4-01715B6C5943}" dt="2026-11-04T13:50:08.175" v="2727" actId="14100"/>
          <ac:spMkLst>
            <pc:docMk/>
            <pc:sldMk cId="0" sldId="274"/>
            <ac:spMk id="10" creationId="{00000000-0000-0000-0000-000000000000}"/>
          </ac:spMkLst>
        </pc:spChg>
      </pc:sldChg>
      <pc:sldChg chg="delSp mod">
        <pc:chgData name="Jon Roodschild" userId="93b75e7f-8323-4ae7-9010-9fa6e7789b94" providerId="ADAL" clId="{DAABBBDF-71BC-402B-97B4-01715B6C5943}" dt="2026-10-29T13:01:13.182" v="103" actId="21"/>
        <pc:sldMkLst>
          <pc:docMk/>
          <pc:sldMk cId="0" sldId="275"/>
        </pc:sldMkLst>
      </pc:sldChg>
      <pc:sldChg chg="delSp mod delAnim modAnim">
        <pc:chgData name="Jon Roodschild" userId="93b75e7f-8323-4ae7-9010-9fa6e7789b94" providerId="ADAL" clId="{DAABBBDF-71BC-402B-97B4-01715B6C5943}" dt="2026-10-29T18:53:10.208" v="2097"/>
        <pc:sldMkLst>
          <pc:docMk/>
          <pc:sldMk cId="0" sldId="276"/>
        </pc:sldMkLst>
      </pc:sldChg>
      <pc:sldChg chg="delSp mod">
        <pc:chgData name="Jon Roodschild" userId="93b75e7f-8323-4ae7-9010-9fa6e7789b94" providerId="ADAL" clId="{DAABBBDF-71BC-402B-97B4-01715B6C5943}" dt="2026-10-29T13:02:15.686" v="117" actId="21"/>
        <pc:sldMkLst>
          <pc:docMk/>
          <pc:sldMk cId="0" sldId="277"/>
        </pc:sldMkLst>
      </pc:sldChg>
      <pc:sldChg chg="addSp delSp modSp mod">
        <pc:chgData name="Jon Roodschild" userId="93b75e7f-8323-4ae7-9010-9fa6e7789b94" providerId="ADAL" clId="{DAABBBDF-71BC-402B-97B4-01715B6C5943}" dt="2026-11-04T14:16:34.242" v="2753"/>
        <pc:sldMkLst>
          <pc:docMk/>
          <pc:sldMk cId="0" sldId="278"/>
        </pc:sldMkLst>
        <pc:spChg chg="add mod">
          <ac:chgData name="Jon Roodschild" userId="93b75e7f-8323-4ae7-9010-9fa6e7789b94" providerId="ADAL" clId="{DAABBBDF-71BC-402B-97B4-01715B6C5943}" dt="2026-11-04T14:14:44.350" v="2744" actId="14100"/>
          <ac:spMkLst>
            <pc:docMk/>
            <pc:sldMk cId="0" sldId="278"/>
            <ac:spMk id="4" creationId="{F63F3E97-C3A2-D2AD-981A-0553D0F4A2F7}"/>
          </ac:spMkLst>
        </pc:spChg>
        <pc:spChg chg="add del">
          <ac:chgData name="Jon Roodschild" userId="93b75e7f-8323-4ae7-9010-9fa6e7789b94" providerId="ADAL" clId="{DAABBBDF-71BC-402B-97B4-01715B6C5943}" dt="2026-11-04T14:15:01.564" v="2748" actId="22"/>
          <ac:spMkLst>
            <pc:docMk/>
            <pc:sldMk cId="0" sldId="278"/>
            <ac:spMk id="6" creationId="{0DCB25E7-EC21-DCDF-CABD-AC813905E767}"/>
          </ac:spMkLst>
        </pc:spChg>
        <pc:spChg chg="add mod">
          <ac:chgData name="Jon Roodschild" userId="93b75e7f-8323-4ae7-9010-9fa6e7789b94" providerId="ADAL" clId="{DAABBBDF-71BC-402B-97B4-01715B6C5943}" dt="2026-11-04T14:16:34.242" v="2753"/>
          <ac:spMkLst>
            <pc:docMk/>
            <pc:sldMk cId="0" sldId="278"/>
            <ac:spMk id="8" creationId="{50E003A1-3DF5-EC8B-49F5-FA5839A1B790}"/>
          </ac:spMkLst>
        </pc:spChg>
        <pc:picChg chg="add mod">
          <ac:chgData name="Jon Roodschild" userId="93b75e7f-8323-4ae7-9010-9fa6e7789b94" providerId="ADAL" clId="{DAABBBDF-71BC-402B-97B4-01715B6C5943}" dt="2026-11-04T14:14:53.938" v="2746" actId="1076"/>
          <ac:picMkLst>
            <pc:docMk/>
            <pc:sldMk cId="0" sldId="278"/>
            <ac:picMk id="23" creationId="{684F7211-7A64-3F04-D351-456AAFD77191}"/>
          </ac:picMkLst>
        </pc:picChg>
      </pc:sldChg>
      <pc:sldChg chg="delSp mod delAnim modAnim">
        <pc:chgData name="Jon Roodschild" userId="93b75e7f-8323-4ae7-9010-9fa6e7789b94" providerId="ADAL" clId="{DAABBBDF-71BC-402B-97B4-01715B6C5943}" dt="2026-10-29T18:53:24.117" v="2098"/>
        <pc:sldMkLst>
          <pc:docMk/>
          <pc:sldMk cId="0" sldId="279"/>
        </pc:sldMkLst>
      </pc:sldChg>
      <pc:sldChg chg="modSp mod modAnim">
        <pc:chgData name="Jon Roodschild" userId="93b75e7f-8323-4ae7-9010-9fa6e7789b94" providerId="ADAL" clId="{DAABBBDF-71BC-402B-97B4-01715B6C5943}" dt="2026-10-29T18:56:00.027" v="2128"/>
        <pc:sldMkLst>
          <pc:docMk/>
          <pc:sldMk cId="0" sldId="280"/>
        </pc:sldMkLst>
        <pc:spChg chg="mod">
          <ac:chgData name="Jon Roodschild" userId="93b75e7f-8323-4ae7-9010-9fa6e7789b94" providerId="ADAL" clId="{DAABBBDF-71BC-402B-97B4-01715B6C5943}" dt="2026-10-29T18:55:32.979" v="2126" actId="20577"/>
          <ac:spMkLst>
            <pc:docMk/>
            <pc:sldMk cId="0" sldId="280"/>
            <ac:spMk id="3" creationId="{00000000-0000-0000-0000-000000000000}"/>
          </ac:spMkLst>
        </pc:spChg>
      </pc:sldChg>
      <pc:sldChg chg="addSp delSp modSp add mod modAnim">
        <pc:chgData name="Jon Roodschild" userId="93b75e7f-8323-4ae7-9010-9fa6e7789b94" providerId="ADAL" clId="{DAABBBDF-71BC-402B-97B4-01715B6C5943}" dt="2026-10-30T04:06:54.110" v="2526" actId="166"/>
        <pc:sldMkLst>
          <pc:docMk/>
          <pc:sldMk cId="1114863800" sldId="281"/>
        </pc:sldMkLst>
        <pc:spChg chg="add del mod ord">
          <ac:chgData name="Jon Roodschild" userId="93b75e7f-8323-4ae7-9010-9fa6e7789b94" providerId="ADAL" clId="{DAABBBDF-71BC-402B-97B4-01715B6C5943}" dt="2026-10-30T04:06:54.110" v="2526" actId="166"/>
          <ac:spMkLst>
            <pc:docMk/>
            <pc:sldMk cId="1114863800" sldId="281"/>
            <ac:spMk id="12" creationId="{00000000-0000-0000-0000-000000000000}"/>
          </ac:spMkLst>
        </pc:spChg>
        <pc:spChg chg="ord">
          <ac:chgData name="Jon Roodschild" userId="93b75e7f-8323-4ae7-9010-9fa6e7789b94" providerId="ADAL" clId="{DAABBBDF-71BC-402B-97B4-01715B6C5943}" dt="2026-10-30T04:06:54.110" v="2526" actId="166"/>
          <ac:spMkLst>
            <pc:docMk/>
            <pc:sldMk cId="1114863800" sldId="281"/>
            <ac:spMk id="13" creationId="{00000000-0000-0000-0000-000000000000}"/>
          </ac:spMkLst>
        </pc:spChg>
        <pc:spChg chg="ord">
          <ac:chgData name="Jon Roodschild" userId="93b75e7f-8323-4ae7-9010-9fa6e7789b94" providerId="ADAL" clId="{DAABBBDF-71BC-402B-97B4-01715B6C5943}" dt="2026-10-30T04:06:54.110" v="2526" actId="166"/>
          <ac:spMkLst>
            <pc:docMk/>
            <pc:sldMk cId="1114863800" sldId="281"/>
            <ac:spMk id="14" creationId="{00000000-0000-0000-0000-000000000000}"/>
          </ac:spMkLst>
        </pc:spChg>
        <pc:spChg chg="mod ord">
          <ac:chgData name="Jon Roodschild" userId="93b75e7f-8323-4ae7-9010-9fa6e7789b94" providerId="ADAL" clId="{DAABBBDF-71BC-402B-97B4-01715B6C5943}" dt="2026-10-30T04:06:54.110" v="2526" actId="166"/>
          <ac:spMkLst>
            <pc:docMk/>
            <pc:sldMk cId="1114863800" sldId="281"/>
            <ac:spMk id="15" creationId="{00000000-0000-0000-0000-000000000000}"/>
          </ac:spMkLst>
        </pc:spChg>
        <pc:spChg chg="add mod ord">
          <ac:chgData name="Jon Roodschild" userId="93b75e7f-8323-4ae7-9010-9fa6e7789b94" providerId="ADAL" clId="{DAABBBDF-71BC-402B-97B4-01715B6C5943}" dt="2026-10-30T04:06:00.425" v="2430" actId="166"/>
          <ac:spMkLst>
            <pc:docMk/>
            <pc:sldMk cId="1114863800" sldId="281"/>
            <ac:spMk id="16" creationId="{B36EE7AD-01A9-2206-98BA-99793C289D3C}"/>
          </ac:spMkLst>
        </pc:spChg>
        <pc:spChg chg="add mod ord">
          <ac:chgData name="Jon Roodschild" userId="93b75e7f-8323-4ae7-9010-9fa6e7789b94" providerId="ADAL" clId="{DAABBBDF-71BC-402B-97B4-01715B6C5943}" dt="2026-10-30T04:06:00.425" v="2430" actId="166"/>
          <ac:spMkLst>
            <pc:docMk/>
            <pc:sldMk cId="1114863800" sldId="281"/>
            <ac:spMk id="17" creationId="{442402CA-11ED-4550-0C0B-7F2898046F9C}"/>
          </ac:spMkLst>
        </pc:spChg>
        <pc:spChg chg="add mod ord">
          <ac:chgData name="Jon Roodschild" userId="93b75e7f-8323-4ae7-9010-9fa6e7789b94" providerId="ADAL" clId="{DAABBBDF-71BC-402B-97B4-01715B6C5943}" dt="2026-10-30T04:06:00.425" v="2430" actId="166"/>
          <ac:spMkLst>
            <pc:docMk/>
            <pc:sldMk cId="1114863800" sldId="281"/>
            <ac:spMk id="20" creationId="{BD371E3C-AEB4-09EF-9593-369DDDDB1CA9}"/>
          </ac:spMkLst>
        </pc:spChg>
        <pc:spChg chg="add mod ord">
          <ac:chgData name="Jon Roodschild" userId="93b75e7f-8323-4ae7-9010-9fa6e7789b94" providerId="ADAL" clId="{DAABBBDF-71BC-402B-97B4-01715B6C5943}" dt="2026-10-30T04:06:00.425" v="2430" actId="166"/>
          <ac:spMkLst>
            <pc:docMk/>
            <pc:sldMk cId="1114863800" sldId="281"/>
            <ac:spMk id="21" creationId="{FDFC61A4-6F53-6BC1-AF23-5F4F2C5B3679}"/>
          </ac:spMkLst>
        </pc:spChg>
        <pc:spChg chg="add mod ord">
          <ac:chgData name="Jon Roodschild" userId="93b75e7f-8323-4ae7-9010-9fa6e7789b94" providerId="ADAL" clId="{DAABBBDF-71BC-402B-97B4-01715B6C5943}" dt="2026-10-30T04:06:00.425" v="2430" actId="166"/>
          <ac:spMkLst>
            <pc:docMk/>
            <pc:sldMk cId="1114863800" sldId="281"/>
            <ac:spMk id="22" creationId="{70F8068C-7296-09C6-6ED5-6965F192A4AC}"/>
          </ac:spMkLst>
        </pc:spChg>
        <pc:picChg chg="add mod ord">
          <ac:chgData name="Jon Roodschild" userId="93b75e7f-8323-4ae7-9010-9fa6e7789b94" providerId="ADAL" clId="{DAABBBDF-71BC-402B-97B4-01715B6C5943}" dt="2026-10-30T04:05:11.881" v="2425" actId="166"/>
          <ac:picMkLst>
            <pc:docMk/>
            <pc:sldMk cId="1114863800" sldId="281"/>
            <ac:picMk id="23" creationId="{F12CD71D-2B20-EC74-5D6F-346FABDD7707}"/>
          </ac:picMkLst>
        </pc:picChg>
      </pc:sldChg>
      <pc:sldChg chg="addSp delSp add mod">
        <pc:chgData name="Jon Roodschild" userId="93b75e7f-8323-4ae7-9010-9fa6e7789b94" providerId="ADAL" clId="{DAABBBDF-71BC-402B-97B4-01715B6C5943}" dt="2026-10-29T12:59:20.669" v="87" actId="22"/>
        <pc:sldMkLst>
          <pc:docMk/>
          <pc:sldMk cId="1043311336" sldId="282"/>
        </pc:sldMkLst>
      </pc:sldChg>
      <pc:sldChg chg="addSp delSp add mod">
        <pc:chgData name="Jon Roodschild" userId="93b75e7f-8323-4ae7-9010-9fa6e7789b94" providerId="ADAL" clId="{DAABBBDF-71BC-402B-97B4-01715B6C5943}" dt="2026-10-29T12:59:36.221" v="89" actId="22"/>
        <pc:sldMkLst>
          <pc:docMk/>
          <pc:sldMk cId="2972522364" sldId="283"/>
        </pc:sldMkLst>
      </pc:sldChg>
      <pc:sldChg chg="addSp delSp add mod">
        <pc:chgData name="Jon Roodschild" userId="93b75e7f-8323-4ae7-9010-9fa6e7789b94" providerId="ADAL" clId="{DAABBBDF-71BC-402B-97B4-01715B6C5943}" dt="2026-10-29T13:00:03.515" v="91" actId="22"/>
        <pc:sldMkLst>
          <pc:docMk/>
          <pc:sldMk cId="1389602993" sldId="284"/>
        </pc:sldMkLst>
      </pc:sldChg>
      <pc:sldChg chg="addSp delSp modSp add mod delAnim">
        <pc:chgData name="Jon Roodschild" userId="93b75e7f-8323-4ae7-9010-9fa6e7789b94" providerId="ADAL" clId="{DAABBBDF-71BC-402B-97B4-01715B6C5943}" dt="2026-10-29T13:05:10.859" v="142" actId="207"/>
        <pc:sldMkLst>
          <pc:docMk/>
          <pc:sldMk cId="1002172065" sldId="285"/>
        </pc:sldMkLst>
      </pc:sldChg>
      <pc:sldChg chg="addSp delSp modSp add mod">
        <pc:chgData name="Jon Roodschild" userId="93b75e7f-8323-4ae7-9010-9fa6e7789b94" providerId="ADAL" clId="{DAABBBDF-71BC-402B-97B4-01715B6C5943}" dt="2026-10-29T13:04:47.684" v="140" actId="207"/>
        <pc:sldMkLst>
          <pc:docMk/>
          <pc:sldMk cId="1917118841" sldId="286"/>
        </pc:sldMkLst>
      </pc:sldChg>
      <pc:sldChg chg="addSp delSp modSp add mod delAnim">
        <pc:chgData name="Jon Roodschild" userId="93b75e7f-8323-4ae7-9010-9fa6e7789b94" providerId="ADAL" clId="{DAABBBDF-71BC-402B-97B4-01715B6C5943}" dt="2026-10-29T13:04:29.788" v="138" actId="207"/>
        <pc:sldMkLst>
          <pc:docMk/>
          <pc:sldMk cId="3186480929" sldId="287"/>
        </pc:sldMkLst>
      </pc:sldChg>
      <pc:sldChg chg="addSp delSp modSp add mod">
        <pc:chgData name="Jon Roodschild" userId="93b75e7f-8323-4ae7-9010-9fa6e7789b94" providerId="ADAL" clId="{DAABBBDF-71BC-402B-97B4-01715B6C5943}" dt="2026-10-29T13:04:14.185" v="136" actId="207"/>
        <pc:sldMkLst>
          <pc:docMk/>
          <pc:sldMk cId="1836946667" sldId="288"/>
        </pc:sldMkLst>
      </pc:sldChg>
      <pc:sldChg chg="addSp delSp modSp add mod delAnim modAnim">
        <pc:chgData name="Jon Roodschild" userId="93b75e7f-8323-4ae7-9010-9fa6e7789b94" providerId="ADAL" clId="{DAABBBDF-71BC-402B-97B4-01715B6C5943}" dt="2026-11-04T14:05:46.607" v="2734"/>
        <pc:sldMkLst>
          <pc:docMk/>
          <pc:sldMk cId="2118223968" sldId="289"/>
        </pc:sldMkLst>
        <pc:picChg chg="add mod">
          <ac:chgData name="Jon Roodschild" userId="93b75e7f-8323-4ae7-9010-9fa6e7789b94" providerId="ADAL" clId="{DAABBBDF-71BC-402B-97B4-01715B6C5943}" dt="2026-10-29T16:43:19.456" v="922" actId="1037"/>
          <ac:picMkLst>
            <pc:docMk/>
            <pc:sldMk cId="2118223968" sldId="289"/>
            <ac:picMk id="22" creationId="{F7CA986D-AE57-0385-2FE9-418FD45EB36A}"/>
          </ac:picMkLst>
        </pc:picChg>
      </pc:sldChg>
      <pc:sldChg chg="addSp delSp modSp add mod delAnim modAnim">
        <pc:chgData name="Jon Roodschild" userId="93b75e7f-8323-4ae7-9010-9fa6e7789b94" providerId="ADAL" clId="{DAABBBDF-71BC-402B-97B4-01715B6C5943}" dt="2026-11-04T12:42:30.970" v="2726"/>
        <pc:sldMkLst>
          <pc:docMk/>
          <pc:sldMk cId="2361395462" sldId="290"/>
        </pc:sldMkLst>
        <pc:picChg chg="add mod">
          <ac:chgData name="Jon Roodschild" userId="93b75e7f-8323-4ae7-9010-9fa6e7789b94" providerId="ADAL" clId="{DAABBBDF-71BC-402B-97B4-01715B6C5943}" dt="2026-11-04T12:41:43.217" v="2719" actId="1076"/>
          <ac:picMkLst>
            <pc:docMk/>
            <pc:sldMk cId="2361395462" sldId="290"/>
            <ac:picMk id="33" creationId="{B3B81ED2-8B09-DD5B-D6AE-AA2EBEAFE134}"/>
          </ac:picMkLst>
        </pc:picChg>
      </pc:sldChg>
      <pc:sldChg chg="addSp delSp add mod delAnim">
        <pc:chgData name="Jon Roodschild" userId="93b75e7f-8323-4ae7-9010-9fa6e7789b94" providerId="ADAL" clId="{DAABBBDF-71BC-402B-97B4-01715B6C5943}" dt="2026-10-29T12:59:09.607" v="85" actId="22"/>
        <pc:sldMkLst>
          <pc:docMk/>
          <pc:sldMk cId="3530076366" sldId="291"/>
        </pc:sldMkLst>
      </pc:sldChg>
      <pc:sldChg chg="addSp modSp add mod modNotesTx">
        <pc:chgData name="Jon Roodschild" userId="93b75e7f-8323-4ae7-9010-9fa6e7789b94" providerId="ADAL" clId="{DAABBBDF-71BC-402B-97B4-01715B6C5943}" dt="2026-10-29T17:18:49.139" v="1383" actId="1037"/>
        <pc:sldMkLst>
          <pc:docMk/>
          <pc:sldMk cId="344246958" sldId="295"/>
        </pc:sldMkLst>
        <pc:picChg chg="add mod">
          <ac:chgData name="Jon Roodschild" userId="93b75e7f-8323-4ae7-9010-9fa6e7789b94" providerId="ADAL" clId="{DAABBBDF-71BC-402B-97B4-01715B6C5943}" dt="2026-10-29T17:18:49.139" v="1383" actId="1037"/>
          <ac:picMkLst>
            <pc:docMk/>
            <pc:sldMk cId="344246958" sldId="295"/>
            <ac:picMk id="3" creationId="{727D5667-BD58-0AF1-A24E-AC3AD96887C7}"/>
          </ac:picMkLst>
        </pc:picChg>
      </pc:sldChg>
      <pc:sldChg chg="modSp add mod modNotesTx">
        <pc:chgData name="Jon Roodschild" userId="93b75e7f-8323-4ae7-9010-9fa6e7789b94" providerId="ADAL" clId="{DAABBBDF-71BC-402B-97B4-01715B6C5943}" dt="2026-10-30T06:16:29.944" v="2697" actId="255"/>
        <pc:sldMkLst>
          <pc:docMk/>
          <pc:sldMk cId="3388134379" sldId="299"/>
        </pc:sldMkLst>
        <pc:spChg chg="mod">
          <ac:chgData name="Jon Roodschild" userId="93b75e7f-8323-4ae7-9010-9fa6e7789b94" providerId="ADAL" clId="{DAABBBDF-71BC-402B-97B4-01715B6C5943}" dt="2026-10-30T06:16:29.944" v="2697" actId="255"/>
          <ac:spMkLst>
            <pc:docMk/>
            <pc:sldMk cId="3388134379" sldId="299"/>
            <ac:spMk id="7" creationId="{41376091-5D5F-B121-DECB-6DDD47475416}"/>
          </ac:spMkLst>
        </pc:spChg>
      </pc:sldChg>
      <pc:sldChg chg="addSp add mod modNotesTx">
        <pc:chgData name="Jon Roodschild" userId="93b75e7f-8323-4ae7-9010-9fa6e7789b94" providerId="ADAL" clId="{DAABBBDF-71BC-402B-97B4-01715B6C5943}" dt="2026-10-29T17:19:20.376" v="1384" actId="22"/>
        <pc:sldMkLst>
          <pc:docMk/>
          <pc:sldMk cId="703312625" sldId="304"/>
        </pc:sldMkLst>
        <pc:picChg chg="add">
          <ac:chgData name="Jon Roodschild" userId="93b75e7f-8323-4ae7-9010-9fa6e7789b94" providerId="ADAL" clId="{DAABBBDF-71BC-402B-97B4-01715B6C5943}" dt="2026-10-29T17:19:20.376" v="1384" actId="22"/>
          <ac:picMkLst>
            <pc:docMk/>
            <pc:sldMk cId="703312625" sldId="304"/>
            <ac:picMk id="8" creationId="{C8529A0C-A7D2-930B-B652-88C3D85BFDB6}"/>
          </ac:picMkLst>
        </pc:picChg>
      </pc:sldChg>
      <pc:sldChg chg="addSp delSp modSp add mod addAnim delAnim modAnim">
        <pc:chgData name="Jon Roodschild" userId="93b75e7f-8323-4ae7-9010-9fa6e7789b94" providerId="ADAL" clId="{DAABBBDF-71BC-402B-97B4-01715B6C5943}" dt="2026-10-30T06:17:16.897" v="2700" actId="1076"/>
        <pc:sldMkLst>
          <pc:docMk/>
          <pc:sldMk cId="2977695938" sldId="305"/>
        </pc:sldMkLst>
        <pc:spChg chg="add mod">
          <ac:chgData name="Jon Roodschild" userId="93b75e7f-8323-4ae7-9010-9fa6e7789b94" providerId="ADAL" clId="{DAABBBDF-71BC-402B-97B4-01715B6C5943}" dt="2026-10-29T17:13:48.078" v="1362"/>
          <ac:spMkLst>
            <pc:docMk/>
            <pc:sldMk cId="2977695938" sldId="305"/>
            <ac:spMk id="2" creationId="{A20976AD-4C9C-82FF-3DCA-CC63C62624E9}"/>
          </ac:spMkLst>
        </pc:spChg>
        <pc:spChg chg="add mod ord">
          <ac:chgData name="Jon Roodschild" userId="93b75e7f-8323-4ae7-9010-9fa6e7789b94" providerId="ADAL" clId="{DAABBBDF-71BC-402B-97B4-01715B6C5943}" dt="2026-10-29T18:20:38.136" v="1960" actId="171"/>
          <ac:spMkLst>
            <pc:docMk/>
            <pc:sldMk cId="2977695938" sldId="305"/>
            <ac:spMk id="3" creationId="{6E3A95D9-FFCF-54EC-CE62-6A7D53E5A6BB}"/>
          </ac:spMkLst>
        </pc:spChg>
        <pc:spChg chg="add mod">
          <ac:chgData name="Jon Roodschild" userId="93b75e7f-8323-4ae7-9010-9fa6e7789b94" providerId="ADAL" clId="{DAABBBDF-71BC-402B-97B4-01715B6C5943}" dt="2026-10-29T17:29:58.332" v="1588" actId="1038"/>
          <ac:spMkLst>
            <pc:docMk/>
            <pc:sldMk cId="2977695938" sldId="305"/>
            <ac:spMk id="5" creationId="{3057DC21-925E-E52C-F0A3-BC8EB339943C}"/>
          </ac:spMkLst>
        </pc:spChg>
        <pc:spChg chg="add mod">
          <ac:chgData name="Jon Roodschild" userId="93b75e7f-8323-4ae7-9010-9fa6e7789b94" providerId="ADAL" clId="{DAABBBDF-71BC-402B-97B4-01715B6C5943}" dt="2026-10-30T06:17:16.897" v="2700" actId="1076"/>
          <ac:spMkLst>
            <pc:docMk/>
            <pc:sldMk cId="2977695938" sldId="305"/>
            <ac:spMk id="6" creationId="{FD984D75-E8DB-B558-5F08-2C00443EE3C3}"/>
          </ac:spMkLst>
        </pc:spChg>
        <pc:picChg chg="add del ord">
          <ac:chgData name="Jon Roodschild" userId="93b75e7f-8323-4ae7-9010-9fa6e7789b94" providerId="ADAL" clId="{DAABBBDF-71BC-402B-97B4-01715B6C5943}" dt="2026-10-29T18:20:52.792" v="1963" actId="478"/>
          <ac:picMkLst>
            <pc:docMk/>
            <pc:sldMk cId="2977695938" sldId="305"/>
            <ac:picMk id="4" creationId="{ABB091D6-8BAD-48CA-3CE1-E72E7EF286E4}"/>
          </ac:picMkLst>
        </pc:picChg>
        <pc:picChg chg="add mod">
          <ac:chgData name="Jon Roodschild" userId="93b75e7f-8323-4ae7-9010-9fa6e7789b94" providerId="ADAL" clId="{DAABBBDF-71BC-402B-97B4-01715B6C5943}" dt="2026-10-29T17:13:48.078" v="1362"/>
          <ac:picMkLst>
            <pc:docMk/>
            <pc:sldMk cId="2977695938" sldId="305"/>
            <ac:picMk id="11" creationId="{33B2B05D-3598-0625-3411-7254009BE023}"/>
          </ac:picMkLst>
        </pc:picChg>
        <pc:picChg chg="add mod ord modCrop">
          <ac:chgData name="Jon Roodschild" userId="93b75e7f-8323-4ae7-9010-9fa6e7789b94" providerId="ADAL" clId="{DAABBBDF-71BC-402B-97B4-01715B6C5943}" dt="2026-10-29T17:26:25.076" v="1578" actId="1035"/>
          <ac:picMkLst>
            <pc:docMk/>
            <pc:sldMk cId="2977695938" sldId="305"/>
            <ac:picMk id="13" creationId="{9F9EA9C8-2A50-2528-FF98-3EDA18954B90}"/>
          </ac:picMkLst>
        </pc:picChg>
        <pc:picChg chg="add mod">
          <ac:chgData name="Jon Roodschild" userId="93b75e7f-8323-4ae7-9010-9fa6e7789b94" providerId="ADAL" clId="{DAABBBDF-71BC-402B-97B4-01715B6C5943}" dt="2026-10-29T17:37:28.018" v="1882" actId="1038"/>
          <ac:picMkLst>
            <pc:docMk/>
            <pc:sldMk cId="2977695938" sldId="305"/>
            <ac:picMk id="17" creationId="{837A35B6-EF18-264A-816A-EBE1CAF131B5}"/>
          </ac:picMkLst>
        </pc:picChg>
      </pc:sldChg>
    </pc:docChg>
  </pc:docChgLst>
  <pc:docChgLst>
    <pc:chgData name="Helen Lagerblade" userId="39fe9f12-dae8-4521-84ff-d06315e77586" providerId="ADAL" clId="{C5160092-99DA-4384-A483-1E195F7D8CDD}"/>
    <pc:docChg chg="modSld">
      <pc:chgData name="Helen Lagerblade" userId="39fe9f12-dae8-4521-84ff-d06315e77586" providerId="ADAL" clId="{C5160092-99DA-4384-A483-1E195F7D8CDD}" dt="2026-10-30T19:14:49.635" v="5" actId="20577"/>
      <pc:docMkLst>
        <pc:docMk/>
      </pc:docMkLst>
      <pc:sldChg chg="modSp mod">
        <pc:chgData name="Helen Lagerblade" userId="39fe9f12-dae8-4521-84ff-d06315e77586" providerId="ADAL" clId="{C5160092-99DA-4384-A483-1E195F7D8CDD}" dt="2026-10-30T19:14:49.635" v="5" actId="20577"/>
        <pc:sldMkLst>
          <pc:docMk/>
          <pc:sldMk cId="0" sldId="270"/>
        </pc:sldMkLst>
        <pc:spChg chg="mod">
          <ac:chgData name="Helen Lagerblade" userId="39fe9f12-dae8-4521-84ff-d06315e77586" providerId="ADAL" clId="{C5160092-99DA-4384-A483-1E195F7D8CDD}" dt="2026-10-30T19:14:49.635" v="5" actId="20577"/>
          <ac:spMkLst>
            <pc:docMk/>
            <pc:sldMk cId="0" sldId="270"/>
            <ac:spMk id="3" creationId="{00000000-0000-0000-0000-000000000000}"/>
          </ac:spMkLst>
        </pc:spChg>
      </pc:sldChg>
    </pc:docChg>
  </pc:docChgLst>
  <pc:docChgLst>
    <pc:chgData name="Phelps Rogovoy" userId="c1be9bc3-069a-4c63-9124-3048404b77b7" providerId="ADAL" clId="{0C64BA83-E669-4C26-8B2B-0EA9928DBDE1}"/>
    <pc:docChg chg="modSld">
      <pc:chgData name="Phelps Rogovoy" userId="c1be9bc3-069a-4c63-9124-3048404b77b7" providerId="ADAL" clId="{0C64BA83-E669-4C26-8B2B-0EA9928DBDE1}" dt="2026-10-30T21:08:28.173" v="0" actId="20577"/>
      <pc:docMkLst>
        <pc:docMk/>
      </pc:docMkLst>
      <pc:sldChg chg="modSp mod">
        <pc:chgData name="Phelps Rogovoy" userId="c1be9bc3-069a-4c63-9124-3048404b77b7" providerId="ADAL" clId="{0C64BA83-E669-4C26-8B2B-0EA9928DBDE1}" dt="2026-10-30T21:08:28.173" v="0" actId="20577"/>
        <pc:sldMkLst>
          <pc:docMk/>
          <pc:sldMk cId="1002172065" sldId="285"/>
        </pc:sldMkLst>
        <pc:spChg chg="mod">
          <ac:chgData name="Phelps Rogovoy" userId="c1be9bc3-069a-4c63-9124-3048404b77b7" providerId="ADAL" clId="{0C64BA83-E669-4C26-8B2B-0EA9928DBDE1}" dt="2026-10-30T21:08:28.173" v="0" actId="20577"/>
          <ac:spMkLst>
            <pc:docMk/>
            <pc:sldMk cId="1002172065" sldId="285"/>
            <ac:spMk id="23" creationId="{00000000-0000-0000-0000-000000000000}"/>
          </ac:spMkLst>
        </pc:spChg>
      </pc:sldChg>
    </pc:docChg>
  </pc:docChgLst>
  <pc:docChgLst>
    <pc:chgData name="Michael Hicks" userId="S::mhicks@agilefleet.com::7a8095c1-be7a-46dd-99da-100fccf25387" providerId="AD" clId="Web-{9459A3BD-631E-0F82-A555-451AD28EA620}"/>
    <pc:docChg chg="modSld">
      <pc:chgData name="Michael Hicks" userId="S::mhicks@agilefleet.com::7a8095c1-be7a-46dd-99da-100fccf25387" providerId="AD" clId="Web-{9459A3BD-631E-0F82-A555-451AD28EA620}" dt="2026-10-26T18:38:11.188" v="1"/>
      <pc:docMkLst>
        <pc:docMk/>
      </pc:docMkLst>
      <pc:sldChg chg="addSp">
        <pc:chgData name="Michael Hicks" userId="S::mhicks@agilefleet.com::7a8095c1-be7a-46dd-99da-100fccf25387" providerId="AD" clId="Web-{9459A3BD-631E-0F82-A555-451AD28EA620}" dt="2026-10-26T18:33:50.153" v="0"/>
        <pc:sldMkLst>
          <pc:docMk/>
          <pc:sldMk cId="0" sldId="256"/>
        </pc:sldMkLst>
      </pc:sldChg>
      <pc:sldChg chg="addSp">
        <pc:chgData name="Michael Hicks" userId="S::mhicks@agilefleet.com::7a8095c1-be7a-46dd-99da-100fccf25387" providerId="AD" clId="Web-{9459A3BD-631E-0F82-A555-451AD28EA620}" dt="2026-10-26T18:38:11.188" v="1"/>
        <pc:sldMkLst>
          <pc:docMk/>
          <pc:sldMk cId="0" sldId="2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9ED33-702B-4529-94C8-FEAA36A780B7}" type="datetimeFigureOut">
              <a:t>11/4/2026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5E7643-E4AC-413B-AA53-FD9FC2FD566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118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Anybody else gettting 80's arcade vibes from this dessert title…</a:t>
            </a:r>
          </a:p>
          <a:p>
            <a:endParaRPr/>
          </a:p>
          <a:p>
            <a:r>
              <a:t>──────────────────────────────────────────────</a:t>
            </a:r>
          </a:p>
          <a:p>
            <a:r>
              <a:t>INTRODUCTION  —  5 minutes  (8:45 - 8:50 AM)</a:t>
            </a:r>
          </a:p>
          <a:p>
            <a:r>
              <a:t>Welcome &amp; Walk-in  ·  Slides 1-4</a:t>
            </a:r>
          </a:p>
          <a:p>
            <a:endParaRPr/>
          </a:p>
          <a:p>
            <a:r>
              <a:t>• Title card holds while the room fills; slides 2 and 3 are the walk-in images.</a:t>
            </a:r>
          </a:p>
          <a:p>
            <a:r>
              <a:t>• Slide 3 carries tonight's 6:00 - 9:00 PM cocktails note - one click.</a:t>
            </a:r>
          </a:p>
          <a:p>
            <a:r>
              <a:t>• Welcome, name, role, and what the next 55 minutes are. Three sentences.</a:t>
            </a:r>
          </a:p>
          <a:p>
            <a:r>
              <a:t>• Deliberately low-stakes. Do not start real content until people are seated.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5E7643-E4AC-413B-AA53-FD9FC2FD566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274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…it's like some sort of racing games….</a:t>
            </a:r>
          </a:p>
          <a:p>
            <a:endParaRPr/>
          </a:p>
          <a:p>
            <a:r>
              <a:t>──────────────────────────────────────────────</a:t>
            </a:r>
          </a:p>
          <a:p>
            <a:r>
              <a:t>INTRODUCTION  —  5 minutes  (8:45 - 8:50 AM)</a:t>
            </a:r>
          </a:p>
          <a:p>
            <a:r>
              <a:t>Welcome &amp; Walk-in  ·  Slides 1-4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5E7643-E4AC-413B-AA53-FD9FC2FD566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274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…which is appropriate since tonight we're going to be going to Andretti's for some fun…..</a:t>
            </a:r>
          </a:p>
          <a:p>
            <a:endParaRPr/>
          </a:p>
          <a:p>
            <a:r>
              <a:t>──────────────────────────────────────────────</a:t>
            </a:r>
          </a:p>
          <a:p>
            <a:r>
              <a:t>INTRODUCTION  —  5 minutes  (8:45 - 8:50 AM)</a:t>
            </a:r>
          </a:p>
          <a:p>
            <a:r>
              <a:t>Welcome &amp; Walk-in  ·  Slides 1-4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5E7643-E4AC-413B-AA53-FD9FC2FD566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321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7134E-FCCA-CF96-E941-1E1DD101E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53860C-7468-EE83-6ABD-48BB7DB988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12BBE6-7C31-E263-F7F4-A651CE3941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…but also, cause FleetCommander has traveled a long way over the course of a year, so I'm going to stick with this Arcade/Roadtrip/Roadmap idea as we talk about What's new Since Command 2025.</a:t>
            </a:r>
          </a:p>
          <a:p>
            <a:endParaRPr/>
          </a:p>
          <a:p>
            <a:r>
              <a:t>──────────────────────────────────────────────</a:t>
            </a:r>
          </a:p>
          <a:p>
            <a:r>
              <a:t>INTRODUCTION  —  5 minutes  (8:45 - 8:50 AM)</a:t>
            </a:r>
          </a:p>
          <a:p>
            <a:r>
              <a:t>Welcome &amp; Walk-in  ·  Slides 1-4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1.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EB5EF7-0AC1-03D8-9A82-075B3A24B9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6189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INTRODUCTION  —  5 minutes  (8:45 - 8:50 AM)</a:t>
            </a:r>
          </a:p>
          <a:p>
            <a:r>
              <a:t>True or False?  ·  Slide 5</a:t>
            </a:r>
          </a:p>
          <a:p>
            <a:endParaRPr/>
          </a:p>
          <a:p>
            <a:r>
              <a:t>• Read the claim aloud: more than 1,300 changes since Command 2025.</a:t>
            </a:r>
          </a:p>
          <a:p>
            <a:r>
              <a:t>• Hands for True, then hands for False. Count them out loud - it makes the reveal land.</a:t>
            </a:r>
          </a:p>
          <a:p>
            <a:r>
              <a:t>• Do not tip your hand. The False side needs to commit before you turn the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INTRODUCTION  —  5 minutes  (8:45 - 8:50 AM)</a:t>
            </a:r>
          </a:p>
          <a:p>
            <a:r>
              <a:t>The Answer  ·  Slide 6</a:t>
            </a:r>
          </a:p>
          <a:p>
            <a:endParaRPr/>
          </a:p>
          <a:p>
            <a:r>
              <a:t>• Four click builds.</a:t>
            </a:r>
          </a:p>
          <a:p>
            <a:r>
              <a:t>• 1,346 items / 14 releases / 3 platform rebuilds / 0 things you had to do.</a:t>
            </a:r>
          </a:p>
          <a:p>
            <a:r>
              <a:t>• The fourth is the point of the whole section. Land it, then stop talking for a beat.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INTRODUCTION  —  5 minutes  (8:45 - 8:50 AM)</a:t>
            </a:r>
          </a:p>
          <a:p>
            <a:r>
              <a:t>Two Kinds of Work  ·  Slides 7-8</a:t>
            </a:r>
          </a:p>
          <a:p>
            <a:endParaRPr/>
          </a:p>
          <a:p>
            <a:r>
              <a:t>• Three click builds.</a:t>
            </a:r>
          </a:p>
          <a:p>
            <a:r>
              <a:t>• 870 tech stuff, 476 cool stuff, then the Qwik Poll: what do you want to hear about?</a:t>
            </a:r>
          </a:p>
          <a:p>
            <a:r>
              <a:t>• Slide 8 adds the line that justifies the running order - the next 50 minutes come from the 476, but the 870 is why the 476 was possible.</a:t>
            </a:r>
          </a:p>
          <a:p>
            <a:r>
              <a:t>• The poll reads the room; it is not a vote he must honour. It decides where slack goes later.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INTRODUCTION  —  5 minutes  (8:45 - 8:50 AM)</a:t>
            </a:r>
          </a:p>
          <a:p>
            <a:r>
              <a:t>Two Kinds of Work  ·  Slides 7-8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INTRODUCTION  —  5 minutes  (8:45 - 8:50 AM)</a:t>
            </a:r>
          </a:p>
          <a:p>
            <a:r>
              <a:t>Transition  ·  Slide 9</a:t>
            </a:r>
          </a:p>
          <a:p>
            <a:endParaRPr/>
          </a:p>
          <a:p>
            <a:r>
              <a:t>• Title reprise, one click. A breath, then straight into the agenda.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WHAT WE'LL COVER  —  90 seconds  (8:50 - 8:51:30 AM)</a:t>
            </a:r>
          </a:p>
          <a:p>
            <a:r>
              <a:t>Agenda  ·  Slide 10</a:t>
            </a:r>
          </a:p>
          <a:p>
            <a:endParaRPr/>
          </a:p>
          <a:p>
            <a:r>
              <a:t>• Five rows. Read them briskly - this is a map, not content.</a:t>
            </a:r>
          </a:p>
          <a:p>
            <a:r>
              <a:t>• Row 5, Digging deeper, is the promise that allows going shallow on key control, billing and reporting later. The detail is in other sessions this week.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ONE · UNDER THE HOOD  —  90 seconds  (8:51:30 - 8:53 AM)</a:t>
            </a:r>
          </a:p>
          <a:p>
            <a:r>
              <a:t>Section divider  ·  Slide 11</a:t>
            </a:r>
          </a:p>
          <a:p>
            <a:endParaRPr/>
          </a:p>
          <a:p>
            <a:r>
              <a:t>• Say the section name and move. The slide already promises ninety seconds.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ONE · UNDER THE HOOD  —  90 seconds  (8:51:30 - 8:53 AM)</a:t>
            </a:r>
          </a:p>
          <a:p>
            <a:r>
              <a:t>The Platform Was Rebuilt Beneath You  ·  Slides 12-13</a:t>
            </a:r>
          </a:p>
          <a:p>
            <a:endParaRPr/>
          </a:p>
          <a:p>
            <a:r>
              <a:t>• Five click builds.</a:t>
            </a:r>
          </a:p>
          <a:p>
            <a:r>
              <a:t>• .NET 10 / API rebuilt / performance / security / you asked - 290 of the 870 came straight from support tickets.</a:t>
            </a:r>
          </a:p>
          <a:p>
            <a:r>
              <a:t>• Slide 13 adds the payoff: no migration, no downtime, no project plan.</a:t>
            </a:r>
          </a:p>
          <a:p>
            <a:r>
              <a:t>• This is the cut section. If behind at 8:53, skip to slide 13 and move 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ONE · UNDER THE HOOD  —  90 seconds  (8:51:30 - 8:53 AM)</a:t>
            </a:r>
          </a:p>
          <a:p>
            <a:r>
              <a:t>The Platform Was Rebuilt Beneath You  ·  Slides 12-13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12.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TWO · THE NEW FLEETCOMMANDER  —  16 minutes  (8:53 - 9:09 AM)</a:t>
            </a:r>
          </a:p>
          <a:p>
            <a:r>
              <a:t>Section divider  ·  Slide 14</a:t>
            </a:r>
          </a:p>
          <a:p>
            <a:endParaRPr/>
          </a:p>
          <a:p>
            <a:r>
              <a:t>• Flag it as the big one. This is the section nobody else at Command is covering.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TWO · THE NEW FLEETCOMMANDER  —  16 minutes  (8:53 - 9:09 AM)</a:t>
            </a:r>
          </a:p>
          <a:p>
            <a:r>
              <a:t>Five Things to Try  ·  Slides 15-16</a:t>
            </a:r>
          </a:p>
          <a:p>
            <a:endParaRPr/>
          </a:p>
          <a:p>
            <a:r>
              <a:t>• Five click builds.</a:t>
            </a:r>
          </a:p>
          <a:p>
            <a:r>
              <a:t>• Search / filter and save / your columns / links in the data / on a phone.</a:t>
            </a:r>
          </a:p>
          <a:p>
            <a:r>
              <a:t>• Build all five, then slide 16's line is the cue to stop presenting and open the browser.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PART TWO · THE NEW FLEETCOMMANDER  —  16 minutes  (8:53 - 9:09 AM)</a:t>
            </a:r>
          </a:p>
          <a:p>
            <a:r>
              <a:rPr dirty="0"/>
              <a:t>Five Things to Try  ·  Slides 15-16</a:t>
            </a:r>
          </a:p>
          <a:p>
            <a:endParaRPr dirty="0"/>
          </a:p>
          <a:p>
            <a:r>
              <a:rPr dirty="0"/>
              <a:t>• Transitional slide. It adds the closing line and needs no extra time.</a:t>
            </a:r>
          </a:p>
          <a:p>
            <a:r>
              <a:rPr dirty="0"/>
              <a:t>• Full notes are on slide 15.</a:t>
            </a:r>
          </a:p>
          <a:p>
            <a:endParaRPr dirty="0"/>
          </a:p>
          <a:p>
            <a:r>
              <a:rPr dirty="0"/>
              <a:t>LIVE DEMO - grids and search - 7 minutes  (8:55:30 - 9:02:30)</a:t>
            </a:r>
          </a:p>
          <a:p>
            <a:r>
              <a:rPr dirty="0"/>
              <a:t>• Mirror the five cards in order, so the slide acts as the demo script.</a:t>
            </a:r>
          </a:p>
          <a:p>
            <a:r>
              <a:rPr dirty="0"/>
              <a:t>• Quick search hunting as you type, with no Go button.</a:t>
            </a:r>
          </a:p>
          <a:p>
            <a:r>
              <a:rPr dirty="0"/>
              <a:t>• Filter a grid, save the view, reload to prove it stuck.</a:t>
            </a:r>
          </a:p>
          <a:p>
            <a:r>
              <a:rPr dirty="0"/>
              <a:t>• Drag a column, sort on it, click a name straight through to the profile.</a:t>
            </a:r>
          </a:p>
          <a:p>
            <a:r>
              <a:rPr dirty="0"/>
              <a:t>• Finish on a phone or narrow window - the strongest single moment in the session.</a:t>
            </a:r>
          </a:p>
          <a:p>
            <a:r>
              <a:rPr dirty="0"/>
              <a:t>• Hard stop 9:02:30. If over, drop the phone view; it reappears on slide 17.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TWO · THE NEW FLEETCOMMANDER  —  16 minutes  (8:53 - 9:09 AM)</a:t>
            </a:r>
          </a:p>
          <a:p>
            <a:r>
              <a:t>The Screens You Live In  ·  Slides 17-18</a:t>
            </a:r>
          </a:p>
          <a:p>
            <a:endParaRPr/>
          </a:p>
          <a:p>
            <a:r>
              <a:t>• Three click builds.</a:t>
            </a:r>
          </a:p>
          <a:p>
            <a:r>
              <a:t>• Grouped by who touches them: Everyone / End-user and Admin / Admin only.</a:t>
            </a:r>
          </a:p>
          <a:p>
            <a:r>
              <a:t>• Do not read all seven. Name the group, then point at the two that matter to this room - Manage Users and Manage Vehicles.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TWO · THE NEW FLEETCOMMANDER  —  16 minutes  (8:53 - 9:09 AM)</a:t>
            </a:r>
          </a:p>
          <a:p>
            <a:r>
              <a:t>The Screens You Live In  ·  Slides 17-18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17.</a:t>
            </a:r>
          </a:p>
          <a:p>
            <a:endParaRPr/>
          </a:p>
          <a:p>
            <a:r>
              <a:t>LIVE DEMO - the screens you live in - 4 minutes 30 seconds  (9:04:30 - 9:09:00)</a:t>
            </a:r>
          </a:p>
          <a:p>
            <a:r>
              <a:t>• Make Reservation end to end - five steps, scheduled and actual times on the summary.</a:t>
            </a:r>
          </a:p>
          <a:p>
            <a:r>
              <a:t>• Manage Users - searchable permission tree, Assigned Assets tab, one-click restore.</a:t>
            </a:r>
          </a:p>
          <a:p>
            <a:r>
              <a:t>• Manage Vehicles - Easy Search by name, plate or VIN.</a:t>
            </a:r>
          </a:p>
          <a:p>
            <a:r>
              <a:t>• Hard stop 9:09:00. Manage Users is the one to keep if short.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THREE · SITES, SETTINGS AND GUARDRAILS  —  11 minutes  (9:09 - 9:20 AM)</a:t>
            </a:r>
          </a:p>
          <a:p>
            <a:r>
              <a:t>Section divider  ·  Slide 19</a:t>
            </a:r>
          </a:p>
          <a:p>
            <a:endParaRPr/>
          </a:p>
          <a:p>
            <a:r>
              <a:t>• Shift of register - from what you see to what you control.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THREE · SITES, SETTINGS AND GUARDRAILS  —  11 minutes  (9:09 - 9:20 AM)</a:t>
            </a:r>
          </a:p>
          <a:p>
            <a:r>
              <a:t>Auditing, Privacy and Email Control  ·  Slide 22</a:t>
            </a:r>
          </a:p>
          <a:p>
            <a:endParaRPr/>
          </a:p>
          <a:p>
            <a:r>
              <a:t>• Three short beats, no demo.</a:t>
            </a:r>
          </a:p>
          <a:p>
            <a:r>
              <a:t>• Audit now records site name, site code, contact email, vehicle availability and kiosk active state.</a:t>
            </a:r>
          </a:p>
          <a:p>
            <a:r>
              <a:t>• Acceptance date and version sit on the user profile; the kiosk checkbox meets accessibility standards.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THREE · SITES, SETTINGS AND GUARDRAILS  —  11 minutes  (9:09 - 9:20 AM)</a:t>
            </a:r>
          </a:p>
          <a:p>
            <a:r>
              <a:t>Clone a Site. Or Switch One Off.  ·  Slides 20-21</a:t>
            </a:r>
          </a:p>
          <a:p>
            <a:endParaRPr/>
          </a:p>
          <a:p>
            <a:r>
              <a:t>• Both labelled most requested. Say that out loud - this room asked for them.</a:t>
            </a:r>
          </a:p>
          <a:p>
            <a:r>
              <a:t>• Clone carries reservations, users, vehicles, layouts, billing rates and weekday hours.</a:t>
            </a:r>
          </a:p>
          <a:p>
            <a:r>
              <a:t>• Slide 21 adds the guardrail: a site with upcoming or dispatched reservations cannot be deactivated, and the warning names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THREE · SITES, SETTINGS AND GUARDRAILS  —  11 minutes  (9:09 - 9:20 AM)</a:t>
            </a:r>
          </a:p>
          <a:p>
            <a:r>
              <a:t>Clone a Site. Or Switch One Off.  ·  Slides 20-21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20.</a:t>
            </a:r>
          </a:p>
          <a:p>
            <a:endParaRPr/>
          </a:p>
          <a:p>
            <a:r>
              <a:t>LIVE DEMO - clone and deactivate - 4 minutes  (9:12:00 - 9:16:00)</a:t>
            </a:r>
          </a:p>
          <a:p>
            <a:r>
              <a:t>• Clone a site and show what came across with it.</a:t>
            </a:r>
          </a:p>
          <a:p>
            <a:r>
              <a:t>• Try to deactivate a site that still has reservations, so the room sees the warning name them. This is the moment that earns trust.</a:t>
            </a:r>
          </a:p>
          <a:p>
            <a:r>
              <a:t>• Hard stop 9:16:00.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THREE · SITES, SETTINGS AND GUARDRAILS  —  11 minutes  (9:09 - 9:20 AM)</a:t>
            </a:r>
          </a:p>
          <a:p>
            <a:r>
              <a:t>The Kiosk Grew Up  ·  Slide 23</a:t>
            </a:r>
          </a:p>
          <a:p>
            <a:endParaRPr/>
          </a:p>
          <a:p>
            <a:r>
              <a:t>• Five click builds.</a:t>
            </a:r>
          </a:p>
          <a:p>
            <a:r>
              <a:t>• Enforce Policy / QR code login / Mileage In / tablet ready / Grab and Go.</a:t>
            </a:r>
          </a:p>
          <a:p>
            <a:r>
              <a:t>• QR code login is the headline - drivers sign in with their phone, no RFID badge reader.</a:t>
            </a:r>
          </a:p>
          <a:p>
            <a:r>
              <a:t>• Keep moving. Key control hardware belongs to the 9:45 session.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FOUR · EASING THE WORKLOAD  —  6 minutes  (9:20 - 9:26 AM)</a:t>
            </a:r>
          </a:p>
          <a:p>
            <a:r>
              <a:t>Section divider  ·  Slide 24</a:t>
            </a:r>
          </a:p>
          <a:p>
            <a:endParaRPr/>
          </a:p>
          <a:p>
            <a:r>
              <a:t>• Frame it as less typing. That is what this room actually wants.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FOUR · EASING THE WORKLOAD  —  6 minutes  (9:20 - 9:26 AM)</a:t>
            </a:r>
          </a:p>
          <a:p>
            <a:r>
              <a:t>Smarter Work Orders  ·  Slides 25-26</a:t>
            </a:r>
          </a:p>
          <a:p>
            <a:endParaRPr/>
          </a:p>
          <a:p>
            <a:r>
              <a:t>• Part warranties, and configurable status reasons with inline editing.</a:t>
            </a:r>
          </a:p>
          <a:p>
            <a:r>
              <a:t>• Slide 26 is the honest one: closed work orders were locked in v6.01 to protect TCO and billing, and reopened in v6.04 with warnings and difference-only posting.</a:t>
            </a:r>
          </a:p>
          <a:p>
            <a:r>
              <a:t>• Tell that story properly - admitting a reversal buys more credibility than any feature on the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FOUR · EASING THE WORKLOAD  —  6 minutes  (9:20 - 9:26 AM)</a:t>
            </a:r>
          </a:p>
          <a:p>
            <a:r>
              <a:t>Smarter Work Orders  ·  Slides 25-26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25.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PART FOUR · EASING THE WORKLOAD  —  6 minutes  (9:20 - 9:26 AM)</a:t>
            </a:r>
          </a:p>
          <a:p>
            <a:r>
              <a:t>Four Things You No Longer Type Twice  ·  Slide 27</a:t>
            </a:r>
          </a:p>
          <a:p>
            <a:endParaRPr/>
          </a:p>
          <a:p>
            <a:r>
              <a:t>• Four click builds.</a:t>
            </a:r>
          </a:p>
          <a:p>
            <a:r>
              <a:t>• Clone work orders / smarter scheduling / mileage in bulk / reservations that run themselves.</a:t>
            </a:r>
          </a:p>
          <a:p>
            <a:r>
              <a:t>• One sentence each. If running late, this is the second thing to compress.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Section divider  ·  Slide 28</a:t>
            </a:r>
          </a:p>
          <a:p>
            <a:endParaRPr/>
          </a:p>
          <a:p>
            <a:r>
              <a:t>• The handoff section. The job here is to point, not to teach.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Hardware-Agnostic Key Control  ·  Slides 29-30</a:t>
            </a:r>
          </a:p>
          <a:p>
            <a:endParaRPr/>
          </a:p>
          <a:p>
            <a:r>
              <a:t>• Five click builds.</a:t>
            </a:r>
          </a:p>
          <a:p>
            <a:r>
              <a:t>• Original Key Control / FleetCommander Go / Keyless / Kiosk Only / Dispatcher.</a:t>
            </a:r>
          </a:p>
          <a:p>
            <a:r>
              <a:t>• Name them and stop. Slide 30 hands to Phelps at 9:45 today.</a:t>
            </a:r>
          </a:p>
          <a:p>
            <a:r>
              <a:t>• Do not get drawn into hardware pricing or driver flow - that session owns 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Hardware-Agnostic Key Control  ·  Slides 29-30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29.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Key Commander  ·  Slides 31-32</a:t>
            </a:r>
          </a:p>
          <a:p>
            <a:endParaRPr/>
          </a:p>
          <a:p>
            <a:r>
              <a:t>• Four click builds.</a:t>
            </a:r>
          </a:p>
          <a:p>
            <a:r>
              <a:t>• New in v6.04: track anything you secure, assign access groups by key, audit who had it and when.</a:t>
            </a:r>
          </a:p>
          <a:p>
            <a:r>
              <a:t>• Slide 32 hands to Phelps, Thursday 10:00.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Key Commander  ·  Slides 31-32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31.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Account Handling, Rebuilt  ·  Slides 33-34</a:t>
            </a:r>
          </a:p>
          <a:p>
            <a:endParaRPr/>
          </a:p>
          <a:p>
            <a:r>
              <a:t>• Four click builds.</a:t>
            </a:r>
          </a:p>
          <a:p>
            <a:r>
              <a:t>• Fields your way, multiple accounts per entity, classification, one place for settings.</a:t>
            </a:r>
          </a:p>
          <a:p>
            <a:r>
              <a:t>• Slide 34 hands to Helen, Thursday 1:00.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Account Handling, Rebuilt  ·  Slides 33-34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33.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Seventeen Changes, One Coming  ·  Slides 35-36</a:t>
            </a:r>
          </a:p>
          <a:p>
            <a:endParaRPr/>
          </a:p>
          <a:p>
            <a:r>
              <a:t>• Seventeen reporting changes shipped; Report Center is next, initial release mid-November to select clients.</a:t>
            </a:r>
          </a:p>
          <a:p>
            <a:r>
              <a:t>• Slide 36 hands to Dave, Thursday 11:15, and flags Analyze &amp; Advocate with AI.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Seventeen Changes, One Coming  ·  Slides 35-36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35.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Find All of It Yourself  ·  Slide 37</a:t>
            </a:r>
          </a:p>
          <a:p>
            <a:endParaRPr/>
          </a:p>
          <a:p>
            <a:r>
              <a:t>• Information, then Help - admin permission required.</a:t>
            </a:r>
          </a:p>
          <a:p>
            <a:r>
              <a:t>• The release notes link is always current, the build version sits right below it, and FC Drive Help Center holds documentation, articles, videos and the chat-bot.</a:t>
            </a:r>
          </a:p>
          <a:p>
            <a:r>
              <a:t>• This is the slide people photograph. Pause on it and say so.</a:t>
            </a:r>
          </a:p>
          <a:p>
            <a:r>
              <a:t>• OPEN ITEM: the FC Drive Help Center link has no URL behind it yet.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You've Seen Phase One  ·  Slides 38-39</a:t>
            </a:r>
          </a:p>
          <a:p>
            <a:endParaRPr/>
          </a:p>
          <a:p>
            <a:r>
              <a:t>• Two click builds.</a:t>
            </a:r>
          </a:p>
          <a:p>
            <a:r>
              <a:t>• Phase 1 shipped - the last fifty minutes. Phase 2 next - more screens, Notification Center, Report Center templates, AI insights, keyless dispatch, configurable billing files.</a:t>
            </a:r>
          </a:p>
          <a:p>
            <a:r>
              <a:t>• Slide 39 hands to Dave at 11:10 today for the full roadmap.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You've Seen Phase One  ·  Slides 38-39</a:t>
            </a:r>
          </a:p>
          <a:p>
            <a:endParaRPr/>
          </a:p>
          <a:p>
            <a:r>
              <a:t>• Transitional slide. It adds the closing line and needs no extra time.</a:t>
            </a:r>
          </a:p>
          <a:p>
            <a:r>
              <a:t>• Full notes are on slide 38.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DIGGING DEEPER TOGETHER  —  14 minutes  (9:26 - 9:40 AM)</a:t>
            </a:r>
          </a:p>
          <a:p>
            <a:r>
              <a:t>Questions &amp; Close  ·  Slide 40</a:t>
            </a:r>
          </a:p>
          <a:p>
            <a:endParaRPr/>
          </a:p>
          <a:p>
            <a:r>
              <a:t>• Close on the title, then open the floor. Budget the full two and a half minutes.</a:t>
            </a:r>
          </a:p>
          <a:p>
            <a:r>
              <a:t>• If no questions come, name one - the one asked most this year - and answer it.</a:t>
            </a:r>
          </a:p>
          <a:p>
            <a:r>
              <a:t>• Finish at 9:40 on the clock.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-white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" y="548640"/>
            <a:ext cx="2377440" cy="398009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1417320"/>
            <a:ext cx="8229600" cy="41148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>
              <a:buNone/>
              <a:defRPr lang="en-US" sz="1600" b="1" kern="0" spc="6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6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874520"/>
            <a:ext cx="10789920" cy="16916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50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5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3657600"/>
            <a:ext cx="8229600" cy="64008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>
              <a:buNone/>
              <a:defRPr lang="en-US" sz="2800" b="1" dirty="0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>
              <a:buNone/>
            </a:pPr>
            <a:endParaRPr lang="en-US" sz="2800"/>
          </a:p>
        </p:txBody>
      </p:sp>
      <p:sp>
        <p:nvSpPr>
          <p:cNvPr id="6" name="Text 0"/>
          <p:cNvSpPr>
            <a:spLocks noGrp="1"/>
          </p:cNvSpPr>
          <p:nvPr>
            <p:ph type="body" idx="104" hasCustomPrompt="1"/>
          </p:nvPr>
        </p:nvSpPr>
        <p:spPr>
          <a:xfrm>
            <a:off x="640080" y="4297680"/>
            <a:ext cx="7315200" cy="45720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>
              <a:buNone/>
              <a:defRPr lang="en-US" sz="1600" dirty="0">
                <a:solidFill>
                  <a:schemeClr val="accent5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6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-white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95" y="457200"/>
            <a:ext cx="1645920" cy="275545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731520" y="1828800"/>
            <a:ext cx="9144000" cy="45720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>
              <a:buNone/>
              <a:defRPr lang="en-US" sz="1800" b="1" kern="0" spc="6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8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731520" y="2331720"/>
            <a:ext cx="10515600" cy="128016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54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54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trip_ligh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2102"/>
            <a:ext cx="12191695" cy="1015898"/>
          </a:xfrm>
          <a:prstGeom prst="rect">
            <a:avLst/>
          </a:prstGeom>
        </p:spPr>
      </p:pic>
      <p:pic>
        <p:nvPicPr>
          <p:cNvPr id="3" name="Image 1" descr="logo-colo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575" y="384048"/>
            <a:ext cx="1554480" cy="260237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48640" y="647395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000">
                <a:solidFill>
                  <a:srgbClr val="DCE7F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Glendale, AZ</a:t>
            </a:r>
            <a:endParaRPr lang="en-US" sz="100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548640" y="365760"/>
            <a:ext cx="8229600" cy="3200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>
              <a:buNone/>
              <a:defRPr lang="en-US" sz="1300" b="1" kern="0" spc="4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300"/>
          </a:p>
        </p:txBody>
      </p:sp>
      <p:sp>
        <p:nvSpPr>
          <p:cNvPr id="6" name="Text 1"/>
          <p:cNvSpPr>
            <a:spLocks noGrp="1"/>
          </p:cNvSpPr>
          <p:nvPr>
            <p:ph type="title" idx="104" hasCustomPrompt="1"/>
          </p:nvPr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36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000">
                <a:solidFill>
                  <a:srgbClr val="DCE7F3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trip_ligh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2102"/>
            <a:ext cx="12191695" cy="1015898"/>
          </a:xfrm>
          <a:prstGeom prst="rect">
            <a:avLst/>
          </a:prstGeom>
        </p:spPr>
      </p:pic>
      <p:pic>
        <p:nvPicPr>
          <p:cNvPr id="3" name="Image 1" descr="logo-colo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575" y="384048"/>
            <a:ext cx="1554480" cy="260237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48640" y="647395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000">
                <a:solidFill>
                  <a:srgbClr val="DCE7F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Glendale, AZ</a:t>
            </a:r>
            <a:endParaRPr lang="en-US" sz="100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548640" y="365760"/>
            <a:ext cx="8229600" cy="3200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>
              <a:buNone/>
              <a:defRPr lang="en-US" sz="1300" b="1" kern="0" spc="4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>
              <a:buNone/>
            </a:pPr>
            <a:endParaRPr lang="en-US" sz="1300"/>
          </a:p>
        </p:txBody>
      </p:sp>
      <p:sp>
        <p:nvSpPr>
          <p:cNvPr id="6" name="Text 1"/>
          <p:cNvSpPr>
            <a:spLocks noGrp="1"/>
          </p:cNvSpPr>
          <p:nvPr>
            <p:ph type="title" idx="104" hasCustomPrompt="1"/>
          </p:nvPr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endParaRPr lang="en-US" sz="36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44652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000">
                <a:solidFill>
                  <a:srgbClr val="DCE7F3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-white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248" y="731520"/>
            <a:ext cx="2743200" cy="45924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731520" y="1463040"/>
            <a:ext cx="10728655" cy="182880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ctr">
              <a:buNone/>
              <a:defRPr lang="en-US" sz="5000" b="1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ctr">
              <a:buNone/>
            </a:pPr>
            <a:endParaRPr lang="en-US" sz="5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731520" y="3474720"/>
            <a:ext cx="10728655" cy="64008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ctr">
              <a:buNone/>
              <a:defRPr lang="en-US" sz="2400" b="1" dirty="0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ctr">
              <a:buNone/>
            </a:pPr>
            <a:endParaRPr lang="en-US" sz="240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9542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502920"/>
            <a:ext cx="1828800" cy="748282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Presentation Title</a:t>
            </a:r>
            <a:endParaRPr lang="en-US" sz="44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Subtitle or Track Name</a:t>
            </a:r>
            <a:endParaRPr lang="en-US" sz="2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2401269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kern="0" spc="30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SECTION 01</a:t>
            </a:r>
            <a:endParaRPr lang="en-US" sz="14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Section Title</a:t>
            </a:r>
            <a:endParaRPr lang="en-US" sz="4000"/>
          </a:p>
        </p:txBody>
      </p:sp>
      <p:pic>
        <p:nvPicPr>
          <p:cNvPr id="6" name="Image 0" descr="logo-white2.png">
            <a:extLst>
              <a:ext uri="{FF2B5EF4-FFF2-40B4-BE49-F238E27FC236}">
                <a16:creationId xmlns:a16="http://schemas.microsoft.com/office/drawing/2014/main" id="{4F91AA8B-34CC-EC00-A9D7-3585AE87DCB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95" y="457200"/>
            <a:ext cx="1645920" cy="27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297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  <p:pic>
        <p:nvPicPr>
          <p:cNvPr id="10" name="Image 0" descr="AFL-logo.png">
            <a:extLst>
              <a:ext uri="{FF2B5EF4-FFF2-40B4-BE49-F238E27FC236}">
                <a16:creationId xmlns:a16="http://schemas.microsoft.com/office/drawing/2014/main" id="{6713E60E-AF9F-E739-ED45-DF03B2D313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762" y="128669"/>
            <a:ext cx="2314903" cy="947178"/>
          </a:xfrm>
          <a:prstGeom prst="rect">
            <a:avLst/>
          </a:prstGeom>
        </p:spPr>
      </p:pic>
      <p:sp>
        <p:nvSpPr>
          <p:cNvPr id="12" name="Text 0">
            <a:extLst>
              <a:ext uri="{FF2B5EF4-FFF2-40B4-BE49-F238E27FC236}">
                <a16:creationId xmlns:a16="http://schemas.microsoft.com/office/drawing/2014/main" id="{C2F27981-879C-A49E-B45A-FC6EE951B025}"/>
              </a:ext>
            </a:extLst>
          </p:cNvPr>
          <p:cNvSpPr/>
          <p:nvPr userDrawn="1"/>
        </p:nvSpPr>
        <p:spPr>
          <a:xfrm>
            <a:off x="548640" y="647395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000">
                <a:solidFill>
                  <a:srgbClr val="DCE7F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Glendale, AZ</a:t>
            </a:r>
            <a:endParaRPr lang="en-US" sz="10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12706E2-F9A4-D066-B149-5064A892EA7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>
            <a:off x="1756747" y="5637277"/>
            <a:ext cx="157544" cy="35986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4FB4871-DCC1-6704-93E8-5686AEA0085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/>
          <a:stretch>
            <a:fillRect/>
          </a:stretch>
        </p:blipFill>
        <p:spPr>
          <a:xfrm rot="16200000" flipH="1">
            <a:off x="1461215" y="5701611"/>
            <a:ext cx="157544" cy="23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04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(Text + Image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5212080" cy="4142232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sp>
        <p:nvSpPr>
          <p:cNvPr id="5" name="Shape 0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solidFill>
            <a:srgbClr val="DCE7F3"/>
          </a:solidFill>
          <a:ln w="12700">
            <a:solidFill>
              <a:srgbClr val="3773BC"/>
            </a:solidFill>
            <a:prstDash val="dash"/>
          </a:ln>
        </p:spPr>
        <p:txBody>
          <a:bodyPr>
            <a:noAutofit/>
          </a:bodyPr>
          <a:lstStyle/>
          <a:p>
            <a:endParaRPr lang="en-US"/>
          </a:p>
        </p:txBody>
      </p:sp>
      <p:sp>
        <p:nvSpPr>
          <p:cNvPr id="6" name="Text 1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1400">
                <a:solidFill>
                  <a:srgbClr val="3773B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Insert image</a:t>
            </a:r>
            <a:endParaRPr lang="en-US" sz="1400"/>
          </a:p>
        </p:txBody>
      </p:sp>
      <p:sp>
        <p:nvSpPr>
          <p:cNvPr id="7" name="Text 2"/>
          <p:cNvSpPr>
            <a:spLocks noGrp="1"/>
          </p:cNvSpPr>
          <p:nvPr>
            <p:ph idx="105" hasCustomPrompt="1"/>
          </p:nvPr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  <p:pic>
        <p:nvPicPr>
          <p:cNvPr id="11" name="Image 0" descr="AFL-logo.png">
            <a:extLst>
              <a:ext uri="{FF2B5EF4-FFF2-40B4-BE49-F238E27FC236}">
                <a16:creationId xmlns:a16="http://schemas.microsoft.com/office/drawing/2014/main" id="{E5DDC496-9E39-F995-B59C-22A244DCB1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762" y="128669"/>
            <a:ext cx="2314903" cy="947178"/>
          </a:xfrm>
          <a:prstGeom prst="rect">
            <a:avLst/>
          </a:prstGeom>
        </p:spPr>
      </p:pic>
      <p:sp>
        <p:nvSpPr>
          <p:cNvPr id="13" name="Text 0">
            <a:extLst>
              <a:ext uri="{FF2B5EF4-FFF2-40B4-BE49-F238E27FC236}">
                <a16:creationId xmlns:a16="http://schemas.microsoft.com/office/drawing/2014/main" id="{2C699314-69E4-233C-43AB-FFBF93D15659}"/>
              </a:ext>
            </a:extLst>
          </p:cNvPr>
          <p:cNvSpPr/>
          <p:nvPr userDrawn="1"/>
        </p:nvSpPr>
        <p:spPr>
          <a:xfrm>
            <a:off x="548640" y="647395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000">
                <a:solidFill>
                  <a:srgbClr val="DCE7F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Glendale, AZ</a:t>
            </a:r>
            <a:endParaRPr lang="en-US" sz="100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7C32367-CF17-2292-CE1C-D74E45AC0A5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>
            <a:off x="1756747" y="5637277"/>
            <a:ext cx="157544" cy="3598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AB607AF-A390-01DD-225F-9B7F1004665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/>
          <a:stretch>
            <a:fillRect/>
          </a:stretch>
        </p:blipFill>
        <p:spPr>
          <a:xfrm rot="16200000" flipH="1">
            <a:off x="1461215" y="5701611"/>
            <a:ext cx="157544" cy="23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98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Shape 0"/>
          <p:cNvSpPr/>
          <p:nvPr/>
        </p:nvSpPr>
        <p:spPr>
          <a:xfrm>
            <a:off x="548640" y="1417320"/>
            <a:ext cx="3749040" cy="4142232"/>
          </a:xfrm>
          <a:prstGeom prst="rect">
            <a:avLst/>
          </a:prstGeom>
          <a:solidFill>
            <a:srgbClr val="0B1F38"/>
          </a:solidFill>
          <a:ln/>
        </p:spPr>
        <p:txBody>
          <a:bodyPr>
            <a:noAutofit/>
          </a:bodyPr>
          <a:lstStyle/>
          <a:p>
            <a:endParaRPr lang="en-US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6400" b="1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42%</a:t>
            </a:r>
            <a:endParaRPr lang="en-US" sz="640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Supporting stat label</a:t>
            </a:r>
            <a:endParaRPr lang="en-US" sz="140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4709160" y="1417320"/>
            <a:ext cx="6903720" cy="4142232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  <p:pic>
        <p:nvPicPr>
          <p:cNvPr id="11" name="Image 0" descr="AFL-logo.png">
            <a:extLst>
              <a:ext uri="{FF2B5EF4-FFF2-40B4-BE49-F238E27FC236}">
                <a16:creationId xmlns:a16="http://schemas.microsoft.com/office/drawing/2014/main" id="{23E68228-60D4-14B5-5220-121ED6C783A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762" y="128669"/>
            <a:ext cx="2314903" cy="947178"/>
          </a:xfrm>
          <a:prstGeom prst="rect">
            <a:avLst/>
          </a:prstGeom>
        </p:spPr>
      </p:pic>
      <p:sp>
        <p:nvSpPr>
          <p:cNvPr id="13" name="Text 0">
            <a:extLst>
              <a:ext uri="{FF2B5EF4-FFF2-40B4-BE49-F238E27FC236}">
                <a16:creationId xmlns:a16="http://schemas.microsoft.com/office/drawing/2014/main" id="{E8FB718A-151C-8315-2FFE-6AE36038AF6D}"/>
              </a:ext>
            </a:extLst>
          </p:cNvPr>
          <p:cNvSpPr/>
          <p:nvPr userDrawn="1"/>
        </p:nvSpPr>
        <p:spPr>
          <a:xfrm>
            <a:off x="548640" y="6473952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000">
                <a:solidFill>
                  <a:srgbClr val="DCE7F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Glendale, AZ</a:t>
            </a:r>
            <a:endParaRPr lang="en-US" sz="100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D88703A-ED14-3763-FB78-D085CF110DE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>
            <a:off x="1756747" y="5637277"/>
            <a:ext cx="157544" cy="3598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1469726-6C9D-CC90-C9F0-2958AA71EA6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/>
          <a:stretch>
            <a:fillRect/>
          </a:stretch>
        </p:blipFill>
        <p:spPr>
          <a:xfrm rot="16200000" flipH="1">
            <a:off x="1461215" y="5701611"/>
            <a:ext cx="157544" cy="23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973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/ Thank You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502920"/>
            <a:ext cx="1645920" cy="673453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8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Find us at the AgileFleet booth.</a:t>
            </a:r>
            <a:endParaRPr lang="en-US" sz="18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>
            <a:noAutofit/>
          </a:bodyPr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60256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355080"/>
            <a:ext cx="548640" cy="32004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1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>
            <a:noAutofit/>
          </a:bodyPr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726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9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9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36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5" Type="http://schemas.openxmlformats.org/officeDocument/2006/relationships/image" Target="../media/image36.png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42.png"/><Relationship Id="rId4" Type="http://schemas.openxmlformats.org/officeDocument/2006/relationships/image" Target="../media/image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42.png"/><Relationship Id="rId4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fcdrive.agilefleet.com/s/article/Adjusting-Fields-on-Reservations" TargetMode="External"/><Relationship Id="rId4" Type="http://schemas.openxmlformats.org/officeDocument/2006/relationships/hyperlink" Target="https://fcdrive.agilefleet.com/helpcenter/s/manuals-releasenotes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>
            <a:noAutofit/>
          </a:bodyPr>
          <a:lstStyle/>
          <a:p>
            <a:r>
              <a:rPr sz="1600"/>
              <a:t>COMMAND 2026  ·  WEDNESDAY SESSION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>
            <a:noAutofit/>
          </a:bodyPr>
          <a:lstStyle/>
          <a:p>
            <a:r>
              <a:rPr sz="5000"/>
              <a:t>How Far We've Come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2800"/>
              <a:t>What's New Since Command 2025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04"/>
          </p:nvPr>
        </p:nvSpPr>
        <p:spPr/>
        <p:txBody>
          <a:bodyPr>
            <a:noAutofit/>
          </a:bodyPr>
          <a:lstStyle/>
          <a:p>
            <a:r>
              <a:rPr sz="1600"/>
              <a:t>Jon Roodschild  ·  Wednesday, November 4  ·  8:45 AM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9F9F0E-FC50-3E03-F35E-317551EE2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7D5667-BD58-0AF1-A24E-AC3AD96887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052" y="4704500"/>
            <a:ext cx="349188" cy="19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4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A45EFE-8725-69B8-8C58-CA61E85CE6E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49307"/>
            <a:ext cx="12192252" cy="69073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16B591-7182-9392-0907-BF10623042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7495" y="1290063"/>
            <a:ext cx="3099325" cy="2489095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1376091-5D5F-B121-DECB-6DDD47475416}"/>
              </a:ext>
            </a:extLst>
          </p:cNvPr>
          <p:cNvSpPr/>
          <p:nvPr/>
        </p:nvSpPr>
        <p:spPr>
          <a:xfrm>
            <a:off x="8347496" y="4141468"/>
            <a:ext cx="3099325" cy="11810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06569B"/>
                </a:solidFill>
                <a:effectLst/>
                <a:uLnTx/>
                <a:uFillTx/>
                <a:latin typeface="Syne"/>
                <a:ea typeface="Syne"/>
                <a:cs typeface="+mn-cs"/>
              </a:rPr>
              <a:t>Tonight </a:t>
            </a: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91C54D"/>
                </a:solidFill>
                <a:effectLst/>
                <a:uLnTx/>
                <a:uFillTx/>
                <a:latin typeface="Syne"/>
                <a:ea typeface="Syne"/>
                <a:cs typeface="+mn-cs"/>
              </a:rPr>
              <a:t>6:00 – 9:00PM</a:t>
            </a:r>
            <a:b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91C54D"/>
                </a:solidFill>
                <a:effectLst/>
                <a:uLnTx/>
                <a:uFillTx/>
                <a:latin typeface="Syne"/>
                <a:ea typeface="Syne"/>
                <a:cs typeface="+mn-cs"/>
              </a:rPr>
            </a:br>
            <a:r>
              <a: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rgbClr val="06569B"/>
                </a:solidFill>
                <a:effectLst/>
                <a:uLnTx/>
                <a:uFillTx/>
                <a:latin typeface="Syne"/>
                <a:ea typeface="Syne"/>
                <a:cs typeface="+mn-cs"/>
              </a:rPr>
              <a:t>Cocktails and Fun! </a:t>
            </a:r>
          </a:p>
        </p:txBody>
      </p:sp>
    </p:spTree>
    <p:extLst>
      <p:ext uri="{BB962C8B-B14F-4D97-AF65-F5344CB8AC3E}">
        <p14:creationId xmlns:p14="http://schemas.microsoft.com/office/powerpoint/2010/main" val="338813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C139F-F598-5D7B-7D8C-1BC20D7D0A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A3EFF3E-C237-1A5E-79B6-2CC88C374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99AD235D-DBE4-D8EE-2539-72074A020DC1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640080" y="141732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b="1" kern="0" spc="60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2026  ·  WEDNESDAY SESSION</a:t>
            </a:r>
            <a:endParaRPr lang="en-US" sz="16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73BE46DF-24E8-A045-41F1-AB9DBF86670E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640080" y="1874520"/>
            <a:ext cx="1078992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5000" b="1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How Far We've Come</a:t>
            </a:r>
            <a:endParaRPr lang="en-US" sz="5000"/>
          </a:p>
        </p:txBody>
      </p:sp>
      <p:sp>
        <p:nvSpPr>
          <p:cNvPr id="4" name="Text 0">
            <a:extLst>
              <a:ext uri="{FF2B5EF4-FFF2-40B4-BE49-F238E27FC236}">
                <a16:creationId xmlns:a16="http://schemas.microsoft.com/office/drawing/2014/main" id="{A6A87284-A13A-496C-BA03-7FF2754C4CCE}"/>
              </a:ext>
            </a:extLst>
          </p:cNvPr>
          <p:cNvSpPr>
            <a:spLocks noGrp="1"/>
          </p:cNvSpPr>
          <p:nvPr>
            <p:ph type="body" idx="103" hasCustomPrompt="1"/>
          </p:nvPr>
        </p:nvSpPr>
        <p:spPr>
          <a:xfrm>
            <a:off x="640080" y="365760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en-US" sz="2800" b="1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What's New Since Command 2025</a:t>
            </a:r>
            <a:endParaRPr lang="en-US" sz="2800"/>
          </a:p>
        </p:txBody>
      </p:sp>
      <p:sp>
        <p:nvSpPr>
          <p:cNvPr id="5" name="Text 0">
            <a:extLst>
              <a:ext uri="{FF2B5EF4-FFF2-40B4-BE49-F238E27FC236}">
                <a16:creationId xmlns:a16="http://schemas.microsoft.com/office/drawing/2014/main" id="{E86D625B-A64E-5AB3-DD0A-0C6D6769EDDF}"/>
              </a:ext>
            </a:extLst>
          </p:cNvPr>
          <p:cNvSpPr>
            <a:spLocks noGrp="1"/>
          </p:cNvSpPr>
          <p:nvPr>
            <p:ph type="body" idx="104" hasCustomPrompt="1"/>
          </p:nvPr>
        </p:nvSpPr>
        <p:spPr>
          <a:xfrm>
            <a:off x="640080" y="429768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en-US" sz="1600">
                <a:solidFill>
                  <a:schemeClr val="accent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Jon Roodschild  ·  Wednesday, November 4  ·  8:45 AM</a:t>
            </a:r>
            <a:endParaRPr lang="en-US" sz="1600"/>
          </a:p>
        </p:txBody>
      </p:sp>
      <p:pic>
        <p:nvPicPr>
          <p:cNvPr id="9" name="Image 0" descr="logo-white2.png">
            <a:extLst>
              <a:ext uri="{FF2B5EF4-FFF2-40B4-BE49-F238E27FC236}">
                <a16:creationId xmlns:a16="http://schemas.microsoft.com/office/drawing/2014/main" id="{72AE8A09-47E4-8019-6766-53FA8CE42A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" y="548640"/>
            <a:ext cx="2377440" cy="3980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529A0C-A7D2-930B-B652-88C3D85BFD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9052" y="4704500"/>
            <a:ext cx="349188" cy="19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312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SHOW OF HANDS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True or False?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11064240" cy="1508760"/>
          </a:xfrm>
          <a:prstGeom prst="roundRect">
            <a:avLst>
              <a:gd name="adj" fmla="val 531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14400" y="1783080"/>
            <a:ext cx="10332720" cy="150876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</a:pPr>
            <a:r>
              <a:rPr sz="2700" b="1">
                <a:solidFill>
                  <a:schemeClr val="bg1"/>
                </a:solidFill>
                <a:latin typeface="Syne"/>
              </a:rPr>
              <a:t>More than 1,300 changes have been made to FleetCommander since Command 2025.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48640" y="3493008"/>
            <a:ext cx="5394959" cy="1664208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7" name="Picture 6" descr="paddle_tru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47" y="3785615"/>
            <a:ext cx="1078992" cy="10789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12847" y="3767328"/>
            <a:ext cx="3438144" cy="5029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400" b="1">
                <a:solidFill>
                  <a:schemeClr val="tx2"/>
                </a:solidFill>
                <a:latin typeface="Syne"/>
              </a:rPr>
              <a:t>True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12847" y="4315968"/>
            <a:ext cx="3438144" cy="67665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5000"/>
              </a:lnSpc>
            </a:pPr>
            <a:r>
              <a:rPr sz="1350" b="0">
                <a:solidFill>
                  <a:schemeClr val="tx1"/>
                </a:solidFill>
                <a:latin typeface="Roboto"/>
              </a:rPr>
              <a:t>More than one change for every working day since we were last together.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19" y="3493008"/>
            <a:ext cx="5394959" cy="1664208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paddle_fals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527" y="3785615"/>
            <a:ext cx="1078992" cy="107899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82127" y="3767328"/>
            <a:ext cx="3438143" cy="5029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400" b="1">
                <a:solidFill>
                  <a:schemeClr val="tx2"/>
                </a:solidFill>
                <a:latin typeface="Syne"/>
              </a:rPr>
              <a:t>False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82127" y="4315968"/>
            <a:ext cx="3438143" cy="67665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5000"/>
              </a:lnSpc>
            </a:pPr>
            <a:r>
              <a:rPr lang="en-US" sz="1350" b="0">
                <a:solidFill>
                  <a:schemeClr val="tx1"/>
                </a:solidFill>
                <a:latin typeface="Roboto"/>
              </a:rPr>
              <a:t>There's no way that much</a:t>
            </a:r>
            <a:r>
              <a:rPr sz="1350" b="0">
                <a:solidFill>
                  <a:schemeClr val="tx1"/>
                </a:solidFill>
                <a:latin typeface="Roboto"/>
              </a:rPr>
              <a:t> </a:t>
            </a:r>
            <a:r>
              <a:rPr lang="en-US" sz="1350" b="0">
                <a:solidFill>
                  <a:schemeClr val="tx1"/>
                </a:solidFill>
                <a:latin typeface="Roboto"/>
              </a:rPr>
              <a:t>got </a:t>
            </a:r>
            <a:r>
              <a:rPr sz="1350" b="0">
                <a:solidFill>
                  <a:schemeClr val="tx1"/>
                </a:solidFill>
                <a:latin typeface="Roboto"/>
              </a:rPr>
              <a:t>ship</a:t>
            </a:r>
            <a:r>
              <a:rPr lang="en-US" sz="1350" b="0">
                <a:solidFill>
                  <a:schemeClr val="tx1"/>
                </a:solidFill>
                <a:latin typeface="Roboto"/>
              </a:rPr>
              <a:t>ped</a:t>
            </a:r>
            <a:r>
              <a:rPr sz="1350" b="0">
                <a:solidFill>
                  <a:schemeClr val="tx1"/>
                </a:solidFill>
                <a:latin typeface="Roboto"/>
              </a:rPr>
              <a:t> </a:t>
            </a:r>
            <a:r>
              <a:rPr lang="en-US" sz="1350" b="0">
                <a:solidFill>
                  <a:schemeClr val="tx1"/>
                </a:solidFill>
                <a:latin typeface="Roboto"/>
              </a:rPr>
              <a:t>without me noticing it!</a:t>
            </a:r>
            <a:endParaRPr sz="1350" b="0">
              <a:solidFill>
                <a:schemeClr val="tx1"/>
              </a:solidFill>
              <a:latin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THE ANSWER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True.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4572000" cy="3246120"/>
          </a:xfrm>
          <a:prstGeom prst="roundRect">
            <a:avLst>
              <a:gd name="adj" fmla="val 531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64485" y="1965960"/>
            <a:ext cx="4147203" cy="155448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90000"/>
              </a:lnSpc>
            </a:pPr>
            <a:r>
              <a:rPr lang="en-US" sz="9600" b="1">
                <a:solidFill>
                  <a:schemeClr val="accent3"/>
                </a:solidFill>
                <a:latin typeface="Syne"/>
              </a:rPr>
              <a:t>+</a:t>
            </a:r>
            <a:r>
              <a:rPr sz="9600" b="1">
                <a:solidFill>
                  <a:schemeClr val="accent3"/>
                </a:solidFill>
                <a:latin typeface="Syne"/>
              </a:rPr>
              <a:t>1,346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66160"/>
            <a:ext cx="3931920" cy="12801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0000"/>
              </a:lnSpc>
            </a:pPr>
            <a:r>
              <a:rPr sz="1800" b="1">
                <a:solidFill>
                  <a:schemeClr val="bg1"/>
                </a:solidFill>
                <a:latin typeface="Syne"/>
              </a:rPr>
              <a:t>completed items delivered since Command 2025</a:t>
            </a:r>
          </a:p>
          <a:p>
            <a:pPr algn="l">
              <a:lnSpc>
                <a:spcPct val="110000"/>
              </a:lnSpc>
              <a:spcBef>
                <a:spcPts val="800"/>
              </a:spcBef>
            </a:pPr>
            <a:r>
              <a:rPr sz="1250" b="0">
                <a:solidFill>
                  <a:schemeClr val="accent5"/>
                </a:solidFill>
                <a:latin typeface="Roboto"/>
              </a:rPr>
              <a:t>Counted in </a:t>
            </a:r>
            <a:r>
              <a:rPr sz="1250" b="0" err="1">
                <a:solidFill>
                  <a:schemeClr val="accent5"/>
                </a:solidFill>
                <a:latin typeface="Roboto"/>
              </a:rPr>
              <a:t>Target</a:t>
            </a:r>
            <a:r>
              <a:rPr lang="en-US" sz="1250" b="0" err="1">
                <a:solidFill>
                  <a:schemeClr val="accent5"/>
                </a:solidFill>
                <a:latin typeface="Roboto"/>
              </a:rPr>
              <a:t>P</a:t>
            </a:r>
            <a:r>
              <a:rPr sz="1250" b="0" err="1">
                <a:solidFill>
                  <a:schemeClr val="accent5"/>
                </a:solidFill>
                <a:latin typeface="Roboto"/>
              </a:rPr>
              <a:t>rocess</a:t>
            </a:r>
            <a:r>
              <a:rPr sz="1250" b="0">
                <a:solidFill>
                  <a:schemeClr val="accent5"/>
                </a:solidFill>
                <a:latin typeface="Roboto"/>
              </a:rPr>
              <a:t>. Bug fixes excluded.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40680" y="1783080"/>
            <a:ext cx="6172200" cy="1042415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623560" y="1783080"/>
            <a:ext cx="1828800" cy="104241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sz="3000" b="1">
                <a:solidFill>
                  <a:schemeClr val="accent1"/>
                </a:solidFill>
                <a:latin typeface="Syne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43800" y="1938528"/>
            <a:ext cx="3886200" cy="34747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500" b="1">
                <a:solidFill>
                  <a:schemeClr val="tx2"/>
                </a:solidFill>
                <a:latin typeface="Syne"/>
              </a:rPr>
              <a:t>releases in twelve months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43800" y="2286000"/>
            <a:ext cx="3886200" cy="4572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0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v6.02 through v6.04 — a new build roughly every two weeks.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440680" y="2971800"/>
            <a:ext cx="6172200" cy="1042415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623560" y="2971800"/>
            <a:ext cx="1828800" cy="104241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sz="3000" b="1">
                <a:solidFill>
                  <a:schemeClr val="accent1"/>
                </a:solidFill>
                <a:latin typeface="Syne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43800" y="3127248"/>
            <a:ext cx="3886200" cy="34747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500" b="1">
                <a:solidFill>
                  <a:schemeClr val="tx2"/>
                </a:solidFill>
                <a:latin typeface="Syne"/>
              </a:rPr>
              <a:t>platform rebuilds underneath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43800" y="3474720"/>
            <a:ext cx="3886200" cy="4572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0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.NET 10, the API, and the kiosk application.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440680" y="4160520"/>
            <a:ext cx="6172200" cy="1042415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5623560" y="4160520"/>
            <a:ext cx="1828800" cy="104241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sz="3000" b="1">
                <a:solidFill>
                  <a:schemeClr val="accent3"/>
                </a:solidFill>
                <a:latin typeface="Syne"/>
              </a:rPr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43800" y="4315968"/>
            <a:ext cx="3886200" cy="34747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500" b="1">
                <a:solidFill>
                  <a:schemeClr val="tx2"/>
                </a:solidFill>
                <a:latin typeface="Syne"/>
              </a:rPr>
              <a:t>things you had to do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43800" y="4663440"/>
            <a:ext cx="3886200" cy="4572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0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All of it arrived in your existing site.</a:t>
            </a:r>
          </a:p>
        </p:txBody>
      </p:sp>
      <p:sp>
        <p:nvSpPr>
          <p:cNvPr id="22" name="Rounded Rectangle 6">
            <a:extLst>
              <a:ext uri="{FF2B5EF4-FFF2-40B4-BE49-F238E27FC236}">
                <a16:creationId xmlns:a16="http://schemas.microsoft.com/office/drawing/2014/main" id="{76099245-955C-D004-7B46-F64A992DAA9F}"/>
              </a:ext>
            </a:extLst>
          </p:cNvPr>
          <p:cNvSpPr/>
          <p:nvPr/>
        </p:nvSpPr>
        <p:spPr>
          <a:xfrm>
            <a:off x="5415527" y="1766801"/>
            <a:ext cx="6172200" cy="1042415"/>
          </a:xfrm>
          <a:prstGeom prst="roundRect">
            <a:avLst>
              <a:gd name="adj" fmla="val 5310"/>
            </a:avLst>
          </a:prstGeom>
          <a:solidFill>
            <a:srgbClr val="F4F6FA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4" name="Rounded Rectangle 6">
            <a:extLst>
              <a:ext uri="{FF2B5EF4-FFF2-40B4-BE49-F238E27FC236}">
                <a16:creationId xmlns:a16="http://schemas.microsoft.com/office/drawing/2014/main" id="{7553144F-8A15-1A92-4A1D-15BA3A2699EF}"/>
              </a:ext>
            </a:extLst>
          </p:cNvPr>
          <p:cNvSpPr/>
          <p:nvPr/>
        </p:nvSpPr>
        <p:spPr>
          <a:xfrm>
            <a:off x="5465833" y="2938200"/>
            <a:ext cx="6172200" cy="1042415"/>
          </a:xfrm>
          <a:prstGeom prst="roundRect">
            <a:avLst>
              <a:gd name="adj" fmla="val 5310"/>
            </a:avLst>
          </a:prstGeom>
          <a:solidFill>
            <a:srgbClr val="F4F6FA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6" name="Rounded Rectangle 6">
            <a:extLst>
              <a:ext uri="{FF2B5EF4-FFF2-40B4-BE49-F238E27FC236}">
                <a16:creationId xmlns:a16="http://schemas.microsoft.com/office/drawing/2014/main" id="{6C63583C-EBCC-9F4A-5AA8-823A08EC8577}"/>
              </a:ext>
            </a:extLst>
          </p:cNvPr>
          <p:cNvSpPr/>
          <p:nvPr/>
        </p:nvSpPr>
        <p:spPr>
          <a:xfrm>
            <a:off x="5465833" y="4169663"/>
            <a:ext cx="6172200" cy="1042415"/>
          </a:xfrm>
          <a:prstGeom prst="roundRect">
            <a:avLst>
              <a:gd name="adj" fmla="val 5310"/>
            </a:avLst>
          </a:prstGeom>
          <a:solidFill>
            <a:srgbClr val="F4F6FA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2" grpId="0" animBg="1"/>
      <p:bldP spid="24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172200" y="1783080"/>
            <a:ext cx="544068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788DEED-5C34-3288-9174-9D753AC680C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5072" y="1858816"/>
            <a:ext cx="2018248" cy="30946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5BA9BC6-715B-62A9-8E2C-BED2E8073B5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1876"/>
          <a:stretch>
            <a:fillRect/>
          </a:stretch>
        </p:blipFill>
        <p:spPr>
          <a:xfrm rot="909420">
            <a:off x="11057928" y="4388245"/>
            <a:ext cx="765905" cy="1256381"/>
          </a:xfrm>
          <a:prstGeom prst="rect">
            <a:avLst/>
          </a:prstGeom>
        </p:spPr>
      </p:pic>
      <p:sp>
        <p:nvSpPr>
          <p:cNvPr id="12" name="Poll bar">
            <a:extLst>
              <a:ext uri="{FF2B5EF4-FFF2-40B4-BE49-F238E27FC236}">
                <a16:creationId xmlns:a16="http://schemas.microsoft.com/office/drawing/2014/main" id="{112E286B-37EB-2A78-17A9-EDF42BD99F1A}"/>
              </a:ext>
            </a:extLst>
          </p:cNvPr>
          <p:cNvSpPr/>
          <p:nvPr/>
        </p:nvSpPr>
        <p:spPr>
          <a:xfrm>
            <a:off x="9100868" y="5153595"/>
            <a:ext cx="2777706" cy="1651450"/>
          </a:xfrm>
          <a:prstGeom prst="roundRect">
            <a:avLst>
              <a:gd name="adj" fmla="val 5310"/>
            </a:avLst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THOSE 1,346 CHANGES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Two Kinds of Work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5440680" cy="3246120"/>
          </a:xfrm>
          <a:prstGeom prst="roundRect">
            <a:avLst>
              <a:gd name="adj" fmla="val 531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68680" y="1965960"/>
            <a:ext cx="4800600" cy="8686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sz="5400" b="1">
                <a:solidFill>
                  <a:schemeClr val="accent2"/>
                </a:solidFill>
                <a:latin typeface="Syne"/>
              </a:rPr>
              <a:t>870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743200"/>
            <a:ext cx="4800600" cy="4114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400" b="1">
                <a:solidFill>
                  <a:schemeClr val="bg1"/>
                </a:solidFill>
                <a:latin typeface="Roboto"/>
              </a:rPr>
              <a:t>TECH STUFF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154680"/>
            <a:ext cx="4800600" cy="17373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350" b="0">
                <a:solidFill>
                  <a:schemeClr val="accent5"/>
                </a:solidFill>
                <a:latin typeface="Roboto"/>
              </a:rPr>
              <a:t>290  support and customer requests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13  API enhancements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The .NET 10 platform rebuild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Performance and security work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A long tail of individual fixes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92240" y="1965960"/>
            <a:ext cx="4800600" cy="8686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sz="5400" b="1">
                <a:solidFill>
                  <a:schemeClr val="accent3"/>
                </a:solidFill>
                <a:latin typeface="Syne"/>
              </a:rPr>
              <a:t>476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92240" y="2743200"/>
            <a:ext cx="3113399" cy="4114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400" b="1">
                <a:solidFill>
                  <a:schemeClr val="tx2"/>
                </a:solidFill>
                <a:latin typeface="Roboto"/>
              </a:rPr>
              <a:t>COOL STUFF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92240" y="3154680"/>
            <a:ext cx="4800600" cy="17373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350" b="0">
                <a:solidFill>
                  <a:schemeClr val="tx1"/>
                </a:solidFill>
                <a:latin typeface="Roboto"/>
              </a:rPr>
              <a:t>185  the new look and feel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97  key control and dispatch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87  less everyday friction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65  accounts and billing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25  maintenance   ·   17  reporting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4C66CCD-118D-2ED7-2DE3-1C06F3F747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916" y="1884694"/>
            <a:ext cx="2069846" cy="3073720"/>
          </a:xfrm>
          <a:prstGeom prst="rect">
            <a:avLst/>
          </a:prstGeom>
          <a:ln w="127000" cap="rnd">
            <a:noFill/>
          </a:ln>
          <a:effectLst/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8" name="Poll bar"/>
          <p:cNvSpPr/>
          <p:nvPr/>
        </p:nvSpPr>
        <p:spPr>
          <a:xfrm>
            <a:off x="9267109" y="5262641"/>
            <a:ext cx="2345771" cy="1447431"/>
          </a:xfrm>
          <a:prstGeom prst="roundRect">
            <a:avLst>
              <a:gd name="adj" fmla="val 5310"/>
            </a:avLst>
          </a:prstGeom>
          <a:solidFill>
            <a:srgbClr val="0B1F3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9" name="Poll chip"/>
          <p:cNvSpPr/>
          <p:nvPr/>
        </p:nvSpPr>
        <p:spPr>
          <a:xfrm>
            <a:off x="10149840" y="6089498"/>
            <a:ext cx="1173480" cy="475488"/>
          </a:xfrm>
          <a:prstGeom prst="roundRect">
            <a:avLst>
              <a:gd name="adj" fmla="val 50000"/>
            </a:avLst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Poll chip text"/>
          <p:cNvSpPr txBox="1"/>
          <p:nvPr/>
        </p:nvSpPr>
        <p:spPr>
          <a:xfrm>
            <a:off x="10261701" y="6071210"/>
            <a:ext cx="992038" cy="47548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sz="1100" b="1" spc="150">
                <a:solidFill>
                  <a:srgbClr val="FFFFFF"/>
                </a:solidFill>
                <a:latin typeface="Roboto"/>
              </a:rPr>
              <a:t>QWIK POLL</a:t>
            </a:r>
          </a:p>
        </p:txBody>
      </p:sp>
      <p:sp>
        <p:nvSpPr>
          <p:cNvPr id="21" name="Poll question"/>
          <p:cNvSpPr txBox="1"/>
          <p:nvPr/>
        </p:nvSpPr>
        <p:spPr>
          <a:xfrm>
            <a:off x="9363296" y="5284826"/>
            <a:ext cx="2172567" cy="78638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sz="1900" b="0">
                <a:solidFill>
                  <a:srgbClr val="FFFFFF"/>
                </a:solidFill>
                <a:latin typeface="Roboto"/>
              </a:rPr>
              <a:t>What do </a:t>
            </a:r>
            <a:r>
              <a:rPr sz="1900" b="1">
                <a:solidFill>
                  <a:srgbClr val="5CC6DC"/>
                </a:solidFill>
                <a:latin typeface="Roboto"/>
              </a:rPr>
              <a:t>YOU</a:t>
            </a:r>
            <a:r>
              <a:rPr sz="1900" b="0">
                <a:solidFill>
                  <a:srgbClr val="FFFFFF"/>
                </a:solidFill>
                <a:latin typeface="Roboto"/>
              </a:rPr>
              <a:t> want to hear about?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  <p:bldP spid="19" grpId="0" animBg="1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D6D05-7DEF-AE54-30EE-B3AD3906B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5DFC791-28D5-8278-5289-B024CBE8ABB6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THOSE 1,346 CHANGES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69C036B-2A5E-A210-16BD-6F6DFB5815CA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Two Kinds of Work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AB0BBD0-F116-3B01-9BFD-DF46C4AFD811}"/>
              </a:ext>
            </a:extLst>
          </p:cNvPr>
          <p:cNvSpPr/>
          <p:nvPr/>
        </p:nvSpPr>
        <p:spPr>
          <a:xfrm>
            <a:off x="548640" y="1783080"/>
            <a:ext cx="5440680" cy="3246120"/>
          </a:xfrm>
          <a:prstGeom prst="roundRect">
            <a:avLst>
              <a:gd name="adj" fmla="val 531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9F32B9-22B1-3781-9BA6-87B174B7C98C}"/>
              </a:ext>
            </a:extLst>
          </p:cNvPr>
          <p:cNvSpPr txBox="1"/>
          <p:nvPr/>
        </p:nvSpPr>
        <p:spPr>
          <a:xfrm>
            <a:off x="868680" y="1965960"/>
            <a:ext cx="4800600" cy="8686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sz="5400" b="1">
                <a:solidFill>
                  <a:schemeClr val="accent2"/>
                </a:solidFill>
                <a:latin typeface="Syne"/>
              </a:rPr>
              <a:t>870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A8E743-313E-FD55-5294-1661815A63F2}"/>
              </a:ext>
            </a:extLst>
          </p:cNvPr>
          <p:cNvSpPr txBox="1"/>
          <p:nvPr/>
        </p:nvSpPr>
        <p:spPr>
          <a:xfrm>
            <a:off x="868680" y="2743200"/>
            <a:ext cx="4800600" cy="4114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400" b="1">
                <a:solidFill>
                  <a:schemeClr val="bg1"/>
                </a:solidFill>
                <a:latin typeface="Roboto"/>
              </a:rPr>
              <a:t>TECH STUFF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4F62D5-9801-3066-B718-1DCDEC1F5DE5}"/>
              </a:ext>
            </a:extLst>
          </p:cNvPr>
          <p:cNvSpPr txBox="1"/>
          <p:nvPr/>
        </p:nvSpPr>
        <p:spPr>
          <a:xfrm>
            <a:off x="868680" y="3154680"/>
            <a:ext cx="4800600" cy="17373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350" b="0">
                <a:solidFill>
                  <a:schemeClr val="accent5"/>
                </a:solidFill>
                <a:latin typeface="Roboto"/>
              </a:rPr>
              <a:t>290  support and customer requests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13  API enhancements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The .NET 10 platform rebuild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Performance and security work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accent5"/>
                </a:solidFill>
                <a:latin typeface="Roboto"/>
              </a:rPr>
              <a:t>A long tail of individual fixes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94E9A1F-A366-A782-B2D3-CD1A277359E8}"/>
              </a:ext>
            </a:extLst>
          </p:cNvPr>
          <p:cNvSpPr/>
          <p:nvPr/>
        </p:nvSpPr>
        <p:spPr>
          <a:xfrm>
            <a:off x="6172200" y="1783080"/>
            <a:ext cx="544068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B5AAA2-0C33-7EB5-174E-97BABE8EE400}"/>
              </a:ext>
            </a:extLst>
          </p:cNvPr>
          <p:cNvSpPr txBox="1"/>
          <p:nvPr/>
        </p:nvSpPr>
        <p:spPr>
          <a:xfrm>
            <a:off x="6492240" y="1965960"/>
            <a:ext cx="4800600" cy="8686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sz="5400" b="1">
                <a:solidFill>
                  <a:schemeClr val="accent3"/>
                </a:solidFill>
                <a:latin typeface="Syne"/>
              </a:rPr>
              <a:t>476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69A1D7-D11D-31F3-555C-10E15D925C50}"/>
              </a:ext>
            </a:extLst>
          </p:cNvPr>
          <p:cNvSpPr txBox="1"/>
          <p:nvPr/>
        </p:nvSpPr>
        <p:spPr>
          <a:xfrm>
            <a:off x="6492240" y="2743200"/>
            <a:ext cx="4800600" cy="4114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400" b="1">
                <a:solidFill>
                  <a:schemeClr val="tx2"/>
                </a:solidFill>
                <a:latin typeface="Roboto"/>
              </a:rPr>
              <a:t>COOL STUFF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22131C-3B4F-C3BB-D3F7-0A949903A054}"/>
              </a:ext>
            </a:extLst>
          </p:cNvPr>
          <p:cNvSpPr txBox="1"/>
          <p:nvPr/>
        </p:nvSpPr>
        <p:spPr>
          <a:xfrm>
            <a:off x="6492240" y="3154680"/>
            <a:ext cx="4800600" cy="17373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350" b="0">
                <a:solidFill>
                  <a:schemeClr val="tx1"/>
                </a:solidFill>
                <a:latin typeface="Roboto"/>
              </a:rPr>
              <a:t>185  the new look and feel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97  key control and dispatch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87  less everyday friction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65  accounts and billing</a:t>
            </a:r>
          </a:p>
          <a:p>
            <a:pPr algn="l">
              <a:spcBef>
                <a:spcPts val="700"/>
              </a:spcBef>
            </a:pPr>
            <a:r>
              <a:rPr sz="1350" b="0">
                <a:solidFill>
                  <a:schemeClr val="tx1"/>
                </a:solidFill>
                <a:latin typeface="Roboto"/>
              </a:rPr>
              <a:t>25  maintenance   ·   17  reporting</a:t>
            </a:r>
          </a:p>
        </p:txBody>
      </p:sp>
      <p:pic>
        <p:nvPicPr>
          <p:cNvPr id="18" name="Picture 1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916" y="1884694"/>
            <a:ext cx="2069846" cy="3073720"/>
          </a:xfrm>
          <a:prstGeom prst="rect">
            <a:avLst/>
          </a:prstGeom>
        </p:spPr>
      </p:pic>
      <p:pic>
        <p:nvPicPr>
          <p:cNvPr id="19" name="Picture 1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5072" y="1858816"/>
            <a:ext cx="2018248" cy="30946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12CD71D-2B20-EC74-5D6F-346FABDD770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51876"/>
          <a:stretch>
            <a:fillRect/>
          </a:stretch>
        </p:blipFill>
        <p:spPr>
          <a:xfrm rot="909420">
            <a:off x="11057928" y="4388245"/>
            <a:ext cx="765905" cy="1256381"/>
          </a:xfrm>
          <a:prstGeom prst="rect">
            <a:avLst/>
          </a:prstGeom>
        </p:spPr>
      </p:pic>
      <p:sp>
        <p:nvSpPr>
          <p:cNvPr id="16" name="Poll bar">
            <a:extLst>
              <a:ext uri="{FF2B5EF4-FFF2-40B4-BE49-F238E27FC236}">
                <a16:creationId xmlns:a16="http://schemas.microsoft.com/office/drawing/2014/main" id="{B36EE7AD-01A9-2206-98BA-99793C289D3C}"/>
              </a:ext>
            </a:extLst>
          </p:cNvPr>
          <p:cNvSpPr/>
          <p:nvPr/>
        </p:nvSpPr>
        <p:spPr>
          <a:xfrm>
            <a:off x="9100868" y="5153595"/>
            <a:ext cx="2777706" cy="1651450"/>
          </a:xfrm>
          <a:prstGeom prst="roundRect">
            <a:avLst>
              <a:gd name="adj" fmla="val 5310"/>
            </a:avLst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Poll bar">
            <a:extLst>
              <a:ext uri="{FF2B5EF4-FFF2-40B4-BE49-F238E27FC236}">
                <a16:creationId xmlns:a16="http://schemas.microsoft.com/office/drawing/2014/main" id="{442402CA-11ED-4550-0C0B-7F2898046F9C}"/>
              </a:ext>
            </a:extLst>
          </p:cNvPr>
          <p:cNvSpPr/>
          <p:nvPr/>
        </p:nvSpPr>
        <p:spPr>
          <a:xfrm>
            <a:off x="9267109" y="5262641"/>
            <a:ext cx="2345771" cy="1447431"/>
          </a:xfrm>
          <a:prstGeom prst="roundRect">
            <a:avLst>
              <a:gd name="adj" fmla="val 5310"/>
            </a:avLst>
          </a:prstGeom>
          <a:solidFill>
            <a:srgbClr val="0B1F3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Poll chip">
            <a:extLst>
              <a:ext uri="{FF2B5EF4-FFF2-40B4-BE49-F238E27FC236}">
                <a16:creationId xmlns:a16="http://schemas.microsoft.com/office/drawing/2014/main" id="{BD371E3C-AEB4-09EF-9593-369DDDDB1CA9}"/>
              </a:ext>
            </a:extLst>
          </p:cNvPr>
          <p:cNvSpPr/>
          <p:nvPr/>
        </p:nvSpPr>
        <p:spPr>
          <a:xfrm>
            <a:off x="10149840" y="6089498"/>
            <a:ext cx="1173480" cy="475488"/>
          </a:xfrm>
          <a:prstGeom prst="roundRect">
            <a:avLst>
              <a:gd name="adj" fmla="val 50000"/>
            </a:avLst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1" name="Poll chip text">
            <a:extLst>
              <a:ext uri="{FF2B5EF4-FFF2-40B4-BE49-F238E27FC236}">
                <a16:creationId xmlns:a16="http://schemas.microsoft.com/office/drawing/2014/main" id="{FDFC61A4-6F53-6BC1-AF23-5F4F2C5B3679}"/>
              </a:ext>
            </a:extLst>
          </p:cNvPr>
          <p:cNvSpPr txBox="1"/>
          <p:nvPr/>
        </p:nvSpPr>
        <p:spPr>
          <a:xfrm>
            <a:off x="10261701" y="6071210"/>
            <a:ext cx="992038" cy="47548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sz="1100" b="1" spc="150">
                <a:solidFill>
                  <a:srgbClr val="FFFFFF"/>
                </a:solidFill>
                <a:latin typeface="Roboto"/>
              </a:rPr>
              <a:t>QWIK POLL</a:t>
            </a:r>
          </a:p>
        </p:txBody>
      </p:sp>
      <p:sp>
        <p:nvSpPr>
          <p:cNvPr id="22" name="Poll question">
            <a:extLst>
              <a:ext uri="{FF2B5EF4-FFF2-40B4-BE49-F238E27FC236}">
                <a16:creationId xmlns:a16="http://schemas.microsoft.com/office/drawing/2014/main" id="{70F8068C-7296-09C6-6ED5-6965F192A4AC}"/>
              </a:ext>
            </a:extLst>
          </p:cNvPr>
          <p:cNvSpPr txBox="1"/>
          <p:nvPr/>
        </p:nvSpPr>
        <p:spPr>
          <a:xfrm>
            <a:off x="9363296" y="5284826"/>
            <a:ext cx="2172567" cy="78638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/>
            <a:r>
              <a:rPr sz="1900" b="0">
                <a:solidFill>
                  <a:srgbClr val="FFFFFF"/>
                </a:solidFill>
                <a:latin typeface="Roboto"/>
              </a:rPr>
              <a:t>What do </a:t>
            </a:r>
            <a:r>
              <a:rPr sz="1900" b="1">
                <a:solidFill>
                  <a:srgbClr val="5CC6DC"/>
                </a:solidFill>
                <a:latin typeface="Roboto"/>
              </a:rPr>
              <a:t>YOU</a:t>
            </a:r>
            <a:r>
              <a:rPr sz="1900" b="0">
                <a:solidFill>
                  <a:srgbClr val="FFFFFF"/>
                </a:solidFill>
                <a:latin typeface="Roboto"/>
              </a:rPr>
              <a:t> want to hear about?</a:t>
            </a:r>
          </a:p>
        </p:txBody>
      </p:sp>
      <p:sp>
        <p:nvSpPr>
          <p:cNvPr id="12" name="Page scrim"/>
          <p:cNvSpPr/>
          <p:nvPr/>
        </p:nvSpPr>
        <p:spPr>
          <a:xfrm>
            <a:off x="-10046" y="-41392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3" name="Callout panel"/>
          <p:cNvSpPr/>
          <p:nvPr/>
        </p:nvSpPr>
        <p:spPr>
          <a:xfrm>
            <a:off x="1005840" y="2283714"/>
            <a:ext cx="10177272" cy="2473452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4" name="Callout rule"/>
          <p:cNvSpPr/>
          <p:nvPr/>
        </p:nvSpPr>
        <p:spPr>
          <a:xfrm>
            <a:off x="5410184" y="2704338"/>
            <a:ext cx="1371600" cy="68580"/>
          </a:xfrm>
          <a:prstGeom prst="rect">
            <a:avLst/>
          </a:prstGeom>
          <a:solidFill>
            <a:srgbClr val="5CC6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Callout line"/>
          <p:cNvSpPr txBox="1"/>
          <p:nvPr/>
        </p:nvSpPr>
        <p:spPr>
          <a:xfrm>
            <a:off x="1474237" y="3083814"/>
            <a:ext cx="9023075" cy="121615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800" b="0">
                <a:solidFill>
                  <a:srgbClr val="FFFFFF"/>
                </a:solidFill>
                <a:latin typeface="Syne"/>
              </a:rPr>
              <a:t>The next </a:t>
            </a:r>
            <a:r>
              <a:rPr lang="en-US" sz="2800" b="0">
                <a:solidFill>
                  <a:srgbClr val="FFFFFF"/>
                </a:solidFill>
                <a:latin typeface="Syne"/>
              </a:rPr>
              <a:t>50</a:t>
            </a:r>
            <a:r>
              <a:rPr sz="2800" b="0">
                <a:solidFill>
                  <a:srgbClr val="FFFFFF"/>
                </a:solidFill>
                <a:latin typeface="Syne"/>
              </a:rPr>
              <a:t> minutes are </a:t>
            </a:r>
            <a:r>
              <a:rPr sz="2800" b="0" u="sng">
                <a:solidFill>
                  <a:srgbClr val="FFFFFF"/>
                </a:solidFill>
                <a:latin typeface="Syne"/>
              </a:rPr>
              <a:t>almost entirely </a:t>
            </a:r>
            <a:r>
              <a:rPr lang="en-US" sz="2800" b="0" u="sng">
                <a:solidFill>
                  <a:srgbClr val="FFFFFF"/>
                </a:solidFill>
                <a:latin typeface="Syne"/>
              </a:rPr>
              <a:t>drawn from</a:t>
            </a:r>
            <a:r>
              <a:rPr sz="2800" b="0" u="sng">
                <a:solidFill>
                  <a:srgbClr val="FFFFFF"/>
                </a:solidFill>
                <a:latin typeface="Syne"/>
              </a:rPr>
              <a:t> the 476 </a:t>
            </a:r>
            <a:r>
              <a:rPr sz="2800" b="0">
                <a:solidFill>
                  <a:srgbClr val="FFFFFF"/>
                </a:solidFill>
                <a:latin typeface="Syne"/>
              </a:rPr>
              <a:t>— but the 870 is why the 476 was possible.</a:t>
            </a:r>
          </a:p>
        </p:txBody>
      </p:sp>
    </p:spTree>
    <p:extLst>
      <p:ext uri="{BB962C8B-B14F-4D97-AF65-F5344CB8AC3E}">
        <p14:creationId xmlns:p14="http://schemas.microsoft.com/office/powerpoint/2010/main" val="1114863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sert-highway_COMMAND26">
            <a:hlinkClick r:id="" action="ppaction://media"/>
            <a:extLst>
              <a:ext uri="{FF2B5EF4-FFF2-40B4-BE49-F238E27FC236}">
                <a16:creationId xmlns:a16="http://schemas.microsoft.com/office/drawing/2014/main" id="{ABB091D6-8BAD-48CA-3CE1-E72E7EF286E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2" cy="6858000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6E3A95D9-FFCF-54EC-CE62-6A7D53E5A6BB}"/>
              </a:ext>
            </a:extLst>
          </p:cNvPr>
          <p:cNvSpPr txBox="1">
            <a:spLocks/>
          </p:cNvSpPr>
          <p:nvPr/>
        </p:nvSpPr>
        <p:spPr>
          <a:xfrm>
            <a:off x="640080" y="1874520"/>
            <a:ext cx="1078992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US" sz="5400" b="1" kern="1200" dirty="0">
                <a:solidFill>
                  <a:schemeClr val="bg1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r>
              <a:rPr lang="en-US" sz="5000"/>
              <a:t>How Far We've Come</a:t>
            </a:r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A20976AD-4C9C-82FF-3DCA-CC63C62624E9}"/>
              </a:ext>
            </a:extLst>
          </p:cNvPr>
          <p:cNvSpPr txBox="1">
            <a:spLocks/>
          </p:cNvSpPr>
          <p:nvPr/>
        </p:nvSpPr>
        <p:spPr>
          <a:xfrm>
            <a:off x="640080" y="1417320"/>
            <a:ext cx="8229600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800" b="1" kern="0" spc="600" dirty="0">
                <a:solidFill>
                  <a:schemeClr val="accent3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COMMAND 2026  ·  WEDNESDAY SESSION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F9EA9C8-2A50-2528-FF98-3EDA18954B9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4289" r="2441"/>
          <a:stretch>
            <a:fillRect/>
          </a:stretch>
        </p:blipFill>
        <p:spPr>
          <a:xfrm>
            <a:off x="286131" y="3433118"/>
            <a:ext cx="3128582" cy="1494161"/>
          </a:xfrm>
          <a:prstGeom prst="rect">
            <a:avLst/>
          </a:prstGeom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3057DC21-925E-E52C-F0A3-BC8EB339943C}"/>
              </a:ext>
            </a:extLst>
          </p:cNvPr>
          <p:cNvSpPr txBox="1">
            <a:spLocks/>
          </p:cNvSpPr>
          <p:nvPr/>
        </p:nvSpPr>
        <p:spPr>
          <a:xfrm>
            <a:off x="370999" y="3519488"/>
            <a:ext cx="2867501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1400" b="1">
                <a:solidFill>
                  <a:schemeClr val="accent2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What's New Since Command 2025</a:t>
            </a:r>
            <a:endParaRPr lang="en-US" sz="1400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FD984D75-E8DB-B558-5F08-2C00443EE3C3}"/>
              </a:ext>
            </a:extLst>
          </p:cNvPr>
          <p:cNvSpPr txBox="1">
            <a:spLocks/>
          </p:cNvSpPr>
          <p:nvPr/>
        </p:nvSpPr>
        <p:spPr>
          <a:xfrm>
            <a:off x="388049" y="3958017"/>
            <a:ext cx="302666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900">
                <a:solidFill>
                  <a:schemeClr val="accent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Jon Roodschild  ·  Wednesday, November 4  ·  8:45 AM</a:t>
            </a:r>
            <a:endParaRPr lang="en-US" sz="900"/>
          </a:p>
        </p:txBody>
      </p:sp>
      <p:pic>
        <p:nvPicPr>
          <p:cNvPr id="11" name="Image 0" descr="logo-white2.png">
            <a:extLst>
              <a:ext uri="{FF2B5EF4-FFF2-40B4-BE49-F238E27FC236}">
                <a16:creationId xmlns:a16="http://schemas.microsoft.com/office/drawing/2014/main" id="{33B2B05D-3598-0625-3411-7254009BE0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" y="548640"/>
            <a:ext cx="2377440" cy="3980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37A35B6-EF18-264A-816A-EBE1CAF131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7063" y="4774012"/>
            <a:ext cx="414476" cy="37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69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5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15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WHAT WE'LL COVER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50 Minutes, 4 Parts + Much More To Come</a:t>
            </a:r>
          </a:p>
        </p:txBody>
      </p:sp>
      <p:sp>
        <p:nvSpPr>
          <p:cNvPr id="19" name="Row 1 disc live"/>
          <p:cNvSpPr/>
          <p:nvPr/>
        </p:nvSpPr>
        <p:spPr>
          <a:xfrm>
            <a:off x="548640" y="1920240"/>
            <a:ext cx="530352" cy="530352"/>
          </a:xfrm>
          <a:prstGeom prst="ellipse">
            <a:avLst/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Autofit/>
          </a:bodyPr>
          <a:lstStyle/>
          <a:p>
            <a:pPr algn="ctr"/>
            <a:r>
              <a:rPr sz="1700" b="1">
                <a:solidFill>
                  <a:srgbClr val="FFFFFF"/>
                </a:solidFill>
                <a:latin typeface="Syne"/>
              </a:rPr>
              <a:t>1</a:t>
            </a:r>
          </a:p>
        </p:txBody>
      </p:sp>
      <p:sp>
        <p:nvSpPr>
          <p:cNvPr id="20" name="Row 1 label live"/>
          <p:cNvSpPr txBox="1"/>
          <p:nvPr/>
        </p:nvSpPr>
        <p:spPr>
          <a:xfrm>
            <a:off x="1298448" y="1920240"/>
            <a:ext cx="3749039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800" b="1">
                <a:solidFill>
                  <a:srgbClr val="0B1F38"/>
                </a:solidFill>
                <a:latin typeface="Syne"/>
              </a:rPr>
              <a:t>Under the hood</a:t>
            </a:r>
          </a:p>
        </p:txBody>
      </p:sp>
      <p:sp>
        <p:nvSpPr>
          <p:cNvPr id="21" name="Row 1 body live"/>
          <p:cNvSpPr txBox="1"/>
          <p:nvPr/>
        </p:nvSpPr>
        <p:spPr>
          <a:xfrm>
            <a:off x="5276088" y="1920240"/>
            <a:ext cx="6336792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500" b="0">
                <a:solidFill>
                  <a:srgbClr val="1A1A1A"/>
                </a:solidFill>
                <a:latin typeface="Roboto"/>
              </a:rPr>
              <a:t>90 seconds on what changed that you can't see.</a:t>
            </a:r>
          </a:p>
        </p:txBody>
      </p:sp>
      <p:sp>
        <p:nvSpPr>
          <p:cNvPr id="22" name="Row 2 disc live"/>
          <p:cNvSpPr/>
          <p:nvPr/>
        </p:nvSpPr>
        <p:spPr>
          <a:xfrm>
            <a:off x="548640" y="2615184"/>
            <a:ext cx="530352" cy="530352"/>
          </a:xfrm>
          <a:prstGeom prst="ellipse">
            <a:avLst/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Autofit/>
          </a:bodyPr>
          <a:lstStyle/>
          <a:p>
            <a:pPr algn="ctr"/>
            <a:r>
              <a:rPr sz="1700" b="1">
                <a:solidFill>
                  <a:srgbClr val="FFFFFF"/>
                </a:solidFill>
                <a:latin typeface="Syne"/>
              </a:rPr>
              <a:t>2</a:t>
            </a:r>
          </a:p>
        </p:txBody>
      </p:sp>
      <p:sp>
        <p:nvSpPr>
          <p:cNvPr id="23" name="Row 2 label live"/>
          <p:cNvSpPr txBox="1"/>
          <p:nvPr/>
        </p:nvSpPr>
        <p:spPr>
          <a:xfrm>
            <a:off x="1298448" y="2615184"/>
            <a:ext cx="3749039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800" b="1">
                <a:solidFill>
                  <a:srgbClr val="0B1F38"/>
                </a:solidFill>
                <a:latin typeface="Syne"/>
              </a:rPr>
              <a:t>The new FleetCommander</a:t>
            </a:r>
          </a:p>
        </p:txBody>
      </p:sp>
      <p:sp>
        <p:nvSpPr>
          <p:cNvPr id="24" name="Row 2 body live"/>
          <p:cNvSpPr txBox="1"/>
          <p:nvPr/>
        </p:nvSpPr>
        <p:spPr>
          <a:xfrm>
            <a:off x="5276088" y="2615184"/>
            <a:ext cx="6336792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500" b="0">
                <a:solidFill>
                  <a:srgbClr val="1A1A1A"/>
                </a:solidFill>
                <a:latin typeface="Roboto"/>
              </a:rPr>
              <a:t>Navigation, search, and screens that work on a phone — live.</a:t>
            </a:r>
          </a:p>
        </p:txBody>
      </p:sp>
      <p:sp>
        <p:nvSpPr>
          <p:cNvPr id="25" name="Row 3 disc live"/>
          <p:cNvSpPr/>
          <p:nvPr/>
        </p:nvSpPr>
        <p:spPr>
          <a:xfrm>
            <a:off x="548640" y="3310128"/>
            <a:ext cx="530352" cy="530352"/>
          </a:xfrm>
          <a:prstGeom prst="ellipse">
            <a:avLst/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Autofit/>
          </a:bodyPr>
          <a:lstStyle/>
          <a:p>
            <a:pPr algn="ctr"/>
            <a:r>
              <a:rPr sz="1700" b="1">
                <a:solidFill>
                  <a:srgbClr val="FFFFFF"/>
                </a:solidFill>
                <a:latin typeface="Syne"/>
              </a:rPr>
              <a:t>3</a:t>
            </a:r>
          </a:p>
        </p:txBody>
      </p:sp>
      <p:sp>
        <p:nvSpPr>
          <p:cNvPr id="26" name="Row 3 label live"/>
          <p:cNvSpPr txBox="1"/>
          <p:nvPr/>
        </p:nvSpPr>
        <p:spPr>
          <a:xfrm>
            <a:off x="1298448" y="3310128"/>
            <a:ext cx="3749039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800" b="1">
                <a:solidFill>
                  <a:srgbClr val="0B1F38"/>
                </a:solidFill>
                <a:latin typeface="Syne"/>
              </a:rPr>
              <a:t>Sites, </a:t>
            </a:r>
            <a:r>
              <a:rPr lang="en-US" sz="1800" b="1">
                <a:solidFill>
                  <a:srgbClr val="0B1F38"/>
                </a:solidFill>
                <a:latin typeface="Syne"/>
              </a:rPr>
              <a:t>settings</a:t>
            </a:r>
            <a:r>
              <a:rPr sz="1800" b="1">
                <a:solidFill>
                  <a:srgbClr val="0B1F38"/>
                </a:solidFill>
                <a:latin typeface="Syne"/>
              </a:rPr>
              <a:t> and </a:t>
            </a:r>
            <a:r>
              <a:rPr lang="en-US" sz="1800" b="1">
                <a:solidFill>
                  <a:srgbClr val="0B1F38"/>
                </a:solidFill>
                <a:latin typeface="Syne"/>
              </a:rPr>
              <a:t>guardrails</a:t>
            </a:r>
            <a:endParaRPr sz="1800" b="1">
              <a:solidFill>
                <a:srgbClr val="0B1F38"/>
              </a:solidFill>
              <a:latin typeface="Syne"/>
            </a:endParaRPr>
          </a:p>
        </p:txBody>
      </p:sp>
      <p:sp>
        <p:nvSpPr>
          <p:cNvPr id="27" name="Row 3 body live"/>
          <p:cNvSpPr txBox="1"/>
          <p:nvPr/>
        </p:nvSpPr>
        <p:spPr>
          <a:xfrm>
            <a:off x="5276088" y="3310128"/>
            <a:ext cx="6336792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500" b="0">
                <a:solidFill>
                  <a:srgbClr val="1A1A1A"/>
                </a:solidFill>
                <a:latin typeface="Roboto"/>
              </a:rPr>
              <a:t>Cloning, switching a site off, auditing, and a smarter kiosk.</a:t>
            </a:r>
          </a:p>
        </p:txBody>
      </p:sp>
      <p:sp>
        <p:nvSpPr>
          <p:cNvPr id="28" name="Row 4 disc live"/>
          <p:cNvSpPr/>
          <p:nvPr/>
        </p:nvSpPr>
        <p:spPr>
          <a:xfrm>
            <a:off x="548640" y="4005072"/>
            <a:ext cx="530352" cy="530352"/>
          </a:xfrm>
          <a:prstGeom prst="ellipse">
            <a:avLst/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Autofit/>
          </a:bodyPr>
          <a:lstStyle/>
          <a:p>
            <a:pPr algn="ctr"/>
            <a:r>
              <a:rPr sz="1700" b="1">
                <a:solidFill>
                  <a:srgbClr val="FFFFFF"/>
                </a:solidFill>
                <a:latin typeface="Syne"/>
              </a:rPr>
              <a:t>4</a:t>
            </a:r>
          </a:p>
        </p:txBody>
      </p:sp>
      <p:sp>
        <p:nvSpPr>
          <p:cNvPr id="29" name="Row 4 label live"/>
          <p:cNvSpPr txBox="1"/>
          <p:nvPr/>
        </p:nvSpPr>
        <p:spPr>
          <a:xfrm>
            <a:off x="1298448" y="4005072"/>
            <a:ext cx="3749039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lang="en-US" sz="1800" b="1">
                <a:solidFill>
                  <a:srgbClr val="0B1F38"/>
                </a:solidFill>
                <a:latin typeface="Syne"/>
              </a:rPr>
              <a:t>Easing the workload</a:t>
            </a:r>
            <a:endParaRPr sz="1800" b="1">
              <a:solidFill>
                <a:srgbClr val="0B1F38"/>
              </a:solidFill>
              <a:latin typeface="Syne"/>
            </a:endParaRPr>
          </a:p>
        </p:txBody>
      </p:sp>
      <p:sp>
        <p:nvSpPr>
          <p:cNvPr id="30" name="Row 4 body live"/>
          <p:cNvSpPr txBox="1"/>
          <p:nvPr/>
        </p:nvSpPr>
        <p:spPr>
          <a:xfrm>
            <a:off x="5276088" y="4005072"/>
            <a:ext cx="6336792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500" b="0">
                <a:solidFill>
                  <a:srgbClr val="1A1A1A"/>
                </a:solidFill>
                <a:latin typeface="Roboto"/>
              </a:rPr>
              <a:t>Maintenance, mileage, and reservations with less typing.</a:t>
            </a:r>
          </a:p>
        </p:txBody>
      </p:sp>
      <p:sp>
        <p:nvSpPr>
          <p:cNvPr id="31" name="Row 5 disc live"/>
          <p:cNvSpPr/>
          <p:nvPr/>
        </p:nvSpPr>
        <p:spPr>
          <a:xfrm>
            <a:off x="548640" y="4700016"/>
            <a:ext cx="530352" cy="530352"/>
          </a:xfrm>
          <a:prstGeom prst="ellipse">
            <a:avLst/>
          </a:prstGeom>
          <a:solidFill>
            <a:srgbClr val="F582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Autofit/>
          </a:bodyPr>
          <a:lstStyle/>
          <a:p>
            <a:pPr algn="ctr"/>
            <a:r>
              <a:rPr sz="1700" b="1">
                <a:solidFill>
                  <a:srgbClr val="FFFFFF"/>
                </a:solidFill>
                <a:latin typeface="Syne"/>
              </a:rPr>
              <a:t>5</a:t>
            </a:r>
          </a:p>
        </p:txBody>
      </p:sp>
      <p:sp>
        <p:nvSpPr>
          <p:cNvPr id="32" name="Row 5 label live"/>
          <p:cNvSpPr txBox="1"/>
          <p:nvPr/>
        </p:nvSpPr>
        <p:spPr>
          <a:xfrm>
            <a:off x="1298448" y="4700016"/>
            <a:ext cx="3749039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lang="en-US" sz="1800" b="1">
                <a:solidFill>
                  <a:srgbClr val="0B1F38"/>
                </a:solidFill>
                <a:latin typeface="Syne"/>
              </a:rPr>
              <a:t>Digging deeper together</a:t>
            </a:r>
            <a:endParaRPr sz="1800" b="1">
              <a:solidFill>
                <a:srgbClr val="0B1F38"/>
              </a:solidFill>
              <a:latin typeface="Syne"/>
            </a:endParaRPr>
          </a:p>
        </p:txBody>
      </p:sp>
      <p:sp>
        <p:nvSpPr>
          <p:cNvPr id="33" name="Row 5 body live"/>
          <p:cNvSpPr txBox="1"/>
          <p:nvPr/>
        </p:nvSpPr>
        <p:spPr>
          <a:xfrm>
            <a:off x="5276088" y="4700016"/>
            <a:ext cx="6336792" cy="5486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10000"/>
              </a:lnSpc>
            </a:pPr>
            <a:r>
              <a:rPr sz="1500" b="0">
                <a:solidFill>
                  <a:srgbClr val="1A1A1A"/>
                </a:solidFill>
                <a:latin typeface="Roboto"/>
              </a:rPr>
              <a:t>Other sessions this week — the details are there.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>
            <a:noAutofit/>
          </a:bodyPr>
          <a:lstStyle/>
          <a:p>
            <a:r>
              <a:rPr sz="1800"/>
              <a:t>PART 1  ·  NINETY SECONDS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>
            <a:noAutofit/>
          </a:bodyPr>
          <a:lstStyle/>
          <a:p>
            <a:r>
              <a:rPr sz="5400"/>
              <a:t>Under the Hood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WHAT YOU CAN'T SEE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The Platform Was Rebuilt Beneath You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clou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2959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.NET 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Moved to .NET 10 — the API in September, the kiosk right behind it.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798064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3072384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api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20" y="2231136"/>
            <a:ext cx="384048" cy="3840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72384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API rebuilt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72384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1" dirty="0">
                <a:solidFill>
                  <a:schemeClr val="tx1"/>
                </a:solidFill>
                <a:latin typeface="Roboto"/>
              </a:rPr>
              <a:t>Thirteen</a:t>
            </a:r>
            <a:r>
              <a:rPr sz="1250" b="0" dirty="0">
                <a:solidFill>
                  <a:schemeClr val="tx1"/>
                </a:solidFill>
                <a:latin typeface="Roboto"/>
              </a:rPr>
              <a:t> </a:t>
            </a:r>
            <a:r>
              <a:rPr sz="1250" dirty="0">
                <a:solidFill>
                  <a:schemeClr val="tx1"/>
                </a:solidFill>
                <a:latin typeface="Roboto"/>
              </a:rPr>
              <a:t>enhancements, </a:t>
            </a:r>
            <a:endParaRPr lang="en-US" sz="1250" dirty="0">
              <a:solidFill>
                <a:schemeClr val="tx1"/>
              </a:solidFill>
              <a:latin typeface="Roboto"/>
            </a:endParaRPr>
          </a:p>
          <a:p>
            <a:pPr algn="l">
              <a:lnSpc>
                <a:spcPct val="112000"/>
              </a:lnSpc>
            </a:pPr>
            <a:r>
              <a:rPr sz="1250" b="0" dirty="0">
                <a:solidFill>
                  <a:schemeClr val="tx1"/>
                </a:solidFill>
                <a:latin typeface="Roboto"/>
              </a:rPr>
              <a:t>plus batch for </a:t>
            </a:r>
            <a:r>
              <a:rPr sz="1250" b="1" dirty="0">
                <a:solidFill>
                  <a:schemeClr val="tx1"/>
                </a:solidFill>
                <a:latin typeface="Roboto"/>
              </a:rPr>
              <a:t>Departments</a:t>
            </a:r>
            <a:r>
              <a:rPr sz="1250" b="0" dirty="0">
                <a:solidFill>
                  <a:schemeClr val="tx1"/>
                </a:solidFill>
                <a:latin typeface="Roboto"/>
              </a:rPr>
              <a:t> and </a:t>
            </a:r>
            <a:r>
              <a:rPr sz="1250" b="1" dirty="0">
                <a:solidFill>
                  <a:schemeClr val="tx1"/>
                </a:solidFill>
                <a:latin typeface="Roboto"/>
              </a:rPr>
              <a:t>Accounts</a:t>
            </a:r>
            <a:r>
              <a:rPr sz="1250" b="0" dirty="0">
                <a:solidFill>
                  <a:schemeClr val="tx1"/>
                </a:solidFill>
                <a:latin typeface="Roboto"/>
              </a:rPr>
              <a:t>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47488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5321807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gea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544" y="2231136"/>
            <a:ext cx="384048" cy="38404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21807" y="3017520"/>
            <a:ext cx="1792224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 dirty="0">
                <a:solidFill>
                  <a:schemeClr val="tx2"/>
                </a:solidFill>
                <a:latin typeface="Syne"/>
              </a:rPr>
              <a:t>Performance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21807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1" dirty="0">
                <a:solidFill>
                  <a:schemeClr val="tx1"/>
                </a:solidFill>
                <a:latin typeface="Roboto"/>
              </a:rPr>
              <a:t>Faster page loads </a:t>
            </a:r>
            <a:r>
              <a:rPr sz="1250" b="0" dirty="0">
                <a:solidFill>
                  <a:schemeClr val="tx1"/>
                </a:solidFill>
                <a:latin typeface="Roboto"/>
              </a:rPr>
              <a:t>and grid rendering across the screens you use most.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296912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7571231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image15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967" y="2231136"/>
            <a:ext cx="384048" cy="3840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571231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Security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71231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1" dirty="0">
                <a:solidFill>
                  <a:schemeClr val="tx1"/>
                </a:solidFill>
                <a:latin typeface="Roboto"/>
              </a:rPr>
              <a:t>Hardening </a:t>
            </a:r>
            <a:r>
              <a:rPr sz="1250" b="0" dirty="0">
                <a:solidFill>
                  <a:schemeClr val="tx1"/>
                </a:solidFill>
                <a:latin typeface="Roboto"/>
              </a:rPr>
              <a:t>and dependency work that never reaches a release note headline.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546336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9820656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6" name="Picture 25" descr="image26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391" y="2231136"/>
            <a:ext cx="384048" cy="38404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820656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You asked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820656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1" dirty="0">
                <a:solidFill>
                  <a:schemeClr val="tx1"/>
                </a:solidFill>
                <a:latin typeface="Roboto"/>
              </a:rPr>
              <a:t>290 of the 870 </a:t>
            </a:r>
            <a:r>
              <a:rPr sz="1250" b="0" dirty="0">
                <a:solidFill>
                  <a:schemeClr val="tx1"/>
                </a:solidFill>
                <a:latin typeface="Roboto"/>
              </a:rPr>
              <a:t>came straight from support tickets and customer requests.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7" grpId="0" animBg="1"/>
      <p:bldP spid="18" grpId="0" animBg="1"/>
      <p:bldP spid="22" grpId="0" animBg="1"/>
      <p:bldP spid="23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8CBB0-3C44-BECB-C635-21FFAC91B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FD68D60-D7B5-F6C8-8E02-EE3557609D3F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WHAT YOU CAN'T SEE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488A1F-072B-E24E-8BF3-C4A68D487DE1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The Platform Was Rebuilt Beneath You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3B2ABF5-17DA-0B96-FE37-7FAA6F40BFF1}"/>
              </a:ext>
            </a:extLst>
          </p:cNvPr>
          <p:cNvSpPr/>
          <p:nvPr/>
        </p:nvSpPr>
        <p:spPr>
          <a:xfrm>
            <a:off x="548640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D592630-1AB0-D888-5F66-24154D041792}"/>
              </a:ext>
            </a:extLst>
          </p:cNvPr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cloud.png">
            <a:extLst>
              <a:ext uri="{FF2B5EF4-FFF2-40B4-BE49-F238E27FC236}">
                <a16:creationId xmlns:a16="http://schemas.microsoft.com/office/drawing/2014/main" id="{D0326A98-EB06-AD64-0903-FFF13C4A9F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EDDF207-9759-2BBB-F1D1-FB75A0F68A87}"/>
              </a:ext>
            </a:extLst>
          </p:cNvPr>
          <p:cNvSpPr txBox="1"/>
          <p:nvPr/>
        </p:nvSpPr>
        <p:spPr>
          <a:xfrm>
            <a:off x="822959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.NET 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BA57F1-86A8-C590-6B97-522E5E161AE7}"/>
              </a:ext>
            </a:extLst>
          </p:cNvPr>
          <p:cNvSpPr txBox="1"/>
          <p:nvPr/>
        </p:nvSpPr>
        <p:spPr>
          <a:xfrm>
            <a:off x="822959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Moved to .NET 10 — the API in September, the kiosk right behind it.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5E641CF-58BF-6557-626C-26C0872B27A2}"/>
              </a:ext>
            </a:extLst>
          </p:cNvPr>
          <p:cNvSpPr/>
          <p:nvPr/>
        </p:nvSpPr>
        <p:spPr>
          <a:xfrm>
            <a:off x="2798064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53C4002-AA11-210D-C473-8A861F02B73B}"/>
              </a:ext>
            </a:extLst>
          </p:cNvPr>
          <p:cNvSpPr/>
          <p:nvPr/>
        </p:nvSpPr>
        <p:spPr>
          <a:xfrm>
            <a:off x="3072384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api.png">
            <a:extLst>
              <a:ext uri="{FF2B5EF4-FFF2-40B4-BE49-F238E27FC236}">
                <a16:creationId xmlns:a16="http://schemas.microsoft.com/office/drawing/2014/main" id="{217B05CA-7257-C45E-3DA3-6E13C5E87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20" y="2231136"/>
            <a:ext cx="384048" cy="38404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DE3AB4D-03D6-CFFE-71F7-A4C78026BBF9}"/>
              </a:ext>
            </a:extLst>
          </p:cNvPr>
          <p:cNvSpPr txBox="1"/>
          <p:nvPr/>
        </p:nvSpPr>
        <p:spPr>
          <a:xfrm>
            <a:off x="3072384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API rebuilt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B29EFF-9E06-DD53-0F1F-D1D3D794A481}"/>
              </a:ext>
            </a:extLst>
          </p:cNvPr>
          <p:cNvSpPr txBox="1"/>
          <p:nvPr/>
        </p:nvSpPr>
        <p:spPr>
          <a:xfrm>
            <a:off x="3072384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Thirteen enhancements, plus batch for Departments and Accounts.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D3E75E8-34E1-BF29-DDAA-4FE75D2D429D}"/>
              </a:ext>
            </a:extLst>
          </p:cNvPr>
          <p:cNvSpPr/>
          <p:nvPr/>
        </p:nvSpPr>
        <p:spPr>
          <a:xfrm>
            <a:off x="5047488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AE30C58-8B76-EC86-C6CD-2084BA75897E}"/>
              </a:ext>
            </a:extLst>
          </p:cNvPr>
          <p:cNvSpPr/>
          <p:nvPr/>
        </p:nvSpPr>
        <p:spPr>
          <a:xfrm>
            <a:off x="5321807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gear.png">
            <a:extLst>
              <a:ext uri="{FF2B5EF4-FFF2-40B4-BE49-F238E27FC236}">
                <a16:creationId xmlns:a16="http://schemas.microsoft.com/office/drawing/2014/main" id="{39575E8F-0EB4-B010-20D9-B0E0E20944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544" y="2231136"/>
            <a:ext cx="384048" cy="38404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83C26CB-19E5-4F03-5302-486D8C993CA5}"/>
              </a:ext>
            </a:extLst>
          </p:cNvPr>
          <p:cNvSpPr txBox="1"/>
          <p:nvPr/>
        </p:nvSpPr>
        <p:spPr>
          <a:xfrm>
            <a:off x="5321807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Performance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815EF2E-0021-073D-7CE5-C0BE9B82B3EB}"/>
              </a:ext>
            </a:extLst>
          </p:cNvPr>
          <p:cNvSpPr txBox="1"/>
          <p:nvPr/>
        </p:nvSpPr>
        <p:spPr>
          <a:xfrm>
            <a:off x="5321807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Faster page loads and grid rendering across the screens you use most.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32653E7D-7AB2-D4E0-990E-4B11E1AAF0F2}"/>
              </a:ext>
            </a:extLst>
          </p:cNvPr>
          <p:cNvSpPr/>
          <p:nvPr/>
        </p:nvSpPr>
        <p:spPr>
          <a:xfrm>
            <a:off x="7296912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C645A3D-0FBC-DB69-7B1C-6916623C24DC}"/>
              </a:ext>
            </a:extLst>
          </p:cNvPr>
          <p:cNvSpPr/>
          <p:nvPr/>
        </p:nvSpPr>
        <p:spPr>
          <a:xfrm>
            <a:off x="7571231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image15.png">
            <a:extLst>
              <a:ext uri="{FF2B5EF4-FFF2-40B4-BE49-F238E27FC236}">
                <a16:creationId xmlns:a16="http://schemas.microsoft.com/office/drawing/2014/main" id="{825AFFB5-0DC6-59D8-47C8-C668EFDFCA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967" y="2231136"/>
            <a:ext cx="384048" cy="38404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C9CD6DE-FAF5-9436-1B6F-67DD5BF420D5}"/>
              </a:ext>
            </a:extLst>
          </p:cNvPr>
          <p:cNvSpPr txBox="1"/>
          <p:nvPr/>
        </p:nvSpPr>
        <p:spPr>
          <a:xfrm>
            <a:off x="7571231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Security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38185C3-65C6-2029-E25E-E4103B97CE0C}"/>
              </a:ext>
            </a:extLst>
          </p:cNvPr>
          <p:cNvSpPr txBox="1"/>
          <p:nvPr/>
        </p:nvSpPr>
        <p:spPr>
          <a:xfrm>
            <a:off x="7571231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Hardening and dependency work that never reaches a release note headline.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A736046-CA43-DF9C-78DD-D6901A63F8E3}"/>
              </a:ext>
            </a:extLst>
          </p:cNvPr>
          <p:cNvSpPr/>
          <p:nvPr/>
        </p:nvSpPr>
        <p:spPr>
          <a:xfrm>
            <a:off x="9546336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7AA351C-A92C-5037-9FC8-B7BDFE03740F}"/>
              </a:ext>
            </a:extLst>
          </p:cNvPr>
          <p:cNvSpPr/>
          <p:nvPr/>
        </p:nvSpPr>
        <p:spPr>
          <a:xfrm>
            <a:off x="9820656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6" name="Picture 25" descr="image26.png">
            <a:extLst>
              <a:ext uri="{FF2B5EF4-FFF2-40B4-BE49-F238E27FC236}">
                <a16:creationId xmlns:a16="http://schemas.microsoft.com/office/drawing/2014/main" id="{988D8E18-30DC-E242-9576-E8FE197DE1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391" y="2231136"/>
            <a:ext cx="384048" cy="38404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29B52CF-F0C0-AF6C-88B0-0504E0782830}"/>
              </a:ext>
            </a:extLst>
          </p:cNvPr>
          <p:cNvSpPr txBox="1"/>
          <p:nvPr/>
        </p:nvSpPr>
        <p:spPr>
          <a:xfrm>
            <a:off x="9820656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You asked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3CC7498-75D4-4D73-332C-93542913D3F0}"/>
              </a:ext>
            </a:extLst>
          </p:cNvPr>
          <p:cNvSpPr txBox="1"/>
          <p:nvPr/>
        </p:nvSpPr>
        <p:spPr>
          <a:xfrm>
            <a:off x="9820656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290 of the 870 came straight from support tickets and customer requests.</a:t>
            </a:r>
          </a:p>
        </p:txBody>
      </p:sp>
      <p:sp>
        <p:nvSpPr>
          <p:cNvPr id="29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30" name="Callout panel"/>
          <p:cNvSpPr/>
          <p:nvPr/>
        </p:nvSpPr>
        <p:spPr>
          <a:xfrm>
            <a:off x="1005840" y="2370582"/>
            <a:ext cx="10177272" cy="2299715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1" name="Callout rule"/>
          <p:cNvSpPr/>
          <p:nvPr/>
        </p:nvSpPr>
        <p:spPr>
          <a:xfrm>
            <a:off x="5410184" y="2791206"/>
            <a:ext cx="1371600" cy="68580"/>
          </a:xfrm>
          <a:prstGeom prst="rect">
            <a:avLst/>
          </a:prstGeom>
          <a:solidFill>
            <a:srgbClr val="5CC6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2" name="Callout line"/>
          <p:cNvSpPr txBox="1"/>
          <p:nvPr/>
        </p:nvSpPr>
        <p:spPr>
          <a:xfrm>
            <a:off x="1691640" y="3170682"/>
            <a:ext cx="8805672" cy="104241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400" b="0">
                <a:solidFill>
                  <a:srgbClr val="FFFFFF"/>
                </a:solidFill>
                <a:latin typeface="Syne"/>
              </a:rPr>
              <a:t>You didn't have to do a thing. No migration, no downtime, no project plan — it arrived in the site you already had.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B3B81ED2-8B09-DD5B-D6AE-AA2EBEAFE1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270" y="3797140"/>
            <a:ext cx="2069846" cy="3073720"/>
          </a:xfrm>
          <a:prstGeom prst="rect">
            <a:avLst/>
          </a:prstGeom>
          <a:ln w="127000" cap="rnd">
            <a:noFill/>
          </a:ln>
          <a:effectLst/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6139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>
            <a:noAutofit/>
          </a:bodyPr>
          <a:lstStyle/>
          <a:p>
            <a:r>
              <a:rPr sz="1800"/>
              <a:t>PART 2  ·  THE BIG ONE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>
            <a:noAutofit/>
          </a:bodyPr>
          <a:lstStyle/>
          <a:p>
            <a:r>
              <a:rPr sz="5400"/>
              <a:t>The New FleetCommander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EVERY GRID, EVERY SCREEN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Five Things to Try the Moment You Log In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2959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Search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Quick search starts hunting as soon as you type — no Go button.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798064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3072384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ge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20" y="2231136"/>
            <a:ext cx="384048" cy="3840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72384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Filter and save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72384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Filter a page the way you want it, then save it as your own view.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47488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5321807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gri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544" y="2231136"/>
            <a:ext cx="384048" cy="38404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21807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Your columns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21807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Move columns into the order you want, and sort on any one of them.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296912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7571231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image26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967" y="2231136"/>
            <a:ext cx="384048" cy="3840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571231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Links in the data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71231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Names and numbers are links straight into the profile behind them.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546336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9820656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6" name="Picture 25" descr="phone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391" y="2231136"/>
            <a:ext cx="384048" cy="38404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820656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On a phone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820656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The same screens, usable on a tablet or a phone without pinching.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7" grpId="0" animBg="1"/>
      <p:bldP spid="18" grpId="0" animBg="1"/>
      <p:bldP spid="22" grpId="0" animBg="1"/>
      <p:bldP spid="23" grpId="0" animBg="1"/>
      <p:bldP spid="27" grpId="0" animBg="1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0C1459-B3EE-1F91-DB0F-C85FEF242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6EB264A-6318-12C3-30FC-E562252B33C4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EVERY GRID, EVERY SCREEN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8B50C19-85E8-291B-AC50-92E9FE4F742C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Five Things to Try the Moment You Log In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C15FD17-EC19-DB31-6FA5-71E47EE74EC1}"/>
              </a:ext>
            </a:extLst>
          </p:cNvPr>
          <p:cNvSpPr/>
          <p:nvPr/>
        </p:nvSpPr>
        <p:spPr>
          <a:xfrm>
            <a:off x="548640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E994720-2472-137C-068D-CF729E9CDCA5}"/>
              </a:ext>
            </a:extLst>
          </p:cNvPr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8.png">
            <a:extLst>
              <a:ext uri="{FF2B5EF4-FFF2-40B4-BE49-F238E27FC236}">
                <a16:creationId xmlns:a16="http://schemas.microsoft.com/office/drawing/2014/main" id="{165374C4-8CC5-A952-6053-21A2BE8E6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6E5F49-5754-C9E3-20B6-65840B7FB68E}"/>
              </a:ext>
            </a:extLst>
          </p:cNvPr>
          <p:cNvSpPr txBox="1"/>
          <p:nvPr/>
        </p:nvSpPr>
        <p:spPr>
          <a:xfrm>
            <a:off x="822959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Search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5E920A-32E2-B8A3-0155-7A3259EA0B8B}"/>
              </a:ext>
            </a:extLst>
          </p:cNvPr>
          <p:cNvSpPr txBox="1"/>
          <p:nvPr/>
        </p:nvSpPr>
        <p:spPr>
          <a:xfrm>
            <a:off x="822959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Quick search starts hunting as soon as you type — no Go button.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AEF0A4B-C4EF-F9A4-E321-1F7C784CC289}"/>
              </a:ext>
            </a:extLst>
          </p:cNvPr>
          <p:cNvSpPr/>
          <p:nvPr/>
        </p:nvSpPr>
        <p:spPr>
          <a:xfrm>
            <a:off x="2798064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FEC94BF-E0BB-7C59-B4E0-3C892019F7A9}"/>
              </a:ext>
            </a:extLst>
          </p:cNvPr>
          <p:cNvSpPr/>
          <p:nvPr/>
        </p:nvSpPr>
        <p:spPr>
          <a:xfrm>
            <a:off x="3072384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gear.png">
            <a:extLst>
              <a:ext uri="{FF2B5EF4-FFF2-40B4-BE49-F238E27FC236}">
                <a16:creationId xmlns:a16="http://schemas.microsoft.com/office/drawing/2014/main" id="{C84C8AF4-6E9A-90C5-0AB0-69F8053FDB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20" y="2231136"/>
            <a:ext cx="384048" cy="38404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85AD17E-4CD8-D4CF-9B27-C33B63E1326C}"/>
              </a:ext>
            </a:extLst>
          </p:cNvPr>
          <p:cNvSpPr txBox="1"/>
          <p:nvPr/>
        </p:nvSpPr>
        <p:spPr>
          <a:xfrm>
            <a:off x="3072384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Filter and save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21A211-99DC-9FF3-3A12-20AD5C0CA47E}"/>
              </a:ext>
            </a:extLst>
          </p:cNvPr>
          <p:cNvSpPr txBox="1"/>
          <p:nvPr/>
        </p:nvSpPr>
        <p:spPr>
          <a:xfrm>
            <a:off x="3072384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Filter a page the way you want it, then save it as your own view.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21A95F9-075E-2586-F654-4D74762195A0}"/>
              </a:ext>
            </a:extLst>
          </p:cNvPr>
          <p:cNvSpPr/>
          <p:nvPr/>
        </p:nvSpPr>
        <p:spPr>
          <a:xfrm>
            <a:off x="5047488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FBB4BD5-1D07-E419-2DBA-7020B62ED1E1}"/>
              </a:ext>
            </a:extLst>
          </p:cNvPr>
          <p:cNvSpPr/>
          <p:nvPr/>
        </p:nvSpPr>
        <p:spPr>
          <a:xfrm>
            <a:off x="5321807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grid.png">
            <a:extLst>
              <a:ext uri="{FF2B5EF4-FFF2-40B4-BE49-F238E27FC236}">
                <a16:creationId xmlns:a16="http://schemas.microsoft.com/office/drawing/2014/main" id="{8844E51B-70BF-61BF-3E15-86433B261D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544" y="2231136"/>
            <a:ext cx="384048" cy="38404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6B11B37-92E6-C1AD-1503-CEC9975DF40A}"/>
              </a:ext>
            </a:extLst>
          </p:cNvPr>
          <p:cNvSpPr txBox="1"/>
          <p:nvPr/>
        </p:nvSpPr>
        <p:spPr>
          <a:xfrm>
            <a:off x="5321807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Your columns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C227D5-4B5D-A5C8-4094-01BAD5C0FE77}"/>
              </a:ext>
            </a:extLst>
          </p:cNvPr>
          <p:cNvSpPr txBox="1"/>
          <p:nvPr/>
        </p:nvSpPr>
        <p:spPr>
          <a:xfrm>
            <a:off x="5321807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Move columns into the order you want, and sort on any one of them.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F12756C-0107-6306-C7E7-190F396D0B9F}"/>
              </a:ext>
            </a:extLst>
          </p:cNvPr>
          <p:cNvSpPr/>
          <p:nvPr/>
        </p:nvSpPr>
        <p:spPr>
          <a:xfrm>
            <a:off x="7296912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6EDC8F3-D925-F1C7-4608-B758F2BC1621}"/>
              </a:ext>
            </a:extLst>
          </p:cNvPr>
          <p:cNvSpPr/>
          <p:nvPr/>
        </p:nvSpPr>
        <p:spPr>
          <a:xfrm>
            <a:off x="7571231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image26.png">
            <a:extLst>
              <a:ext uri="{FF2B5EF4-FFF2-40B4-BE49-F238E27FC236}">
                <a16:creationId xmlns:a16="http://schemas.microsoft.com/office/drawing/2014/main" id="{48545152-CFA6-CD1B-1B1A-D7AB248E69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967" y="2231136"/>
            <a:ext cx="384048" cy="38404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B62571C-98C5-04CC-6BEB-CC83C66540BD}"/>
              </a:ext>
            </a:extLst>
          </p:cNvPr>
          <p:cNvSpPr txBox="1"/>
          <p:nvPr/>
        </p:nvSpPr>
        <p:spPr>
          <a:xfrm>
            <a:off x="7571231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Links in the data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1F2FD6C-0101-505F-5364-1C54142BD736}"/>
              </a:ext>
            </a:extLst>
          </p:cNvPr>
          <p:cNvSpPr txBox="1"/>
          <p:nvPr/>
        </p:nvSpPr>
        <p:spPr>
          <a:xfrm>
            <a:off x="7571231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Names and numbers are links straight into the profile behind them.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93B1D94-7FB9-F788-1DDF-BB06A3718992}"/>
              </a:ext>
            </a:extLst>
          </p:cNvPr>
          <p:cNvSpPr/>
          <p:nvPr/>
        </p:nvSpPr>
        <p:spPr>
          <a:xfrm>
            <a:off x="9546336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6C4F7BB-202D-B1B5-5D6F-FAB9458BB5A8}"/>
              </a:ext>
            </a:extLst>
          </p:cNvPr>
          <p:cNvSpPr/>
          <p:nvPr/>
        </p:nvSpPr>
        <p:spPr>
          <a:xfrm>
            <a:off x="9820656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6" name="Picture 25" descr="phone.png">
            <a:extLst>
              <a:ext uri="{FF2B5EF4-FFF2-40B4-BE49-F238E27FC236}">
                <a16:creationId xmlns:a16="http://schemas.microsoft.com/office/drawing/2014/main" id="{60C451D5-D71B-EB96-E439-05FB1EFF9B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391" y="2231136"/>
            <a:ext cx="384048" cy="38404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4990DFC0-DC6C-61C7-1730-E9D12ACAF9A9}"/>
              </a:ext>
            </a:extLst>
          </p:cNvPr>
          <p:cNvSpPr txBox="1"/>
          <p:nvPr/>
        </p:nvSpPr>
        <p:spPr>
          <a:xfrm>
            <a:off x="9820656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On a phone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4BA052C-F55A-5CAB-8053-A867BC0E1E99}"/>
              </a:ext>
            </a:extLst>
          </p:cNvPr>
          <p:cNvSpPr txBox="1"/>
          <p:nvPr/>
        </p:nvSpPr>
        <p:spPr>
          <a:xfrm>
            <a:off x="9820656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The same screens, usable on a tablet or a phone without pinching.</a:t>
            </a:r>
          </a:p>
        </p:txBody>
      </p:sp>
      <p:sp>
        <p:nvSpPr>
          <p:cNvPr id="29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30" name="Callout panel"/>
          <p:cNvSpPr/>
          <p:nvPr/>
        </p:nvSpPr>
        <p:spPr>
          <a:xfrm>
            <a:off x="1005840" y="2428494"/>
            <a:ext cx="10177272" cy="2183892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31" name="Callout rule"/>
          <p:cNvSpPr/>
          <p:nvPr/>
        </p:nvSpPr>
        <p:spPr>
          <a:xfrm>
            <a:off x="5410184" y="2849118"/>
            <a:ext cx="1371600" cy="68580"/>
          </a:xfrm>
          <a:prstGeom prst="rect">
            <a:avLst/>
          </a:prstGeom>
          <a:solidFill>
            <a:srgbClr val="5CC6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32" name="Callout line"/>
          <p:cNvSpPr txBox="1"/>
          <p:nvPr/>
        </p:nvSpPr>
        <p:spPr>
          <a:xfrm>
            <a:off x="1691640" y="3228594"/>
            <a:ext cx="8805672" cy="115214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3200" b="0">
                <a:solidFill>
                  <a:srgbClr val="FFFFFF"/>
                </a:solidFill>
                <a:latin typeface="Syne"/>
              </a:rPr>
              <a:t>Rather than show you screenshots of this — let's do it live.</a:t>
            </a:r>
          </a:p>
        </p:txBody>
      </p:sp>
    </p:spTree>
    <p:extLst>
      <p:ext uri="{BB962C8B-B14F-4D97-AF65-F5344CB8AC3E}">
        <p14:creationId xmlns:p14="http://schemas.microsoft.com/office/powerpoint/2010/main" val="3530076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REBUILT, NOT RESKINNED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The Screens You Live In</a:t>
            </a:r>
          </a:p>
        </p:txBody>
      </p:sp>
      <p:sp>
        <p:nvSpPr>
          <p:cNvPr id="4" name="Screen card"/>
          <p:cNvSpPr/>
          <p:nvPr/>
        </p:nvSpPr>
        <p:spPr>
          <a:xfrm>
            <a:off x="1972040" y="1783080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Screen card text"/>
          <p:cNvSpPr txBox="1"/>
          <p:nvPr/>
        </p:nvSpPr>
        <p:spPr>
          <a:xfrm>
            <a:off x="2246360" y="1965960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3773BC"/>
                </a:solidFill>
                <a:latin typeface="Roboto"/>
              </a:rPr>
              <a:t>EVERYONE</a:t>
            </a:r>
          </a:p>
        </p:txBody>
      </p:sp>
      <p:sp>
        <p:nvSpPr>
          <p:cNvPr id="6" name="Screen card text"/>
          <p:cNvSpPr txBox="1"/>
          <p:nvPr/>
        </p:nvSpPr>
        <p:spPr>
          <a:xfrm>
            <a:off x="2246360" y="2212848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Native Login</a:t>
            </a:r>
          </a:p>
        </p:txBody>
      </p:sp>
      <p:sp>
        <p:nvSpPr>
          <p:cNvPr id="7" name="Screen card text"/>
          <p:cNvSpPr txBox="1"/>
          <p:nvPr/>
        </p:nvSpPr>
        <p:spPr>
          <a:xfrm>
            <a:off x="2246360" y="2660904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The sign-in page, rebuilt in the new UI.</a:t>
            </a:r>
          </a:p>
        </p:txBody>
      </p:sp>
      <p:sp>
        <p:nvSpPr>
          <p:cNvPr id="8" name="Screen card"/>
          <p:cNvSpPr/>
          <p:nvPr/>
        </p:nvSpPr>
        <p:spPr>
          <a:xfrm>
            <a:off x="4788392" y="1783080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Screen card text"/>
          <p:cNvSpPr txBox="1"/>
          <p:nvPr/>
        </p:nvSpPr>
        <p:spPr>
          <a:xfrm>
            <a:off x="5062712" y="1965960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3773BC"/>
                </a:solidFill>
                <a:latin typeface="Roboto"/>
              </a:rPr>
              <a:t>EVERYONE</a:t>
            </a:r>
          </a:p>
        </p:txBody>
      </p:sp>
      <p:sp>
        <p:nvSpPr>
          <p:cNvPr id="10" name="Screen card text"/>
          <p:cNvSpPr txBox="1"/>
          <p:nvPr/>
        </p:nvSpPr>
        <p:spPr>
          <a:xfrm>
            <a:off x="5062712" y="2212848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Vehicle Use</a:t>
            </a:r>
          </a:p>
        </p:txBody>
      </p:sp>
      <p:sp>
        <p:nvSpPr>
          <p:cNvPr id="11" name="Screen card text"/>
          <p:cNvSpPr txBox="1"/>
          <p:nvPr/>
        </p:nvSpPr>
        <p:spPr>
          <a:xfrm>
            <a:off x="5062712" y="2660904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Every page under the menu, moved to the new UI.</a:t>
            </a:r>
          </a:p>
        </p:txBody>
      </p:sp>
      <p:sp>
        <p:nvSpPr>
          <p:cNvPr id="12" name="Screen card"/>
          <p:cNvSpPr/>
          <p:nvPr/>
        </p:nvSpPr>
        <p:spPr>
          <a:xfrm>
            <a:off x="7604744" y="1783080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3" name="Screen card text"/>
          <p:cNvSpPr txBox="1"/>
          <p:nvPr/>
        </p:nvSpPr>
        <p:spPr>
          <a:xfrm>
            <a:off x="7879064" y="1965960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3773BC"/>
                </a:solidFill>
                <a:latin typeface="Roboto"/>
              </a:rPr>
              <a:t>EVERYONE</a:t>
            </a:r>
          </a:p>
        </p:txBody>
      </p:sp>
      <p:sp>
        <p:nvSpPr>
          <p:cNvPr id="14" name="Screen card text"/>
          <p:cNvSpPr txBox="1"/>
          <p:nvPr/>
        </p:nvSpPr>
        <p:spPr>
          <a:xfrm>
            <a:off x="7879064" y="2212848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Information</a:t>
            </a:r>
          </a:p>
        </p:txBody>
      </p:sp>
      <p:sp>
        <p:nvSpPr>
          <p:cNvPr id="15" name="Screen card text"/>
          <p:cNvSpPr txBox="1"/>
          <p:nvPr/>
        </p:nvSpPr>
        <p:spPr>
          <a:xfrm>
            <a:off x="7879064" y="2660904"/>
            <a:ext cx="2066543" cy="74980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Every page under the menu — Help, FAQs, Rates, Terms, Policy — in the new UI.</a:t>
            </a:r>
          </a:p>
        </p:txBody>
      </p:sp>
      <p:sp>
        <p:nvSpPr>
          <p:cNvPr id="16" name="Screen card"/>
          <p:cNvSpPr/>
          <p:nvPr/>
        </p:nvSpPr>
        <p:spPr>
          <a:xfrm>
            <a:off x="548640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Screen card text"/>
          <p:cNvSpPr txBox="1"/>
          <p:nvPr/>
        </p:nvSpPr>
        <p:spPr>
          <a:xfrm>
            <a:off x="822959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00B050"/>
                </a:solidFill>
                <a:latin typeface="Roboto"/>
              </a:rPr>
              <a:t>END-USER</a:t>
            </a:r>
            <a:r>
              <a:rPr sz="1000" b="1" spc="120">
                <a:solidFill>
                  <a:srgbClr val="1A1A1A"/>
                </a:solidFill>
                <a:latin typeface="Roboto"/>
              </a:rPr>
              <a:t>  &amp;  </a:t>
            </a: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18" name="Screen card text"/>
          <p:cNvSpPr txBox="1"/>
          <p:nvPr/>
        </p:nvSpPr>
        <p:spPr>
          <a:xfrm>
            <a:off x="822959" y="3922776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Make Reservation</a:t>
            </a:r>
          </a:p>
        </p:txBody>
      </p:sp>
      <p:sp>
        <p:nvSpPr>
          <p:cNvPr id="19" name="Screen card text"/>
          <p:cNvSpPr txBox="1"/>
          <p:nvPr/>
        </p:nvSpPr>
        <p:spPr>
          <a:xfrm>
            <a:off x="822959" y="4370831"/>
            <a:ext cx="2066543" cy="71323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Rebuilt end to end: five steps, with scheduled and actual times on the summary.</a:t>
            </a:r>
          </a:p>
        </p:txBody>
      </p:sp>
      <p:sp>
        <p:nvSpPr>
          <p:cNvPr id="20" name="Screen card"/>
          <p:cNvSpPr/>
          <p:nvPr/>
        </p:nvSpPr>
        <p:spPr>
          <a:xfrm>
            <a:off x="3364992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1" name="Screen card text"/>
          <p:cNvSpPr txBox="1"/>
          <p:nvPr/>
        </p:nvSpPr>
        <p:spPr>
          <a:xfrm>
            <a:off x="3639312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22" name="Screen card text"/>
          <p:cNvSpPr txBox="1"/>
          <p:nvPr/>
        </p:nvSpPr>
        <p:spPr>
          <a:xfrm>
            <a:off x="3639312" y="3922776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Manage Users</a:t>
            </a:r>
          </a:p>
        </p:txBody>
      </p:sp>
      <p:sp>
        <p:nvSpPr>
          <p:cNvPr id="23" name="Screen card text"/>
          <p:cNvSpPr txBox="1"/>
          <p:nvPr/>
        </p:nvSpPr>
        <p:spPr>
          <a:xfrm>
            <a:off x="3639312" y="4370831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Permissions as a searchable tree, an Assigned Assets tab, one-click restore.</a:t>
            </a:r>
          </a:p>
        </p:txBody>
      </p:sp>
      <p:sp>
        <p:nvSpPr>
          <p:cNvPr id="24" name="Screen card"/>
          <p:cNvSpPr/>
          <p:nvPr/>
        </p:nvSpPr>
        <p:spPr>
          <a:xfrm>
            <a:off x="6181344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Screen card text"/>
          <p:cNvSpPr txBox="1"/>
          <p:nvPr/>
        </p:nvSpPr>
        <p:spPr>
          <a:xfrm>
            <a:off x="6455664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26" name="Screen card text"/>
          <p:cNvSpPr txBox="1"/>
          <p:nvPr/>
        </p:nvSpPr>
        <p:spPr>
          <a:xfrm>
            <a:off x="6455664" y="3922776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Manage Vehicles</a:t>
            </a:r>
          </a:p>
        </p:txBody>
      </p:sp>
      <p:sp>
        <p:nvSpPr>
          <p:cNvPr id="27" name="Screen card text"/>
          <p:cNvSpPr txBox="1"/>
          <p:nvPr/>
        </p:nvSpPr>
        <p:spPr>
          <a:xfrm>
            <a:off x="6455664" y="4370831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Easy Search by name, plate or VIN. Seven new columns. TCO exclusions.</a:t>
            </a:r>
          </a:p>
        </p:txBody>
      </p:sp>
      <p:sp>
        <p:nvSpPr>
          <p:cNvPr id="28" name="Screen card"/>
          <p:cNvSpPr/>
          <p:nvPr/>
        </p:nvSpPr>
        <p:spPr>
          <a:xfrm>
            <a:off x="8997696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9" name="Screen card text"/>
          <p:cNvSpPr txBox="1"/>
          <p:nvPr/>
        </p:nvSpPr>
        <p:spPr>
          <a:xfrm>
            <a:off x="9272016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30" name="Screen card text"/>
          <p:cNvSpPr txBox="1"/>
          <p:nvPr/>
        </p:nvSpPr>
        <p:spPr>
          <a:xfrm>
            <a:off x="9272016" y="3922776"/>
            <a:ext cx="2066543" cy="40233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500" b="1">
                <a:solidFill>
                  <a:srgbClr val="0B1F38"/>
                </a:solidFill>
                <a:latin typeface="Syne"/>
              </a:rPr>
              <a:t>Manage Reservations</a:t>
            </a:r>
          </a:p>
        </p:txBody>
      </p:sp>
      <p:sp>
        <p:nvSpPr>
          <p:cNvPr id="31" name="Screen card text"/>
          <p:cNvSpPr txBox="1"/>
          <p:nvPr/>
        </p:nvSpPr>
        <p:spPr>
          <a:xfrm>
            <a:off x="9272016" y="4370831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Quick search by request or confirmation number — and both are links.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7" grpId="0"/>
      <p:bldP spid="18" grpId="0" animBg="1"/>
      <p:bldP spid="19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972A6-22C0-6FCB-0B6B-81BDCB6DB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1C37395-DEC1-711E-8509-4356C7760C8C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REBUILT, NOT RESKINNED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C85DE04-2FA4-5D2C-B6B6-34BB6598F3D7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The Screens You Live In</a:t>
            </a:r>
          </a:p>
        </p:txBody>
      </p:sp>
      <p:sp>
        <p:nvSpPr>
          <p:cNvPr id="26" name="Screen card"/>
          <p:cNvSpPr/>
          <p:nvPr/>
        </p:nvSpPr>
        <p:spPr>
          <a:xfrm>
            <a:off x="1972040" y="1783080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7" name="Screen card text"/>
          <p:cNvSpPr txBox="1"/>
          <p:nvPr/>
        </p:nvSpPr>
        <p:spPr>
          <a:xfrm>
            <a:off x="2246360" y="1965960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3773BC"/>
                </a:solidFill>
                <a:latin typeface="Roboto"/>
              </a:rPr>
              <a:t>EVERYONE</a:t>
            </a:r>
          </a:p>
        </p:txBody>
      </p:sp>
      <p:sp>
        <p:nvSpPr>
          <p:cNvPr id="28" name="Screen card text"/>
          <p:cNvSpPr txBox="1"/>
          <p:nvPr/>
        </p:nvSpPr>
        <p:spPr>
          <a:xfrm>
            <a:off x="2246360" y="2212848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Native Login</a:t>
            </a:r>
          </a:p>
        </p:txBody>
      </p:sp>
      <p:sp>
        <p:nvSpPr>
          <p:cNvPr id="29" name="Screen card text"/>
          <p:cNvSpPr txBox="1"/>
          <p:nvPr/>
        </p:nvSpPr>
        <p:spPr>
          <a:xfrm>
            <a:off x="2246360" y="2660904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The sign-in page, rebuilt in the new UI.</a:t>
            </a:r>
          </a:p>
        </p:txBody>
      </p:sp>
      <p:sp>
        <p:nvSpPr>
          <p:cNvPr id="30" name="Screen card"/>
          <p:cNvSpPr/>
          <p:nvPr/>
        </p:nvSpPr>
        <p:spPr>
          <a:xfrm>
            <a:off x="4788392" y="1783080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31" name="Screen card text"/>
          <p:cNvSpPr txBox="1"/>
          <p:nvPr/>
        </p:nvSpPr>
        <p:spPr>
          <a:xfrm>
            <a:off x="5062712" y="1965960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3773BC"/>
                </a:solidFill>
                <a:latin typeface="Roboto"/>
              </a:rPr>
              <a:t>EVERYONE</a:t>
            </a:r>
          </a:p>
        </p:txBody>
      </p:sp>
      <p:sp>
        <p:nvSpPr>
          <p:cNvPr id="32" name="Screen card text"/>
          <p:cNvSpPr txBox="1"/>
          <p:nvPr/>
        </p:nvSpPr>
        <p:spPr>
          <a:xfrm>
            <a:off x="5062712" y="2212848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Vehicle Use</a:t>
            </a:r>
          </a:p>
        </p:txBody>
      </p:sp>
      <p:sp>
        <p:nvSpPr>
          <p:cNvPr id="33" name="Screen card text"/>
          <p:cNvSpPr txBox="1"/>
          <p:nvPr/>
        </p:nvSpPr>
        <p:spPr>
          <a:xfrm>
            <a:off x="5062712" y="2660904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Every page under the menu, moved to the new UI.</a:t>
            </a:r>
          </a:p>
        </p:txBody>
      </p:sp>
      <p:sp>
        <p:nvSpPr>
          <p:cNvPr id="34" name="Screen card"/>
          <p:cNvSpPr/>
          <p:nvPr/>
        </p:nvSpPr>
        <p:spPr>
          <a:xfrm>
            <a:off x="7604744" y="1783080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35" name="Screen card text"/>
          <p:cNvSpPr txBox="1"/>
          <p:nvPr/>
        </p:nvSpPr>
        <p:spPr>
          <a:xfrm>
            <a:off x="7879064" y="1965960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3773BC"/>
                </a:solidFill>
                <a:latin typeface="Roboto"/>
              </a:rPr>
              <a:t>EVERYONE</a:t>
            </a:r>
          </a:p>
        </p:txBody>
      </p:sp>
      <p:sp>
        <p:nvSpPr>
          <p:cNvPr id="36" name="Screen card text"/>
          <p:cNvSpPr txBox="1"/>
          <p:nvPr/>
        </p:nvSpPr>
        <p:spPr>
          <a:xfrm>
            <a:off x="7879064" y="2212848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Information</a:t>
            </a:r>
          </a:p>
        </p:txBody>
      </p:sp>
      <p:sp>
        <p:nvSpPr>
          <p:cNvPr id="37" name="Screen card text"/>
          <p:cNvSpPr txBox="1"/>
          <p:nvPr/>
        </p:nvSpPr>
        <p:spPr>
          <a:xfrm>
            <a:off x="7879064" y="2660904"/>
            <a:ext cx="2066543" cy="74980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Every page under the menu — Help, FAQs, Rates, Terms, Policy — in the new UI.</a:t>
            </a:r>
          </a:p>
        </p:txBody>
      </p:sp>
      <p:sp>
        <p:nvSpPr>
          <p:cNvPr id="38" name="Screen card"/>
          <p:cNvSpPr/>
          <p:nvPr/>
        </p:nvSpPr>
        <p:spPr>
          <a:xfrm>
            <a:off x="548640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39" name="Screen card text"/>
          <p:cNvSpPr txBox="1"/>
          <p:nvPr/>
        </p:nvSpPr>
        <p:spPr>
          <a:xfrm>
            <a:off x="822959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34284E"/>
                </a:solidFill>
                <a:latin typeface="Roboto"/>
              </a:rPr>
              <a:t>END-USER</a:t>
            </a:r>
            <a:r>
              <a:rPr sz="1000" b="1" spc="120">
                <a:solidFill>
                  <a:srgbClr val="1A1A1A"/>
                </a:solidFill>
                <a:latin typeface="Roboto"/>
              </a:rPr>
              <a:t>  &amp;  </a:t>
            </a: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40" name="Screen card text"/>
          <p:cNvSpPr txBox="1"/>
          <p:nvPr/>
        </p:nvSpPr>
        <p:spPr>
          <a:xfrm>
            <a:off x="822959" y="3922776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Make Reservation</a:t>
            </a:r>
          </a:p>
        </p:txBody>
      </p:sp>
      <p:sp>
        <p:nvSpPr>
          <p:cNvPr id="41" name="Screen card text"/>
          <p:cNvSpPr txBox="1"/>
          <p:nvPr/>
        </p:nvSpPr>
        <p:spPr>
          <a:xfrm>
            <a:off x="822959" y="4370831"/>
            <a:ext cx="2066543" cy="71323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Rebuilt end to end: five steps, with scheduled and actual times on the summary.</a:t>
            </a:r>
          </a:p>
        </p:txBody>
      </p:sp>
      <p:sp>
        <p:nvSpPr>
          <p:cNvPr id="42" name="Screen card"/>
          <p:cNvSpPr/>
          <p:nvPr/>
        </p:nvSpPr>
        <p:spPr>
          <a:xfrm>
            <a:off x="3364992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43" name="Screen card text"/>
          <p:cNvSpPr txBox="1"/>
          <p:nvPr/>
        </p:nvSpPr>
        <p:spPr>
          <a:xfrm>
            <a:off x="3639312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44" name="Screen card text"/>
          <p:cNvSpPr txBox="1"/>
          <p:nvPr/>
        </p:nvSpPr>
        <p:spPr>
          <a:xfrm>
            <a:off x="3639312" y="3922776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Manage Users</a:t>
            </a:r>
          </a:p>
        </p:txBody>
      </p:sp>
      <p:sp>
        <p:nvSpPr>
          <p:cNvPr id="45" name="Screen card text"/>
          <p:cNvSpPr txBox="1"/>
          <p:nvPr/>
        </p:nvSpPr>
        <p:spPr>
          <a:xfrm>
            <a:off x="3639312" y="4370831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Permissions as a searchable tree, an Assigned Assets tab, one-click restore.</a:t>
            </a:r>
          </a:p>
        </p:txBody>
      </p:sp>
      <p:sp>
        <p:nvSpPr>
          <p:cNvPr id="46" name="Screen card"/>
          <p:cNvSpPr/>
          <p:nvPr/>
        </p:nvSpPr>
        <p:spPr>
          <a:xfrm>
            <a:off x="6181344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47" name="Screen card text"/>
          <p:cNvSpPr txBox="1"/>
          <p:nvPr/>
        </p:nvSpPr>
        <p:spPr>
          <a:xfrm>
            <a:off x="6455664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48" name="Screen card text"/>
          <p:cNvSpPr txBox="1"/>
          <p:nvPr/>
        </p:nvSpPr>
        <p:spPr>
          <a:xfrm>
            <a:off x="6455664" y="3922776"/>
            <a:ext cx="2066543" cy="51206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rgbClr val="0B1F38"/>
                </a:solidFill>
                <a:latin typeface="Syne"/>
              </a:rPr>
              <a:t>Manage Vehicles</a:t>
            </a:r>
          </a:p>
        </p:txBody>
      </p:sp>
      <p:sp>
        <p:nvSpPr>
          <p:cNvPr id="49" name="Screen card text"/>
          <p:cNvSpPr txBox="1"/>
          <p:nvPr/>
        </p:nvSpPr>
        <p:spPr>
          <a:xfrm>
            <a:off x="6455664" y="4370831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Easy Search by name, plate or VIN. Seven new columns. TCO exclusions.</a:t>
            </a:r>
          </a:p>
        </p:txBody>
      </p:sp>
      <p:sp>
        <p:nvSpPr>
          <p:cNvPr id="50" name="Screen card"/>
          <p:cNvSpPr/>
          <p:nvPr/>
        </p:nvSpPr>
        <p:spPr>
          <a:xfrm>
            <a:off x="8997696" y="3493008"/>
            <a:ext cx="2615184" cy="1572768"/>
          </a:xfrm>
          <a:prstGeom prst="roundRect">
            <a:avLst>
              <a:gd name="adj" fmla="val 7000"/>
            </a:avLst>
          </a:prstGeom>
          <a:solidFill>
            <a:srgbClr val="F4F6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1" name="Screen card text"/>
          <p:cNvSpPr txBox="1"/>
          <p:nvPr/>
        </p:nvSpPr>
        <p:spPr>
          <a:xfrm>
            <a:off x="9272016" y="3675887"/>
            <a:ext cx="2066543" cy="23774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000" b="1" spc="120">
                <a:solidFill>
                  <a:srgbClr val="F58220"/>
                </a:solidFill>
                <a:latin typeface="Roboto"/>
              </a:rPr>
              <a:t>ADMIN</a:t>
            </a:r>
          </a:p>
        </p:txBody>
      </p:sp>
      <p:sp>
        <p:nvSpPr>
          <p:cNvPr id="52" name="Screen card text"/>
          <p:cNvSpPr txBox="1"/>
          <p:nvPr/>
        </p:nvSpPr>
        <p:spPr>
          <a:xfrm>
            <a:off x="9272016" y="3922776"/>
            <a:ext cx="2066543" cy="40233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500" b="1">
                <a:solidFill>
                  <a:srgbClr val="0B1F38"/>
                </a:solidFill>
                <a:latin typeface="Syne"/>
              </a:rPr>
              <a:t>Manage Reservations</a:t>
            </a:r>
          </a:p>
        </p:txBody>
      </p:sp>
      <p:sp>
        <p:nvSpPr>
          <p:cNvPr id="53" name="Screen card text"/>
          <p:cNvSpPr txBox="1"/>
          <p:nvPr/>
        </p:nvSpPr>
        <p:spPr>
          <a:xfrm>
            <a:off x="9272016" y="4370831"/>
            <a:ext cx="2066543" cy="640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4000"/>
              </a:lnSpc>
            </a:pPr>
            <a:r>
              <a:rPr sz="1150" b="0">
                <a:solidFill>
                  <a:srgbClr val="1A1A1A"/>
                </a:solidFill>
                <a:latin typeface="Roboto"/>
              </a:rPr>
              <a:t>Quick search by request or confirmation number — and both are links.</a:t>
            </a:r>
          </a:p>
        </p:txBody>
      </p:sp>
      <p:sp>
        <p:nvSpPr>
          <p:cNvPr id="22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3" name="Callout panel"/>
          <p:cNvSpPr/>
          <p:nvPr/>
        </p:nvSpPr>
        <p:spPr>
          <a:xfrm>
            <a:off x="1005840" y="2486406"/>
            <a:ext cx="10177272" cy="2068068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4" name="Callout rule"/>
          <p:cNvSpPr/>
          <p:nvPr/>
        </p:nvSpPr>
        <p:spPr>
          <a:xfrm>
            <a:off x="5410184" y="2907030"/>
            <a:ext cx="1371600" cy="68580"/>
          </a:xfrm>
          <a:prstGeom prst="rect">
            <a:avLst/>
          </a:prstGeom>
          <a:solidFill>
            <a:srgbClr val="5CC6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Callout line"/>
          <p:cNvSpPr txBox="1"/>
          <p:nvPr/>
        </p:nvSpPr>
        <p:spPr>
          <a:xfrm>
            <a:off x="1691640" y="3286506"/>
            <a:ext cx="8805672" cy="10058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800" b="0">
                <a:solidFill>
                  <a:srgbClr val="FFFFFF"/>
                </a:solidFill>
                <a:latin typeface="Syne"/>
              </a:rPr>
              <a:t>We'll walk through these live — the detail is easier to show than to list.</a:t>
            </a:r>
          </a:p>
        </p:txBody>
      </p:sp>
    </p:spTree>
    <p:extLst>
      <p:ext uri="{BB962C8B-B14F-4D97-AF65-F5344CB8AC3E}">
        <p14:creationId xmlns:p14="http://schemas.microsoft.com/office/powerpoint/2010/main" val="1043311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>
            <a:noAutofit/>
          </a:bodyPr>
          <a:lstStyle/>
          <a:p>
            <a:r>
              <a:rPr sz="1800"/>
              <a:t>PART 3  ·  CONTROL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>
            <a:noAutofit/>
          </a:bodyPr>
          <a:lstStyle/>
          <a:p>
            <a:r>
              <a:rPr sz="5400"/>
              <a:t>Sites, Settings, and Guardrails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QUIETLY IMPORTANT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Auditing, Privacy and Email Control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68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AUDIT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Site changes tracked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014215"/>
            <a:ext cx="2865120" cy="10607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Site name, site code, contact email, vehicle availability and kiosk active state — all recorded when they change.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2816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4648200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image1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796" y="2253996"/>
            <a:ext cx="384048" cy="3840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4820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PRIVACY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4820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Acceptance on file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48200" y="4014215"/>
            <a:ext cx="2865120" cy="10607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Acceptance date and version now sit on the user profile, and the kiosk checkbox meets accessibility standards.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0768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8427720" y="2057400"/>
            <a:ext cx="777240" cy="77724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8" name="Picture 17" descr="image14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316" y="2253996"/>
            <a:ext cx="384048" cy="3840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42772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6"/>
                </a:solidFill>
                <a:latin typeface="Roboto"/>
              </a:rPr>
              <a:t>EMAIL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772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Fewer surprises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427720" y="4014215"/>
            <a:ext cx="2865120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Pending request emails to admins, and cancellation notes you can make optional per usage type.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MOST REQUESTED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Clone a Site. Or Switch One Off.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clon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NEW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Clone Site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Stand up a new site pre-populated from an existing one — reservations, users, vehicles, layouts, billing rates and weekday hours.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pow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NEW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Inactive Sites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Switch a site off without deleting it. No new reservations, all history preserved, and it disappears from Make Reservation, dashboards and filters.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43AF7-1FC4-7B4D-6DBE-7BF6289F6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ABAD881-1D51-8A43-2F5E-7C9261EB207E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MOST REQUESTED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6A3B721-7ED3-5A16-7A41-561BB94C99BC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Clone a Site. Or Switch One Off.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B7393BD-DB11-55B5-9622-969473643D6C}"/>
              </a:ext>
            </a:extLst>
          </p:cNvPr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FB046AE-9CF9-32C3-4F75-54A4182B7E38}"/>
              </a:ext>
            </a:extLst>
          </p:cNvPr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clone.png">
            <a:extLst>
              <a:ext uri="{FF2B5EF4-FFF2-40B4-BE49-F238E27FC236}">
                <a16:creationId xmlns:a16="http://schemas.microsoft.com/office/drawing/2014/main" id="{8446486B-F86E-B84C-3D60-1017729EF2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44DEA4-9264-D201-641A-BAC286564C9A}"/>
              </a:ext>
            </a:extLst>
          </p:cNvPr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NEW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3D80BF-AA83-9BD3-3CA8-E13856EF4466}"/>
              </a:ext>
            </a:extLst>
          </p:cNvPr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Clone Site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EFDD09-0321-6001-81FB-D28CF3939068}"/>
              </a:ext>
            </a:extLst>
          </p:cNvPr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Stand up a new site pre-populated from an existing one — reservations, users, vehicles, layouts, billing rates and weekday hours.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C8F5AF3-13A4-B036-E8E2-C714D481217C}"/>
              </a:ext>
            </a:extLst>
          </p:cNvPr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7AB974C-4507-687C-05C5-DE5CA4FB99F2}"/>
              </a:ext>
            </a:extLst>
          </p:cNvPr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power.png">
            <a:extLst>
              <a:ext uri="{FF2B5EF4-FFF2-40B4-BE49-F238E27FC236}">
                <a16:creationId xmlns:a16="http://schemas.microsoft.com/office/drawing/2014/main" id="{42FF1141-4F40-9BE8-99E7-173F26A81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A9A4CC5-60E9-3B62-9DCC-D1898B0C9362}"/>
              </a:ext>
            </a:extLst>
          </p:cNvPr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NEW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3C3E08-9672-FF4B-A944-F4B15B188FE5}"/>
              </a:ext>
            </a:extLst>
          </p:cNvPr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Inactive Sites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94D054D-D270-1427-5D37-A11D2340F6DD}"/>
              </a:ext>
            </a:extLst>
          </p:cNvPr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Switch a site off without deleting it. No new reservations, all history preserved, and it disappears from Make Reservation, dashboards and filters.</a:t>
            </a:r>
          </a:p>
        </p:txBody>
      </p:sp>
      <p:sp>
        <p:nvSpPr>
          <p:cNvPr id="16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Callout panel"/>
          <p:cNvSpPr/>
          <p:nvPr/>
        </p:nvSpPr>
        <p:spPr>
          <a:xfrm>
            <a:off x="1005840" y="2370582"/>
            <a:ext cx="10177272" cy="2299715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8" name="Callout rule"/>
          <p:cNvSpPr/>
          <p:nvPr/>
        </p:nvSpPr>
        <p:spPr>
          <a:xfrm>
            <a:off x="5410184" y="2791206"/>
            <a:ext cx="1371600" cy="68580"/>
          </a:xfrm>
          <a:prstGeom prst="rect">
            <a:avLst/>
          </a:prstGeom>
          <a:solidFill>
            <a:srgbClr val="5CC6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9" name="Callout line"/>
          <p:cNvSpPr txBox="1"/>
          <p:nvPr/>
        </p:nvSpPr>
        <p:spPr>
          <a:xfrm>
            <a:off x="1691640" y="3170682"/>
            <a:ext cx="8805672" cy="104241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400" b="0">
                <a:solidFill>
                  <a:srgbClr val="FFFFFF"/>
                </a:solidFill>
                <a:latin typeface="Syne"/>
              </a:rPr>
              <a:t>The guardrail: you can't deactivate a site that still has upcoming or dispatched reservations — and the warning names them.</a:t>
            </a:r>
          </a:p>
        </p:txBody>
      </p:sp>
    </p:spTree>
    <p:extLst>
      <p:ext uri="{BB962C8B-B14F-4D97-AF65-F5344CB8AC3E}">
        <p14:creationId xmlns:p14="http://schemas.microsoft.com/office/powerpoint/2010/main" val="29725223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AT THE BOX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The Kiosk Grew Up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1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2959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Enforce Policy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Require drivers to accept your fleet policy before a check-out or check-in.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798064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3072384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phon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20" y="2231136"/>
            <a:ext cx="384048" cy="3840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72384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QR code login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72384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Drivers sign in with their phone — no RFID badge reader required.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47488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5321807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image1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544" y="2231136"/>
            <a:ext cx="384048" cy="38404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21807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Mileage In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21807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Now included in the check-in confirmation email.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296912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7571231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grid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967" y="2231136"/>
            <a:ext cx="384048" cy="3840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571231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Tablet ready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71231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Responsive kiosk screens that work properly on a tablet.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546336" y="1783080"/>
            <a:ext cx="2066543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9820656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6" name="Picture 25" descr="image1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391" y="2231136"/>
            <a:ext cx="384048" cy="38404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820656" y="301752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Grab and Go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820656" y="3749039"/>
            <a:ext cx="1517903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 configurable default return time, set per kiosk.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7" grpId="0" animBg="1"/>
      <p:bldP spid="18" grpId="0" animBg="1"/>
      <p:bldP spid="22" grpId="0" animBg="1"/>
      <p:bldP spid="23" grpId="0" animBg="1"/>
      <p:bldP spid="27" grpId="0" animBg="1"/>
      <p:bldP spid="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>
            <a:noAutofit/>
          </a:bodyPr>
          <a:lstStyle/>
          <a:p>
            <a:r>
              <a:rPr sz="1800"/>
              <a:t>PART 4  ·  LESS TYPING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>
            <a:noAutofit/>
          </a:bodyPr>
          <a:lstStyle/>
          <a:p>
            <a:r>
              <a:rPr sz="5400" dirty="0"/>
              <a:t>Easing </a:t>
            </a:r>
            <a:r>
              <a:rPr sz="5400"/>
              <a:t>the </a:t>
            </a:r>
            <a:r>
              <a:rPr sz="5400" dirty="0"/>
              <a:t>W</a:t>
            </a:r>
            <a:r>
              <a:rPr sz="5400"/>
              <a:t>orkload</a:t>
            </a:r>
            <a:endParaRPr sz="5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MAINTENANCE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Smarter Work Orders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1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NEW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Part warranties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A warranty notice displays when a part added to a work order — directly or through a task template — is still under warranty.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ge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NEW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Configurable status reasons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The status reasons available for each status are now yours to configure, with inline editing.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5AF24-7025-531A-87EE-F4F7BA774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E38F002-D805-CA45-FDCD-93638F9AF176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MAINTENANCE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F0DB983-AAC7-F138-6A06-9DA31C0288BC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Smarter Work Orders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7F14C42-BD9A-B4DF-C39C-12BF352F393E}"/>
              </a:ext>
            </a:extLst>
          </p:cNvPr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1861055-3FB3-6AFF-3F8C-87028850F044}"/>
              </a:ext>
            </a:extLst>
          </p:cNvPr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11.png">
            <a:extLst>
              <a:ext uri="{FF2B5EF4-FFF2-40B4-BE49-F238E27FC236}">
                <a16:creationId xmlns:a16="http://schemas.microsoft.com/office/drawing/2014/main" id="{B78CCE39-2AE3-0D84-4999-5A5F0503F8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E307C1-AD78-BCDA-0EDB-B2C6034A3D34}"/>
              </a:ext>
            </a:extLst>
          </p:cNvPr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NEW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438EEF-617B-8FEC-EC5C-5F97C6B513ED}"/>
              </a:ext>
            </a:extLst>
          </p:cNvPr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Part warranties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AE2B25-A7E2-BD12-A36F-1A7E8293DC9F}"/>
              </a:ext>
            </a:extLst>
          </p:cNvPr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A warranty notice displays when a part added to a work order — directly or through a task template — is still under warranty.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24BC8DC-5AD0-4CA7-A4BE-72861F6A3DB1}"/>
              </a:ext>
            </a:extLst>
          </p:cNvPr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73B86C7-2BE2-EEA8-0973-407B50AFF413}"/>
              </a:ext>
            </a:extLst>
          </p:cNvPr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gear.png">
            <a:extLst>
              <a:ext uri="{FF2B5EF4-FFF2-40B4-BE49-F238E27FC236}">
                <a16:creationId xmlns:a16="http://schemas.microsoft.com/office/drawing/2014/main" id="{7F150064-3C59-C3F9-17C0-314CB93427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AB786D7-B315-55D9-2E52-5F48DA1ED8E2}"/>
              </a:ext>
            </a:extLst>
          </p:cNvPr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NEW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5370C3-9B3B-6C7E-E7DA-BADDDCCC34C7}"/>
              </a:ext>
            </a:extLst>
          </p:cNvPr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Configurable status reasons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D7A168-600D-90BD-907A-BA8E7A79C5FF}"/>
              </a:ext>
            </a:extLst>
          </p:cNvPr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The status reasons available for each status are now yours to configure, with inline editing.</a:t>
            </a:r>
          </a:p>
        </p:txBody>
      </p:sp>
      <p:sp>
        <p:nvSpPr>
          <p:cNvPr id="16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Callout panel"/>
          <p:cNvSpPr/>
          <p:nvPr/>
        </p:nvSpPr>
        <p:spPr>
          <a:xfrm>
            <a:off x="1005840" y="2370582"/>
            <a:ext cx="10177272" cy="2299715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8" name="Callout rule"/>
          <p:cNvSpPr/>
          <p:nvPr/>
        </p:nvSpPr>
        <p:spPr>
          <a:xfrm>
            <a:off x="5410184" y="2791206"/>
            <a:ext cx="1371600" cy="68580"/>
          </a:xfrm>
          <a:prstGeom prst="rect">
            <a:avLst/>
          </a:prstGeom>
          <a:solidFill>
            <a:srgbClr val="5CC6D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9" name="Callout line"/>
          <p:cNvSpPr txBox="1"/>
          <p:nvPr/>
        </p:nvSpPr>
        <p:spPr>
          <a:xfrm>
            <a:off x="1691640" y="3170682"/>
            <a:ext cx="8805672" cy="128930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400" b="0">
                <a:solidFill>
                  <a:srgbClr val="FFFFFF"/>
                </a:solidFill>
                <a:latin typeface="Syne"/>
              </a:rPr>
              <a:t>And the one we reversed: closed work orders were locked in v6.01 to protect TCO and billing — reopened again in v6.04, with warnings and difference-only posting.</a:t>
            </a:r>
          </a:p>
        </p:txBody>
      </p:sp>
    </p:spTree>
    <p:extLst>
      <p:ext uri="{BB962C8B-B14F-4D97-AF65-F5344CB8AC3E}">
        <p14:creationId xmlns:p14="http://schemas.microsoft.com/office/powerpoint/2010/main" val="13896029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FEWER KEYSTROKES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Four Things You No Longer Type Twice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2959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Clone work orders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Duplicate a work order instead of rebuilding it line by line.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6042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363474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image1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476" y="2231136"/>
            <a:ext cx="384048" cy="3840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3474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Smarter scheduling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3474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Task templates and providers that know in-house from external.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7220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644652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image1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256" y="2231136"/>
            <a:ext cx="384048" cy="38404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652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Mileage in bulk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4652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Update odometer readings for many vehicles in one pass.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98398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925830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ca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036" y="2231136"/>
            <a:ext cx="384048" cy="3840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258300" y="3017520"/>
            <a:ext cx="2080260" cy="77724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Reservations that run themselves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5830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Recurring patterns, clearer defaults, and less re-entry.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7" grpId="0" animBg="1"/>
      <p:bldP spid="18" grpId="0" animBg="1"/>
      <p:bldP spid="22" grpId="0" animBg="1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1"/>
          </p:nvPr>
        </p:nvSpPr>
        <p:spPr/>
        <p:txBody>
          <a:bodyPr>
            <a:noAutofit/>
          </a:bodyPr>
          <a:lstStyle/>
          <a:p>
            <a:r>
              <a:rPr sz="1800"/>
              <a:t>ALSO AT COMMAND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2"/>
          </p:nvPr>
        </p:nvSpPr>
        <p:spPr/>
        <p:txBody>
          <a:bodyPr>
            <a:noAutofit/>
          </a:bodyPr>
          <a:lstStyle/>
          <a:p>
            <a:r>
              <a:rPr sz="5400"/>
              <a:t>Digging deeper together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KEY CONTROL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Hardware-Agnostic Key Control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11064240" cy="777240"/>
          </a:xfrm>
          <a:prstGeom prst="roundRect">
            <a:avLst>
              <a:gd name="adj" fmla="val 531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14400" y="1783080"/>
            <a:ext cx="10332720" cy="7772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</a:pPr>
            <a:r>
              <a:rPr sz="1800" b="1">
                <a:solidFill>
                  <a:schemeClr val="bg1"/>
                </a:solidFill>
                <a:latin typeface="Syne"/>
              </a:rPr>
              <a:t>Groundwork laid in v6.02 — FleetCommander no longer cares which box you own.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48640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22959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Original Key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KSI. Keys locked behind a door, dispatched at a kiosk. 8–192 positions.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798064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072384" y="3063240"/>
            <a:ext cx="170078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 dirty="0">
                <a:solidFill>
                  <a:schemeClr val="tx2"/>
                </a:solidFill>
                <a:latin typeface="Syne"/>
              </a:rPr>
              <a:t>FleetCommander Go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72384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Key Café. Secure box, no kiosk — the driver's phone is the kiosk. 9–429 positions.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47488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321807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Keyless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21807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Invers. In-vehicle hardware; unlock by RFID card or phone.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296912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571231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Kiosk Only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71231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Keys on hooks, checked in and out at the kiosk or by phone.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546336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820656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Dispatcher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820656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 person at a counter. No hardware at all.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16FFE-F4F8-8639-B59C-C2C59EEA1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965FFDF-BBFA-25C5-0B81-DA39A9850FAB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KEY CONTROL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E1E27DD-996A-2C11-7C30-7E1FEBDD0EEC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Hardware-Agnostic Key Control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CC7F24D-7572-D760-D6E1-627176E210D1}"/>
              </a:ext>
            </a:extLst>
          </p:cNvPr>
          <p:cNvSpPr/>
          <p:nvPr/>
        </p:nvSpPr>
        <p:spPr>
          <a:xfrm>
            <a:off x="548640" y="1783080"/>
            <a:ext cx="11064240" cy="777240"/>
          </a:xfrm>
          <a:prstGeom prst="roundRect">
            <a:avLst>
              <a:gd name="adj" fmla="val 531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300F41-7FDE-3267-CDA5-3D53749A8F7D}"/>
              </a:ext>
            </a:extLst>
          </p:cNvPr>
          <p:cNvSpPr txBox="1"/>
          <p:nvPr/>
        </p:nvSpPr>
        <p:spPr>
          <a:xfrm>
            <a:off x="914400" y="1783080"/>
            <a:ext cx="10332720" cy="77724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</a:pPr>
            <a:r>
              <a:rPr sz="1800" b="1">
                <a:solidFill>
                  <a:schemeClr val="bg1"/>
                </a:solidFill>
                <a:latin typeface="Syne"/>
              </a:rPr>
              <a:t>Groundwork laid in v6.02 — FleetCommander no longer cares which box you own.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626D8F8-0380-01AA-BBF7-840F2BE49790}"/>
              </a:ext>
            </a:extLst>
          </p:cNvPr>
          <p:cNvSpPr/>
          <p:nvPr/>
        </p:nvSpPr>
        <p:spPr>
          <a:xfrm>
            <a:off x="548640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D230E9-D2C4-3051-4CF4-7DBA7900E2C6}"/>
              </a:ext>
            </a:extLst>
          </p:cNvPr>
          <p:cNvSpPr txBox="1"/>
          <p:nvPr/>
        </p:nvSpPr>
        <p:spPr>
          <a:xfrm>
            <a:off x="822959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Original Key Control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0455ED-825F-F75D-9EFF-B13FC2E8481B}"/>
              </a:ext>
            </a:extLst>
          </p:cNvPr>
          <p:cNvSpPr txBox="1"/>
          <p:nvPr/>
        </p:nvSpPr>
        <p:spPr>
          <a:xfrm>
            <a:off x="822959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KSI. Keys locked behind a door, dispatched at a kiosk. 8–192 positions.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EFE9156-BFAA-CC32-9814-2E7E502D7320}"/>
              </a:ext>
            </a:extLst>
          </p:cNvPr>
          <p:cNvSpPr/>
          <p:nvPr/>
        </p:nvSpPr>
        <p:spPr>
          <a:xfrm>
            <a:off x="2798064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25E3DD-3026-BA3E-7305-25BE26B57D07}"/>
              </a:ext>
            </a:extLst>
          </p:cNvPr>
          <p:cNvSpPr txBox="1"/>
          <p:nvPr/>
        </p:nvSpPr>
        <p:spPr>
          <a:xfrm>
            <a:off x="3072384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FleetCommander Go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4A0FCB-55FD-B5AA-21A5-2A620647D64F}"/>
              </a:ext>
            </a:extLst>
          </p:cNvPr>
          <p:cNvSpPr txBox="1"/>
          <p:nvPr/>
        </p:nvSpPr>
        <p:spPr>
          <a:xfrm>
            <a:off x="3072384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Key Café. Secure box, no kiosk — the driver's phone is the kiosk. 9–429 positions.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EB34DA2-C6F1-ECE9-33AD-8E5CA186DF80}"/>
              </a:ext>
            </a:extLst>
          </p:cNvPr>
          <p:cNvSpPr/>
          <p:nvPr/>
        </p:nvSpPr>
        <p:spPr>
          <a:xfrm>
            <a:off x="5047488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717D1CC-91DC-5F0D-04D1-44D7B13FF960}"/>
              </a:ext>
            </a:extLst>
          </p:cNvPr>
          <p:cNvSpPr txBox="1"/>
          <p:nvPr/>
        </p:nvSpPr>
        <p:spPr>
          <a:xfrm>
            <a:off x="5321807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Keyless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73DE06-1AC4-BEC4-FB82-C18B0125FF56}"/>
              </a:ext>
            </a:extLst>
          </p:cNvPr>
          <p:cNvSpPr txBox="1"/>
          <p:nvPr/>
        </p:nvSpPr>
        <p:spPr>
          <a:xfrm>
            <a:off x="5321807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Invers. In-vehicle hardware; unlock by RFID card or phone.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CF7D0-3A30-EF61-2C8E-8D697DC008AF}"/>
              </a:ext>
            </a:extLst>
          </p:cNvPr>
          <p:cNvSpPr/>
          <p:nvPr/>
        </p:nvSpPr>
        <p:spPr>
          <a:xfrm>
            <a:off x="7296912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EEA83F-6EB1-2128-487D-97FB639B01AE}"/>
              </a:ext>
            </a:extLst>
          </p:cNvPr>
          <p:cNvSpPr txBox="1"/>
          <p:nvPr/>
        </p:nvSpPr>
        <p:spPr>
          <a:xfrm>
            <a:off x="7571231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Kiosk Only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2CFC83-0C9D-81EF-5EC4-42D971CBF5DA}"/>
              </a:ext>
            </a:extLst>
          </p:cNvPr>
          <p:cNvSpPr txBox="1"/>
          <p:nvPr/>
        </p:nvSpPr>
        <p:spPr>
          <a:xfrm>
            <a:off x="7571231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Keys on hooks, checked in and out at the kiosk or by phone.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A54E65F-7EED-9D3C-54A9-5514010F4634}"/>
              </a:ext>
            </a:extLst>
          </p:cNvPr>
          <p:cNvSpPr/>
          <p:nvPr/>
        </p:nvSpPr>
        <p:spPr>
          <a:xfrm>
            <a:off x="9546336" y="2743200"/>
            <a:ext cx="2066543" cy="228600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69920F-12E5-86B0-FA4C-C3E83A68CD65}"/>
              </a:ext>
            </a:extLst>
          </p:cNvPr>
          <p:cNvSpPr txBox="1"/>
          <p:nvPr/>
        </p:nvSpPr>
        <p:spPr>
          <a:xfrm>
            <a:off x="9820656" y="3063240"/>
            <a:ext cx="1517903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300" b="1">
                <a:solidFill>
                  <a:schemeClr val="tx2"/>
                </a:solidFill>
                <a:latin typeface="Syne"/>
              </a:rPr>
              <a:t>Dispatcher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C25331-17BC-0A5A-B64C-AE6DD7EB57A9}"/>
              </a:ext>
            </a:extLst>
          </p:cNvPr>
          <p:cNvSpPr txBox="1"/>
          <p:nvPr/>
        </p:nvSpPr>
        <p:spPr>
          <a:xfrm>
            <a:off x="9820656" y="3794760"/>
            <a:ext cx="1517903" cy="10515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 person at a counter. No hardware at all.</a:t>
            </a:r>
          </a:p>
        </p:txBody>
      </p:sp>
      <p:sp>
        <p:nvSpPr>
          <p:cNvPr id="21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2" name="Callout panel"/>
          <p:cNvSpPr/>
          <p:nvPr/>
        </p:nvSpPr>
        <p:spPr>
          <a:xfrm>
            <a:off x="1005840" y="2569464"/>
            <a:ext cx="10177272" cy="2084831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3" name="Callout line"/>
          <p:cNvSpPr txBox="1"/>
          <p:nvPr/>
        </p:nvSpPr>
        <p:spPr>
          <a:xfrm>
            <a:off x="1691640" y="2880360"/>
            <a:ext cx="8805672" cy="128930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400" b="0" dirty="0">
                <a:solidFill>
                  <a:srgbClr val="FFFFFF"/>
                </a:solidFill>
                <a:latin typeface="Syne"/>
              </a:rPr>
              <a:t>Phelps takes all five apart in </a:t>
            </a:r>
            <a:r>
              <a:rPr sz="2400" b="1" dirty="0">
                <a:solidFill>
                  <a:srgbClr val="EFC87D"/>
                </a:solidFill>
                <a:latin typeface="Syne"/>
              </a:rPr>
              <a:t>Beyond the Software: </a:t>
            </a:r>
            <a:r>
              <a:rPr sz="2400" b="1" dirty="0" err="1">
                <a:solidFill>
                  <a:srgbClr val="EFC87D"/>
                </a:solidFill>
                <a:latin typeface="Syne"/>
              </a:rPr>
              <a:t>KeyCafe</a:t>
            </a:r>
            <a:r>
              <a:rPr sz="2400" b="1" dirty="0">
                <a:solidFill>
                  <a:srgbClr val="EFC87D"/>
                </a:solidFill>
                <a:latin typeface="Syne"/>
              </a:rPr>
              <a:t>, Invers &amp; the Connected Fleet</a:t>
            </a:r>
            <a:endParaRPr sz="2400" b="0" dirty="0">
              <a:solidFill>
                <a:srgbClr val="FFFFFF"/>
              </a:solidFill>
              <a:latin typeface="Syne"/>
            </a:endParaRPr>
          </a:p>
        </p:txBody>
      </p:sp>
      <p:sp>
        <p:nvSpPr>
          <p:cNvPr id="24" name="Callout pill"/>
          <p:cNvSpPr/>
          <p:nvPr/>
        </p:nvSpPr>
        <p:spPr>
          <a:xfrm>
            <a:off x="8227771" y="4379975"/>
            <a:ext cx="2452420" cy="548640"/>
          </a:xfrm>
          <a:prstGeom prst="roundRect">
            <a:avLst>
              <a:gd name="adj" fmla="val 50000"/>
            </a:avLst>
          </a:prstGeom>
          <a:solidFill>
            <a:srgbClr val="EFC8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Callout pill text"/>
          <p:cNvSpPr txBox="1"/>
          <p:nvPr/>
        </p:nvSpPr>
        <p:spPr>
          <a:xfrm>
            <a:off x="8227771" y="4379975"/>
            <a:ext cx="2452420" cy="54864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sz="1400" b="1" spc="170">
                <a:solidFill>
                  <a:srgbClr val="0B1F38"/>
                </a:solidFill>
                <a:latin typeface="Roboto"/>
              </a:rPr>
              <a:t>NEXT  ·  9:45 AM</a:t>
            </a:r>
          </a:p>
        </p:txBody>
      </p:sp>
    </p:spTree>
    <p:extLst>
      <p:ext uri="{BB962C8B-B14F-4D97-AF65-F5344CB8AC3E}">
        <p14:creationId xmlns:p14="http://schemas.microsoft.com/office/powerpoint/2010/main" val="10021720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NEW IN v6.04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Key Commander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k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68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TRACK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Not just vehicles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014215"/>
            <a:ext cx="2865120" cy="10607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Spare keys, mailrooms, equipment, lockers, offices — anything you secure, with its own grid and asset profiles.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2816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4648200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image26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796" y="2253996"/>
            <a:ext cx="384048" cy="3840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4820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ASSIGN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4820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Access groups by key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48200" y="4014215"/>
            <a:ext cx="2865120" cy="10607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Alongside vehicle access groups, assign keys to people and departments straight from the asset profile.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0768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8427720" y="2057400"/>
            <a:ext cx="777240" cy="77724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8" name="Picture 17" descr="image2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316" y="2253996"/>
            <a:ext cx="384048" cy="3840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42772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6"/>
                </a:solidFill>
                <a:latin typeface="Roboto"/>
              </a:rPr>
              <a:t>AUDIT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772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Who had it, and when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427720" y="4014215"/>
            <a:ext cx="2865120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Every check-out and check-in recorded, with In/Out and Asset Detail reports behind it.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EAA40-890D-C4D8-09BD-09D46E390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20988E-43FA-4688-AF05-DE2DE4D0E4E7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NEW IN v6.04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4356859-4540-CF5D-783D-ACDB38CB4B52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Key Commander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D6D891F-05C1-3708-A578-A0C6D7F970F0}"/>
              </a:ext>
            </a:extLst>
          </p:cNvPr>
          <p:cNvSpPr/>
          <p:nvPr/>
        </p:nvSpPr>
        <p:spPr>
          <a:xfrm>
            <a:off x="54864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F92600D-3C1D-F4E2-643D-3983BB122354}"/>
              </a:ext>
            </a:extLst>
          </p:cNvPr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key.png">
            <a:extLst>
              <a:ext uri="{FF2B5EF4-FFF2-40B4-BE49-F238E27FC236}">
                <a16:creationId xmlns:a16="http://schemas.microsoft.com/office/drawing/2014/main" id="{59E7BD9D-B49F-6603-69A0-27771EC157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A8C9F5-FC35-C610-EED3-C2FFC926FDC2}"/>
              </a:ext>
            </a:extLst>
          </p:cNvPr>
          <p:cNvSpPr txBox="1"/>
          <p:nvPr/>
        </p:nvSpPr>
        <p:spPr>
          <a:xfrm>
            <a:off x="86868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TRACK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CC2396-3D63-3145-1857-6E93EAC1B4C4}"/>
              </a:ext>
            </a:extLst>
          </p:cNvPr>
          <p:cNvSpPr txBox="1"/>
          <p:nvPr/>
        </p:nvSpPr>
        <p:spPr>
          <a:xfrm>
            <a:off x="86868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Not just vehicles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80323-958F-FD80-2632-3914BE3D7F43}"/>
              </a:ext>
            </a:extLst>
          </p:cNvPr>
          <p:cNvSpPr txBox="1"/>
          <p:nvPr/>
        </p:nvSpPr>
        <p:spPr>
          <a:xfrm>
            <a:off x="868680" y="4014215"/>
            <a:ext cx="2865120" cy="10607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Spare keys, mailrooms, equipment, lockers, offices — anything you secure, with its own grid and asset profiles.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49FE3C7-61DF-A864-C8F4-75B906C7E97B}"/>
              </a:ext>
            </a:extLst>
          </p:cNvPr>
          <p:cNvSpPr/>
          <p:nvPr/>
        </p:nvSpPr>
        <p:spPr>
          <a:xfrm>
            <a:off x="432816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F467981-236A-7531-BEF9-71FAE4EA6EAD}"/>
              </a:ext>
            </a:extLst>
          </p:cNvPr>
          <p:cNvSpPr/>
          <p:nvPr/>
        </p:nvSpPr>
        <p:spPr>
          <a:xfrm>
            <a:off x="4648200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image26.png">
            <a:extLst>
              <a:ext uri="{FF2B5EF4-FFF2-40B4-BE49-F238E27FC236}">
                <a16:creationId xmlns:a16="http://schemas.microsoft.com/office/drawing/2014/main" id="{775F4069-DCE5-49C3-B577-81F153380A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796" y="2253996"/>
            <a:ext cx="384048" cy="3840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B8022A9-7467-81EC-21BA-F8F5586948E3}"/>
              </a:ext>
            </a:extLst>
          </p:cNvPr>
          <p:cNvSpPr txBox="1"/>
          <p:nvPr/>
        </p:nvSpPr>
        <p:spPr>
          <a:xfrm>
            <a:off x="464820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ASSIGN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E0B754-19A8-B7D1-8C6F-161D969591E0}"/>
              </a:ext>
            </a:extLst>
          </p:cNvPr>
          <p:cNvSpPr txBox="1"/>
          <p:nvPr/>
        </p:nvSpPr>
        <p:spPr>
          <a:xfrm>
            <a:off x="464820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Access groups by key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50572A-FAAA-76EC-4130-2D1200EAB796}"/>
              </a:ext>
            </a:extLst>
          </p:cNvPr>
          <p:cNvSpPr txBox="1"/>
          <p:nvPr/>
        </p:nvSpPr>
        <p:spPr>
          <a:xfrm>
            <a:off x="4648200" y="4014215"/>
            <a:ext cx="2865120" cy="10607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Alongside vehicle access groups, assign keys to people and departments straight from the asset profile.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143D96E-B49F-8C97-C35E-040B74F97E34}"/>
              </a:ext>
            </a:extLst>
          </p:cNvPr>
          <p:cNvSpPr/>
          <p:nvPr/>
        </p:nvSpPr>
        <p:spPr>
          <a:xfrm>
            <a:off x="8107680" y="1783080"/>
            <a:ext cx="35052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BD5A429-8D8C-998B-2324-E5EE2441051E}"/>
              </a:ext>
            </a:extLst>
          </p:cNvPr>
          <p:cNvSpPr/>
          <p:nvPr/>
        </p:nvSpPr>
        <p:spPr>
          <a:xfrm>
            <a:off x="8427720" y="2057400"/>
            <a:ext cx="777240" cy="77724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8" name="Picture 17" descr="image20.png">
            <a:extLst>
              <a:ext uri="{FF2B5EF4-FFF2-40B4-BE49-F238E27FC236}">
                <a16:creationId xmlns:a16="http://schemas.microsoft.com/office/drawing/2014/main" id="{D01F23AB-24F5-F8F3-8D0A-066C9D2188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316" y="2253996"/>
            <a:ext cx="384048" cy="38404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FA8540F-1924-75A5-537C-4FE8D89CD92B}"/>
              </a:ext>
            </a:extLst>
          </p:cNvPr>
          <p:cNvSpPr txBox="1"/>
          <p:nvPr/>
        </p:nvSpPr>
        <p:spPr>
          <a:xfrm>
            <a:off x="8427720" y="3017520"/>
            <a:ext cx="2865120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6"/>
                </a:solidFill>
                <a:latin typeface="Roboto"/>
              </a:rPr>
              <a:t>AUDIT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EE400EC-3955-ED8B-6395-3BA4CA15C1FA}"/>
              </a:ext>
            </a:extLst>
          </p:cNvPr>
          <p:cNvSpPr txBox="1"/>
          <p:nvPr/>
        </p:nvSpPr>
        <p:spPr>
          <a:xfrm>
            <a:off x="8427720" y="3337560"/>
            <a:ext cx="2865120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Who had it, and when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BBB1D73-45CA-0C0F-916F-DCA4F137B26A}"/>
              </a:ext>
            </a:extLst>
          </p:cNvPr>
          <p:cNvSpPr txBox="1"/>
          <p:nvPr/>
        </p:nvSpPr>
        <p:spPr>
          <a:xfrm>
            <a:off x="8427720" y="4014215"/>
            <a:ext cx="2865120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Every check-out and check-in recorded, with In/Out and Asset Detail reports behind it.</a:t>
            </a:r>
          </a:p>
        </p:txBody>
      </p:sp>
      <p:sp>
        <p:nvSpPr>
          <p:cNvPr id="22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3" name="Callout panel"/>
          <p:cNvSpPr/>
          <p:nvPr/>
        </p:nvSpPr>
        <p:spPr>
          <a:xfrm>
            <a:off x="1005840" y="2569464"/>
            <a:ext cx="10177272" cy="2084831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4" name="Callout line"/>
          <p:cNvSpPr txBox="1"/>
          <p:nvPr/>
        </p:nvSpPr>
        <p:spPr>
          <a:xfrm>
            <a:off x="1691640" y="2880360"/>
            <a:ext cx="8805672" cy="121615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400" b="0">
                <a:solidFill>
                  <a:srgbClr val="FFFFFF"/>
                </a:solidFill>
                <a:latin typeface="Syne"/>
              </a:rPr>
              <a:t>Phelps gives </a:t>
            </a:r>
            <a:r>
              <a:rPr sz="2400" b="1">
                <a:solidFill>
                  <a:srgbClr val="EFC87D"/>
                </a:solidFill>
                <a:latin typeface="Syne"/>
              </a:rPr>
              <a:t>Key Management </a:t>
            </a:r>
            <a:r>
              <a:rPr sz="2400" b="0">
                <a:solidFill>
                  <a:srgbClr val="FFFFFF"/>
                </a:solidFill>
                <a:latin typeface="Syne"/>
              </a:rPr>
              <a:t>its own session — the dashboard, the kiosk button, relations back to vehicles, and the reports.</a:t>
            </a:r>
          </a:p>
        </p:txBody>
      </p:sp>
      <p:sp>
        <p:nvSpPr>
          <p:cNvPr id="25" name="Callout pill"/>
          <p:cNvSpPr/>
          <p:nvPr/>
        </p:nvSpPr>
        <p:spPr>
          <a:xfrm>
            <a:off x="7761427" y="4379975"/>
            <a:ext cx="2918764" cy="548640"/>
          </a:xfrm>
          <a:prstGeom prst="roundRect">
            <a:avLst>
              <a:gd name="adj" fmla="val 50000"/>
            </a:avLst>
          </a:prstGeom>
          <a:solidFill>
            <a:srgbClr val="EFC8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6" name="Callout pill text"/>
          <p:cNvSpPr txBox="1"/>
          <p:nvPr/>
        </p:nvSpPr>
        <p:spPr>
          <a:xfrm>
            <a:off x="7761427" y="4379975"/>
            <a:ext cx="2918764" cy="54864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sz="1400" b="1" spc="170">
                <a:solidFill>
                  <a:srgbClr val="0B1F38"/>
                </a:solidFill>
                <a:latin typeface="Roboto"/>
              </a:rPr>
              <a:t>THURSDAY  ·  10:00 AM</a:t>
            </a:r>
          </a:p>
        </p:txBody>
      </p:sp>
    </p:spTree>
    <p:extLst>
      <p:ext uri="{BB962C8B-B14F-4D97-AF65-F5344CB8AC3E}">
        <p14:creationId xmlns:p14="http://schemas.microsoft.com/office/powerpoint/2010/main" val="19171188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ACCOUNTS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Account Handling, Rebuilt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2959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Fields your way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 dropdown or free text, applied consistently across reservations, work orders, assets, profiles and kiosks.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6042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363474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image26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476" y="2231136"/>
            <a:ext cx="384048" cy="3840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3474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Multiple accounts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3474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Per entity — across usage types, locations, departments and site settings.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7220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644652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image1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256" y="2231136"/>
            <a:ext cx="384048" cy="38404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4652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Classification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4652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Account Type Classification, with account labels you configure yourself.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98398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925830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gea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036" y="2231136"/>
            <a:ext cx="384048" cy="3840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25830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One place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5830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Centralised account and billing settings, with the Billing tab always reachable.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7" grpId="0" animBg="1"/>
      <p:bldP spid="18" grpId="0" animBg="1"/>
      <p:bldP spid="22" grpId="0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4977F-B13C-3599-10A3-200FE4D19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9922FCB-0535-ED09-1F9E-148A807AC1C8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ACCOUNTS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A69AB41-1269-645A-A32A-035E96C63AA7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Account Handling, Rebuilt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B3B832B-F4C7-F05C-5F7E-26FF28C15AF5}"/>
              </a:ext>
            </a:extLst>
          </p:cNvPr>
          <p:cNvSpPr/>
          <p:nvPr/>
        </p:nvSpPr>
        <p:spPr>
          <a:xfrm>
            <a:off x="54864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509A6DD-7C7A-E3B6-809A-8781848D1D4B}"/>
              </a:ext>
            </a:extLst>
          </p:cNvPr>
          <p:cNvSpPr/>
          <p:nvPr/>
        </p:nvSpPr>
        <p:spPr>
          <a:xfrm>
            <a:off x="822959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20.png">
            <a:extLst>
              <a:ext uri="{FF2B5EF4-FFF2-40B4-BE49-F238E27FC236}">
                <a16:creationId xmlns:a16="http://schemas.microsoft.com/office/drawing/2014/main" id="{287D0762-5955-5F90-CD91-82D778F79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5" y="223113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DCFE4A-A293-48C4-3C81-95BD11C50B1E}"/>
              </a:ext>
            </a:extLst>
          </p:cNvPr>
          <p:cNvSpPr txBox="1"/>
          <p:nvPr/>
        </p:nvSpPr>
        <p:spPr>
          <a:xfrm>
            <a:off x="822959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Fields your way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37AE57-BF37-52BE-7E06-F5CA6BE7027B}"/>
              </a:ext>
            </a:extLst>
          </p:cNvPr>
          <p:cNvSpPr txBox="1"/>
          <p:nvPr/>
        </p:nvSpPr>
        <p:spPr>
          <a:xfrm>
            <a:off x="822959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 dropdown or free text, applied consistently across reservations, work orders, assets, profiles and kiosks.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235E586-D28D-C677-3368-EBE4C87BC01B}"/>
              </a:ext>
            </a:extLst>
          </p:cNvPr>
          <p:cNvSpPr/>
          <p:nvPr/>
        </p:nvSpPr>
        <p:spPr>
          <a:xfrm>
            <a:off x="336042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490E0A9-A993-66D0-2C3C-CBD79D6B71BB}"/>
              </a:ext>
            </a:extLst>
          </p:cNvPr>
          <p:cNvSpPr/>
          <p:nvPr/>
        </p:nvSpPr>
        <p:spPr>
          <a:xfrm>
            <a:off x="363474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1" name="Picture 10" descr="image26.png">
            <a:extLst>
              <a:ext uri="{FF2B5EF4-FFF2-40B4-BE49-F238E27FC236}">
                <a16:creationId xmlns:a16="http://schemas.microsoft.com/office/drawing/2014/main" id="{8CEEFABD-5CFE-BAB6-5643-1AE7FDACC6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476" y="2231136"/>
            <a:ext cx="384048" cy="38404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A334A94-B75C-C82E-61DF-470EEC9550B6}"/>
              </a:ext>
            </a:extLst>
          </p:cNvPr>
          <p:cNvSpPr txBox="1"/>
          <p:nvPr/>
        </p:nvSpPr>
        <p:spPr>
          <a:xfrm>
            <a:off x="363474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Multiple accounts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8E6321-9F64-7DC1-0830-5C8481E349B7}"/>
              </a:ext>
            </a:extLst>
          </p:cNvPr>
          <p:cNvSpPr txBox="1"/>
          <p:nvPr/>
        </p:nvSpPr>
        <p:spPr>
          <a:xfrm>
            <a:off x="363474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Per entity — across usage types, locations, departments and site settings.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D4F92FF-92DB-844D-6BE9-6D8A4DBC1390}"/>
              </a:ext>
            </a:extLst>
          </p:cNvPr>
          <p:cNvSpPr/>
          <p:nvPr/>
        </p:nvSpPr>
        <p:spPr>
          <a:xfrm>
            <a:off x="617220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DC5F8A2-175C-054C-B9BF-09E1C54F5E33}"/>
              </a:ext>
            </a:extLst>
          </p:cNvPr>
          <p:cNvSpPr/>
          <p:nvPr/>
        </p:nvSpPr>
        <p:spPr>
          <a:xfrm>
            <a:off x="644652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6" name="Picture 15" descr="image10.png">
            <a:extLst>
              <a:ext uri="{FF2B5EF4-FFF2-40B4-BE49-F238E27FC236}">
                <a16:creationId xmlns:a16="http://schemas.microsoft.com/office/drawing/2014/main" id="{88D95C8A-311D-0485-3C0B-4012308536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256" y="2231136"/>
            <a:ext cx="384048" cy="38404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93D5229-744D-D38D-2CB4-F6C798D47991}"/>
              </a:ext>
            </a:extLst>
          </p:cNvPr>
          <p:cNvSpPr txBox="1"/>
          <p:nvPr/>
        </p:nvSpPr>
        <p:spPr>
          <a:xfrm>
            <a:off x="644652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Classification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2B0DD2-BB7E-B957-1D71-EC950AB8399C}"/>
              </a:ext>
            </a:extLst>
          </p:cNvPr>
          <p:cNvSpPr txBox="1"/>
          <p:nvPr/>
        </p:nvSpPr>
        <p:spPr>
          <a:xfrm>
            <a:off x="644652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Account Type Classification, with account labels you configure yourself.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E938504-24FD-6BF1-96EB-386F00F8CA26}"/>
              </a:ext>
            </a:extLst>
          </p:cNvPr>
          <p:cNvSpPr/>
          <p:nvPr/>
        </p:nvSpPr>
        <p:spPr>
          <a:xfrm>
            <a:off x="8983980" y="1783080"/>
            <a:ext cx="2628900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7B00C83-8A61-228B-E159-523518D94837}"/>
              </a:ext>
            </a:extLst>
          </p:cNvPr>
          <p:cNvSpPr/>
          <p:nvPr/>
        </p:nvSpPr>
        <p:spPr>
          <a:xfrm>
            <a:off x="9258300" y="2057400"/>
            <a:ext cx="731520" cy="73152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1" name="Picture 20" descr="gear.png">
            <a:extLst>
              <a:ext uri="{FF2B5EF4-FFF2-40B4-BE49-F238E27FC236}">
                <a16:creationId xmlns:a16="http://schemas.microsoft.com/office/drawing/2014/main" id="{8F8AE67B-2598-B273-F9BC-BA66BF1CA6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036" y="2231136"/>
            <a:ext cx="384048" cy="38404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6C365C2-C19F-93F4-D899-0E68E05DB03D}"/>
              </a:ext>
            </a:extLst>
          </p:cNvPr>
          <p:cNvSpPr txBox="1"/>
          <p:nvPr/>
        </p:nvSpPr>
        <p:spPr>
          <a:xfrm>
            <a:off x="9258300" y="3017520"/>
            <a:ext cx="2080260" cy="685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1700" b="1">
                <a:solidFill>
                  <a:schemeClr val="tx2"/>
                </a:solidFill>
                <a:latin typeface="Syne"/>
              </a:rPr>
              <a:t>One place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7C3B1A7-2045-0B55-E9EE-273B60B0D03D}"/>
              </a:ext>
            </a:extLst>
          </p:cNvPr>
          <p:cNvSpPr txBox="1"/>
          <p:nvPr/>
        </p:nvSpPr>
        <p:spPr>
          <a:xfrm>
            <a:off x="9258300" y="3749039"/>
            <a:ext cx="2080260" cy="10972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2000"/>
              </a:lnSpc>
            </a:pPr>
            <a:r>
              <a:rPr sz="1250" b="0">
                <a:solidFill>
                  <a:schemeClr val="tx1"/>
                </a:solidFill>
                <a:latin typeface="Roboto"/>
              </a:rPr>
              <a:t>Centralised account and billing settings, with the Billing tab always reachable.</a:t>
            </a:r>
          </a:p>
        </p:txBody>
      </p:sp>
      <p:sp>
        <p:nvSpPr>
          <p:cNvPr id="24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Callout panel"/>
          <p:cNvSpPr/>
          <p:nvPr/>
        </p:nvSpPr>
        <p:spPr>
          <a:xfrm>
            <a:off x="1005840" y="2569464"/>
            <a:ext cx="10177272" cy="2084831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6" name="Callout line"/>
          <p:cNvSpPr txBox="1"/>
          <p:nvPr/>
        </p:nvSpPr>
        <p:spPr>
          <a:xfrm>
            <a:off x="1691640" y="2880360"/>
            <a:ext cx="8805672" cy="128930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400" b="0">
                <a:solidFill>
                  <a:srgbClr val="FFFFFF"/>
                </a:solidFill>
                <a:latin typeface="Syne"/>
              </a:rPr>
              <a:t>Helen's </a:t>
            </a:r>
            <a:r>
              <a:rPr sz="2400" b="1">
                <a:solidFill>
                  <a:srgbClr val="EFC87D"/>
                </a:solidFill>
                <a:latin typeface="Syne"/>
              </a:rPr>
              <a:t>Configurable Billing Exports </a:t>
            </a:r>
            <a:r>
              <a:rPr sz="2400" b="0">
                <a:solidFill>
                  <a:srgbClr val="FFFFFF"/>
                </a:solidFill>
                <a:latin typeface="Syne"/>
              </a:rPr>
              <a:t>session builds a reusable export template in a five-step wizard — mapping, rules, preview, publish.</a:t>
            </a:r>
          </a:p>
        </p:txBody>
      </p:sp>
      <p:sp>
        <p:nvSpPr>
          <p:cNvPr id="27" name="Callout pill"/>
          <p:cNvSpPr/>
          <p:nvPr/>
        </p:nvSpPr>
        <p:spPr>
          <a:xfrm>
            <a:off x="7854696" y="4379975"/>
            <a:ext cx="2825496" cy="548640"/>
          </a:xfrm>
          <a:prstGeom prst="roundRect">
            <a:avLst>
              <a:gd name="adj" fmla="val 50000"/>
            </a:avLst>
          </a:prstGeom>
          <a:solidFill>
            <a:srgbClr val="EFC8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8" name="Callout pill text"/>
          <p:cNvSpPr txBox="1"/>
          <p:nvPr/>
        </p:nvSpPr>
        <p:spPr>
          <a:xfrm>
            <a:off x="7854696" y="4379975"/>
            <a:ext cx="2825496" cy="54864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sz="1400" b="1" spc="170">
                <a:solidFill>
                  <a:srgbClr val="0B1F38"/>
                </a:solidFill>
                <a:latin typeface="Roboto"/>
              </a:rPr>
              <a:t>THURSDAY  ·  1:00 PM</a:t>
            </a:r>
          </a:p>
        </p:txBody>
      </p:sp>
    </p:spTree>
    <p:extLst>
      <p:ext uri="{BB962C8B-B14F-4D97-AF65-F5344CB8AC3E}">
        <p14:creationId xmlns:p14="http://schemas.microsoft.com/office/powerpoint/2010/main" val="31864809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REPORTING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Seventeen Changes, One Coming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1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SHIPPED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Reports you already have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Seventeen reporting changes landed in the last year — Vehicle Usage, Motor Pool Utilization, Cancellations and TCO all answer more than they used to.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image19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NEXT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Report Center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Build custom reports, run them on demand, schedule delivery, share them. Initial release mid-November to select clients.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AD46A4-E9E6-23FF-E3B7-07C1406B5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DB9C816-40D3-62A1-854F-554AC6E28A55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REPORTING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B23817B-BE4C-BE85-9CF8-A10B9B0CED21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Seventeen Changes, One Coming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1B4DFB-674C-041C-E521-0AE83DC87592}"/>
              </a:ext>
            </a:extLst>
          </p:cNvPr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FB7E474-BDA8-FCB7-F04D-674F1117610B}"/>
              </a:ext>
            </a:extLst>
          </p:cNvPr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12.png">
            <a:extLst>
              <a:ext uri="{FF2B5EF4-FFF2-40B4-BE49-F238E27FC236}">
                <a16:creationId xmlns:a16="http://schemas.microsoft.com/office/drawing/2014/main" id="{47C97902-3A47-77F9-4294-C5FF61D84F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3804F5-433F-3D63-ACAC-2216A9FAD500}"/>
              </a:ext>
            </a:extLst>
          </p:cNvPr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SHIPPED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3EF11E-154D-9922-BB26-5C453E51F6E1}"/>
              </a:ext>
            </a:extLst>
          </p:cNvPr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Reports you already have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FA88A8-92B2-E6ED-7E9C-43841B1EA89B}"/>
              </a:ext>
            </a:extLst>
          </p:cNvPr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Seventeen reporting changes landed in the last year — Vehicle Usage, Motor Pool Utilization, Cancellations and TCO all answer more than they used to.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13B4407-055A-7BCD-3314-E10F3FA64FCE}"/>
              </a:ext>
            </a:extLst>
          </p:cNvPr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3C94A33-3774-DB22-4E47-4AE1A0375566}"/>
              </a:ext>
            </a:extLst>
          </p:cNvPr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image19.png">
            <a:extLst>
              <a:ext uri="{FF2B5EF4-FFF2-40B4-BE49-F238E27FC236}">
                <a16:creationId xmlns:a16="http://schemas.microsoft.com/office/drawing/2014/main" id="{42159B4D-5F10-8171-6AD5-EF258AFE5B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1E4D61C-9BA0-5E7E-A9BC-2F0CA902986B}"/>
              </a:ext>
            </a:extLst>
          </p:cNvPr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NEXT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3BE44E-0C5D-E167-5797-0CFFD133AFF3}"/>
              </a:ext>
            </a:extLst>
          </p:cNvPr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Report Center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FFE25C-4F28-45BB-94AE-C81BB648F889}"/>
              </a:ext>
            </a:extLst>
          </p:cNvPr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Build custom reports, run them on demand, schedule delivery, share them. Initial release mid-November to select clients.</a:t>
            </a:r>
          </a:p>
        </p:txBody>
      </p:sp>
      <p:sp>
        <p:nvSpPr>
          <p:cNvPr id="16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7" name="Callout panel"/>
          <p:cNvSpPr/>
          <p:nvPr/>
        </p:nvSpPr>
        <p:spPr>
          <a:xfrm>
            <a:off x="1005840" y="2569464"/>
            <a:ext cx="10177272" cy="2084831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3" name="Callout line"/>
          <p:cNvSpPr txBox="1"/>
          <p:nvPr/>
        </p:nvSpPr>
        <p:spPr>
          <a:xfrm>
            <a:off x="1691640" y="2880360"/>
            <a:ext cx="8805672" cy="128930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sz="2400" b="0">
                <a:solidFill>
                  <a:srgbClr val="FFFFFF"/>
                </a:solidFill>
                <a:latin typeface="Syne"/>
              </a:rPr>
              <a:t>Dave demos </a:t>
            </a:r>
            <a:r>
              <a:rPr sz="2400" b="1">
                <a:solidFill>
                  <a:srgbClr val="EFC87D"/>
                </a:solidFill>
                <a:latin typeface="Syne"/>
              </a:rPr>
              <a:t>Report Center </a:t>
            </a:r>
            <a:r>
              <a:rPr sz="2400" b="0">
                <a:solidFill>
                  <a:srgbClr val="FFFFFF"/>
                </a:solidFill>
                <a:latin typeface="Syne"/>
              </a:rPr>
              <a:t>— and at 9:00 he and Mike run </a:t>
            </a:r>
            <a:r>
              <a:rPr sz="2400" b="1">
                <a:solidFill>
                  <a:srgbClr val="EFC87D"/>
                </a:solidFill>
                <a:latin typeface="Syne"/>
              </a:rPr>
              <a:t>Analyze &amp; Advocate with AI</a:t>
            </a:r>
            <a:r>
              <a:rPr sz="2400" b="0">
                <a:solidFill>
                  <a:srgbClr val="FFFFFF"/>
                </a:solidFill>
                <a:latin typeface="Syne"/>
              </a:rPr>
              <a:t>, on turning any of this into a story your leadership reads.</a:t>
            </a:r>
          </a:p>
        </p:txBody>
      </p:sp>
      <p:sp>
        <p:nvSpPr>
          <p:cNvPr id="24" name="Callout pill"/>
          <p:cNvSpPr/>
          <p:nvPr/>
        </p:nvSpPr>
        <p:spPr>
          <a:xfrm>
            <a:off x="7761427" y="4379975"/>
            <a:ext cx="2918764" cy="548640"/>
          </a:xfrm>
          <a:prstGeom prst="roundRect">
            <a:avLst>
              <a:gd name="adj" fmla="val 50000"/>
            </a:avLst>
          </a:prstGeom>
          <a:solidFill>
            <a:srgbClr val="EFC8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5" name="Callout pill text"/>
          <p:cNvSpPr txBox="1"/>
          <p:nvPr/>
        </p:nvSpPr>
        <p:spPr>
          <a:xfrm>
            <a:off x="7761427" y="4379975"/>
            <a:ext cx="2918764" cy="54864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sz="1400" b="1" spc="170">
                <a:solidFill>
                  <a:srgbClr val="0B1F38"/>
                </a:solidFill>
                <a:latin typeface="Roboto"/>
              </a:rPr>
              <a:t>THURSDAY  ·  11:15 AM</a:t>
            </a:r>
          </a:p>
        </p:txBody>
      </p:sp>
    </p:spTree>
    <p:extLst>
      <p:ext uri="{BB962C8B-B14F-4D97-AF65-F5344CB8AC3E}">
        <p14:creationId xmlns:p14="http://schemas.microsoft.com/office/powerpoint/2010/main" val="18369466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NO WAITING ON US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Find All of It Yourself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84F7211-7A64-3F04-D351-456AAFD771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6696" y="55617"/>
            <a:ext cx="6295961" cy="6289206"/>
          </a:xfrm>
          <a:prstGeom prst="rect">
            <a:avLst/>
          </a:prstGeom>
        </p:spPr>
      </p:pic>
      <p:sp>
        <p:nvSpPr>
          <p:cNvPr id="25" name="Point 1"/>
          <p:cNvSpPr txBox="1"/>
          <p:nvPr/>
        </p:nvSpPr>
        <p:spPr>
          <a:xfrm>
            <a:off x="548640" y="1783080"/>
            <a:ext cx="5212080" cy="8229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F58220"/>
                </a:solidFill>
                <a:latin typeface="Syne"/>
              </a:rPr>
              <a:t>01</a:t>
            </a:r>
            <a:r>
              <a:rPr sz="1400" b="0">
                <a:solidFill>
                  <a:srgbClr val="F58220"/>
                </a:solidFill>
                <a:latin typeface="Roboto"/>
              </a:rPr>
              <a:t>   </a:t>
            </a:r>
            <a:r>
              <a:rPr sz="950" b="1" spc="140">
                <a:solidFill>
                  <a:srgbClr val="F58220"/>
                </a:solidFill>
                <a:latin typeface="Roboto"/>
              </a:rPr>
              <a:t>WHERE TO LOOK</a:t>
            </a:r>
          </a:p>
          <a:p>
            <a:pPr algn="l">
              <a:lnSpc>
                <a:spcPct val="95000"/>
              </a:lnSpc>
              <a:spcBef>
                <a:spcPts val="400"/>
              </a:spcBef>
            </a:pPr>
            <a:r>
              <a:rPr sz="1800" b="1">
                <a:solidFill>
                  <a:srgbClr val="0B1F38"/>
                </a:solidFill>
                <a:latin typeface="Syne"/>
              </a:rPr>
              <a:t>Information, then Help</a:t>
            </a:r>
          </a:p>
          <a:p>
            <a:pPr algn="l">
              <a:lnSpc>
                <a:spcPct val="110000"/>
              </a:lnSpc>
              <a:spcBef>
                <a:spcPts val="400"/>
              </a:spcBef>
            </a:pPr>
            <a:r>
              <a:rPr sz="1150" b="0">
                <a:solidFill>
                  <a:srgbClr val="1A1A1A"/>
                </a:solidFill>
                <a:latin typeface="Roboto"/>
              </a:rPr>
              <a:t>Only available to users with Admin-level permission.</a:t>
            </a:r>
          </a:p>
        </p:txBody>
      </p:sp>
      <p:sp>
        <p:nvSpPr>
          <p:cNvPr id="27" name="Point 2"/>
          <p:cNvSpPr txBox="1"/>
          <p:nvPr/>
        </p:nvSpPr>
        <p:spPr>
          <a:xfrm>
            <a:off x="548640" y="2752344"/>
            <a:ext cx="5212080" cy="8229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F58220"/>
                </a:solidFill>
                <a:latin typeface="Syne"/>
              </a:rPr>
              <a:t>02</a:t>
            </a:r>
            <a:r>
              <a:rPr sz="1400" b="0">
                <a:solidFill>
                  <a:srgbClr val="F58220"/>
                </a:solidFill>
                <a:latin typeface="Roboto"/>
              </a:rPr>
              <a:t>   </a:t>
            </a:r>
            <a:r>
              <a:rPr sz="950" b="1" spc="140">
                <a:solidFill>
                  <a:srgbClr val="F58220"/>
                </a:solidFill>
                <a:latin typeface="Roboto"/>
              </a:rPr>
              <a:t>EVERY RELEASE</a:t>
            </a:r>
          </a:p>
          <a:p>
            <a:pPr algn="l">
              <a:lnSpc>
                <a:spcPct val="95000"/>
              </a:lnSpc>
              <a:spcBef>
                <a:spcPts val="400"/>
              </a:spcBef>
            </a:pPr>
            <a:r>
              <a:rPr sz="1800" b="1">
                <a:solidFill>
                  <a:srgbClr val="0B1F38"/>
                </a:solidFill>
                <a:latin typeface="Syne"/>
              </a:rPr>
              <a:t>The release notes link</a:t>
            </a:r>
          </a:p>
          <a:p>
            <a:pPr algn="l">
              <a:lnSpc>
                <a:spcPct val="110000"/>
              </a:lnSpc>
              <a:spcBef>
                <a:spcPts val="400"/>
              </a:spcBef>
            </a:pPr>
            <a:r>
              <a:rPr sz="1150" b="0">
                <a:solidFill>
                  <a:srgbClr val="1A1A1A"/>
                </a:solidFill>
                <a:latin typeface="Roboto"/>
              </a:rPr>
              <a:t>“Click here for our latest release notes” — always current.</a:t>
            </a:r>
          </a:p>
        </p:txBody>
      </p:sp>
      <p:sp>
        <p:nvSpPr>
          <p:cNvPr id="29" name="Point 3"/>
          <p:cNvSpPr txBox="1"/>
          <p:nvPr/>
        </p:nvSpPr>
        <p:spPr>
          <a:xfrm>
            <a:off x="548640" y="3721608"/>
            <a:ext cx="5212080" cy="8229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F58220"/>
                </a:solidFill>
                <a:latin typeface="Syne"/>
              </a:rPr>
              <a:t>03</a:t>
            </a:r>
            <a:r>
              <a:rPr sz="1400" b="0">
                <a:solidFill>
                  <a:srgbClr val="F58220"/>
                </a:solidFill>
                <a:latin typeface="Roboto"/>
              </a:rPr>
              <a:t>   </a:t>
            </a:r>
            <a:r>
              <a:rPr sz="950" b="1" spc="140">
                <a:solidFill>
                  <a:srgbClr val="F58220"/>
                </a:solidFill>
                <a:latin typeface="Roboto"/>
              </a:rPr>
              <a:t>WHAT YOU’RE RUNNING</a:t>
            </a:r>
          </a:p>
          <a:p>
            <a:pPr algn="l">
              <a:lnSpc>
                <a:spcPct val="95000"/>
              </a:lnSpc>
              <a:spcBef>
                <a:spcPts val="400"/>
              </a:spcBef>
            </a:pPr>
            <a:r>
              <a:rPr sz="1800" b="1">
                <a:solidFill>
                  <a:srgbClr val="0B1F38"/>
                </a:solidFill>
                <a:latin typeface="Syne"/>
              </a:rPr>
              <a:t>Your build version</a:t>
            </a:r>
          </a:p>
          <a:p>
            <a:pPr algn="l">
              <a:lnSpc>
                <a:spcPct val="110000"/>
              </a:lnSpc>
              <a:spcBef>
                <a:spcPts val="400"/>
              </a:spcBef>
            </a:pPr>
            <a:r>
              <a:rPr sz="1150" b="0">
                <a:solidFill>
                  <a:srgbClr val="1A1A1A"/>
                </a:solidFill>
                <a:latin typeface="Roboto"/>
              </a:rPr>
              <a:t>Shown right below the release notes link.</a:t>
            </a:r>
          </a:p>
        </p:txBody>
      </p:sp>
      <p:sp>
        <p:nvSpPr>
          <p:cNvPr id="31" name="Point 4"/>
          <p:cNvSpPr txBox="1"/>
          <p:nvPr/>
        </p:nvSpPr>
        <p:spPr>
          <a:xfrm>
            <a:off x="548640" y="4690872"/>
            <a:ext cx="5212080" cy="8229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3773BC"/>
                </a:solidFill>
                <a:latin typeface="Syne"/>
              </a:rPr>
              <a:t>04</a:t>
            </a:r>
            <a:r>
              <a:rPr sz="1400" b="0">
                <a:solidFill>
                  <a:srgbClr val="3773BC"/>
                </a:solidFill>
                <a:latin typeface="Roboto"/>
              </a:rPr>
              <a:t>   </a:t>
            </a:r>
            <a:r>
              <a:rPr sz="950" b="1" spc="140">
                <a:solidFill>
                  <a:srgbClr val="3773BC"/>
                </a:solidFill>
                <a:latin typeface="Roboto"/>
              </a:rPr>
              <a:t>KNOWLEDGE BASE</a:t>
            </a:r>
          </a:p>
          <a:p>
            <a:pPr algn="l">
              <a:lnSpc>
                <a:spcPct val="95000"/>
              </a:lnSpc>
              <a:spcBef>
                <a:spcPts val="400"/>
              </a:spcBef>
            </a:pPr>
            <a:r>
              <a:rPr sz="1800" b="1">
                <a:solidFill>
                  <a:srgbClr val="0B1F38"/>
                </a:solidFill>
                <a:latin typeface="Syne"/>
              </a:rPr>
              <a:t>FC Drive Help Center link</a:t>
            </a:r>
          </a:p>
          <a:p>
            <a:pPr algn="l">
              <a:lnSpc>
                <a:spcPct val="110000"/>
              </a:lnSpc>
              <a:spcBef>
                <a:spcPts val="400"/>
              </a:spcBef>
            </a:pPr>
            <a:r>
              <a:rPr sz="1150" b="0">
                <a:solidFill>
                  <a:srgbClr val="1A1A1A"/>
                </a:solidFill>
                <a:latin typeface="Roboto"/>
              </a:rPr>
              <a:t>Documentation, articles, videos, and chat-bot.</a:t>
            </a:r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F63F3E97-C3A2-D2AD-981A-0553D0F4A2F7}"/>
              </a:ext>
            </a:extLst>
          </p:cNvPr>
          <p:cNvSpPr/>
          <p:nvPr/>
        </p:nvSpPr>
        <p:spPr>
          <a:xfrm>
            <a:off x="9711559" y="1040860"/>
            <a:ext cx="2375338" cy="204280"/>
          </a:xfrm>
          <a:prstGeom prst="rect">
            <a:avLst/>
          </a:prstGeom>
          <a:solidFill>
            <a:srgbClr val="D3DEE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50E003A1-3DF5-EC8B-49F5-FA5839A1B790}"/>
              </a:ext>
            </a:extLst>
          </p:cNvPr>
          <p:cNvSpPr/>
          <p:nvPr/>
        </p:nvSpPr>
        <p:spPr>
          <a:xfrm>
            <a:off x="9076018" y="2995940"/>
            <a:ext cx="2375338" cy="204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WHERE THIS GOES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You've Seen Phase One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1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PHASE 1  ·  SHIPPED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The last fifty minutes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1,346 items. A rebuilt platform, a new interface, hardware-agnostic key control, and a maintenance module that asks you to type less.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image2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PHASE 2  ·  NEXT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More of the same, faster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More screens in the new UI, a Notification Center, Report Center templates and AI insights, enhanced keyless dispatch, configurable billing files.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C9ADB-82CC-632B-8F9F-D0CA2DC6E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0728839-1C9B-88A5-6F09-AE75FAB19F15}"/>
              </a:ext>
            </a:extLst>
          </p:cNvPr>
          <p:cNvSpPr>
            <a:spLocks noGrp="1"/>
          </p:cNvSpPr>
          <p:nvPr>
            <p:ph type="body" idx="103"/>
          </p:nvPr>
        </p:nvSpPr>
        <p:spPr/>
        <p:txBody>
          <a:bodyPr>
            <a:noAutofit/>
          </a:bodyPr>
          <a:lstStyle/>
          <a:p>
            <a:r>
              <a:rPr sz="1300"/>
              <a:t>WHERE THIS GOES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2B6BFE-B49B-6B66-614D-F92D221EE098}"/>
              </a:ext>
            </a:extLst>
          </p:cNvPr>
          <p:cNvSpPr>
            <a:spLocks noGrp="1"/>
          </p:cNvSpPr>
          <p:nvPr>
            <p:ph type="title" idx="104"/>
          </p:nvPr>
        </p:nvSpPr>
        <p:spPr/>
        <p:txBody>
          <a:bodyPr>
            <a:noAutofit/>
          </a:bodyPr>
          <a:lstStyle/>
          <a:p>
            <a:r>
              <a:rPr sz="3600"/>
              <a:t>You've Seen Phase One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5F81CFB-375C-6334-984D-73AB444CFF6E}"/>
              </a:ext>
            </a:extLst>
          </p:cNvPr>
          <p:cNvSpPr/>
          <p:nvPr/>
        </p:nvSpPr>
        <p:spPr>
          <a:xfrm>
            <a:off x="548640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295B21E-9CA8-6F2D-C86F-25195C719BC8}"/>
              </a:ext>
            </a:extLst>
          </p:cNvPr>
          <p:cNvSpPr/>
          <p:nvPr/>
        </p:nvSpPr>
        <p:spPr>
          <a:xfrm>
            <a:off x="868680" y="2057400"/>
            <a:ext cx="777240" cy="7772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6" name="Picture 5" descr="image17.png">
            <a:extLst>
              <a:ext uri="{FF2B5EF4-FFF2-40B4-BE49-F238E27FC236}">
                <a16:creationId xmlns:a16="http://schemas.microsoft.com/office/drawing/2014/main" id="{E7276285-CC6C-2DD9-49D5-DB43D2FB8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76" y="2253996"/>
            <a:ext cx="384048" cy="38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82FF7D5-72C7-9E13-9AE3-5EE63C83C3EE}"/>
              </a:ext>
            </a:extLst>
          </p:cNvPr>
          <p:cNvSpPr txBox="1"/>
          <p:nvPr/>
        </p:nvSpPr>
        <p:spPr>
          <a:xfrm>
            <a:off x="868680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1"/>
                </a:solidFill>
                <a:latin typeface="Roboto"/>
              </a:rPr>
              <a:t>PHASE 1  ·  SHIPPED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BD913A-F852-A5E7-5042-3195793FDCB4}"/>
              </a:ext>
            </a:extLst>
          </p:cNvPr>
          <p:cNvSpPr txBox="1"/>
          <p:nvPr/>
        </p:nvSpPr>
        <p:spPr>
          <a:xfrm>
            <a:off x="868680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The last fifty minutes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FDC9AA-C7B6-AC04-F1A2-D0F221E0DF31}"/>
              </a:ext>
            </a:extLst>
          </p:cNvPr>
          <p:cNvSpPr txBox="1"/>
          <p:nvPr/>
        </p:nvSpPr>
        <p:spPr>
          <a:xfrm>
            <a:off x="868680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1,346 items. A rebuilt platform, a new interface, hardware-agnostic key control, and a maintenance module that asks you to type less.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D1234B0-81E2-E258-2B39-B74B6656B2CE}"/>
              </a:ext>
            </a:extLst>
          </p:cNvPr>
          <p:cNvSpPr/>
          <p:nvPr/>
        </p:nvSpPr>
        <p:spPr>
          <a:xfrm>
            <a:off x="6217919" y="1783080"/>
            <a:ext cx="5394959" cy="3246120"/>
          </a:xfrm>
          <a:prstGeom prst="roundRect">
            <a:avLst>
              <a:gd name="adj" fmla="val 531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C686A25-9F51-864B-47E0-0F15E960E390}"/>
              </a:ext>
            </a:extLst>
          </p:cNvPr>
          <p:cNvSpPr/>
          <p:nvPr/>
        </p:nvSpPr>
        <p:spPr>
          <a:xfrm>
            <a:off x="6537959" y="2057400"/>
            <a:ext cx="777240" cy="77724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12" name="Picture 11" descr="image21.png">
            <a:extLst>
              <a:ext uri="{FF2B5EF4-FFF2-40B4-BE49-F238E27FC236}">
                <a16:creationId xmlns:a16="http://schemas.microsoft.com/office/drawing/2014/main" id="{FDCD8DFC-4173-6FA1-B016-AD57883AC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555" y="2253996"/>
            <a:ext cx="384048" cy="3840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230D4A4-D97F-CAC9-2FD9-5041E95D42EF}"/>
              </a:ext>
            </a:extLst>
          </p:cNvPr>
          <p:cNvSpPr txBox="1"/>
          <p:nvPr/>
        </p:nvSpPr>
        <p:spPr>
          <a:xfrm>
            <a:off x="6537959" y="3017520"/>
            <a:ext cx="4754879" cy="2743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/>
            <a:r>
              <a:rPr sz="1200" b="1">
                <a:solidFill>
                  <a:schemeClr val="accent3"/>
                </a:solidFill>
                <a:latin typeface="Roboto"/>
              </a:rPr>
              <a:t>PHASE 2  ·  NEXT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74CDDB-2B23-7A00-70BF-8FC60F395C5B}"/>
              </a:ext>
            </a:extLst>
          </p:cNvPr>
          <p:cNvSpPr txBox="1"/>
          <p:nvPr/>
        </p:nvSpPr>
        <p:spPr>
          <a:xfrm>
            <a:off x="6537959" y="3337560"/>
            <a:ext cx="4754879" cy="603504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95000"/>
              </a:lnSpc>
            </a:pPr>
            <a:r>
              <a:rPr sz="2100" b="1">
                <a:solidFill>
                  <a:schemeClr val="tx2"/>
                </a:solidFill>
                <a:latin typeface="Syne"/>
              </a:rPr>
              <a:t>More of the same, faster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EA13EA-B486-E9C3-E165-F2A7CFD06926}"/>
              </a:ext>
            </a:extLst>
          </p:cNvPr>
          <p:cNvSpPr txBox="1"/>
          <p:nvPr/>
        </p:nvSpPr>
        <p:spPr>
          <a:xfrm>
            <a:off x="6537959" y="4014215"/>
            <a:ext cx="4754879" cy="786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>
                <a:solidFill>
                  <a:schemeClr val="tx1"/>
                </a:solidFill>
                <a:latin typeface="Roboto"/>
              </a:rPr>
              <a:t>More screens in the new UI, a Notification Center, Report Center templates and AI insights, enhanced keyless dispatch, configurable billing files.</a:t>
            </a:r>
          </a:p>
        </p:txBody>
      </p:sp>
      <p:sp>
        <p:nvSpPr>
          <p:cNvPr id="16" name="Page scrim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7CA986D-AE57-0385-2FE9-418FD45EB3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51857">
            <a:off x="6903491" y="3117785"/>
            <a:ext cx="5353007" cy="35455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3" name="Callout panel"/>
          <p:cNvSpPr/>
          <p:nvPr/>
        </p:nvSpPr>
        <p:spPr>
          <a:xfrm>
            <a:off x="548640" y="2106167"/>
            <a:ext cx="5623560" cy="3139440"/>
          </a:xfrm>
          <a:prstGeom prst="roundRect">
            <a:avLst>
              <a:gd name="adj" fmla="val 5000"/>
            </a:avLst>
          </a:prstGeom>
          <a:gradFill rotWithShape="1">
            <a:gsLst>
              <a:gs pos="0">
                <a:srgbClr val="6E3C48"/>
              </a:gs>
              <a:gs pos="100000">
                <a:srgbClr val="31274C"/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4" name="Callout line"/>
          <p:cNvSpPr txBox="1"/>
          <p:nvPr/>
        </p:nvSpPr>
        <p:spPr>
          <a:xfrm>
            <a:off x="1051560" y="2673095"/>
            <a:ext cx="4617720" cy="215798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16000"/>
              </a:lnSpc>
            </a:pPr>
            <a:r>
              <a:rPr sz="2400" b="0">
                <a:solidFill>
                  <a:srgbClr val="FFFFFF"/>
                </a:solidFill>
                <a:latin typeface="Syne"/>
              </a:rPr>
              <a:t>Dave lays out the whole thing in </a:t>
            </a:r>
            <a:r>
              <a:rPr sz="2400" b="1">
                <a:solidFill>
                  <a:srgbClr val="EFC87D"/>
                </a:solidFill>
                <a:latin typeface="Syne"/>
              </a:rPr>
              <a:t>Built for What's Next: The FleetCommander Roadmap </a:t>
            </a:r>
            <a:r>
              <a:rPr sz="2400" b="0">
                <a:solidFill>
                  <a:srgbClr val="FFFFFF"/>
                </a:solidFill>
                <a:latin typeface="Syne"/>
              </a:rPr>
              <a:t>— including six enhancements landing before 2027.</a:t>
            </a:r>
          </a:p>
        </p:txBody>
      </p:sp>
      <p:sp>
        <p:nvSpPr>
          <p:cNvPr id="25" name="Callout pill"/>
          <p:cNvSpPr/>
          <p:nvPr/>
        </p:nvSpPr>
        <p:spPr>
          <a:xfrm>
            <a:off x="3121761" y="4971288"/>
            <a:ext cx="2638958" cy="548640"/>
          </a:xfrm>
          <a:prstGeom prst="roundRect">
            <a:avLst>
              <a:gd name="adj" fmla="val 50000"/>
            </a:avLst>
          </a:prstGeom>
          <a:solidFill>
            <a:srgbClr val="EFC8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26" name="Callout pill text"/>
          <p:cNvSpPr txBox="1"/>
          <p:nvPr/>
        </p:nvSpPr>
        <p:spPr>
          <a:xfrm>
            <a:off x="3121761" y="4971288"/>
            <a:ext cx="2638958" cy="54864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ctr"/>
            <a:r>
              <a:rPr sz="1400" b="1" spc="170">
                <a:solidFill>
                  <a:srgbClr val="0B1F38"/>
                </a:solidFill>
                <a:latin typeface="Roboto"/>
              </a:rPr>
              <a:t>TODAY  ·  11:10 AM</a:t>
            </a:r>
          </a:p>
        </p:txBody>
      </p:sp>
    </p:spTree>
    <p:extLst>
      <p:ext uri="{BB962C8B-B14F-4D97-AF65-F5344CB8AC3E}">
        <p14:creationId xmlns:p14="http://schemas.microsoft.com/office/powerpoint/2010/main" val="211822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101"/>
          </p:nvPr>
        </p:nvSpPr>
        <p:spPr/>
        <p:txBody>
          <a:bodyPr>
            <a:noAutofit/>
          </a:bodyPr>
          <a:lstStyle/>
          <a:p>
            <a:r>
              <a:rPr sz="5000"/>
              <a:t>How Far We've Come.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02"/>
          </p:nvPr>
        </p:nvSpPr>
        <p:spPr/>
        <p:txBody>
          <a:bodyPr>
            <a:noAutofit/>
          </a:bodyPr>
          <a:lstStyle/>
          <a:p>
            <a:r>
              <a:rPr sz="4000"/>
              <a:t>Any thing we can clarify?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COMMAND 2026">
  <a:themeElements>
    <a:clrScheme name="COMMAND 2026">
      <a:dk1>
        <a:srgbClr val="1A1A1A"/>
      </a:dk1>
      <a:lt1>
        <a:srgbClr val="FFFFFF"/>
      </a:lt1>
      <a:dk2>
        <a:srgbClr val="0B1F38"/>
      </a:dk2>
      <a:lt2>
        <a:srgbClr val="F4F6FA"/>
      </a:lt2>
      <a:accent1>
        <a:srgbClr val="3773BC"/>
      </a:accent1>
      <a:accent2>
        <a:srgbClr val="5CC6DC"/>
      </a:accent2>
      <a:accent3>
        <a:srgbClr val="F58220"/>
      </a:accent3>
      <a:accent4>
        <a:srgbClr val="818182"/>
      </a:accent4>
      <a:accent5>
        <a:srgbClr val="DCE7F3"/>
      </a:accent5>
      <a:accent6>
        <a:srgbClr val="34284E"/>
      </a:accent6>
      <a:hlink>
        <a:srgbClr val="3773BC"/>
      </a:hlink>
      <a:folHlink>
        <a:srgbClr val="818182"/>
      </a:folHlink>
    </a:clrScheme>
    <a:fontScheme name="COMMAND 2026">
      <a:majorFont>
        <a:latin typeface="Syne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Roboto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MMAND-2026-Template (1)" id="{858365A7-B02F-4E06-87D7-6443E02D1451}" vid="{16F1A52C-1305-4DB7-A420-F1BBBE61267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RelatedLink xmlns="797aa1b6-d276-4963-8e9b-a389f20630ae">
      <Url xsi:nil="true"/>
      <Description xsi:nil="true"/>
    </RelatedLink>
    <_ExtendedDescription xmlns="http://schemas.microsoft.com/sharepoint/v3">*Type brief description</_ExtendedDescription>
    <lcf76f155ced4ddcb4097134ff3c332f xmlns="797aa1b6-d276-4963-8e9b-a389f20630a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11F3F6D-5466-4623-848F-BB3A2D85D1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ED1543-FE01-464D-8B05-496FE1CE4086}">
  <ds:schemaRefs>
    <ds:schemaRef ds:uri="797aa1b6-d276-4963-8e9b-a389f20630ae"/>
    <ds:schemaRef ds:uri="995c04c3-6940-420f-9b44-f011cddbce1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A16D046-A82B-4BF3-8BD3-A56E25979071}">
  <ds:schemaRefs>
    <ds:schemaRef ds:uri="797aa1b6-d276-4963-8e9b-a389f20630ae"/>
    <ds:schemaRef ds:uri="995c04c3-6940-420f-9b44-f011cddbce17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5300</Words>
  <Application>Microsoft Office PowerPoint</Application>
  <PresentationFormat>Widescreen</PresentationFormat>
  <Paragraphs>642</Paragraphs>
  <Slides>40</Slides>
  <Notes>40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Aptos</vt:lpstr>
      <vt:lpstr>Arial</vt:lpstr>
      <vt:lpstr>Calibri</vt:lpstr>
      <vt:lpstr>Roboto</vt:lpstr>
      <vt:lpstr>Syne</vt:lpstr>
      <vt:lpstr>COMMAND 2026</vt:lpstr>
      <vt:lpstr>Office Theme</vt:lpstr>
      <vt:lpstr>How Far We've Come</vt:lpstr>
      <vt:lpstr>PowerPoint Presentation</vt:lpstr>
      <vt:lpstr>PowerPoint Presentation</vt:lpstr>
      <vt:lpstr>How Far We've Come</vt:lpstr>
      <vt:lpstr>True or False?</vt:lpstr>
      <vt:lpstr>True.</vt:lpstr>
      <vt:lpstr>Two Kinds of Work</vt:lpstr>
      <vt:lpstr>Two Kinds of Work</vt:lpstr>
      <vt:lpstr>PowerPoint Presentation</vt:lpstr>
      <vt:lpstr>50 Minutes, 4 Parts + Much More To Come</vt:lpstr>
      <vt:lpstr>Under the Hood</vt:lpstr>
      <vt:lpstr>The Platform Was Rebuilt Beneath You</vt:lpstr>
      <vt:lpstr>The Platform Was Rebuilt Beneath You</vt:lpstr>
      <vt:lpstr>The New FleetCommander</vt:lpstr>
      <vt:lpstr>Five Things to Try the Moment You Log In</vt:lpstr>
      <vt:lpstr>Five Things to Try the Moment You Log In</vt:lpstr>
      <vt:lpstr>The Screens You Live In</vt:lpstr>
      <vt:lpstr>The Screens You Live In</vt:lpstr>
      <vt:lpstr>Sites, Settings, and Guardrails</vt:lpstr>
      <vt:lpstr>Auditing, Privacy and Email Control</vt:lpstr>
      <vt:lpstr>Clone a Site. Or Switch One Off.</vt:lpstr>
      <vt:lpstr>Clone a Site. Or Switch One Off.</vt:lpstr>
      <vt:lpstr>The Kiosk Grew Up</vt:lpstr>
      <vt:lpstr>Easing the Workload</vt:lpstr>
      <vt:lpstr>Smarter Work Orders</vt:lpstr>
      <vt:lpstr>Smarter Work Orders</vt:lpstr>
      <vt:lpstr>Four Things You No Longer Type Twice</vt:lpstr>
      <vt:lpstr>Digging deeper together</vt:lpstr>
      <vt:lpstr>Hardware-Agnostic Key Control</vt:lpstr>
      <vt:lpstr>Hardware-Agnostic Key Control</vt:lpstr>
      <vt:lpstr>Key Commander</vt:lpstr>
      <vt:lpstr>Key Commander</vt:lpstr>
      <vt:lpstr>Account Handling, Rebuilt</vt:lpstr>
      <vt:lpstr>Account Handling, Rebuilt</vt:lpstr>
      <vt:lpstr>Seventeen Changes, One Coming</vt:lpstr>
      <vt:lpstr>Seventeen Changes, One Coming</vt:lpstr>
      <vt:lpstr>Find All of It Yourself</vt:lpstr>
      <vt:lpstr>You've Seen Phase One</vt:lpstr>
      <vt:lpstr>You've Seen Phase One</vt:lpstr>
      <vt:lpstr>How Far We've Come.</vt:lpstr>
    </vt:vector>
  </TitlesOfParts>
  <Company>Agile Fleet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Analyze &amp; Advocate with AI</dc:title>
  <dc:subject>PptxGenJS Presentation</dc:subject>
  <dc:creator>Agile Fleet</dc:creator>
  <cp:lastModifiedBy>Jon Roodschild</cp:lastModifiedBy>
  <cp:revision>1</cp:revision>
  <dcterms:created xsi:type="dcterms:W3CDTF">2026-10-14T18:13:55Z</dcterms:created>
  <dcterms:modified xsi:type="dcterms:W3CDTF">2026-11-04T14:16:43Z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