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9"/>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70" r:id="rId18"/>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95" d="100"/>
          <a:sy n="95" d="100"/>
        </p:scale>
        <p:origin x="17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666432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Chris, INVERS, again. Some of what we build looks like overkill. Until a customer needs it. Here’s why we built it.</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INVERS. 30 years. Based in Germany, serving the European market. Our focus: the customer experience. Nobody stranded in a parking lot. We build our own hardware. Europe hits the hard problems first. We bring the fixes here. Here are a few.</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Immobilization. No booking, no start. In some cases, that means cutting the starter circuit. But a manual car? Push it, pop the clutch. There’s a YouTube video. So we built a speed limiter. The vehicle can’t go above a set speed.</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old LOMO key holder. Bad actors bridged the pins with a battery. That gave a push-button car the signal to start. Our new SKM talks to the CloudBoxx. That trick doesn’t work anymore.</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Weekend use is the reverse of weekday use. Work trips in the week. Private trips on the weekend. One of our larger projects in Europe worked with us to build Fleet Share. Move your vehicles onto a different platform. Seamlessly. Maximize utilization. You don’t have to leave your own fleet. Move vehicles between locations, or teams.</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Nobody drives to the car. Firmware updates go out over the air. Vehicle configurations too. Thresholds, like speeding or harsh braking. One car or the whole fleet, from a desk.</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Driver behaviour: monitor your drivers. Crash detection: protect your assets. And unusual events. Like this one.</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Your turn. A vehicle is moving. No booking. And it’s sitting at an angle. What’s going on? Guesses? It’s being towed. Some customers use this to find their vehicles in the tow yard. And get them back faster.</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Smoke detection. It’s not about recovering cleaning costs. It’s about behaviour. Drivers know it’s there, so they don’t smoke. The next driver gets a clean car.</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Carmakers are connecting their own cars. That’s a big consideration. So we expanded our API to a new model. One umbrella. FleetCommander connects once. Behind it: our box, Tesla, and others. So what do carmakers actually give you?</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Carmakers are opening up their cars. Mostly for data. Lock and unlock: a handful. Shut off driving: fewer. Full control, even offline: Tesla, BMW. Look where Ford, GM and Toyota sit. That’s most of a motor pool.</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Digital keys. A future consideration. The Connected Car Consortium: co-ordinated access. Google and Apple Pay: infrastructure that already exists. Time bounded. Like your hotel key. No app to install. So where does it stand today?</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Phone keys in your wallet are coming. But rare in the cars fleets actually buy. Why? The hardware has to be built in. Antennas around the car. Sensors in the door handles. High cost per vehicle. We’re working inside the standard to make it fleet-ready.</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Questions? Overkill, until you need it. Find me any time this week.</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body">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2800" y="889000"/>
            <a:ext cx="10566400" cy="447040"/>
          </a:xfrm>
          <a:prstGeom prst="rect">
            <a:avLst/>
          </a:prstGeom>
          <a:noFill/>
          <a:ln/>
        </p:spPr>
        <p:txBody>
          <a:bodyPr wrap="square" lIns="0" tIns="0" rIns="0" bIns="0" rtlCol="0" anchor="t"/>
          <a:lstStyle>
            <a:lvl1pPr marL="0" indent="0" algn="l">
              <a:lnSpc>
                <a:spcPct val="115000"/>
              </a:lnSpc>
              <a:buNone/>
              <a:defRPr lang="en-US" sz="3200" dirty="0">
                <a:solidFill>
                  <a:srgbClr val="00469C"/>
                </a:solidFill>
                <a:latin typeface="Arial" pitchFamily="34" charset="0"/>
                <a:ea typeface="Arial" pitchFamily="34" charset="-122"/>
                <a:cs typeface="Arial" pitchFamily="34" charset="-120"/>
              </a:defRPr>
            </a:lvl1pPr>
          </a:lstStyle>
          <a:p>
            <a:pPr marL="0" indent="0" algn="l">
              <a:lnSpc>
                <a:spcPct val="115000"/>
              </a:lnSpc>
              <a:buNone/>
            </a:pPr>
            <a:endParaRPr lang="en-US" sz="3200" dirty="0">
              <a:latin typeface="Arial" charset="0"/>
              <a:ea typeface="Arial" charset="0"/>
              <a:cs typeface="Arial" charset="0"/>
            </a:endParaRPr>
          </a:p>
        </p:txBody>
      </p:sp>
      <p:sp>
        <p:nvSpPr>
          <p:cNvPr id="3" name="Text Placeholder 2"/>
          <p:cNvSpPr>
            <a:spLocks noGrp="1"/>
          </p:cNvSpPr>
          <p:nvPr>
            <p:ph type="body" idx="101"/>
          </p:nvPr>
        </p:nvSpPr>
        <p:spPr>
          <a:xfrm>
            <a:off x="812800" y="1640840"/>
            <a:ext cx="10566400" cy="4404360"/>
          </a:xfrm>
          <a:prstGeom prst="rect">
            <a:avLst/>
          </a:prstGeom>
          <a:noFill/>
          <a:ln/>
        </p:spPr>
        <p:txBody>
          <a:bodyPr wrap="square" lIns="0" tIns="0" rIns="0" bIns="0" rtlCol="0" anchor="t"/>
          <a:lstStyle>
            <a:lvl1pPr marL="0" indent="0" algn="l">
              <a:lnSpc>
                <a:spcPct val="140000"/>
              </a:lnSpc>
              <a:buNone/>
              <a:defRPr lang="en-US" sz="1600" dirty="0">
                <a:solidFill>
                  <a:srgbClr val="00469C"/>
                </a:solidFill>
                <a:latin typeface="Arial" pitchFamily="34" charset="0"/>
                <a:ea typeface="Arial" pitchFamily="34" charset="-122"/>
                <a:cs typeface="Arial" pitchFamily="34" charset="-120"/>
              </a:defRPr>
            </a:lvl1pPr>
          </a:lstStyle>
          <a:p>
            <a:pPr marL="0" indent="0" algn="l">
              <a:lnSpc>
                <a:spcPct val="140000"/>
              </a:lnSpc>
              <a:buNone/>
            </a:pPr>
            <a:endParaRPr lang="en-US" sz="1600" dirty="0">
              <a:latin typeface="Arial" charset="0"/>
              <a:ea typeface="Arial" charset="0"/>
              <a:cs typeface="Arial"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2800" y="889000"/>
            <a:ext cx="10566400" cy="447040"/>
          </a:xfrm>
          <a:prstGeom prst="rect">
            <a:avLst/>
          </a:prstGeom>
          <a:noFill/>
          <a:ln/>
        </p:spPr>
        <p:txBody>
          <a:bodyPr wrap="square" lIns="0" tIns="0" rIns="0" bIns="0" rtlCol="0" anchor="t"/>
          <a:lstStyle>
            <a:lvl1pPr marL="0" indent="0" algn="l">
              <a:lnSpc>
                <a:spcPct val="115000"/>
              </a:lnSpc>
              <a:buNone/>
              <a:defRPr lang="en-US" sz="3200" dirty="0">
                <a:solidFill>
                  <a:srgbClr val="00469C"/>
                </a:solidFill>
                <a:latin typeface="Arial" pitchFamily="34" charset="0"/>
                <a:ea typeface="Arial" pitchFamily="34" charset="-122"/>
                <a:cs typeface="Arial" pitchFamily="34" charset="-120"/>
              </a:defRPr>
            </a:lvl1pPr>
          </a:lstStyle>
          <a:p>
            <a:pPr marL="0" indent="0" algn="l">
              <a:lnSpc>
                <a:spcPct val="115000"/>
              </a:lnSpc>
              <a:buNone/>
            </a:pPr>
            <a:endParaRPr lang="en-US" sz="3200" dirty="0">
              <a:latin typeface="Arial" charset="0"/>
              <a:ea typeface="Arial" charset="0"/>
              <a:cs typeface="Arial" charset="0"/>
            </a:endParaRPr>
          </a:p>
        </p:txBody>
      </p:sp>
      <p:sp>
        <p:nvSpPr>
          <p:cNvPr id="3" name="Text Placeholder 2"/>
          <p:cNvSpPr>
            <a:spLocks noGrp="1"/>
          </p:cNvSpPr>
          <p:nvPr>
            <p:ph type="body" idx="101"/>
          </p:nvPr>
        </p:nvSpPr>
        <p:spPr>
          <a:xfrm>
            <a:off x="812800" y="1640840"/>
            <a:ext cx="10566400" cy="4404360"/>
          </a:xfrm>
          <a:prstGeom prst="rect">
            <a:avLst/>
          </a:prstGeom>
          <a:noFill/>
          <a:ln/>
        </p:spPr>
        <p:txBody>
          <a:bodyPr wrap="square" lIns="0" tIns="0" rIns="0" bIns="0" rtlCol="0" anchor="t"/>
          <a:lstStyle>
            <a:lvl1pPr marL="0" indent="0" algn="l">
              <a:lnSpc>
                <a:spcPct val="140000"/>
              </a:lnSpc>
              <a:buNone/>
              <a:defRPr lang="en-US" sz="1600" dirty="0">
                <a:solidFill>
                  <a:srgbClr val="00469C"/>
                </a:solidFill>
                <a:latin typeface="Arial" pitchFamily="34" charset="0"/>
                <a:ea typeface="Arial" pitchFamily="34" charset="-122"/>
                <a:cs typeface="Arial" pitchFamily="34" charset="-120"/>
              </a:defRPr>
            </a:lvl1pPr>
          </a:lstStyle>
          <a:p>
            <a:pPr marL="0" indent="0" algn="l">
              <a:lnSpc>
                <a:spcPct val="140000"/>
              </a:lnSpc>
              <a:buNone/>
            </a:pPr>
            <a:endParaRPr lang="en-US" sz="1600" dirty="0">
              <a:latin typeface="Arial" charset="0"/>
              <a:ea typeface="Arial" charset="0"/>
              <a:cs typeface="Arial"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11.png"/><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3.png"/><Relationship Id="rId7" Type="http://schemas.openxmlformats.org/officeDocument/2006/relationships/image" Target="../media/image2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7.png"/><Relationship Id="rId5" Type="http://schemas.openxmlformats.org/officeDocument/2006/relationships/image" Target="../media/image1.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2.xml"/><Relationship Id="rId5" Type="http://schemas.openxmlformats.org/officeDocument/2006/relationships/image" Target="../media/image32.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0469C"/>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6604" b="-6604"/>
          <a:stretch/>
        </p:blipFill>
        <p:spPr>
          <a:xfrm>
            <a:off x="812800" y="609600"/>
            <a:ext cx="1524000" cy="381000"/>
          </a:xfrm>
          <a:prstGeom prst="rect">
            <a:avLst/>
          </a:prstGeom>
        </p:spPr>
      </p:pic>
      <p:pic>
        <p:nvPicPr>
          <p:cNvPr id="3" name="Image 1" descr="line"/>
          <p:cNvPicPr>
            <a:picLocks noChangeAspect="1"/>
          </p:cNvPicPr>
          <p:nvPr/>
        </p:nvPicPr>
        <p:blipFill>
          <a:blip r:embed="rId4"/>
          <a:srcRect/>
          <a:stretch/>
        </p:blipFill>
        <p:spPr>
          <a:xfrm>
            <a:off x="812800" y="1905000"/>
            <a:ext cx="609600" cy="101600"/>
          </a:xfrm>
          <a:prstGeom prst="rect">
            <a:avLst/>
          </a:prstGeom>
        </p:spPr>
      </p:pic>
      <p:sp>
        <p:nvSpPr>
          <p:cNvPr id="4" name="Text 0"/>
          <p:cNvSpPr>
            <a:spLocks noGrp="1"/>
          </p:cNvSpPr>
          <p:nvPr>
            <p:ph type="title"/>
          </p:nvPr>
        </p:nvSpPr>
        <p:spPr>
          <a:xfrm>
            <a:off x="812800" y="2159000"/>
            <a:ext cx="9810750" cy="751840"/>
          </a:xfrm>
          <a:prstGeom prst="rect">
            <a:avLst/>
          </a:prstGeom>
          <a:noFill/>
          <a:ln/>
        </p:spPr>
        <p:txBody>
          <a:bodyPr wrap="square" lIns="0" tIns="0" rIns="0" bIns="0" rtlCol="0" anchor="t">
            <a:normAutofit/>
          </a:bodyPr>
          <a:lstStyle/>
          <a:p>
            <a:pPr marL="0" indent="0" algn="l">
              <a:lnSpc>
                <a:spcPts val="5720"/>
              </a:lnSpc>
              <a:buNone/>
            </a:pPr>
            <a:r>
              <a:rPr lang="en-US" sz="5200" b="1" i="0" dirty="0">
                <a:solidFill>
                  <a:srgbClr val="FFFFFF"/>
                </a:solidFill>
                <a:latin typeface="Arial" pitchFamily="34" charset="0"/>
                <a:ea typeface="Arial" pitchFamily="34" charset="-122"/>
                <a:cs typeface="Arial" pitchFamily="34" charset="-120"/>
              </a:rPr>
              <a:t>Future Proof</a:t>
            </a:r>
            <a:endParaRPr lang="en-US" sz="5200" dirty="0">
              <a:latin typeface="Arial" charset="0"/>
              <a:ea typeface="Arial" charset="0"/>
              <a:cs typeface="Arial" charset="0"/>
            </a:endParaRPr>
          </a:p>
        </p:txBody>
      </p:sp>
      <p:sp>
        <p:nvSpPr>
          <p:cNvPr id="5" name="Text 1"/>
          <p:cNvSpPr/>
          <p:nvPr/>
        </p:nvSpPr>
        <p:spPr>
          <a:xfrm>
            <a:off x="812800" y="3175000"/>
            <a:ext cx="9156700" cy="355600"/>
          </a:xfrm>
          <a:prstGeom prst="rect">
            <a:avLst/>
          </a:prstGeom>
          <a:noFill/>
          <a:ln/>
        </p:spPr>
        <p:txBody>
          <a:bodyPr wrap="square" lIns="0" tIns="0" rIns="0" bIns="0" rtlCol="0" anchor="t">
            <a:normAutofit/>
          </a:bodyPr>
          <a:lstStyle/>
          <a:p>
            <a:pPr marL="0" indent="0" algn="l">
              <a:lnSpc>
                <a:spcPts val="2600"/>
              </a:lnSpc>
              <a:buNone/>
            </a:pPr>
            <a:r>
              <a:rPr lang="en-US" sz="2000" dirty="0">
                <a:solidFill>
                  <a:srgbClr val="FFFFFF"/>
                </a:solidFill>
                <a:latin typeface="Arial" pitchFamily="34" charset="0"/>
                <a:ea typeface="Arial" pitchFamily="34" charset="-122"/>
                <a:cs typeface="Arial" pitchFamily="34" charset="-120"/>
              </a:rPr>
              <a:t>Sharing Vehicles 201</a:t>
            </a:r>
            <a:endParaRPr lang="en-US" sz="2000" dirty="0">
              <a:latin typeface="Arial" charset="0"/>
              <a:ea typeface="Arial" charset="0"/>
              <a:cs typeface="Arial" charset="0"/>
            </a:endParaRPr>
          </a:p>
        </p:txBody>
      </p:sp>
      <p:sp>
        <p:nvSpPr>
          <p:cNvPr id="6" name="Text 2"/>
          <p:cNvSpPr/>
          <p:nvPr/>
        </p:nvSpPr>
        <p:spPr>
          <a:xfrm>
            <a:off x="812800" y="3683000"/>
            <a:ext cx="9156700" cy="289560"/>
          </a:xfrm>
          <a:prstGeom prst="rect">
            <a:avLst/>
          </a:prstGeom>
          <a:noFill/>
          <a:ln/>
        </p:spPr>
        <p:txBody>
          <a:bodyPr wrap="square" lIns="0" tIns="0" rIns="0" bIns="0" rtlCol="0" anchor="t">
            <a:normAutofit/>
          </a:bodyPr>
          <a:lstStyle/>
          <a:p>
            <a:pPr marL="0" indent="0" algn="l">
              <a:lnSpc>
                <a:spcPts val="2080"/>
              </a:lnSpc>
              <a:buNone/>
            </a:pPr>
            <a:r>
              <a:rPr lang="en-US" sz="1600" dirty="0">
                <a:solidFill>
                  <a:srgbClr val="CCF4EE"/>
                </a:solidFill>
                <a:latin typeface="Arial" pitchFamily="34" charset="0"/>
                <a:ea typeface="Arial" pitchFamily="34" charset="-122"/>
                <a:cs typeface="Arial" pitchFamily="34" charset="-120"/>
              </a:rPr>
              <a:t>COMMAND 2026 • Glendale, AZ</a:t>
            </a:r>
            <a:endParaRPr lang="en-US" sz="1600" dirty="0">
              <a:latin typeface="Arial" charset="0"/>
              <a:ea typeface="Arial" charset="0"/>
              <a:cs typeface="Arial" charset="0"/>
            </a:endParaRPr>
          </a:p>
        </p:txBody>
      </p:sp>
      <p:sp>
        <p:nvSpPr>
          <p:cNvPr id="7" name="Text 3"/>
          <p:cNvSpPr/>
          <p:nvPr/>
        </p:nvSpPr>
        <p:spPr>
          <a:xfrm>
            <a:off x="812800" y="5715000"/>
            <a:ext cx="7848600" cy="256540"/>
          </a:xfrm>
          <a:prstGeom prst="rect">
            <a:avLst/>
          </a:prstGeom>
          <a:noFill/>
          <a:ln/>
        </p:spPr>
        <p:txBody>
          <a:bodyPr wrap="square" lIns="0" tIns="0" rIns="0" bIns="0" rtlCol="0" anchor="t">
            <a:normAutofit/>
          </a:bodyPr>
          <a:lstStyle/>
          <a:p>
            <a:pPr marL="0" indent="0" algn="l">
              <a:lnSpc>
                <a:spcPts val="1820"/>
              </a:lnSpc>
              <a:buNone/>
            </a:pPr>
            <a:r>
              <a:rPr lang="en-US" sz="1400" dirty="0">
                <a:solidFill>
                  <a:srgbClr val="FFFFFF"/>
                </a:solidFill>
                <a:latin typeface="Arial" pitchFamily="34" charset="0"/>
                <a:ea typeface="Arial" pitchFamily="34" charset="-122"/>
                <a:cs typeface="Arial" pitchFamily="34" charset="-120"/>
              </a:rPr>
              <a:t>Chris Anderson • INVERS</a:t>
            </a:r>
            <a:endParaRPr lang="en-US" sz="1400" dirty="0">
              <a:latin typeface="Arial" charset="0"/>
              <a:ea typeface="Arial" charset="0"/>
              <a:cs typeface="Arial"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30 years of keyless sharing</a:t>
            </a:r>
            <a:endParaRPr lang="en-US" sz="3200" dirty="0">
              <a:latin typeface="Arial" charset="0"/>
              <a:ea typeface="Arial" charset="0"/>
              <a:cs typeface="Arial" charset="0"/>
            </a:endParaRPr>
          </a:p>
        </p:txBody>
      </p:sp>
      <p:pic>
        <p:nvPicPr>
          <p:cNvPr id="4" name="Image 1" descr="A Hertz 24/7 Polestar with INVERS hardware in Germany"/>
          <p:cNvPicPr>
            <a:picLocks noChangeAspect="1"/>
          </p:cNvPicPr>
          <p:nvPr/>
        </p:nvPicPr>
        <p:blipFill>
          <a:blip r:embed="rId4"/>
          <a:srcRect l="7778" r="7778"/>
          <a:stretch/>
        </p:blipFill>
        <p:spPr>
          <a:xfrm>
            <a:off x="812800" y="2032000"/>
            <a:ext cx="4826000" cy="3810000"/>
          </a:xfrm>
          <a:prstGeom prst="rect">
            <a:avLst/>
          </a:prstGeom>
        </p:spPr>
      </p:pic>
      <p:sp>
        <p:nvSpPr>
          <p:cNvPr id="5" name="Shape 1"/>
          <p:cNvSpPr/>
          <p:nvPr/>
        </p:nvSpPr>
        <p:spPr>
          <a:xfrm>
            <a:off x="6146800" y="2095500"/>
            <a:ext cx="698500" cy="698500"/>
          </a:xfrm>
          <a:prstGeom prst="rect">
            <a:avLst/>
          </a:prstGeom>
          <a:solidFill>
            <a:srgbClr val="CCF4EE"/>
          </a:solidFill>
          <a:ln/>
        </p:spPr>
        <p:txBody>
          <a:bodyPr/>
          <a:lstStyle/>
          <a:p>
            <a:endParaRPr lang="en-US"/>
          </a:p>
        </p:txBody>
      </p:sp>
      <p:pic>
        <p:nvPicPr>
          <p:cNvPr id="6" name="Image 2" descr="Globe"/>
          <p:cNvPicPr>
            <a:picLocks noChangeAspect="1"/>
          </p:cNvPicPr>
          <p:nvPr/>
        </p:nvPicPr>
        <p:blipFill>
          <a:blip r:embed="rId5"/>
          <a:srcRect/>
          <a:stretch/>
        </p:blipFill>
        <p:spPr>
          <a:xfrm>
            <a:off x="6292850" y="2241550"/>
            <a:ext cx="406400" cy="406400"/>
          </a:xfrm>
          <a:prstGeom prst="rect">
            <a:avLst/>
          </a:prstGeom>
        </p:spPr>
      </p:pic>
      <p:sp>
        <p:nvSpPr>
          <p:cNvPr id="7" name="Text 2"/>
          <p:cNvSpPr/>
          <p:nvPr/>
        </p:nvSpPr>
        <p:spPr>
          <a:xfrm>
            <a:off x="7048500" y="2162175"/>
            <a:ext cx="4460621"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30 years, from Germany</a:t>
            </a:r>
            <a:endParaRPr lang="en-US" sz="1800" dirty="0">
              <a:latin typeface="Arial" charset="0"/>
              <a:ea typeface="Arial" charset="0"/>
              <a:cs typeface="Arial" charset="0"/>
            </a:endParaRPr>
          </a:p>
        </p:txBody>
      </p:sp>
      <p:sp>
        <p:nvSpPr>
          <p:cNvPr id="8" name="Text 3"/>
          <p:cNvSpPr/>
          <p:nvPr/>
        </p:nvSpPr>
        <p:spPr>
          <a:xfrm>
            <a:off x="7048500" y="2487295"/>
            <a:ext cx="4460621" cy="265430"/>
          </a:xfrm>
          <a:prstGeom prst="rect">
            <a:avLst/>
          </a:prstGeom>
          <a:noFill/>
          <a:ln/>
        </p:spPr>
        <p:txBody>
          <a:bodyPr wrap="square" lIns="0" tIns="0" rIns="0" bIns="0" rtlCol="0" anchor="t">
            <a:normAutofit/>
          </a:bodyPr>
          <a:lstStyle/>
          <a:p>
            <a:pPr marL="0" indent="0" algn="l">
              <a:lnSpc>
                <a:spcPts val="1890"/>
              </a:lnSpc>
              <a:buNone/>
            </a:pPr>
            <a:r>
              <a:rPr lang="en-US" sz="1400" dirty="0">
                <a:solidFill>
                  <a:srgbClr val="3C414E"/>
                </a:solidFill>
                <a:latin typeface="Arial" pitchFamily="34" charset="0"/>
                <a:ea typeface="Arial" pitchFamily="34" charset="-122"/>
                <a:cs typeface="Arial" pitchFamily="34" charset="-120"/>
              </a:rPr>
              <a:t>Vehicle Access</a:t>
            </a:r>
            <a:endParaRPr lang="en-US" sz="1400" dirty="0">
              <a:latin typeface="Arial" charset="0"/>
              <a:ea typeface="Arial" charset="0"/>
              <a:cs typeface="Arial" charset="0"/>
            </a:endParaRPr>
          </a:p>
        </p:txBody>
      </p:sp>
      <p:sp>
        <p:nvSpPr>
          <p:cNvPr id="9" name="Shape 4"/>
          <p:cNvSpPr/>
          <p:nvPr/>
        </p:nvSpPr>
        <p:spPr>
          <a:xfrm>
            <a:off x="6146800" y="3048000"/>
            <a:ext cx="698500" cy="698500"/>
          </a:xfrm>
          <a:prstGeom prst="rect">
            <a:avLst/>
          </a:prstGeom>
          <a:solidFill>
            <a:srgbClr val="CCF4EE"/>
          </a:solidFill>
          <a:ln/>
        </p:spPr>
        <p:txBody>
          <a:bodyPr/>
          <a:lstStyle/>
          <a:p>
            <a:endParaRPr lang="en-US"/>
          </a:p>
        </p:txBody>
      </p:sp>
      <p:pic>
        <p:nvPicPr>
          <p:cNvPr id="10" name="Image 3" descr="Users"/>
          <p:cNvPicPr>
            <a:picLocks noChangeAspect="1"/>
          </p:cNvPicPr>
          <p:nvPr/>
        </p:nvPicPr>
        <p:blipFill>
          <a:blip r:embed="rId6"/>
          <a:srcRect/>
          <a:stretch/>
        </p:blipFill>
        <p:spPr>
          <a:xfrm>
            <a:off x="6292850" y="3194050"/>
            <a:ext cx="406400" cy="406400"/>
          </a:xfrm>
          <a:prstGeom prst="rect">
            <a:avLst/>
          </a:prstGeom>
        </p:spPr>
      </p:pic>
      <p:sp>
        <p:nvSpPr>
          <p:cNvPr id="11" name="Text 5"/>
          <p:cNvSpPr/>
          <p:nvPr/>
        </p:nvSpPr>
        <p:spPr>
          <a:xfrm>
            <a:off x="7048500" y="3114675"/>
            <a:ext cx="4460621"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Nobody stranded</a:t>
            </a:r>
            <a:endParaRPr lang="en-US" sz="1800" dirty="0">
              <a:latin typeface="Arial" charset="0"/>
              <a:ea typeface="Arial" charset="0"/>
              <a:cs typeface="Arial" charset="0"/>
            </a:endParaRPr>
          </a:p>
        </p:txBody>
      </p:sp>
      <p:sp>
        <p:nvSpPr>
          <p:cNvPr id="12" name="Text 6"/>
          <p:cNvSpPr/>
          <p:nvPr/>
        </p:nvSpPr>
        <p:spPr>
          <a:xfrm>
            <a:off x="7048500" y="3439795"/>
            <a:ext cx="4460621" cy="265430"/>
          </a:xfrm>
          <a:prstGeom prst="rect">
            <a:avLst/>
          </a:prstGeom>
          <a:noFill/>
          <a:ln/>
        </p:spPr>
        <p:txBody>
          <a:bodyPr wrap="square" lIns="0" tIns="0" rIns="0" bIns="0" rtlCol="0" anchor="t">
            <a:normAutofit/>
          </a:bodyPr>
          <a:lstStyle/>
          <a:p>
            <a:pPr marL="0" indent="0" algn="l">
              <a:lnSpc>
                <a:spcPts val="1890"/>
              </a:lnSpc>
              <a:buNone/>
            </a:pPr>
            <a:r>
              <a:rPr lang="en-US" sz="1400" dirty="0">
                <a:solidFill>
                  <a:srgbClr val="3C414E"/>
                </a:solidFill>
                <a:latin typeface="Arial" pitchFamily="34" charset="0"/>
                <a:ea typeface="Arial" pitchFamily="34" charset="-122"/>
                <a:cs typeface="Arial" pitchFamily="34" charset="-120"/>
              </a:rPr>
              <a:t>Our focus is the customer experience.</a:t>
            </a:r>
            <a:endParaRPr lang="en-US" sz="1400" dirty="0">
              <a:latin typeface="Arial" charset="0"/>
              <a:ea typeface="Arial" charset="0"/>
              <a:cs typeface="Arial" charset="0"/>
            </a:endParaRPr>
          </a:p>
        </p:txBody>
      </p:sp>
      <p:sp>
        <p:nvSpPr>
          <p:cNvPr id="13" name="Shape 7"/>
          <p:cNvSpPr/>
          <p:nvPr/>
        </p:nvSpPr>
        <p:spPr>
          <a:xfrm>
            <a:off x="6146800" y="4000500"/>
            <a:ext cx="698500" cy="698500"/>
          </a:xfrm>
          <a:prstGeom prst="rect">
            <a:avLst/>
          </a:prstGeom>
          <a:solidFill>
            <a:srgbClr val="CCF4EE"/>
          </a:solidFill>
          <a:ln/>
        </p:spPr>
        <p:txBody>
          <a:bodyPr/>
          <a:lstStyle/>
          <a:p>
            <a:endParaRPr lang="en-US"/>
          </a:p>
        </p:txBody>
      </p:sp>
      <p:pic>
        <p:nvPicPr>
          <p:cNvPr id="14" name="Image 4" descr="Wrench"/>
          <p:cNvPicPr>
            <a:picLocks noChangeAspect="1"/>
          </p:cNvPicPr>
          <p:nvPr/>
        </p:nvPicPr>
        <p:blipFill>
          <a:blip r:embed="rId7"/>
          <a:srcRect/>
          <a:stretch/>
        </p:blipFill>
        <p:spPr>
          <a:xfrm>
            <a:off x="6292850" y="4146550"/>
            <a:ext cx="406400" cy="406400"/>
          </a:xfrm>
          <a:prstGeom prst="rect">
            <a:avLst/>
          </a:prstGeom>
        </p:spPr>
      </p:pic>
      <p:sp>
        <p:nvSpPr>
          <p:cNvPr id="15" name="Text 8"/>
          <p:cNvSpPr/>
          <p:nvPr/>
        </p:nvSpPr>
        <p:spPr>
          <a:xfrm>
            <a:off x="7048500" y="4067175"/>
            <a:ext cx="4460621"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Our own hardware</a:t>
            </a:r>
            <a:endParaRPr lang="en-US" sz="1800" dirty="0">
              <a:latin typeface="Arial" charset="0"/>
              <a:ea typeface="Arial" charset="0"/>
              <a:cs typeface="Arial" charset="0"/>
            </a:endParaRPr>
          </a:p>
        </p:txBody>
      </p:sp>
      <p:sp>
        <p:nvSpPr>
          <p:cNvPr id="16" name="Text 9"/>
          <p:cNvSpPr/>
          <p:nvPr/>
        </p:nvSpPr>
        <p:spPr>
          <a:xfrm>
            <a:off x="7048500" y="4392295"/>
            <a:ext cx="4460621" cy="265430"/>
          </a:xfrm>
          <a:prstGeom prst="rect">
            <a:avLst/>
          </a:prstGeom>
          <a:noFill/>
          <a:ln/>
        </p:spPr>
        <p:txBody>
          <a:bodyPr wrap="square" lIns="0" tIns="0" rIns="0" bIns="0" rtlCol="0" anchor="t">
            <a:normAutofit/>
          </a:bodyPr>
          <a:lstStyle/>
          <a:p>
            <a:pPr marL="0" indent="0" algn="l">
              <a:lnSpc>
                <a:spcPts val="1890"/>
              </a:lnSpc>
              <a:buNone/>
            </a:pPr>
            <a:r>
              <a:rPr lang="en-US" sz="1400" dirty="0">
                <a:solidFill>
                  <a:srgbClr val="3C414E"/>
                </a:solidFill>
                <a:latin typeface="Arial" pitchFamily="34" charset="0"/>
                <a:ea typeface="Arial" pitchFamily="34" charset="-122"/>
                <a:cs typeface="Arial" pitchFamily="34" charset="-120"/>
              </a:rPr>
              <a:t>We build it ourselves.</a:t>
            </a:r>
            <a:endParaRPr lang="en-US" sz="1400" dirty="0">
              <a:latin typeface="Arial" charset="0"/>
              <a:ea typeface="Arial" charset="0"/>
              <a:cs typeface="Arial" charset="0"/>
            </a:endParaRPr>
          </a:p>
        </p:txBody>
      </p:sp>
      <p:sp>
        <p:nvSpPr>
          <p:cNvPr id="17" name="Text 10"/>
          <p:cNvSpPr/>
          <p:nvPr/>
        </p:nvSpPr>
        <p:spPr>
          <a:xfrm>
            <a:off x="6146800" y="5016500"/>
            <a:ext cx="5232400" cy="825500"/>
          </a:xfrm>
          <a:prstGeom prst="rect">
            <a:avLst/>
          </a:prstGeom>
          <a:solidFill>
            <a:srgbClr val="00469C"/>
          </a:solidFill>
          <a:ln/>
        </p:spPr>
        <p:txBody>
          <a:bodyPr wrap="square" lIns="254000" tIns="0" rIns="112268" bIns="0" rtlCol="0" anchor="ctr">
            <a:normAutofit/>
          </a:bodyPr>
          <a:lstStyle/>
          <a:p>
            <a:pPr marL="0" indent="0" algn="l">
              <a:lnSpc>
                <a:spcPts val="2000"/>
              </a:lnSpc>
              <a:buNone/>
            </a:pPr>
            <a:r>
              <a:rPr lang="en-US" sz="1600" b="1" dirty="0">
                <a:solidFill>
                  <a:srgbClr val="FFFFFF"/>
                </a:solidFill>
                <a:latin typeface="Arial" pitchFamily="34" charset="0"/>
                <a:ea typeface="Arial" pitchFamily="34" charset="-122"/>
                <a:cs typeface="Arial" pitchFamily="34" charset="-120"/>
              </a:rPr>
              <a:t>Europe hits the hard problems first. We bring the fixes here.</a:t>
            </a:r>
            <a:endParaRPr lang="en-US" sz="16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Effect transition="in" filter="fade">
                                      <p:cBhvr>
                                        <p:cTn id="30" dur="500"/>
                                        <p:tgtEl>
                                          <p:spTgt spid="16"/>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2" grpId="0" animBg="1"/>
      <p:bldP spid="13" grpId="0" animBg="1"/>
      <p:bldP spid="15" grpId="0" animBg="1"/>
      <p:bldP spid="16"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How to steal a car?</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Note: the starter has been immobilized.</a:t>
            </a:r>
            <a:endParaRPr lang="en-US" sz="1600" dirty="0">
              <a:latin typeface="Arial" charset="0"/>
              <a:ea typeface="Arial" charset="0"/>
              <a:cs typeface="Arial" charset="0"/>
            </a:endParaRPr>
          </a:p>
        </p:txBody>
      </p:sp>
      <p:sp>
        <p:nvSpPr>
          <p:cNvPr id="5" name="Shape 2"/>
          <p:cNvSpPr/>
          <p:nvPr/>
        </p:nvSpPr>
        <p:spPr>
          <a:xfrm>
            <a:off x="812800" y="2032000"/>
            <a:ext cx="5156200" cy="3810000"/>
          </a:xfrm>
          <a:prstGeom prst="rect">
            <a:avLst/>
          </a:prstGeom>
          <a:solidFill>
            <a:srgbClr val="F4F4F6"/>
          </a:solidFill>
          <a:ln/>
        </p:spPr>
        <p:txBody>
          <a:bodyPr/>
          <a:lstStyle/>
          <a:p>
            <a:endParaRPr lang="en-US"/>
          </a:p>
        </p:txBody>
      </p:sp>
      <p:sp>
        <p:nvSpPr>
          <p:cNvPr id="6" name="Shape 3"/>
          <p:cNvSpPr/>
          <p:nvPr/>
        </p:nvSpPr>
        <p:spPr>
          <a:xfrm>
            <a:off x="1168400" y="2387600"/>
            <a:ext cx="1524000" cy="762000"/>
          </a:xfrm>
          <a:prstGeom prst="rect">
            <a:avLst/>
          </a:prstGeom>
          <a:solidFill>
            <a:srgbClr val="FFFFFF"/>
          </a:solidFill>
          <a:ln/>
        </p:spPr>
        <p:txBody>
          <a:bodyPr/>
          <a:lstStyle/>
          <a:p>
            <a:endParaRPr lang="en-US"/>
          </a:p>
        </p:txBody>
      </p:sp>
      <p:pic>
        <p:nvPicPr>
          <p:cNvPr id="7" name="Image 1" descr="One car pushing another"/>
          <p:cNvPicPr>
            <a:picLocks noChangeAspect="1"/>
          </p:cNvPicPr>
          <p:nvPr/>
        </p:nvPicPr>
        <p:blipFill>
          <a:blip r:embed="rId4"/>
          <a:srcRect/>
          <a:stretch/>
        </p:blipFill>
        <p:spPr>
          <a:xfrm>
            <a:off x="1270000" y="2597150"/>
            <a:ext cx="1320800" cy="342900"/>
          </a:xfrm>
          <a:prstGeom prst="rect">
            <a:avLst/>
          </a:prstGeom>
        </p:spPr>
      </p:pic>
      <p:sp>
        <p:nvSpPr>
          <p:cNvPr id="8" name="Text 4"/>
          <p:cNvSpPr/>
          <p:nvPr/>
        </p:nvSpPr>
        <p:spPr>
          <a:xfrm>
            <a:off x="1168400" y="3327400"/>
            <a:ext cx="4578350" cy="238760"/>
          </a:xfrm>
          <a:prstGeom prst="rect">
            <a:avLst/>
          </a:prstGeom>
          <a:noFill/>
          <a:ln/>
        </p:spPr>
        <p:txBody>
          <a:bodyPr wrap="square" lIns="0" tIns="0" rIns="0" bIns="0" rtlCol="0" anchor="t">
            <a:normAutofit/>
          </a:bodyPr>
          <a:lstStyle/>
          <a:p>
            <a:pPr marL="0" indent="0" algn="l">
              <a:lnSpc>
                <a:spcPts val="1680"/>
              </a:lnSpc>
              <a:buNone/>
            </a:pPr>
            <a:r>
              <a:rPr lang="en-US" sz="1400" b="1" dirty="0">
                <a:solidFill>
                  <a:srgbClr val="6B7080"/>
                </a:solidFill>
                <a:latin typeface="Arial" pitchFamily="34" charset="0"/>
                <a:ea typeface="Arial" pitchFamily="34" charset="-122"/>
                <a:cs typeface="Arial" pitchFamily="34" charset="-120"/>
              </a:rPr>
              <a:t>The problem</a:t>
            </a:r>
            <a:endParaRPr lang="en-US" sz="1400" dirty="0">
              <a:latin typeface="Arial" charset="0"/>
              <a:ea typeface="Arial" charset="0"/>
              <a:cs typeface="Arial" charset="0"/>
            </a:endParaRPr>
          </a:p>
        </p:txBody>
      </p:sp>
      <p:sp>
        <p:nvSpPr>
          <p:cNvPr id="9" name="Text 5"/>
          <p:cNvSpPr/>
          <p:nvPr/>
        </p:nvSpPr>
        <p:spPr>
          <a:xfrm>
            <a:off x="1168400" y="3718561"/>
            <a:ext cx="4578350" cy="346710"/>
          </a:xfrm>
          <a:prstGeom prst="rect">
            <a:avLst/>
          </a:prstGeom>
          <a:noFill/>
          <a:ln/>
        </p:spPr>
        <p:txBody>
          <a:bodyPr wrap="square" lIns="0" tIns="0" rIns="0" bIns="0" rtlCol="0" anchor="t">
            <a:normAutofit/>
          </a:bodyPr>
          <a:lstStyle/>
          <a:p>
            <a:pPr marL="0" indent="0" algn="l">
              <a:lnSpc>
                <a:spcPts val="2530"/>
              </a:lnSpc>
              <a:buNone/>
            </a:pPr>
            <a:r>
              <a:rPr lang="en-US" sz="2200" b="1" dirty="0">
                <a:solidFill>
                  <a:srgbClr val="00469C"/>
                </a:solidFill>
                <a:latin typeface="Arial" pitchFamily="34" charset="0"/>
                <a:ea typeface="Arial" pitchFamily="34" charset="-122"/>
                <a:cs typeface="Arial" pitchFamily="34" charset="-120"/>
              </a:rPr>
              <a:t>Bump Starts</a:t>
            </a:r>
            <a:endParaRPr lang="en-US" sz="2200" dirty="0">
              <a:latin typeface="Arial" charset="0"/>
              <a:ea typeface="Arial" charset="0"/>
              <a:cs typeface="Arial" charset="0"/>
            </a:endParaRPr>
          </a:p>
        </p:txBody>
      </p:sp>
      <p:sp>
        <p:nvSpPr>
          <p:cNvPr id="10" name="Text 6"/>
          <p:cNvSpPr/>
          <p:nvPr/>
        </p:nvSpPr>
        <p:spPr>
          <a:xfrm>
            <a:off x="1168400" y="4217670"/>
            <a:ext cx="4578350" cy="299720"/>
          </a:xfrm>
          <a:prstGeom prst="rect">
            <a:avLst/>
          </a:prstGeom>
          <a:noFill/>
          <a:ln/>
        </p:spPr>
        <p:txBody>
          <a:bodyPr wrap="square" lIns="0" tIns="0" rIns="0" bIns="0" rtlCol="0" anchor="t">
            <a:normAutofit/>
          </a:bodyPr>
          <a:lstStyle/>
          <a:p>
            <a:pPr marL="0" indent="0" algn="l">
              <a:lnSpc>
                <a:spcPts val="2160"/>
              </a:lnSpc>
              <a:buNone/>
            </a:pPr>
            <a:r>
              <a:rPr lang="en-US" sz="1600" dirty="0">
                <a:solidFill>
                  <a:srgbClr val="3C414E"/>
                </a:solidFill>
                <a:latin typeface="Arial" pitchFamily="34" charset="0"/>
                <a:ea typeface="Arial" pitchFamily="34" charset="-122"/>
                <a:cs typeface="Arial" pitchFamily="34" charset="-120"/>
              </a:rPr>
              <a:t>Roll a manual car, pop the clutch, and it runs.</a:t>
            </a:r>
            <a:endParaRPr lang="en-US" sz="1600" dirty="0">
              <a:latin typeface="Arial" charset="0"/>
              <a:ea typeface="Arial" charset="0"/>
              <a:cs typeface="Arial" charset="0"/>
            </a:endParaRPr>
          </a:p>
        </p:txBody>
      </p:sp>
      <p:sp>
        <p:nvSpPr>
          <p:cNvPr id="11" name="Shape 7"/>
          <p:cNvSpPr/>
          <p:nvPr/>
        </p:nvSpPr>
        <p:spPr>
          <a:xfrm>
            <a:off x="6223000" y="2032000"/>
            <a:ext cx="5156200" cy="3810000"/>
          </a:xfrm>
          <a:prstGeom prst="rect">
            <a:avLst/>
          </a:prstGeom>
          <a:solidFill>
            <a:srgbClr val="00469C"/>
          </a:solidFill>
          <a:ln/>
        </p:spPr>
        <p:txBody>
          <a:bodyPr/>
          <a:lstStyle/>
          <a:p>
            <a:endParaRPr lang="en-US"/>
          </a:p>
        </p:txBody>
      </p:sp>
      <p:sp>
        <p:nvSpPr>
          <p:cNvPr id="12" name="Shape 8"/>
          <p:cNvSpPr/>
          <p:nvPr/>
        </p:nvSpPr>
        <p:spPr>
          <a:xfrm>
            <a:off x="6578600" y="2387600"/>
            <a:ext cx="762000" cy="762000"/>
          </a:xfrm>
          <a:prstGeom prst="rect">
            <a:avLst/>
          </a:prstGeom>
          <a:solidFill>
            <a:srgbClr val="CCF4EE"/>
          </a:solidFill>
          <a:ln/>
        </p:spPr>
        <p:txBody>
          <a:bodyPr/>
          <a:lstStyle/>
          <a:p>
            <a:endParaRPr lang="en-US"/>
          </a:p>
        </p:txBody>
      </p:sp>
      <p:pic>
        <p:nvPicPr>
          <p:cNvPr id="13" name="Image 2"/>
          <p:cNvPicPr>
            <a:picLocks noChangeAspect="1"/>
          </p:cNvPicPr>
          <p:nvPr/>
        </p:nvPicPr>
        <p:blipFill>
          <a:blip r:embed="rId5"/>
          <a:srcRect l="-2632" r="-2632"/>
          <a:stretch/>
        </p:blipFill>
        <p:spPr>
          <a:xfrm>
            <a:off x="6718300" y="2527300"/>
            <a:ext cx="482600" cy="482600"/>
          </a:xfrm>
          <a:prstGeom prst="rect">
            <a:avLst/>
          </a:prstGeom>
        </p:spPr>
      </p:pic>
      <p:sp>
        <p:nvSpPr>
          <p:cNvPr id="14" name="Text 9"/>
          <p:cNvSpPr/>
          <p:nvPr/>
        </p:nvSpPr>
        <p:spPr>
          <a:xfrm>
            <a:off x="6578600" y="3327400"/>
            <a:ext cx="4578350" cy="238760"/>
          </a:xfrm>
          <a:prstGeom prst="rect">
            <a:avLst/>
          </a:prstGeom>
          <a:noFill/>
          <a:ln/>
        </p:spPr>
        <p:txBody>
          <a:bodyPr wrap="square" lIns="0" tIns="0" rIns="0" bIns="0" rtlCol="0" anchor="t">
            <a:normAutofit/>
          </a:bodyPr>
          <a:lstStyle/>
          <a:p>
            <a:pPr marL="0" indent="0" algn="l">
              <a:lnSpc>
                <a:spcPts val="1680"/>
              </a:lnSpc>
              <a:buNone/>
            </a:pPr>
            <a:r>
              <a:rPr lang="en-US" sz="1400" b="1" dirty="0">
                <a:solidFill>
                  <a:srgbClr val="00C8AA"/>
                </a:solidFill>
                <a:latin typeface="Arial" pitchFamily="34" charset="0"/>
                <a:ea typeface="Arial" pitchFamily="34" charset="-122"/>
                <a:cs typeface="Arial" pitchFamily="34" charset="-120"/>
              </a:rPr>
              <a:t>What we built</a:t>
            </a:r>
            <a:endParaRPr lang="en-US" sz="1400" dirty="0">
              <a:latin typeface="Arial" charset="0"/>
              <a:ea typeface="Arial" charset="0"/>
              <a:cs typeface="Arial" charset="0"/>
            </a:endParaRPr>
          </a:p>
        </p:txBody>
      </p:sp>
      <p:sp>
        <p:nvSpPr>
          <p:cNvPr id="15" name="Text 10"/>
          <p:cNvSpPr/>
          <p:nvPr/>
        </p:nvSpPr>
        <p:spPr>
          <a:xfrm>
            <a:off x="6578600" y="3718561"/>
            <a:ext cx="4578350" cy="346710"/>
          </a:xfrm>
          <a:prstGeom prst="rect">
            <a:avLst/>
          </a:prstGeom>
          <a:noFill/>
          <a:ln/>
        </p:spPr>
        <p:txBody>
          <a:bodyPr wrap="square" lIns="0" tIns="0" rIns="0" bIns="0" rtlCol="0" anchor="t">
            <a:normAutofit/>
          </a:bodyPr>
          <a:lstStyle/>
          <a:p>
            <a:pPr marL="0" indent="0" algn="l">
              <a:lnSpc>
                <a:spcPts val="2530"/>
              </a:lnSpc>
              <a:buNone/>
            </a:pPr>
            <a:r>
              <a:rPr lang="en-US" sz="2200" b="1" dirty="0">
                <a:solidFill>
                  <a:srgbClr val="FFFFFF"/>
                </a:solidFill>
                <a:latin typeface="Arial" pitchFamily="34" charset="0"/>
                <a:ea typeface="Arial" pitchFamily="34" charset="-122"/>
                <a:cs typeface="Arial" pitchFamily="34" charset="-120"/>
              </a:rPr>
              <a:t>Speed limiting</a:t>
            </a:r>
            <a:endParaRPr lang="en-US" sz="2200" dirty="0">
              <a:latin typeface="Arial" charset="0"/>
              <a:ea typeface="Arial" charset="0"/>
              <a:cs typeface="Arial" charset="0"/>
            </a:endParaRPr>
          </a:p>
        </p:txBody>
      </p:sp>
      <p:sp>
        <p:nvSpPr>
          <p:cNvPr id="16" name="Text 11"/>
          <p:cNvSpPr/>
          <p:nvPr/>
        </p:nvSpPr>
        <p:spPr>
          <a:xfrm>
            <a:off x="6578600" y="4217670"/>
            <a:ext cx="4578350" cy="574040"/>
          </a:xfrm>
          <a:prstGeom prst="rect">
            <a:avLst/>
          </a:prstGeom>
          <a:noFill/>
          <a:ln/>
        </p:spPr>
        <p:txBody>
          <a:bodyPr wrap="square" lIns="0" tIns="0" rIns="0" bIns="0" rtlCol="0" anchor="t">
            <a:normAutofit/>
          </a:bodyPr>
          <a:lstStyle/>
          <a:p>
            <a:pPr marL="0" indent="0" algn="l">
              <a:lnSpc>
                <a:spcPts val="2160"/>
              </a:lnSpc>
              <a:buNone/>
            </a:pPr>
            <a:r>
              <a:rPr lang="en-US" sz="1600" dirty="0">
                <a:solidFill>
                  <a:srgbClr val="FFFFFF"/>
                </a:solidFill>
                <a:latin typeface="Arial" pitchFamily="34" charset="0"/>
                <a:ea typeface="Arial" pitchFamily="34" charset="-122"/>
                <a:cs typeface="Arial" pitchFamily="34" charset="-120"/>
              </a:rPr>
              <a:t>The vehicle can’t go faster than the speed you set.</a:t>
            </a:r>
            <a:endParaRPr lang="en-US" sz="16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0" grpId="0" animBg="1"/>
      <p:bldP spid="11" grpId="0" animBg="1"/>
      <p:bldP spid="12" grpId="0" animBg="1"/>
      <p:bldP spid="14" grpId="0" animBg="1"/>
      <p:bldP spid="15" grpId="0"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How to steal a car?</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The key fob isn’t sending a signal?</a:t>
            </a:r>
            <a:endParaRPr lang="en-US" sz="1600" dirty="0">
              <a:latin typeface="Arial" charset="0"/>
              <a:ea typeface="Arial" charset="0"/>
              <a:cs typeface="Arial" charset="0"/>
            </a:endParaRPr>
          </a:p>
        </p:txBody>
      </p:sp>
      <p:sp>
        <p:nvSpPr>
          <p:cNvPr id="5" name="Shape 2"/>
          <p:cNvSpPr/>
          <p:nvPr/>
        </p:nvSpPr>
        <p:spPr>
          <a:xfrm>
            <a:off x="812800" y="2032000"/>
            <a:ext cx="5156200" cy="3810000"/>
          </a:xfrm>
          <a:prstGeom prst="rect">
            <a:avLst/>
          </a:prstGeom>
          <a:solidFill>
            <a:srgbClr val="F4F4F6"/>
          </a:solidFill>
          <a:ln/>
        </p:spPr>
        <p:txBody>
          <a:bodyPr/>
          <a:lstStyle/>
          <a:p>
            <a:endParaRPr lang="en-US"/>
          </a:p>
        </p:txBody>
      </p:sp>
      <p:sp>
        <p:nvSpPr>
          <p:cNvPr id="6" name="Shape 3"/>
          <p:cNvSpPr/>
          <p:nvPr/>
        </p:nvSpPr>
        <p:spPr>
          <a:xfrm>
            <a:off x="1168400" y="2387600"/>
            <a:ext cx="1524000" cy="1016000"/>
          </a:xfrm>
          <a:prstGeom prst="rect">
            <a:avLst/>
          </a:prstGeom>
          <a:solidFill>
            <a:srgbClr val="FFFFFF"/>
          </a:solidFill>
          <a:ln/>
        </p:spPr>
        <p:txBody>
          <a:bodyPr/>
          <a:lstStyle/>
          <a:p>
            <a:endParaRPr lang="en-US"/>
          </a:p>
        </p:txBody>
      </p:sp>
      <p:pic>
        <p:nvPicPr>
          <p:cNvPr id="7" name="Image 1" descr="Our old key holder"/>
          <p:cNvPicPr>
            <a:picLocks noChangeAspect="1"/>
          </p:cNvPicPr>
          <p:nvPr/>
        </p:nvPicPr>
        <p:blipFill>
          <a:blip r:embed="rId4"/>
          <a:srcRect l="-23333" r="-23333"/>
          <a:stretch/>
        </p:blipFill>
        <p:spPr>
          <a:xfrm>
            <a:off x="1231900" y="2419350"/>
            <a:ext cx="1397000" cy="952500"/>
          </a:xfrm>
          <a:prstGeom prst="rect">
            <a:avLst/>
          </a:prstGeom>
        </p:spPr>
      </p:pic>
      <p:sp>
        <p:nvSpPr>
          <p:cNvPr id="8" name="Text 4"/>
          <p:cNvSpPr/>
          <p:nvPr/>
        </p:nvSpPr>
        <p:spPr>
          <a:xfrm>
            <a:off x="1168400" y="3581400"/>
            <a:ext cx="4578350" cy="238760"/>
          </a:xfrm>
          <a:prstGeom prst="rect">
            <a:avLst/>
          </a:prstGeom>
          <a:noFill/>
          <a:ln/>
        </p:spPr>
        <p:txBody>
          <a:bodyPr wrap="square" lIns="0" tIns="0" rIns="0" bIns="0" rtlCol="0" anchor="t">
            <a:normAutofit/>
          </a:bodyPr>
          <a:lstStyle/>
          <a:p>
            <a:pPr marL="0" indent="0" algn="l">
              <a:lnSpc>
                <a:spcPts val="1680"/>
              </a:lnSpc>
              <a:buNone/>
            </a:pPr>
            <a:r>
              <a:rPr lang="en-US" sz="1400" b="1" dirty="0">
                <a:solidFill>
                  <a:srgbClr val="6B7080"/>
                </a:solidFill>
                <a:latin typeface="Arial" pitchFamily="34" charset="0"/>
                <a:ea typeface="Arial" pitchFamily="34" charset="-122"/>
                <a:cs typeface="Arial" pitchFamily="34" charset="-120"/>
              </a:rPr>
              <a:t>The problem</a:t>
            </a:r>
            <a:endParaRPr lang="en-US" sz="1400" dirty="0">
              <a:latin typeface="Arial" charset="0"/>
              <a:ea typeface="Arial" charset="0"/>
              <a:cs typeface="Arial" charset="0"/>
            </a:endParaRPr>
          </a:p>
        </p:txBody>
      </p:sp>
      <p:sp>
        <p:nvSpPr>
          <p:cNvPr id="9" name="Text 5"/>
          <p:cNvSpPr/>
          <p:nvPr/>
        </p:nvSpPr>
        <p:spPr>
          <a:xfrm>
            <a:off x="1168400" y="3972561"/>
            <a:ext cx="4578350" cy="346710"/>
          </a:xfrm>
          <a:prstGeom prst="rect">
            <a:avLst/>
          </a:prstGeom>
          <a:noFill/>
          <a:ln/>
        </p:spPr>
        <p:txBody>
          <a:bodyPr wrap="square" lIns="0" tIns="0" rIns="0" bIns="0" rtlCol="0" anchor="t">
            <a:normAutofit/>
          </a:bodyPr>
          <a:lstStyle/>
          <a:p>
            <a:pPr marL="0" indent="0" algn="l">
              <a:lnSpc>
                <a:spcPts val="2530"/>
              </a:lnSpc>
              <a:buNone/>
            </a:pPr>
            <a:r>
              <a:rPr lang="en-US" sz="2200" b="1" dirty="0">
                <a:solidFill>
                  <a:srgbClr val="00469C"/>
                </a:solidFill>
                <a:latin typeface="Arial" pitchFamily="34" charset="0"/>
                <a:ea typeface="Arial" pitchFamily="34" charset="-122"/>
                <a:cs typeface="Arial" pitchFamily="34" charset="-120"/>
              </a:rPr>
              <a:t>Bridge the pins</a:t>
            </a:r>
            <a:endParaRPr lang="en-US" sz="2200" dirty="0">
              <a:latin typeface="Arial" charset="0"/>
              <a:ea typeface="Arial" charset="0"/>
              <a:cs typeface="Arial" charset="0"/>
            </a:endParaRPr>
          </a:p>
        </p:txBody>
      </p:sp>
      <p:sp>
        <p:nvSpPr>
          <p:cNvPr id="10" name="Text 6"/>
          <p:cNvSpPr/>
          <p:nvPr/>
        </p:nvSpPr>
        <p:spPr>
          <a:xfrm>
            <a:off x="1168400" y="4471670"/>
            <a:ext cx="4578350" cy="574040"/>
          </a:xfrm>
          <a:prstGeom prst="rect">
            <a:avLst/>
          </a:prstGeom>
          <a:noFill/>
          <a:ln/>
        </p:spPr>
        <p:txBody>
          <a:bodyPr wrap="square" lIns="0" tIns="0" rIns="0" bIns="0" rtlCol="0" anchor="t">
            <a:normAutofit/>
          </a:bodyPr>
          <a:lstStyle/>
          <a:p>
            <a:pPr marL="0" indent="0" algn="l">
              <a:lnSpc>
                <a:spcPts val="2160"/>
              </a:lnSpc>
              <a:buNone/>
            </a:pPr>
            <a:r>
              <a:rPr lang="en-US" sz="1600" dirty="0">
                <a:solidFill>
                  <a:srgbClr val="3C414E"/>
                </a:solidFill>
                <a:latin typeface="Arial" pitchFamily="34" charset="0"/>
                <a:ea typeface="Arial" pitchFamily="34" charset="-122"/>
                <a:cs typeface="Arial" pitchFamily="34" charset="-120"/>
              </a:rPr>
              <a:t>Bridge its pins with a battery, and a push-button car gets the signal it needs to start.</a:t>
            </a:r>
            <a:endParaRPr lang="en-US" sz="1600" dirty="0">
              <a:latin typeface="Arial" charset="0"/>
              <a:ea typeface="Arial" charset="0"/>
              <a:cs typeface="Arial" charset="0"/>
            </a:endParaRPr>
          </a:p>
        </p:txBody>
      </p:sp>
      <p:sp>
        <p:nvSpPr>
          <p:cNvPr id="11" name="Shape 7"/>
          <p:cNvSpPr/>
          <p:nvPr/>
        </p:nvSpPr>
        <p:spPr>
          <a:xfrm>
            <a:off x="6223000" y="2032000"/>
            <a:ext cx="5156200" cy="3810000"/>
          </a:xfrm>
          <a:prstGeom prst="rect">
            <a:avLst/>
          </a:prstGeom>
          <a:solidFill>
            <a:srgbClr val="00469C"/>
          </a:solidFill>
          <a:ln/>
        </p:spPr>
        <p:txBody>
          <a:bodyPr/>
          <a:lstStyle/>
          <a:p>
            <a:endParaRPr lang="en-US"/>
          </a:p>
        </p:txBody>
      </p:sp>
      <p:sp>
        <p:nvSpPr>
          <p:cNvPr id="12" name="Shape 8"/>
          <p:cNvSpPr/>
          <p:nvPr/>
        </p:nvSpPr>
        <p:spPr>
          <a:xfrm>
            <a:off x="6578600" y="2387600"/>
            <a:ext cx="1524000" cy="1016000"/>
          </a:xfrm>
          <a:prstGeom prst="rect">
            <a:avLst/>
          </a:prstGeom>
          <a:solidFill>
            <a:srgbClr val="FFFFFF"/>
          </a:solidFill>
          <a:ln/>
        </p:spPr>
        <p:txBody>
          <a:bodyPr/>
          <a:lstStyle/>
          <a:p>
            <a:endParaRPr lang="en-US"/>
          </a:p>
        </p:txBody>
      </p:sp>
      <p:pic>
        <p:nvPicPr>
          <p:cNvPr id="13" name="Image 2" descr="SKM"/>
          <p:cNvPicPr>
            <a:picLocks noChangeAspect="1"/>
          </p:cNvPicPr>
          <p:nvPr/>
        </p:nvPicPr>
        <p:blipFill>
          <a:blip r:embed="rId5"/>
          <a:srcRect l="-23333" r="-23333"/>
          <a:stretch/>
        </p:blipFill>
        <p:spPr>
          <a:xfrm>
            <a:off x="6642100" y="2419350"/>
            <a:ext cx="1397000" cy="952500"/>
          </a:xfrm>
          <a:prstGeom prst="rect">
            <a:avLst/>
          </a:prstGeom>
        </p:spPr>
      </p:pic>
      <p:sp>
        <p:nvSpPr>
          <p:cNvPr id="14" name="Text 9"/>
          <p:cNvSpPr/>
          <p:nvPr/>
        </p:nvSpPr>
        <p:spPr>
          <a:xfrm>
            <a:off x="6578600" y="3581400"/>
            <a:ext cx="4578350" cy="238760"/>
          </a:xfrm>
          <a:prstGeom prst="rect">
            <a:avLst/>
          </a:prstGeom>
          <a:noFill/>
          <a:ln/>
        </p:spPr>
        <p:txBody>
          <a:bodyPr wrap="square" lIns="0" tIns="0" rIns="0" bIns="0" rtlCol="0" anchor="t">
            <a:normAutofit/>
          </a:bodyPr>
          <a:lstStyle/>
          <a:p>
            <a:pPr marL="0" indent="0" algn="l">
              <a:lnSpc>
                <a:spcPts val="1680"/>
              </a:lnSpc>
              <a:buNone/>
            </a:pPr>
            <a:r>
              <a:rPr lang="en-US" sz="1400" b="1" dirty="0">
                <a:solidFill>
                  <a:srgbClr val="00C8AA"/>
                </a:solidFill>
                <a:latin typeface="Arial" pitchFamily="34" charset="0"/>
                <a:ea typeface="Arial" pitchFamily="34" charset="-122"/>
                <a:cs typeface="Arial" pitchFamily="34" charset="-120"/>
              </a:rPr>
              <a:t>What we built</a:t>
            </a:r>
            <a:endParaRPr lang="en-US" sz="1400" dirty="0">
              <a:latin typeface="Arial" charset="0"/>
              <a:ea typeface="Arial" charset="0"/>
              <a:cs typeface="Arial" charset="0"/>
            </a:endParaRPr>
          </a:p>
        </p:txBody>
      </p:sp>
      <p:sp>
        <p:nvSpPr>
          <p:cNvPr id="15" name="Text 10"/>
          <p:cNvSpPr/>
          <p:nvPr/>
        </p:nvSpPr>
        <p:spPr>
          <a:xfrm>
            <a:off x="6578600" y="3972561"/>
            <a:ext cx="4578350" cy="346710"/>
          </a:xfrm>
          <a:prstGeom prst="rect">
            <a:avLst/>
          </a:prstGeom>
          <a:noFill/>
          <a:ln/>
        </p:spPr>
        <p:txBody>
          <a:bodyPr wrap="square" lIns="0" tIns="0" rIns="0" bIns="0" rtlCol="0" anchor="t">
            <a:normAutofit/>
          </a:bodyPr>
          <a:lstStyle/>
          <a:p>
            <a:pPr marL="0" indent="0" algn="l">
              <a:lnSpc>
                <a:spcPts val="2530"/>
              </a:lnSpc>
              <a:buNone/>
            </a:pPr>
            <a:r>
              <a:rPr lang="en-US" sz="2200" b="1" dirty="0">
                <a:solidFill>
                  <a:srgbClr val="FFFFFF"/>
                </a:solidFill>
                <a:latin typeface="Arial" pitchFamily="34" charset="0"/>
                <a:ea typeface="Arial" pitchFamily="34" charset="-122"/>
                <a:cs typeface="Arial" pitchFamily="34" charset="-120"/>
              </a:rPr>
              <a:t>The SKM</a:t>
            </a:r>
            <a:endParaRPr lang="en-US" sz="2200" dirty="0">
              <a:latin typeface="Arial" charset="0"/>
              <a:ea typeface="Arial" charset="0"/>
              <a:cs typeface="Arial" charset="0"/>
            </a:endParaRPr>
          </a:p>
        </p:txBody>
      </p:sp>
      <p:sp>
        <p:nvSpPr>
          <p:cNvPr id="16" name="Text 11"/>
          <p:cNvSpPr/>
          <p:nvPr/>
        </p:nvSpPr>
        <p:spPr>
          <a:xfrm>
            <a:off x="6578600" y="4471670"/>
            <a:ext cx="4578350" cy="574040"/>
          </a:xfrm>
          <a:prstGeom prst="rect">
            <a:avLst/>
          </a:prstGeom>
          <a:noFill/>
          <a:ln/>
        </p:spPr>
        <p:txBody>
          <a:bodyPr wrap="square" lIns="0" tIns="0" rIns="0" bIns="0" rtlCol="0" anchor="t">
            <a:normAutofit/>
          </a:bodyPr>
          <a:lstStyle/>
          <a:p>
            <a:pPr marL="0" indent="0" algn="l">
              <a:lnSpc>
                <a:spcPts val="2160"/>
              </a:lnSpc>
              <a:buNone/>
            </a:pPr>
            <a:r>
              <a:rPr lang="en-US" sz="1600" dirty="0">
                <a:solidFill>
                  <a:srgbClr val="FFFFFF"/>
                </a:solidFill>
                <a:latin typeface="Arial" pitchFamily="34" charset="0"/>
                <a:ea typeface="Arial" pitchFamily="34" charset="-122"/>
                <a:cs typeface="Arial" pitchFamily="34" charset="-120"/>
              </a:rPr>
              <a:t>It talks to the CloudBoxx. A battery on the pins doesn’t start the car.</a:t>
            </a:r>
            <a:endParaRPr lang="en-US" sz="16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500"/>
                                        <p:tgtEl>
                                          <p:spTgt spid="1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0" grpId="0" animBg="1"/>
      <p:bldP spid="11" grpId="0" animBg="1"/>
      <p:bldP spid="12" grpId="0" animBg="1"/>
      <p:bldP spid="14" grpId="0" animBg="1"/>
      <p:bldP spid="15" grpId="0" animBg="1"/>
      <p:bldP spid="1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Busy weekdays, quiet weekends</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Weekend demand is the reverse of weekday demand.</a:t>
            </a:r>
            <a:endParaRPr lang="en-US" sz="1600" dirty="0">
              <a:latin typeface="Arial" charset="0"/>
              <a:ea typeface="Arial" charset="0"/>
              <a:cs typeface="Arial" charset="0"/>
            </a:endParaRPr>
          </a:p>
        </p:txBody>
      </p:sp>
      <p:sp>
        <p:nvSpPr>
          <p:cNvPr id="5" name="Shape 2"/>
          <p:cNvSpPr/>
          <p:nvPr/>
        </p:nvSpPr>
        <p:spPr>
          <a:xfrm>
            <a:off x="812800" y="2032000"/>
            <a:ext cx="4318000" cy="3048000"/>
          </a:xfrm>
          <a:prstGeom prst="rect">
            <a:avLst/>
          </a:prstGeom>
          <a:solidFill>
            <a:srgbClr val="F4F4F6"/>
          </a:solidFill>
          <a:ln/>
        </p:spPr>
        <p:txBody>
          <a:bodyPr/>
          <a:lstStyle/>
          <a:p>
            <a:endParaRPr lang="en-US"/>
          </a:p>
        </p:txBody>
      </p:sp>
      <p:sp>
        <p:nvSpPr>
          <p:cNvPr id="6" name="Text 3"/>
          <p:cNvSpPr/>
          <p:nvPr/>
        </p:nvSpPr>
        <p:spPr>
          <a:xfrm>
            <a:off x="990600" y="2209800"/>
            <a:ext cx="4081272" cy="238760"/>
          </a:xfrm>
          <a:prstGeom prst="rect">
            <a:avLst/>
          </a:prstGeom>
          <a:noFill/>
          <a:ln/>
        </p:spPr>
        <p:txBody>
          <a:bodyPr wrap="square" lIns="0" tIns="0" rIns="0" bIns="0" rtlCol="0" anchor="t">
            <a:normAutofit/>
          </a:bodyPr>
          <a:lstStyle/>
          <a:p>
            <a:pPr marL="0" indent="0" algn="l">
              <a:lnSpc>
                <a:spcPts val="1680"/>
              </a:lnSpc>
              <a:buNone/>
            </a:pPr>
            <a:r>
              <a:rPr lang="en-US" sz="1400" b="1" dirty="0">
                <a:solidFill>
                  <a:srgbClr val="00469C"/>
                </a:solidFill>
                <a:latin typeface="Arial" pitchFamily="34" charset="0"/>
                <a:ea typeface="Arial" pitchFamily="34" charset="-122"/>
                <a:cs typeface="Arial" pitchFamily="34" charset="-120"/>
              </a:rPr>
              <a:t>Mon–Fri: work trips</a:t>
            </a:r>
            <a:endParaRPr lang="en-US" sz="1400" dirty="0">
              <a:latin typeface="Arial" charset="0"/>
              <a:ea typeface="Arial" charset="0"/>
              <a:cs typeface="Arial" charset="0"/>
            </a:endParaRPr>
          </a:p>
        </p:txBody>
      </p:sp>
      <p:pic>
        <p:nvPicPr>
          <p:cNvPr id="7" name="Image 1" descr="Heat map of bookings by hour and weekday, busiest Monday to Friday"/>
          <p:cNvPicPr>
            <a:picLocks noChangeAspect="1"/>
          </p:cNvPicPr>
          <p:nvPr/>
        </p:nvPicPr>
        <p:blipFill>
          <a:blip r:embed="rId4"/>
          <a:srcRect l="-14348" r="-14348"/>
          <a:stretch/>
        </p:blipFill>
        <p:spPr>
          <a:xfrm>
            <a:off x="990600" y="2524761"/>
            <a:ext cx="3962400" cy="2374900"/>
          </a:xfrm>
          <a:prstGeom prst="rect">
            <a:avLst/>
          </a:prstGeom>
        </p:spPr>
      </p:pic>
      <p:sp>
        <p:nvSpPr>
          <p:cNvPr id="8" name="Shape 4"/>
          <p:cNvSpPr/>
          <p:nvPr/>
        </p:nvSpPr>
        <p:spPr>
          <a:xfrm>
            <a:off x="7061200" y="2032000"/>
            <a:ext cx="4318000" cy="3048000"/>
          </a:xfrm>
          <a:prstGeom prst="rect">
            <a:avLst/>
          </a:prstGeom>
          <a:solidFill>
            <a:srgbClr val="F4F4F6"/>
          </a:solidFill>
          <a:ln/>
        </p:spPr>
        <p:txBody>
          <a:bodyPr/>
          <a:lstStyle/>
          <a:p>
            <a:endParaRPr lang="en-US"/>
          </a:p>
        </p:txBody>
      </p:sp>
      <p:sp>
        <p:nvSpPr>
          <p:cNvPr id="9" name="Text 5"/>
          <p:cNvSpPr/>
          <p:nvPr/>
        </p:nvSpPr>
        <p:spPr>
          <a:xfrm>
            <a:off x="7239000" y="2209800"/>
            <a:ext cx="4081272" cy="238760"/>
          </a:xfrm>
          <a:prstGeom prst="rect">
            <a:avLst/>
          </a:prstGeom>
          <a:noFill/>
          <a:ln/>
        </p:spPr>
        <p:txBody>
          <a:bodyPr wrap="square" lIns="0" tIns="0" rIns="0" bIns="0" rtlCol="0" anchor="t">
            <a:normAutofit/>
          </a:bodyPr>
          <a:lstStyle/>
          <a:p>
            <a:pPr marL="0" indent="0" algn="l">
              <a:lnSpc>
                <a:spcPts val="1680"/>
              </a:lnSpc>
              <a:buNone/>
            </a:pPr>
            <a:r>
              <a:rPr lang="en-US" sz="1400" b="1" dirty="0">
                <a:solidFill>
                  <a:srgbClr val="00C8AA"/>
                </a:solidFill>
                <a:latin typeface="Arial" pitchFamily="34" charset="0"/>
                <a:ea typeface="Arial" pitchFamily="34" charset="-122"/>
                <a:cs typeface="Arial" pitchFamily="34" charset="-120"/>
              </a:rPr>
              <a:t>Weekends: private trips</a:t>
            </a:r>
            <a:endParaRPr lang="en-US" sz="1400" dirty="0">
              <a:latin typeface="Arial" charset="0"/>
              <a:ea typeface="Arial" charset="0"/>
              <a:cs typeface="Arial" charset="0"/>
            </a:endParaRPr>
          </a:p>
        </p:txBody>
      </p:sp>
      <p:pic>
        <p:nvPicPr>
          <p:cNvPr id="10" name="Image 2" descr="Heat map of bookings by hour and weekday, busiest Friday and Saturday"/>
          <p:cNvPicPr>
            <a:picLocks noChangeAspect="1"/>
          </p:cNvPicPr>
          <p:nvPr/>
        </p:nvPicPr>
        <p:blipFill>
          <a:blip r:embed="rId5"/>
          <a:srcRect l="-14348" r="-14348"/>
          <a:stretch/>
        </p:blipFill>
        <p:spPr>
          <a:xfrm>
            <a:off x="7239000" y="2524761"/>
            <a:ext cx="3962400" cy="2374900"/>
          </a:xfrm>
          <a:prstGeom prst="rect">
            <a:avLst/>
          </a:prstGeom>
        </p:spPr>
      </p:pic>
      <p:pic>
        <p:nvPicPr>
          <p:cNvPr id="11" name="Image 3" descr="Two puzzle pieces, one blue and one green, side by side"/>
          <p:cNvPicPr>
            <a:picLocks noChangeAspect="1"/>
          </p:cNvPicPr>
          <p:nvPr/>
        </p:nvPicPr>
        <p:blipFill>
          <a:blip r:embed="rId6"/>
          <a:srcRect t="-5172" b="-5172"/>
          <a:stretch/>
        </p:blipFill>
        <p:spPr>
          <a:xfrm>
            <a:off x="5308600" y="3098800"/>
            <a:ext cx="1574800" cy="914400"/>
          </a:xfrm>
          <a:prstGeom prst="rect">
            <a:avLst/>
          </a:prstGeom>
        </p:spPr>
      </p:pic>
      <p:sp>
        <p:nvSpPr>
          <p:cNvPr id="12" name="Text 6"/>
          <p:cNvSpPr/>
          <p:nvPr/>
        </p:nvSpPr>
        <p:spPr>
          <a:xfrm>
            <a:off x="812800" y="5270500"/>
            <a:ext cx="10566400" cy="571500"/>
          </a:xfrm>
          <a:prstGeom prst="rect">
            <a:avLst/>
          </a:prstGeom>
          <a:solidFill>
            <a:srgbClr val="00469C"/>
          </a:solidFill>
          <a:ln/>
        </p:spPr>
        <p:txBody>
          <a:bodyPr wrap="square" lIns="304800" tIns="0" rIns="6096" bIns="0" rtlCol="0" anchor="ctr">
            <a:normAutofit/>
          </a:bodyPr>
          <a:lstStyle/>
          <a:p>
            <a:pPr marL="0" indent="0" algn="l">
              <a:lnSpc>
                <a:spcPts val="2000"/>
              </a:lnSpc>
              <a:buNone/>
            </a:pPr>
            <a:r>
              <a:rPr lang="en-US" sz="1600" b="1" dirty="0">
                <a:solidFill>
                  <a:srgbClr val="FFFFFF"/>
                </a:solidFill>
                <a:latin typeface="Arial" pitchFamily="34" charset="0"/>
                <a:ea typeface="Arial" pitchFamily="34" charset="-122"/>
                <a:cs typeface="Arial" pitchFamily="34" charset="-120"/>
              </a:rPr>
              <a:t>Fleet Share: move vehicles onto another platform, or between your own teams.</a:t>
            </a:r>
            <a:endParaRPr lang="en-US" sz="16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Effect transition="in" filter="fade">
                                      <p:cBhvr>
                                        <p:cTn id="2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Updates without touching the car</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Firmware and settings go out over the air.</a:t>
            </a:r>
            <a:endParaRPr lang="en-US" sz="1600" dirty="0">
              <a:latin typeface="Arial" charset="0"/>
              <a:ea typeface="Arial" charset="0"/>
              <a:cs typeface="Arial" charset="0"/>
            </a:endParaRPr>
          </a:p>
        </p:txBody>
      </p:sp>
      <p:sp>
        <p:nvSpPr>
          <p:cNvPr id="5" name="Shape 2"/>
          <p:cNvSpPr/>
          <p:nvPr/>
        </p:nvSpPr>
        <p:spPr>
          <a:xfrm>
            <a:off x="812800" y="2032000"/>
            <a:ext cx="7010400" cy="1778000"/>
          </a:xfrm>
          <a:prstGeom prst="rect">
            <a:avLst/>
          </a:prstGeom>
          <a:solidFill>
            <a:srgbClr val="F4F4F6"/>
          </a:solidFill>
          <a:ln/>
        </p:spPr>
        <p:txBody>
          <a:bodyPr/>
          <a:lstStyle/>
          <a:p>
            <a:endParaRPr lang="en-US"/>
          </a:p>
        </p:txBody>
      </p:sp>
      <p:sp>
        <p:nvSpPr>
          <p:cNvPr id="6" name="Shape 3"/>
          <p:cNvSpPr/>
          <p:nvPr/>
        </p:nvSpPr>
        <p:spPr>
          <a:xfrm>
            <a:off x="1117600" y="2476500"/>
            <a:ext cx="889000" cy="889000"/>
          </a:xfrm>
          <a:prstGeom prst="rect">
            <a:avLst/>
          </a:prstGeom>
          <a:solidFill>
            <a:srgbClr val="CCF4EE"/>
          </a:solidFill>
          <a:ln/>
        </p:spPr>
        <p:txBody>
          <a:bodyPr/>
          <a:lstStyle/>
          <a:p>
            <a:endParaRPr lang="en-US"/>
          </a:p>
        </p:txBody>
      </p:sp>
      <p:pic>
        <p:nvPicPr>
          <p:cNvPr id="7" name="Image 1"/>
          <p:cNvPicPr>
            <a:picLocks noChangeAspect="1"/>
          </p:cNvPicPr>
          <p:nvPr/>
        </p:nvPicPr>
        <p:blipFill>
          <a:blip r:embed="rId4"/>
          <a:srcRect/>
          <a:stretch/>
        </p:blipFill>
        <p:spPr>
          <a:xfrm>
            <a:off x="1282700" y="2641600"/>
            <a:ext cx="558800" cy="558800"/>
          </a:xfrm>
          <a:prstGeom prst="rect">
            <a:avLst/>
          </a:prstGeom>
        </p:spPr>
      </p:pic>
      <p:sp>
        <p:nvSpPr>
          <p:cNvPr id="8" name="Text 4"/>
          <p:cNvSpPr/>
          <p:nvPr/>
        </p:nvSpPr>
        <p:spPr>
          <a:xfrm>
            <a:off x="2260600" y="2600009"/>
            <a:ext cx="5415534" cy="346710"/>
          </a:xfrm>
          <a:prstGeom prst="rect">
            <a:avLst/>
          </a:prstGeom>
          <a:noFill/>
          <a:ln/>
        </p:spPr>
        <p:txBody>
          <a:bodyPr wrap="square" lIns="0" tIns="0" rIns="0" bIns="0" rtlCol="0" anchor="t">
            <a:normAutofit/>
          </a:bodyPr>
          <a:lstStyle/>
          <a:p>
            <a:pPr marL="0" indent="0" algn="l">
              <a:lnSpc>
                <a:spcPts val="2530"/>
              </a:lnSpc>
              <a:buNone/>
            </a:pPr>
            <a:r>
              <a:rPr lang="en-US" sz="2200" b="1" dirty="0">
                <a:solidFill>
                  <a:srgbClr val="00469C"/>
                </a:solidFill>
                <a:latin typeface="Arial" pitchFamily="34" charset="0"/>
                <a:ea typeface="Arial" pitchFamily="34" charset="-122"/>
                <a:cs typeface="Arial" pitchFamily="34" charset="-120"/>
              </a:rPr>
              <a:t>Firmware</a:t>
            </a:r>
            <a:endParaRPr lang="en-US" sz="2200" dirty="0">
              <a:latin typeface="Arial" charset="0"/>
              <a:ea typeface="Arial" charset="0"/>
              <a:cs typeface="Arial" charset="0"/>
            </a:endParaRPr>
          </a:p>
        </p:txBody>
      </p:sp>
      <p:sp>
        <p:nvSpPr>
          <p:cNvPr id="9" name="Text 5"/>
          <p:cNvSpPr/>
          <p:nvPr/>
        </p:nvSpPr>
        <p:spPr>
          <a:xfrm>
            <a:off x="2260600" y="2984819"/>
            <a:ext cx="5415534" cy="282575"/>
          </a:xfrm>
          <a:prstGeom prst="rect">
            <a:avLst/>
          </a:prstGeom>
          <a:noFill/>
          <a:ln/>
        </p:spPr>
        <p:txBody>
          <a:bodyPr wrap="square" lIns="0" tIns="0" rIns="0" bIns="0" rtlCol="0" anchor="t">
            <a:normAutofit/>
          </a:bodyPr>
          <a:lstStyle/>
          <a:p>
            <a:pPr marL="0" indent="0" algn="l">
              <a:lnSpc>
                <a:spcPts val="2025"/>
              </a:lnSpc>
              <a:buNone/>
            </a:pPr>
            <a:r>
              <a:rPr lang="en-US" sz="1500" dirty="0">
                <a:solidFill>
                  <a:srgbClr val="3C414E"/>
                </a:solidFill>
                <a:latin typeface="Arial" pitchFamily="34" charset="0"/>
                <a:ea typeface="Arial" pitchFamily="34" charset="-122"/>
                <a:cs typeface="Arial" pitchFamily="34" charset="-120"/>
              </a:rPr>
              <a:t>New features and fixes reach every vehicle remotely.</a:t>
            </a:r>
            <a:endParaRPr lang="en-US" sz="1500" dirty="0">
              <a:latin typeface="Arial" charset="0"/>
              <a:ea typeface="Arial" charset="0"/>
              <a:cs typeface="Arial" charset="0"/>
            </a:endParaRPr>
          </a:p>
        </p:txBody>
      </p:sp>
      <p:sp>
        <p:nvSpPr>
          <p:cNvPr id="10" name="Shape 6"/>
          <p:cNvSpPr/>
          <p:nvPr/>
        </p:nvSpPr>
        <p:spPr>
          <a:xfrm>
            <a:off x="812800" y="4064000"/>
            <a:ext cx="7010400" cy="1778000"/>
          </a:xfrm>
          <a:prstGeom prst="rect">
            <a:avLst/>
          </a:prstGeom>
          <a:solidFill>
            <a:srgbClr val="F4F4F6"/>
          </a:solidFill>
          <a:ln/>
        </p:spPr>
        <p:txBody>
          <a:bodyPr/>
          <a:lstStyle/>
          <a:p>
            <a:endParaRPr lang="en-US"/>
          </a:p>
        </p:txBody>
      </p:sp>
      <p:sp>
        <p:nvSpPr>
          <p:cNvPr id="11" name="Shape 7"/>
          <p:cNvSpPr/>
          <p:nvPr/>
        </p:nvSpPr>
        <p:spPr>
          <a:xfrm>
            <a:off x="1117600" y="4508500"/>
            <a:ext cx="889000" cy="889000"/>
          </a:xfrm>
          <a:prstGeom prst="rect">
            <a:avLst/>
          </a:prstGeom>
          <a:solidFill>
            <a:srgbClr val="CCF4EE"/>
          </a:solidFill>
          <a:ln/>
        </p:spPr>
        <p:txBody>
          <a:bodyPr/>
          <a:lstStyle/>
          <a:p>
            <a:endParaRPr lang="en-US"/>
          </a:p>
        </p:txBody>
      </p:sp>
      <p:pic>
        <p:nvPicPr>
          <p:cNvPr id="12" name="Image 2" descr="Settings"/>
          <p:cNvPicPr>
            <a:picLocks noChangeAspect="1"/>
          </p:cNvPicPr>
          <p:nvPr/>
        </p:nvPicPr>
        <p:blipFill>
          <a:blip r:embed="rId5"/>
          <a:srcRect/>
          <a:stretch/>
        </p:blipFill>
        <p:spPr>
          <a:xfrm>
            <a:off x="1295400" y="4686300"/>
            <a:ext cx="533400" cy="533400"/>
          </a:xfrm>
          <a:prstGeom prst="rect">
            <a:avLst/>
          </a:prstGeom>
        </p:spPr>
      </p:pic>
      <p:sp>
        <p:nvSpPr>
          <p:cNvPr id="13" name="Text 8"/>
          <p:cNvSpPr/>
          <p:nvPr/>
        </p:nvSpPr>
        <p:spPr>
          <a:xfrm>
            <a:off x="2260600" y="4503421"/>
            <a:ext cx="5415534" cy="346710"/>
          </a:xfrm>
          <a:prstGeom prst="rect">
            <a:avLst/>
          </a:prstGeom>
          <a:noFill/>
          <a:ln/>
        </p:spPr>
        <p:txBody>
          <a:bodyPr wrap="square" lIns="0" tIns="0" rIns="0" bIns="0" rtlCol="0" anchor="t">
            <a:normAutofit/>
          </a:bodyPr>
          <a:lstStyle/>
          <a:p>
            <a:pPr marL="0" indent="0" algn="l">
              <a:lnSpc>
                <a:spcPts val="2530"/>
              </a:lnSpc>
              <a:buNone/>
            </a:pPr>
            <a:r>
              <a:rPr lang="en-US" sz="2200" b="1" dirty="0">
                <a:solidFill>
                  <a:srgbClr val="00469C"/>
                </a:solidFill>
                <a:latin typeface="Arial" pitchFamily="34" charset="0"/>
                <a:ea typeface="Arial" pitchFamily="34" charset="-122"/>
                <a:cs typeface="Arial" pitchFamily="34" charset="-120"/>
              </a:rPr>
              <a:t>Settings</a:t>
            </a:r>
            <a:endParaRPr lang="en-US" sz="2200" dirty="0">
              <a:latin typeface="Arial" charset="0"/>
              <a:ea typeface="Arial" charset="0"/>
              <a:cs typeface="Arial" charset="0"/>
            </a:endParaRPr>
          </a:p>
        </p:txBody>
      </p:sp>
      <p:sp>
        <p:nvSpPr>
          <p:cNvPr id="14" name="Text 9"/>
          <p:cNvSpPr/>
          <p:nvPr/>
        </p:nvSpPr>
        <p:spPr>
          <a:xfrm>
            <a:off x="2260600" y="4888232"/>
            <a:ext cx="5415534" cy="539750"/>
          </a:xfrm>
          <a:prstGeom prst="rect">
            <a:avLst/>
          </a:prstGeom>
          <a:noFill/>
          <a:ln/>
        </p:spPr>
        <p:txBody>
          <a:bodyPr wrap="square" lIns="0" tIns="0" rIns="0" bIns="0" rtlCol="0" anchor="t">
            <a:normAutofit/>
          </a:bodyPr>
          <a:lstStyle/>
          <a:p>
            <a:pPr marL="0" indent="0" algn="l">
              <a:lnSpc>
                <a:spcPts val="2025"/>
              </a:lnSpc>
              <a:buNone/>
            </a:pPr>
            <a:r>
              <a:rPr lang="en-US" sz="1500" dirty="0">
                <a:solidFill>
                  <a:srgbClr val="3C414E"/>
                </a:solidFill>
                <a:latin typeface="Arial" pitchFamily="34" charset="0"/>
                <a:ea typeface="Arial" pitchFamily="34" charset="-122"/>
                <a:cs typeface="Arial" pitchFamily="34" charset="-120"/>
              </a:rPr>
              <a:t>Vehicle configurations. Thresholds settings.</a:t>
            </a:r>
            <a:endParaRPr lang="en-US" sz="1500" dirty="0">
              <a:latin typeface="Arial" charset="0"/>
              <a:ea typeface="Arial" charset="0"/>
              <a:cs typeface="Arial" charset="0"/>
            </a:endParaRPr>
          </a:p>
          <a:p>
            <a:pPr marL="0" indent="0" algn="l">
              <a:lnSpc>
                <a:spcPts val="2025"/>
              </a:lnSpc>
              <a:buNone/>
            </a:pPr>
            <a:r>
              <a:rPr lang="en-US" sz="1500" dirty="0">
                <a:solidFill>
                  <a:srgbClr val="3C414E"/>
                </a:solidFill>
                <a:latin typeface="Arial" pitchFamily="34" charset="0"/>
                <a:ea typeface="Arial" pitchFamily="34" charset="-122"/>
                <a:cs typeface="Arial" pitchFamily="34" charset="-120"/>
              </a:rPr>
              <a:t>One vehicle or the whole fleet.</a:t>
            </a:r>
            <a:endParaRPr lang="en-US" sz="1500" dirty="0">
              <a:latin typeface="Arial" charset="0"/>
              <a:ea typeface="Arial" charset="0"/>
              <a:cs typeface="Arial" charset="0"/>
            </a:endParaRPr>
          </a:p>
        </p:txBody>
      </p:sp>
      <p:sp>
        <p:nvSpPr>
          <p:cNvPr id="15" name="Shape 10"/>
          <p:cNvSpPr/>
          <p:nvPr/>
        </p:nvSpPr>
        <p:spPr>
          <a:xfrm>
            <a:off x="8331200" y="2032000"/>
            <a:ext cx="3048000" cy="3810000"/>
          </a:xfrm>
          <a:prstGeom prst="rect">
            <a:avLst/>
          </a:prstGeom>
          <a:solidFill>
            <a:srgbClr val="00469C"/>
          </a:solidFill>
          <a:ln/>
        </p:spPr>
        <p:txBody>
          <a:bodyPr/>
          <a:lstStyle/>
          <a:p>
            <a:endParaRPr lang="en-US"/>
          </a:p>
        </p:txBody>
      </p:sp>
      <p:pic>
        <p:nvPicPr>
          <p:cNvPr id="16" name="Image 3" descr="Cloud"/>
          <p:cNvPicPr>
            <a:picLocks noChangeAspect="1"/>
          </p:cNvPicPr>
          <p:nvPr/>
        </p:nvPicPr>
        <p:blipFill>
          <a:blip r:embed="rId6"/>
          <a:srcRect/>
          <a:stretch/>
        </p:blipFill>
        <p:spPr>
          <a:xfrm>
            <a:off x="9220200" y="2849882"/>
            <a:ext cx="1270000" cy="1270000"/>
          </a:xfrm>
          <a:prstGeom prst="rect">
            <a:avLst/>
          </a:prstGeom>
        </p:spPr>
      </p:pic>
      <p:sp>
        <p:nvSpPr>
          <p:cNvPr id="17" name="Text 11"/>
          <p:cNvSpPr/>
          <p:nvPr/>
        </p:nvSpPr>
        <p:spPr>
          <a:xfrm>
            <a:off x="8681529" y="4272282"/>
            <a:ext cx="2347341" cy="360680"/>
          </a:xfrm>
          <a:prstGeom prst="rect">
            <a:avLst/>
          </a:prstGeom>
          <a:noFill/>
          <a:ln/>
        </p:spPr>
        <p:txBody>
          <a:bodyPr wrap="square" lIns="0" tIns="0" rIns="0" bIns="0" rtlCol="0" anchor="t">
            <a:normAutofit/>
          </a:bodyPr>
          <a:lstStyle/>
          <a:p>
            <a:pPr marL="0" indent="0" algn="ctr">
              <a:lnSpc>
                <a:spcPts val="2640"/>
              </a:lnSpc>
              <a:buNone/>
            </a:pPr>
            <a:r>
              <a:rPr lang="en-US" sz="2400" b="1" dirty="0">
                <a:solidFill>
                  <a:srgbClr val="FFFFFF"/>
                </a:solidFill>
                <a:latin typeface="Arial" pitchFamily="34" charset="0"/>
                <a:ea typeface="Arial" pitchFamily="34" charset="-122"/>
                <a:cs typeface="Arial" pitchFamily="34" charset="-120"/>
              </a:rPr>
              <a:t>Over the air</a:t>
            </a:r>
            <a:endParaRPr lang="en-US" sz="2400" dirty="0">
              <a:latin typeface="Arial" charset="0"/>
              <a:ea typeface="Arial" charset="0"/>
              <a:cs typeface="Arial" charset="0"/>
            </a:endParaRPr>
          </a:p>
        </p:txBody>
      </p:sp>
      <p:sp>
        <p:nvSpPr>
          <p:cNvPr id="18" name="Text 12"/>
          <p:cNvSpPr/>
          <p:nvPr/>
        </p:nvSpPr>
        <p:spPr>
          <a:xfrm>
            <a:off x="9252085" y="4759961"/>
            <a:ext cx="1206151" cy="289560"/>
          </a:xfrm>
          <a:prstGeom prst="rect">
            <a:avLst/>
          </a:prstGeom>
          <a:noFill/>
          <a:ln/>
        </p:spPr>
        <p:txBody>
          <a:bodyPr wrap="square" lIns="0" tIns="0" rIns="0" bIns="0" rtlCol="0" anchor="t">
            <a:normAutofit/>
          </a:bodyPr>
          <a:lstStyle/>
          <a:p>
            <a:pPr marL="0" indent="0" algn="ctr">
              <a:lnSpc>
                <a:spcPts val="2080"/>
              </a:lnSpc>
              <a:buNone/>
            </a:pPr>
            <a:r>
              <a:rPr lang="en-US" sz="1600" dirty="0">
                <a:solidFill>
                  <a:srgbClr val="00C8AA"/>
                </a:solidFill>
                <a:latin typeface="Arial" pitchFamily="34" charset="0"/>
                <a:ea typeface="Arial" pitchFamily="34" charset="-122"/>
                <a:cs typeface="Arial" pitchFamily="34" charset="-120"/>
              </a:rPr>
              <a:t>no site visit</a:t>
            </a:r>
            <a:endParaRPr lang="en-US" sz="16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par>
                                <p:cTn id="28" presetID="10" presetClass="entr" presetSubtype="0"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par>
                                <p:cTn id="42" presetID="10" presetClass="entr" presetSubtype="0" fill="hold"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0" grpId="0" animBg="1"/>
      <p:bldP spid="11" grpId="0" animBg="1"/>
      <p:bldP spid="13" grpId="0" animBg="1"/>
      <p:bldP spid="14" grpId="0" animBg="1"/>
      <p:bldP spid="15" grpId="0" animBg="1"/>
      <p:bldP spid="17" grpId="0" animBg="1"/>
      <p:bldP spid="1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Know what your fleet is doing</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From the box that’s already in the car.</a:t>
            </a:r>
            <a:endParaRPr lang="en-US" sz="1600" dirty="0">
              <a:latin typeface="Arial" charset="0"/>
              <a:ea typeface="Arial" charset="0"/>
              <a:cs typeface="Arial" charset="0"/>
            </a:endParaRPr>
          </a:p>
        </p:txBody>
      </p:sp>
      <p:sp>
        <p:nvSpPr>
          <p:cNvPr id="5" name="Shape 2"/>
          <p:cNvSpPr/>
          <p:nvPr/>
        </p:nvSpPr>
        <p:spPr>
          <a:xfrm>
            <a:off x="812800" y="2032000"/>
            <a:ext cx="3352800" cy="3810000"/>
          </a:xfrm>
          <a:prstGeom prst="rect">
            <a:avLst/>
          </a:prstGeom>
          <a:solidFill>
            <a:srgbClr val="F4F4F6"/>
          </a:solidFill>
          <a:ln/>
        </p:spPr>
        <p:txBody>
          <a:bodyPr/>
          <a:lstStyle/>
          <a:p>
            <a:endParaRPr lang="en-US"/>
          </a:p>
        </p:txBody>
      </p:sp>
      <p:sp>
        <p:nvSpPr>
          <p:cNvPr id="6" name="Shape 3"/>
          <p:cNvSpPr/>
          <p:nvPr/>
        </p:nvSpPr>
        <p:spPr>
          <a:xfrm>
            <a:off x="1117600" y="2336800"/>
            <a:ext cx="762000" cy="762000"/>
          </a:xfrm>
          <a:prstGeom prst="rect">
            <a:avLst/>
          </a:prstGeom>
          <a:solidFill>
            <a:srgbClr val="CCF4EE"/>
          </a:solidFill>
          <a:ln/>
        </p:spPr>
        <p:txBody>
          <a:bodyPr/>
          <a:lstStyle/>
          <a:p>
            <a:endParaRPr lang="en-US"/>
          </a:p>
        </p:txBody>
      </p:sp>
      <p:pic>
        <p:nvPicPr>
          <p:cNvPr id="7" name="Image 1" descr="Activity"/>
          <p:cNvPicPr>
            <a:picLocks noChangeAspect="1"/>
          </p:cNvPicPr>
          <p:nvPr/>
        </p:nvPicPr>
        <p:blipFill>
          <a:blip r:embed="rId4"/>
          <a:srcRect/>
          <a:stretch/>
        </p:blipFill>
        <p:spPr>
          <a:xfrm>
            <a:off x="1270000" y="2489200"/>
            <a:ext cx="457200" cy="457200"/>
          </a:xfrm>
          <a:prstGeom prst="rect">
            <a:avLst/>
          </a:prstGeom>
        </p:spPr>
      </p:pic>
      <p:sp>
        <p:nvSpPr>
          <p:cNvPr id="8" name="Text 4"/>
          <p:cNvSpPr/>
          <p:nvPr/>
        </p:nvSpPr>
        <p:spPr>
          <a:xfrm>
            <a:off x="1117600" y="3251200"/>
            <a:ext cx="2825496" cy="317500"/>
          </a:xfrm>
          <a:prstGeom prst="rect">
            <a:avLst/>
          </a:prstGeom>
          <a:noFill/>
          <a:ln/>
        </p:spPr>
        <p:txBody>
          <a:bodyPr wrap="square" lIns="0" tIns="0" rIns="0" bIns="0" rtlCol="0" anchor="t">
            <a:normAutofit/>
          </a:bodyPr>
          <a:lstStyle/>
          <a:p>
            <a:pPr marL="0" indent="0" algn="l">
              <a:lnSpc>
                <a:spcPts val="2300"/>
              </a:lnSpc>
              <a:buNone/>
            </a:pPr>
            <a:r>
              <a:rPr lang="en-US" sz="2000" b="1" dirty="0">
                <a:solidFill>
                  <a:srgbClr val="00469C"/>
                </a:solidFill>
                <a:latin typeface="Arial" pitchFamily="34" charset="0"/>
                <a:ea typeface="Arial" pitchFamily="34" charset="-122"/>
                <a:cs typeface="Arial" pitchFamily="34" charset="-120"/>
              </a:rPr>
              <a:t>Driver behaviour</a:t>
            </a:r>
            <a:endParaRPr lang="en-US" sz="2000" dirty="0">
              <a:latin typeface="Arial" charset="0"/>
              <a:ea typeface="Arial" charset="0"/>
              <a:cs typeface="Arial" charset="0"/>
            </a:endParaRPr>
          </a:p>
        </p:txBody>
      </p:sp>
      <p:sp>
        <p:nvSpPr>
          <p:cNvPr id="9" name="Text 5"/>
          <p:cNvSpPr/>
          <p:nvPr/>
        </p:nvSpPr>
        <p:spPr>
          <a:xfrm>
            <a:off x="1117600" y="3695700"/>
            <a:ext cx="2825496" cy="574040"/>
          </a:xfrm>
          <a:prstGeom prst="rect">
            <a:avLst/>
          </a:prstGeom>
          <a:noFill/>
          <a:ln/>
        </p:spPr>
        <p:txBody>
          <a:bodyPr wrap="square" lIns="0" tIns="0" rIns="0" bIns="0" rtlCol="0" anchor="t">
            <a:normAutofit/>
          </a:bodyPr>
          <a:lstStyle/>
          <a:p>
            <a:pPr marL="0" indent="0" algn="l">
              <a:lnSpc>
                <a:spcPts val="2160"/>
              </a:lnSpc>
              <a:buNone/>
            </a:pPr>
            <a:r>
              <a:rPr lang="en-US" sz="1600" dirty="0">
                <a:solidFill>
                  <a:srgbClr val="3C414E"/>
                </a:solidFill>
                <a:latin typeface="Arial" pitchFamily="34" charset="0"/>
                <a:ea typeface="Arial" pitchFamily="34" charset="-122"/>
                <a:cs typeface="Arial" pitchFamily="34" charset="-120"/>
              </a:rPr>
              <a:t>Monitor how your drivers drive.</a:t>
            </a:r>
            <a:endParaRPr lang="en-US" sz="1600" dirty="0">
              <a:latin typeface="Arial" charset="0"/>
              <a:ea typeface="Arial" charset="0"/>
              <a:cs typeface="Arial" charset="0"/>
            </a:endParaRPr>
          </a:p>
        </p:txBody>
      </p:sp>
      <p:sp>
        <p:nvSpPr>
          <p:cNvPr id="10" name="Shape 6"/>
          <p:cNvSpPr/>
          <p:nvPr/>
        </p:nvSpPr>
        <p:spPr>
          <a:xfrm>
            <a:off x="4419600" y="2032000"/>
            <a:ext cx="3352800" cy="3810000"/>
          </a:xfrm>
          <a:prstGeom prst="rect">
            <a:avLst/>
          </a:prstGeom>
          <a:solidFill>
            <a:srgbClr val="F4F4F6"/>
          </a:solidFill>
          <a:ln/>
        </p:spPr>
        <p:txBody>
          <a:bodyPr/>
          <a:lstStyle/>
          <a:p>
            <a:endParaRPr lang="en-US"/>
          </a:p>
        </p:txBody>
      </p:sp>
      <p:sp>
        <p:nvSpPr>
          <p:cNvPr id="11" name="Shape 7"/>
          <p:cNvSpPr/>
          <p:nvPr/>
        </p:nvSpPr>
        <p:spPr>
          <a:xfrm>
            <a:off x="4724400" y="2336800"/>
            <a:ext cx="762000" cy="762000"/>
          </a:xfrm>
          <a:prstGeom prst="rect">
            <a:avLst/>
          </a:prstGeom>
          <a:solidFill>
            <a:srgbClr val="CCF4EE"/>
          </a:solidFill>
          <a:ln/>
        </p:spPr>
        <p:txBody>
          <a:bodyPr/>
          <a:lstStyle/>
          <a:p>
            <a:endParaRPr lang="en-US"/>
          </a:p>
        </p:txBody>
      </p:sp>
      <p:pic>
        <p:nvPicPr>
          <p:cNvPr id="12" name="Image 2" descr="Warning"/>
          <p:cNvPicPr>
            <a:picLocks noChangeAspect="1"/>
          </p:cNvPicPr>
          <p:nvPr/>
        </p:nvPicPr>
        <p:blipFill>
          <a:blip r:embed="rId5"/>
          <a:srcRect/>
          <a:stretch/>
        </p:blipFill>
        <p:spPr>
          <a:xfrm>
            <a:off x="4876800" y="2489200"/>
            <a:ext cx="457200" cy="457200"/>
          </a:xfrm>
          <a:prstGeom prst="rect">
            <a:avLst/>
          </a:prstGeom>
        </p:spPr>
      </p:pic>
      <p:sp>
        <p:nvSpPr>
          <p:cNvPr id="13" name="Text 8"/>
          <p:cNvSpPr/>
          <p:nvPr/>
        </p:nvSpPr>
        <p:spPr>
          <a:xfrm>
            <a:off x="4724400" y="3251200"/>
            <a:ext cx="2825496" cy="317500"/>
          </a:xfrm>
          <a:prstGeom prst="rect">
            <a:avLst/>
          </a:prstGeom>
          <a:noFill/>
          <a:ln/>
        </p:spPr>
        <p:txBody>
          <a:bodyPr wrap="square" lIns="0" tIns="0" rIns="0" bIns="0" rtlCol="0" anchor="t">
            <a:normAutofit/>
          </a:bodyPr>
          <a:lstStyle/>
          <a:p>
            <a:pPr marL="0" indent="0" algn="l">
              <a:lnSpc>
                <a:spcPts val="2300"/>
              </a:lnSpc>
              <a:buNone/>
            </a:pPr>
            <a:r>
              <a:rPr lang="en-US" sz="2000" b="1" dirty="0">
                <a:solidFill>
                  <a:srgbClr val="00469C"/>
                </a:solidFill>
                <a:latin typeface="Arial" pitchFamily="34" charset="0"/>
                <a:ea typeface="Arial" pitchFamily="34" charset="-122"/>
                <a:cs typeface="Arial" pitchFamily="34" charset="-120"/>
              </a:rPr>
              <a:t>Crash detection</a:t>
            </a:r>
            <a:endParaRPr lang="en-US" sz="2000" dirty="0">
              <a:latin typeface="Arial" charset="0"/>
              <a:ea typeface="Arial" charset="0"/>
              <a:cs typeface="Arial" charset="0"/>
            </a:endParaRPr>
          </a:p>
        </p:txBody>
      </p:sp>
      <p:sp>
        <p:nvSpPr>
          <p:cNvPr id="14" name="Text 9"/>
          <p:cNvSpPr/>
          <p:nvPr/>
        </p:nvSpPr>
        <p:spPr>
          <a:xfrm>
            <a:off x="4724400" y="3695700"/>
            <a:ext cx="2825496" cy="299720"/>
          </a:xfrm>
          <a:prstGeom prst="rect">
            <a:avLst/>
          </a:prstGeom>
          <a:noFill/>
          <a:ln/>
        </p:spPr>
        <p:txBody>
          <a:bodyPr wrap="square" lIns="0" tIns="0" rIns="0" bIns="0" rtlCol="0" anchor="t">
            <a:normAutofit/>
          </a:bodyPr>
          <a:lstStyle/>
          <a:p>
            <a:pPr marL="0" indent="0" algn="l">
              <a:lnSpc>
                <a:spcPts val="2160"/>
              </a:lnSpc>
              <a:buNone/>
            </a:pPr>
            <a:r>
              <a:rPr lang="en-US" sz="1600" dirty="0">
                <a:solidFill>
                  <a:srgbClr val="3C414E"/>
                </a:solidFill>
                <a:latin typeface="Arial" pitchFamily="34" charset="0"/>
                <a:ea typeface="Arial" pitchFamily="34" charset="-122"/>
                <a:cs typeface="Arial" pitchFamily="34" charset="-120"/>
              </a:rPr>
              <a:t>Protect your assets.</a:t>
            </a:r>
            <a:endParaRPr lang="en-US" sz="1600" dirty="0">
              <a:latin typeface="Arial" charset="0"/>
              <a:ea typeface="Arial" charset="0"/>
              <a:cs typeface="Arial" charset="0"/>
            </a:endParaRPr>
          </a:p>
        </p:txBody>
      </p:sp>
      <p:sp>
        <p:nvSpPr>
          <p:cNvPr id="15" name="Shape 10"/>
          <p:cNvSpPr/>
          <p:nvPr/>
        </p:nvSpPr>
        <p:spPr>
          <a:xfrm>
            <a:off x="8026400" y="2032000"/>
            <a:ext cx="3352800" cy="3810000"/>
          </a:xfrm>
          <a:prstGeom prst="rect">
            <a:avLst/>
          </a:prstGeom>
          <a:solidFill>
            <a:srgbClr val="00469C"/>
          </a:solidFill>
          <a:ln/>
        </p:spPr>
        <p:txBody>
          <a:bodyPr/>
          <a:lstStyle/>
          <a:p>
            <a:endParaRPr lang="en-US"/>
          </a:p>
        </p:txBody>
      </p:sp>
      <p:sp>
        <p:nvSpPr>
          <p:cNvPr id="16" name="Shape 11"/>
          <p:cNvSpPr/>
          <p:nvPr/>
        </p:nvSpPr>
        <p:spPr>
          <a:xfrm>
            <a:off x="8331200" y="2336800"/>
            <a:ext cx="762000" cy="762000"/>
          </a:xfrm>
          <a:prstGeom prst="rect">
            <a:avLst/>
          </a:prstGeom>
          <a:solidFill>
            <a:srgbClr val="CCF4EE"/>
          </a:solidFill>
          <a:ln/>
        </p:spPr>
        <p:txBody>
          <a:bodyPr/>
          <a:lstStyle/>
          <a:p>
            <a:endParaRPr lang="en-US"/>
          </a:p>
        </p:txBody>
      </p:sp>
      <p:pic>
        <p:nvPicPr>
          <p:cNvPr id="17" name="Image 3" descr="Search"/>
          <p:cNvPicPr>
            <a:picLocks noChangeAspect="1"/>
          </p:cNvPicPr>
          <p:nvPr/>
        </p:nvPicPr>
        <p:blipFill>
          <a:blip r:embed="rId6"/>
          <a:srcRect/>
          <a:stretch/>
        </p:blipFill>
        <p:spPr>
          <a:xfrm>
            <a:off x="8483600" y="2489200"/>
            <a:ext cx="457200" cy="457200"/>
          </a:xfrm>
          <a:prstGeom prst="rect">
            <a:avLst/>
          </a:prstGeom>
        </p:spPr>
      </p:pic>
      <p:sp>
        <p:nvSpPr>
          <p:cNvPr id="18" name="Text 12"/>
          <p:cNvSpPr/>
          <p:nvPr/>
        </p:nvSpPr>
        <p:spPr>
          <a:xfrm>
            <a:off x="8331200" y="3251200"/>
            <a:ext cx="2825496" cy="317500"/>
          </a:xfrm>
          <a:prstGeom prst="rect">
            <a:avLst/>
          </a:prstGeom>
          <a:noFill/>
          <a:ln/>
        </p:spPr>
        <p:txBody>
          <a:bodyPr wrap="square" lIns="0" tIns="0" rIns="0" bIns="0" rtlCol="0" anchor="t">
            <a:normAutofit/>
          </a:bodyPr>
          <a:lstStyle/>
          <a:p>
            <a:pPr marL="0" indent="0" algn="l">
              <a:lnSpc>
                <a:spcPts val="2300"/>
              </a:lnSpc>
              <a:buNone/>
            </a:pPr>
            <a:r>
              <a:rPr lang="en-US" sz="2000" b="1" dirty="0">
                <a:solidFill>
                  <a:srgbClr val="FFFFFF"/>
                </a:solidFill>
                <a:latin typeface="Arial" pitchFamily="34" charset="0"/>
                <a:ea typeface="Arial" pitchFamily="34" charset="-122"/>
                <a:cs typeface="Arial" pitchFamily="34" charset="-120"/>
              </a:rPr>
              <a:t>Unusual events</a:t>
            </a:r>
            <a:endParaRPr lang="en-US" sz="2000" dirty="0">
              <a:latin typeface="Arial" charset="0"/>
              <a:ea typeface="Arial" charset="0"/>
              <a:cs typeface="Arial" charset="0"/>
            </a:endParaRPr>
          </a:p>
        </p:txBody>
      </p:sp>
      <p:sp>
        <p:nvSpPr>
          <p:cNvPr id="19" name="Text 13"/>
          <p:cNvSpPr/>
          <p:nvPr/>
        </p:nvSpPr>
        <p:spPr>
          <a:xfrm>
            <a:off x="8331200" y="3695700"/>
            <a:ext cx="2825496" cy="574040"/>
          </a:xfrm>
          <a:prstGeom prst="rect">
            <a:avLst/>
          </a:prstGeom>
          <a:noFill/>
          <a:ln/>
        </p:spPr>
        <p:txBody>
          <a:bodyPr wrap="square" lIns="0" tIns="0" rIns="0" bIns="0" rtlCol="0" anchor="t">
            <a:normAutofit/>
          </a:bodyPr>
          <a:lstStyle/>
          <a:p>
            <a:pPr marL="0" indent="0" algn="l">
              <a:lnSpc>
                <a:spcPts val="2160"/>
              </a:lnSpc>
              <a:buNone/>
            </a:pPr>
            <a:r>
              <a:rPr lang="en-US" sz="1600" dirty="0">
                <a:solidFill>
                  <a:srgbClr val="FFFFFF"/>
                </a:solidFill>
                <a:latin typeface="Arial" pitchFamily="34" charset="0"/>
                <a:ea typeface="Arial" pitchFamily="34" charset="-122"/>
                <a:cs typeface="Arial" pitchFamily="34" charset="-120"/>
              </a:rPr>
              <a:t>Spot what shouldn’t be happening.</a:t>
            </a:r>
            <a:endParaRPr lang="en-US" sz="16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par>
                                <p:cTn id="28" presetID="10" presetClass="entr" presetSubtype="0"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par>
                                <p:cTn id="45" presetID="10" presetClass="entr" presetSubtype="0"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0" grpId="0" animBg="1"/>
      <p:bldP spid="11" grpId="0" animBg="1"/>
      <p:bldP spid="13" grpId="0" animBg="1"/>
      <p:bldP spid="14" grpId="0" animBg="1"/>
      <p:bldP spid="15" grpId="0" animBg="1"/>
      <p:bldP spid="16" grpId="0" animBg="1"/>
      <p:bldP spid="18" grpId="0"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0469C"/>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p:nvPr/>
        </p:nvSpPr>
        <p:spPr>
          <a:xfrm>
            <a:off x="812800" y="12700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Your guess?</a:t>
            </a:r>
            <a:endParaRPr lang="en-US" sz="1600" dirty="0">
              <a:latin typeface="Arial" charset="0"/>
              <a:ea typeface="Arial" charset="0"/>
              <a:cs typeface="Arial" charset="0"/>
            </a:endParaRPr>
          </a:p>
        </p:txBody>
      </p:sp>
      <p:sp>
        <p:nvSpPr>
          <p:cNvPr id="4" name="Text 1"/>
          <p:cNvSpPr>
            <a:spLocks noGrp="1"/>
          </p:cNvSpPr>
          <p:nvPr>
            <p:ph type="title"/>
          </p:nvPr>
        </p:nvSpPr>
        <p:spPr>
          <a:xfrm>
            <a:off x="812800" y="1714500"/>
            <a:ext cx="10883392" cy="1143000"/>
          </a:xfrm>
          <a:prstGeom prst="rect">
            <a:avLst/>
          </a:prstGeom>
          <a:noFill/>
          <a:ln/>
        </p:spPr>
        <p:txBody>
          <a:bodyPr wrap="square" lIns="0" tIns="0" rIns="0" bIns="0" rtlCol="0" anchor="t">
            <a:normAutofit/>
          </a:bodyPr>
          <a:lstStyle/>
          <a:p>
            <a:pPr marL="0" indent="0" algn="l">
              <a:lnSpc>
                <a:spcPts val="4400"/>
              </a:lnSpc>
              <a:buNone/>
            </a:pPr>
            <a:r>
              <a:rPr lang="en-US" sz="4000" b="1" i="0" dirty="0">
                <a:solidFill>
                  <a:srgbClr val="FFFFFF"/>
                </a:solidFill>
                <a:latin typeface="Arial" pitchFamily="34" charset="0"/>
                <a:ea typeface="Arial" pitchFamily="34" charset="-122"/>
                <a:cs typeface="Arial" pitchFamily="34" charset="-120"/>
              </a:rPr>
              <a:t>A vehicle is moving. There’s no booking.</a:t>
            </a:r>
            <a:endParaRPr lang="en-US" sz="4000" dirty="0">
              <a:latin typeface="Arial" charset="0"/>
              <a:ea typeface="Arial" charset="0"/>
              <a:cs typeface="Arial" charset="0"/>
            </a:endParaRPr>
          </a:p>
        </p:txBody>
      </p:sp>
      <p:sp>
        <p:nvSpPr>
          <p:cNvPr id="5" name="Text 2"/>
          <p:cNvSpPr/>
          <p:nvPr/>
        </p:nvSpPr>
        <p:spPr>
          <a:xfrm>
            <a:off x="812800" y="2984500"/>
            <a:ext cx="10883392" cy="391160"/>
          </a:xfrm>
          <a:prstGeom prst="rect">
            <a:avLst/>
          </a:prstGeom>
          <a:noFill/>
          <a:ln/>
        </p:spPr>
        <p:txBody>
          <a:bodyPr wrap="square" lIns="0" tIns="0" rIns="0" bIns="0" rtlCol="0" anchor="t">
            <a:normAutofit/>
          </a:bodyPr>
          <a:lstStyle/>
          <a:p>
            <a:pPr marL="0" indent="0" algn="l">
              <a:lnSpc>
                <a:spcPts val="2880"/>
              </a:lnSpc>
              <a:buNone/>
            </a:pPr>
            <a:r>
              <a:rPr lang="en-US" sz="2400" b="1" dirty="0">
                <a:solidFill>
                  <a:srgbClr val="CCF4EE"/>
                </a:solidFill>
                <a:latin typeface="Arial" pitchFamily="34" charset="0"/>
                <a:ea typeface="Arial" pitchFamily="34" charset="-122"/>
                <a:cs typeface="Arial" pitchFamily="34" charset="-120"/>
              </a:rPr>
              <a:t>And it’s sitting at an angle. What’s happening?</a:t>
            </a:r>
            <a:endParaRPr lang="en-US" sz="2400" dirty="0">
              <a:latin typeface="Arial" charset="0"/>
              <a:ea typeface="Arial" charset="0"/>
              <a:cs typeface="Arial" charset="0"/>
            </a:endParaRPr>
          </a:p>
        </p:txBody>
      </p:sp>
      <p:sp>
        <p:nvSpPr>
          <p:cNvPr id="6" name="Shape 3"/>
          <p:cNvSpPr/>
          <p:nvPr/>
        </p:nvSpPr>
        <p:spPr>
          <a:xfrm>
            <a:off x="812800" y="4064000"/>
            <a:ext cx="10566400" cy="1651000"/>
          </a:xfrm>
          <a:prstGeom prst="rect">
            <a:avLst/>
          </a:prstGeom>
          <a:solidFill>
            <a:srgbClr val="00C8AA"/>
          </a:solidFill>
          <a:ln/>
        </p:spPr>
        <p:txBody>
          <a:bodyPr/>
          <a:lstStyle/>
          <a:p>
            <a:endParaRPr lang="en-US"/>
          </a:p>
        </p:txBody>
      </p:sp>
      <p:sp>
        <p:nvSpPr>
          <p:cNvPr id="7" name="Text 4"/>
          <p:cNvSpPr/>
          <p:nvPr/>
        </p:nvSpPr>
        <p:spPr>
          <a:xfrm>
            <a:off x="1168400" y="4478021"/>
            <a:ext cx="10150856" cy="472440"/>
          </a:xfrm>
          <a:prstGeom prst="rect">
            <a:avLst/>
          </a:prstGeom>
          <a:noFill/>
          <a:ln/>
        </p:spPr>
        <p:txBody>
          <a:bodyPr wrap="square" lIns="0" tIns="0" rIns="0" bIns="0" rtlCol="0" anchor="t">
            <a:normAutofit/>
          </a:bodyPr>
          <a:lstStyle/>
          <a:p>
            <a:pPr marL="0" indent="0" algn="l">
              <a:lnSpc>
                <a:spcPts val="3520"/>
              </a:lnSpc>
              <a:buNone/>
            </a:pPr>
            <a:r>
              <a:rPr lang="en-US" sz="3200" b="1" dirty="0">
                <a:solidFill>
                  <a:srgbClr val="00469C"/>
                </a:solidFill>
                <a:latin typeface="Arial" pitchFamily="34" charset="0"/>
                <a:ea typeface="Arial" pitchFamily="34" charset="-122"/>
                <a:cs typeface="Arial" pitchFamily="34" charset="-120"/>
              </a:rPr>
              <a:t>It’s being towed.</a:t>
            </a:r>
            <a:endParaRPr lang="en-US" sz="3200" dirty="0">
              <a:latin typeface="Arial" charset="0"/>
              <a:ea typeface="Arial" charset="0"/>
              <a:cs typeface="Arial" charset="0"/>
            </a:endParaRPr>
          </a:p>
        </p:txBody>
      </p:sp>
      <p:sp>
        <p:nvSpPr>
          <p:cNvPr id="8" name="Text 5"/>
          <p:cNvSpPr/>
          <p:nvPr/>
        </p:nvSpPr>
        <p:spPr>
          <a:xfrm>
            <a:off x="1168400" y="5026664"/>
            <a:ext cx="10150856" cy="299720"/>
          </a:xfrm>
          <a:prstGeom prst="rect">
            <a:avLst/>
          </a:prstGeom>
          <a:noFill/>
          <a:ln/>
        </p:spPr>
        <p:txBody>
          <a:bodyPr wrap="square" lIns="0" tIns="0" rIns="0" bIns="0" rtlCol="0" anchor="t">
            <a:normAutofit/>
          </a:bodyPr>
          <a:lstStyle/>
          <a:p>
            <a:pPr marL="0" indent="0" algn="l">
              <a:lnSpc>
                <a:spcPts val="2160"/>
              </a:lnSpc>
              <a:buNone/>
            </a:pPr>
            <a:r>
              <a:rPr lang="en-US" sz="1600" dirty="0">
                <a:solidFill>
                  <a:srgbClr val="00469C"/>
                </a:solidFill>
                <a:latin typeface="Arial" pitchFamily="34" charset="0"/>
                <a:ea typeface="Arial" pitchFamily="34" charset="-122"/>
                <a:cs typeface="Arial" pitchFamily="34" charset="-120"/>
              </a:rPr>
              <a:t>Customers find it at the tow yard, and get it back faster.</a:t>
            </a:r>
            <a:endParaRPr lang="en-US" sz="16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Smoke detection changes behaviour</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The goal is clean vehicles, not cleaning fees.</a:t>
            </a:r>
            <a:endParaRPr lang="en-US" sz="1600" dirty="0">
              <a:latin typeface="Arial" charset="0"/>
              <a:ea typeface="Arial" charset="0"/>
              <a:cs typeface="Arial" charset="0"/>
            </a:endParaRPr>
          </a:p>
        </p:txBody>
      </p:sp>
      <p:pic>
        <p:nvPicPr>
          <p:cNvPr id="5" name="Image 1" descr="Smoke detector on the dashboard"/>
          <p:cNvPicPr>
            <a:picLocks noChangeAspect="1"/>
          </p:cNvPicPr>
          <p:nvPr/>
        </p:nvPicPr>
        <p:blipFill>
          <a:blip r:embed="rId4"/>
          <a:srcRect l="7778" r="7778"/>
          <a:stretch/>
        </p:blipFill>
        <p:spPr>
          <a:xfrm>
            <a:off x="812800" y="2032000"/>
            <a:ext cx="4826000" cy="3810000"/>
          </a:xfrm>
          <a:prstGeom prst="rect">
            <a:avLst/>
          </a:prstGeom>
        </p:spPr>
      </p:pic>
      <p:sp>
        <p:nvSpPr>
          <p:cNvPr id="6" name="Shape 2"/>
          <p:cNvSpPr/>
          <p:nvPr/>
        </p:nvSpPr>
        <p:spPr>
          <a:xfrm>
            <a:off x="6146800" y="2159000"/>
            <a:ext cx="762000" cy="762000"/>
          </a:xfrm>
          <a:prstGeom prst="rect">
            <a:avLst/>
          </a:prstGeom>
          <a:solidFill>
            <a:srgbClr val="CCF4EE"/>
          </a:solidFill>
          <a:ln/>
        </p:spPr>
        <p:txBody>
          <a:bodyPr/>
          <a:lstStyle/>
          <a:p>
            <a:endParaRPr lang="en-US"/>
          </a:p>
        </p:txBody>
      </p:sp>
      <p:pic>
        <p:nvPicPr>
          <p:cNvPr id="7" name="Image 2" descr="Users"/>
          <p:cNvPicPr>
            <a:picLocks noChangeAspect="1"/>
          </p:cNvPicPr>
          <p:nvPr/>
        </p:nvPicPr>
        <p:blipFill>
          <a:blip r:embed="rId5"/>
          <a:srcRect/>
          <a:stretch/>
        </p:blipFill>
        <p:spPr>
          <a:xfrm>
            <a:off x="6299200" y="2311400"/>
            <a:ext cx="457200" cy="457200"/>
          </a:xfrm>
          <a:prstGeom prst="rect">
            <a:avLst/>
          </a:prstGeom>
        </p:spPr>
      </p:pic>
      <p:sp>
        <p:nvSpPr>
          <p:cNvPr id="8" name="Text 3"/>
          <p:cNvSpPr/>
          <p:nvPr/>
        </p:nvSpPr>
        <p:spPr>
          <a:xfrm>
            <a:off x="7112000" y="2159000"/>
            <a:ext cx="4395216"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Drivers know it’s there</a:t>
            </a:r>
            <a:endParaRPr lang="en-US" sz="1800" dirty="0">
              <a:latin typeface="Arial" charset="0"/>
              <a:ea typeface="Arial" charset="0"/>
              <a:cs typeface="Arial" charset="0"/>
            </a:endParaRPr>
          </a:p>
        </p:txBody>
      </p:sp>
      <p:sp>
        <p:nvSpPr>
          <p:cNvPr id="9" name="Text 4"/>
          <p:cNvSpPr/>
          <p:nvPr/>
        </p:nvSpPr>
        <p:spPr>
          <a:xfrm>
            <a:off x="7112000" y="2484121"/>
            <a:ext cx="4395216" cy="265430"/>
          </a:xfrm>
          <a:prstGeom prst="rect">
            <a:avLst/>
          </a:prstGeom>
          <a:noFill/>
          <a:ln/>
        </p:spPr>
        <p:txBody>
          <a:bodyPr wrap="square" lIns="0" tIns="0" rIns="0" bIns="0" rtlCol="0" anchor="t">
            <a:normAutofit/>
          </a:bodyPr>
          <a:lstStyle/>
          <a:p>
            <a:pPr marL="0" indent="0" algn="l">
              <a:lnSpc>
                <a:spcPts val="1890"/>
              </a:lnSpc>
              <a:buNone/>
            </a:pPr>
            <a:r>
              <a:rPr lang="en-US" sz="1400" dirty="0">
                <a:solidFill>
                  <a:srgbClr val="3C414E"/>
                </a:solidFill>
                <a:latin typeface="Arial" pitchFamily="34" charset="0"/>
                <a:ea typeface="Arial" pitchFamily="34" charset="-122"/>
                <a:cs typeface="Arial" pitchFamily="34" charset="-120"/>
              </a:rPr>
              <a:t>So they don’t light up.</a:t>
            </a:r>
            <a:endParaRPr lang="en-US" sz="1400" dirty="0">
              <a:latin typeface="Arial" charset="0"/>
              <a:ea typeface="Arial" charset="0"/>
              <a:cs typeface="Arial" charset="0"/>
            </a:endParaRPr>
          </a:p>
        </p:txBody>
      </p:sp>
      <p:sp>
        <p:nvSpPr>
          <p:cNvPr id="10" name="Shape 5"/>
          <p:cNvSpPr/>
          <p:nvPr/>
        </p:nvSpPr>
        <p:spPr>
          <a:xfrm>
            <a:off x="6146800" y="3429000"/>
            <a:ext cx="762000" cy="762000"/>
          </a:xfrm>
          <a:prstGeom prst="rect">
            <a:avLst/>
          </a:prstGeom>
          <a:solidFill>
            <a:srgbClr val="CCF4EE"/>
          </a:solidFill>
          <a:ln/>
        </p:spPr>
        <p:txBody>
          <a:bodyPr/>
          <a:lstStyle/>
          <a:p>
            <a:endParaRPr lang="en-US"/>
          </a:p>
        </p:txBody>
      </p:sp>
      <p:pic>
        <p:nvPicPr>
          <p:cNvPr id="11" name="Image 3" descr="ThumbsUp"/>
          <p:cNvPicPr>
            <a:picLocks noChangeAspect="1"/>
          </p:cNvPicPr>
          <p:nvPr/>
        </p:nvPicPr>
        <p:blipFill>
          <a:blip r:embed="rId6"/>
          <a:srcRect/>
          <a:stretch/>
        </p:blipFill>
        <p:spPr>
          <a:xfrm>
            <a:off x="6299200" y="3581400"/>
            <a:ext cx="457200" cy="457200"/>
          </a:xfrm>
          <a:prstGeom prst="rect">
            <a:avLst/>
          </a:prstGeom>
        </p:spPr>
      </p:pic>
      <p:sp>
        <p:nvSpPr>
          <p:cNvPr id="12" name="Text 6"/>
          <p:cNvSpPr/>
          <p:nvPr/>
        </p:nvSpPr>
        <p:spPr>
          <a:xfrm>
            <a:off x="7112000" y="3429000"/>
            <a:ext cx="4395216"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The next driver wins</a:t>
            </a:r>
            <a:endParaRPr lang="en-US" sz="1800" dirty="0">
              <a:latin typeface="Arial" charset="0"/>
              <a:ea typeface="Arial" charset="0"/>
              <a:cs typeface="Arial" charset="0"/>
            </a:endParaRPr>
          </a:p>
        </p:txBody>
      </p:sp>
      <p:sp>
        <p:nvSpPr>
          <p:cNvPr id="13" name="Text 7"/>
          <p:cNvSpPr/>
          <p:nvPr/>
        </p:nvSpPr>
        <p:spPr>
          <a:xfrm>
            <a:off x="7112000" y="3754121"/>
            <a:ext cx="4395216" cy="265430"/>
          </a:xfrm>
          <a:prstGeom prst="rect">
            <a:avLst/>
          </a:prstGeom>
          <a:noFill/>
          <a:ln/>
        </p:spPr>
        <p:txBody>
          <a:bodyPr wrap="square" lIns="0" tIns="0" rIns="0" bIns="0" rtlCol="0" anchor="t">
            <a:normAutofit/>
          </a:bodyPr>
          <a:lstStyle/>
          <a:p>
            <a:pPr marL="0" indent="0" algn="l">
              <a:lnSpc>
                <a:spcPts val="1890"/>
              </a:lnSpc>
              <a:buNone/>
            </a:pPr>
            <a:r>
              <a:rPr lang="en-US" sz="1400" dirty="0">
                <a:solidFill>
                  <a:srgbClr val="3C414E"/>
                </a:solidFill>
                <a:latin typeface="Arial" pitchFamily="34" charset="0"/>
                <a:ea typeface="Arial" pitchFamily="34" charset="-122"/>
                <a:cs typeface="Arial" pitchFamily="34" charset="-120"/>
              </a:rPr>
              <a:t>A clean car, every trip.</a:t>
            </a:r>
            <a:endParaRPr lang="en-US" sz="1400" dirty="0">
              <a:latin typeface="Arial" charset="0"/>
              <a:ea typeface="Arial" charset="0"/>
              <a:cs typeface="Arial" charset="0"/>
            </a:endParaRPr>
          </a:p>
        </p:txBody>
      </p:sp>
      <p:sp>
        <p:nvSpPr>
          <p:cNvPr id="14" name="Shape 8"/>
          <p:cNvSpPr/>
          <p:nvPr/>
        </p:nvSpPr>
        <p:spPr>
          <a:xfrm>
            <a:off x="6146800" y="4699000"/>
            <a:ext cx="762000" cy="762000"/>
          </a:xfrm>
          <a:prstGeom prst="rect">
            <a:avLst/>
          </a:prstGeom>
          <a:solidFill>
            <a:srgbClr val="CCF4EE"/>
          </a:solidFill>
          <a:ln/>
        </p:spPr>
        <p:txBody>
          <a:bodyPr/>
          <a:lstStyle/>
          <a:p>
            <a:endParaRPr lang="en-US"/>
          </a:p>
        </p:txBody>
      </p:sp>
      <p:pic>
        <p:nvPicPr>
          <p:cNvPr id="15" name="Image 4" descr="Trust"/>
          <p:cNvPicPr>
            <a:picLocks noChangeAspect="1"/>
          </p:cNvPicPr>
          <p:nvPr/>
        </p:nvPicPr>
        <p:blipFill>
          <a:blip r:embed="rId7"/>
          <a:srcRect/>
          <a:stretch/>
        </p:blipFill>
        <p:spPr>
          <a:xfrm>
            <a:off x="6299200" y="4851400"/>
            <a:ext cx="457200" cy="457200"/>
          </a:xfrm>
          <a:prstGeom prst="rect">
            <a:avLst/>
          </a:prstGeom>
        </p:spPr>
      </p:pic>
      <p:sp>
        <p:nvSpPr>
          <p:cNvPr id="16" name="Text 9"/>
          <p:cNvSpPr/>
          <p:nvPr/>
        </p:nvSpPr>
        <p:spPr>
          <a:xfrm>
            <a:off x="7112000" y="4699000"/>
            <a:ext cx="4395216"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Not about the fee</a:t>
            </a:r>
            <a:endParaRPr lang="en-US" sz="1800" dirty="0">
              <a:latin typeface="Arial" charset="0"/>
              <a:ea typeface="Arial" charset="0"/>
              <a:cs typeface="Arial" charset="0"/>
            </a:endParaRPr>
          </a:p>
        </p:txBody>
      </p:sp>
      <p:sp>
        <p:nvSpPr>
          <p:cNvPr id="17" name="Text 10"/>
          <p:cNvSpPr/>
          <p:nvPr/>
        </p:nvSpPr>
        <p:spPr>
          <a:xfrm>
            <a:off x="7112000" y="5024121"/>
            <a:ext cx="4395216" cy="265430"/>
          </a:xfrm>
          <a:prstGeom prst="rect">
            <a:avLst/>
          </a:prstGeom>
          <a:noFill/>
          <a:ln/>
        </p:spPr>
        <p:txBody>
          <a:bodyPr wrap="square" lIns="0" tIns="0" rIns="0" bIns="0" rtlCol="0" anchor="t">
            <a:normAutofit/>
          </a:bodyPr>
          <a:lstStyle/>
          <a:p>
            <a:pPr marL="0" indent="0" algn="l">
              <a:lnSpc>
                <a:spcPts val="1890"/>
              </a:lnSpc>
              <a:buNone/>
            </a:pPr>
            <a:r>
              <a:rPr lang="en-US" sz="1400" dirty="0">
                <a:solidFill>
                  <a:srgbClr val="3C414E"/>
                </a:solidFill>
                <a:latin typeface="Arial" pitchFamily="34" charset="0"/>
                <a:ea typeface="Arial" pitchFamily="34" charset="-122"/>
                <a:cs typeface="Arial" pitchFamily="34" charset="-120"/>
              </a:rPr>
              <a:t>Behaviour change is the point.</a:t>
            </a:r>
            <a:endParaRPr lang="en-US" sz="14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fade">
                                      <p:cBhvr>
                                        <p:cTn id="21" dur="500"/>
                                        <p:tgtEl>
                                          <p:spTgt spid="10"/>
                                        </p:tgtEl>
                                      </p:cBhvr>
                                    </p:animEffect>
                                  </p:childTnLst>
                                </p:cTn>
                              </p:par>
                              <p:par>
                                <p:cTn id="22" presetID="10" presetClass="entr" presetSubtype="0"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500"/>
                                        <p:tgtEl>
                                          <p:spTgt spid="12"/>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par>
                                <p:cTn id="36" presetID="10" presetClass="entr" presetSubtype="0" fill="hold" nodeType="withEffect">
                                  <p:stCondLst>
                                    <p:cond delay="0"/>
                                  </p:stCondLst>
                                  <p:childTnLst>
                                    <p:set>
                                      <p:cBhvr>
                                        <p:cTn id="37" dur="1" fill="hold">
                                          <p:stCondLst>
                                            <p:cond delay="0"/>
                                          </p:stCondLst>
                                        </p:cTn>
                                        <p:tgtEl>
                                          <p:spTgt spid="15"/>
                                        </p:tgtEl>
                                        <p:attrNameLst>
                                          <p:attrName>style.visibility</p:attrName>
                                        </p:attrNameLst>
                                      </p:cBhvr>
                                      <p:to>
                                        <p:strVal val="visible"/>
                                      </p:to>
                                    </p:set>
                                    <p:animEffect transition="in" filter="fade">
                                      <p:cBhvr>
                                        <p:cTn id="38" dur="500"/>
                                        <p:tgtEl>
                                          <p:spTgt spid="15"/>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fade">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8" grpId="0" animBg="1"/>
      <p:bldP spid="9" grpId="0" animBg="1"/>
      <p:bldP spid="10" grpId="0" animBg="1"/>
      <p:bldP spid="12" grpId="0" animBg="1"/>
      <p:bldP spid="13" grpId="0" animBg="1"/>
      <p:bldP spid="14" grpId="0" animBg="1"/>
      <p:bldP spid="16" grpId="0" animBg="1"/>
      <p:bldP spid="1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Carmakers are connecting their cars</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So we expanded our API: one umbrella, any vehicle.</a:t>
            </a:r>
            <a:endParaRPr lang="en-US" sz="1600" dirty="0">
              <a:latin typeface="Arial" charset="0"/>
              <a:ea typeface="Arial" charset="0"/>
              <a:cs typeface="Arial" charset="0"/>
            </a:endParaRPr>
          </a:p>
        </p:txBody>
      </p:sp>
      <p:sp>
        <p:nvSpPr>
          <p:cNvPr id="5" name="Shape 2"/>
          <p:cNvSpPr/>
          <p:nvPr/>
        </p:nvSpPr>
        <p:spPr>
          <a:xfrm>
            <a:off x="812800" y="2984500"/>
            <a:ext cx="2667000" cy="1397000"/>
          </a:xfrm>
          <a:prstGeom prst="rect">
            <a:avLst/>
          </a:prstGeom>
          <a:solidFill>
            <a:srgbClr val="F4F4F6"/>
          </a:solidFill>
          <a:ln/>
        </p:spPr>
        <p:txBody>
          <a:bodyPr/>
          <a:lstStyle/>
          <a:p>
            <a:endParaRPr lang="en-US"/>
          </a:p>
        </p:txBody>
      </p:sp>
      <p:sp>
        <p:nvSpPr>
          <p:cNvPr id="6" name="Text 3"/>
          <p:cNvSpPr/>
          <p:nvPr/>
        </p:nvSpPr>
        <p:spPr>
          <a:xfrm>
            <a:off x="1066800" y="3395979"/>
            <a:ext cx="2223770" cy="317500"/>
          </a:xfrm>
          <a:prstGeom prst="rect">
            <a:avLst/>
          </a:prstGeom>
          <a:noFill/>
          <a:ln/>
        </p:spPr>
        <p:txBody>
          <a:bodyPr wrap="square" lIns="0" tIns="0" rIns="0" bIns="0" rtlCol="0" anchor="t">
            <a:normAutofit/>
          </a:bodyPr>
          <a:lstStyle/>
          <a:p>
            <a:pPr marL="0" indent="0" algn="l">
              <a:lnSpc>
                <a:spcPts val="2300"/>
              </a:lnSpc>
              <a:buNone/>
            </a:pPr>
            <a:r>
              <a:rPr lang="en-US" sz="2000" b="1" dirty="0">
                <a:solidFill>
                  <a:srgbClr val="00469C"/>
                </a:solidFill>
                <a:latin typeface="Arial" pitchFamily="34" charset="0"/>
                <a:ea typeface="Arial" pitchFamily="34" charset="-122"/>
                <a:cs typeface="Arial" pitchFamily="34" charset="-120"/>
              </a:rPr>
              <a:t>FleetCommander</a:t>
            </a:r>
            <a:endParaRPr lang="en-US" sz="2000" dirty="0">
              <a:latin typeface="Arial" charset="0"/>
              <a:ea typeface="Arial" charset="0"/>
              <a:cs typeface="Arial" charset="0"/>
            </a:endParaRPr>
          </a:p>
        </p:txBody>
      </p:sp>
      <p:sp>
        <p:nvSpPr>
          <p:cNvPr id="7" name="Text 4"/>
          <p:cNvSpPr/>
          <p:nvPr/>
        </p:nvSpPr>
        <p:spPr>
          <a:xfrm>
            <a:off x="1066800" y="3738879"/>
            <a:ext cx="2223770" cy="256540"/>
          </a:xfrm>
          <a:prstGeom prst="rect">
            <a:avLst/>
          </a:prstGeom>
          <a:noFill/>
          <a:ln/>
        </p:spPr>
        <p:txBody>
          <a:bodyPr wrap="square" lIns="0" tIns="0" rIns="0" bIns="0" rtlCol="0" anchor="t">
            <a:normAutofit/>
          </a:bodyPr>
          <a:lstStyle/>
          <a:p>
            <a:pPr marL="0" indent="0" algn="l">
              <a:lnSpc>
                <a:spcPts val="1820"/>
              </a:lnSpc>
              <a:buNone/>
            </a:pPr>
            <a:r>
              <a:rPr lang="en-US" sz="1400" dirty="0">
                <a:solidFill>
                  <a:srgbClr val="3C414E"/>
                </a:solidFill>
                <a:latin typeface="Arial" pitchFamily="34" charset="0"/>
                <a:ea typeface="Arial" pitchFamily="34" charset="-122"/>
                <a:cs typeface="Arial" pitchFamily="34" charset="-120"/>
              </a:rPr>
              <a:t>connects once</a:t>
            </a:r>
            <a:endParaRPr lang="en-US" sz="1400" dirty="0">
              <a:latin typeface="Arial" charset="0"/>
              <a:ea typeface="Arial" charset="0"/>
              <a:cs typeface="Arial" charset="0"/>
            </a:endParaRPr>
          </a:p>
        </p:txBody>
      </p:sp>
      <p:pic>
        <p:nvPicPr>
          <p:cNvPr id="8" name="Image 1" descr="arrow-right"/>
          <p:cNvPicPr>
            <a:picLocks noChangeAspect="1"/>
          </p:cNvPicPr>
          <p:nvPr/>
        </p:nvPicPr>
        <p:blipFill>
          <a:blip r:embed="rId4"/>
          <a:srcRect/>
          <a:stretch/>
        </p:blipFill>
        <p:spPr>
          <a:xfrm>
            <a:off x="3683000" y="3460750"/>
            <a:ext cx="762000" cy="444500"/>
          </a:xfrm>
          <a:prstGeom prst="rect">
            <a:avLst/>
          </a:prstGeom>
        </p:spPr>
      </p:pic>
      <p:sp>
        <p:nvSpPr>
          <p:cNvPr id="9" name="Shape 5"/>
          <p:cNvSpPr/>
          <p:nvPr/>
        </p:nvSpPr>
        <p:spPr>
          <a:xfrm>
            <a:off x="4648200" y="2667000"/>
            <a:ext cx="2794000" cy="2032000"/>
          </a:xfrm>
          <a:prstGeom prst="rect">
            <a:avLst/>
          </a:prstGeom>
          <a:solidFill>
            <a:srgbClr val="00469C"/>
          </a:solidFill>
          <a:ln/>
        </p:spPr>
        <p:txBody>
          <a:bodyPr/>
          <a:lstStyle/>
          <a:p>
            <a:endParaRPr lang="en-US"/>
          </a:p>
        </p:txBody>
      </p:sp>
      <p:pic>
        <p:nvPicPr>
          <p:cNvPr id="10" name="Image 2" descr="INVERS"/>
          <p:cNvPicPr>
            <a:picLocks noChangeAspect="1"/>
          </p:cNvPicPr>
          <p:nvPr/>
        </p:nvPicPr>
        <p:blipFill>
          <a:blip r:embed="rId5"/>
          <a:srcRect t="-6604" b="-6604"/>
          <a:stretch/>
        </p:blipFill>
        <p:spPr>
          <a:xfrm>
            <a:off x="4953000" y="3322321"/>
            <a:ext cx="1524000" cy="381000"/>
          </a:xfrm>
          <a:prstGeom prst="rect">
            <a:avLst/>
          </a:prstGeom>
        </p:spPr>
      </p:pic>
      <p:sp>
        <p:nvSpPr>
          <p:cNvPr id="11" name="Text 6"/>
          <p:cNvSpPr/>
          <p:nvPr/>
        </p:nvSpPr>
        <p:spPr>
          <a:xfrm>
            <a:off x="4953000" y="3779521"/>
            <a:ext cx="224993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CCF4EE"/>
                </a:solidFill>
                <a:latin typeface="Arial" pitchFamily="34" charset="0"/>
                <a:ea typeface="Arial" pitchFamily="34" charset="-122"/>
                <a:cs typeface="Arial" pitchFamily="34" charset="-120"/>
              </a:rPr>
              <a:t>One API</a:t>
            </a:r>
            <a:endParaRPr lang="en-US" sz="1600" dirty="0">
              <a:latin typeface="Arial" charset="0"/>
              <a:ea typeface="Arial" charset="0"/>
              <a:cs typeface="Arial" charset="0"/>
            </a:endParaRPr>
          </a:p>
        </p:txBody>
      </p:sp>
      <p:pic>
        <p:nvPicPr>
          <p:cNvPr id="12" name="Image 3" descr="arrow-right"/>
          <p:cNvPicPr>
            <a:picLocks noChangeAspect="1"/>
          </p:cNvPicPr>
          <p:nvPr/>
        </p:nvPicPr>
        <p:blipFill>
          <a:blip r:embed="rId4"/>
          <a:srcRect/>
          <a:stretch/>
        </p:blipFill>
        <p:spPr>
          <a:xfrm>
            <a:off x="7645400" y="3460750"/>
            <a:ext cx="762000" cy="444500"/>
          </a:xfrm>
          <a:prstGeom prst="rect">
            <a:avLst/>
          </a:prstGeom>
        </p:spPr>
      </p:pic>
      <p:sp>
        <p:nvSpPr>
          <p:cNvPr id="13" name="Shape 7"/>
          <p:cNvSpPr/>
          <p:nvPr/>
        </p:nvSpPr>
        <p:spPr>
          <a:xfrm>
            <a:off x="8610600" y="2095500"/>
            <a:ext cx="2768600" cy="1016000"/>
          </a:xfrm>
          <a:prstGeom prst="rect">
            <a:avLst/>
          </a:prstGeom>
          <a:solidFill>
            <a:srgbClr val="F4F4F6"/>
          </a:solidFill>
          <a:ln/>
        </p:spPr>
        <p:txBody>
          <a:bodyPr/>
          <a:lstStyle/>
          <a:p>
            <a:endParaRPr lang="en-US"/>
          </a:p>
        </p:txBody>
      </p:sp>
      <p:pic>
        <p:nvPicPr>
          <p:cNvPr id="14" name="Image 4"/>
          <p:cNvPicPr>
            <a:picLocks noChangeAspect="1"/>
          </p:cNvPicPr>
          <p:nvPr/>
        </p:nvPicPr>
        <p:blipFill>
          <a:blip r:embed="rId6"/>
          <a:srcRect/>
          <a:stretch/>
        </p:blipFill>
        <p:spPr>
          <a:xfrm>
            <a:off x="8813800" y="2374900"/>
            <a:ext cx="457200" cy="457200"/>
          </a:xfrm>
          <a:prstGeom prst="rect">
            <a:avLst/>
          </a:prstGeom>
        </p:spPr>
      </p:pic>
      <p:sp>
        <p:nvSpPr>
          <p:cNvPr id="15" name="Text 8"/>
          <p:cNvSpPr/>
          <p:nvPr/>
        </p:nvSpPr>
        <p:spPr>
          <a:xfrm>
            <a:off x="9423400" y="2359664"/>
            <a:ext cx="1805178" cy="513080"/>
          </a:xfrm>
          <a:prstGeom prst="rect">
            <a:avLst/>
          </a:prstGeom>
          <a:noFill/>
          <a:ln/>
        </p:spPr>
        <p:txBody>
          <a:bodyPr wrap="square" lIns="0" tIns="0" rIns="0" bIns="0" rtlCol="0" anchor="t">
            <a:normAutofit/>
          </a:bodyPr>
          <a:lstStyle/>
          <a:p>
            <a:pPr marL="0" indent="0" algn="l">
              <a:lnSpc>
                <a:spcPts val="1920"/>
              </a:lnSpc>
              <a:buNone/>
            </a:pPr>
            <a:r>
              <a:rPr lang="en-US" sz="1600" b="1" dirty="0">
                <a:solidFill>
                  <a:srgbClr val="00469C"/>
                </a:solidFill>
                <a:latin typeface="Arial" pitchFamily="34" charset="0"/>
                <a:ea typeface="Arial" pitchFamily="34" charset="-122"/>
                <a:cs typeface="Arial" pitchFamily="34" charset="-120"/>
              </a:rPr>
              <a:t>CloudBoxx, any make</a:t>
            </a:r>
            <a:endParaRPr lang="en-US" sz="1600" dirty="0">
              <a:latin typeface="Arial" charset="0"/>
              <a:ea typeface="Arial" charset="0"/>
              <a:cs typeface="Arial" charset="0"/>
            </a:endParaRPr>
          </a:p>
        </p:txBody>
      </p:sp>
      <p:sp>
        <p:nvSpPr>
          <p:cNvPr id="16" name="Shape 9"/>
          <p:cNvSpPr/>
          <p:nvPr/>
        </p:nvSpPr>
        <p:spPr>
          <a:xfrm>
            <a:off x="8610600" y="3238500"/>
            <a:ext cx="2768600" cy="1016000"/>
          </a:xfrm>
          <a:prstGeom prst="rect">
            <a:avLst/>
          </a:prstGeom>
          <a:solidFill>
            <a:srgbClr val="F4F4F6"/>
          </a:solidFill>
          <a:ln/>
        </p:spPr>
        <p:txBody>
          <a:bodyPr/>
          <a:lstStyle/>
          <a:p>
            <a:endParaRPr lang="en-US"/>
          </a:p>
        </p:txBody>
      </p:sp>
      <p:pic>
        <p:nvPicPr>
          <p:cNvPr id="17" name="Image 5"/>
          <p:cNvPicPr>
            <a:picLocks noChangeAspect="1"/>
          </p:cNvPicPr>
          <p:nvPr/>
        </p:nvPicPr>
        <p:blipFill>
          <a:blip r:embed="rId7"/>
          <a:srcRect/>
          <a:stretch/>
        </p:blipFill>
        <p:spPr>
          <a:xfrm>
            <a:off x="8813800" y="3517900"/>
            <a:ext cx="457200" cy="457200"/>
          </a:xfrm>
          <a:prstGeom prst="rect">
            <a:avLst/>
          </a:prstGeom>
        </p:spPr>
      </p:pic>
      <p:sp>
        <p:nvSpPr>
          <p:cNvPr id="18" name="Text 10"/>
          <p:cNvSpPr/>
          <p:nvPr/>
        </p:nvSpPr>
        <p:spPr>
          <a:xfrm>
            <a:off x="9423400" y="3624579"/>
            <a:ext cx="1805178" cy="269240"/>
          </a:xfrm>
          <a:prstGeom prst="rect">
            <a:avLst/>
          </a:prstGeom>
          <a:noFill/>
          <a:ln/>
        </p:spPr>
        <p:txBody>
          <a:bodyPr wrap="square" lIns="0" tIns="0" rIns="0" bIns="0" rtlCol="0" anchor="t">
            <a:normAutofit/>
          </a:bodyPr>
          <a:lstStyle/>
          <a:p>
            <a:pPr marL="0" indent="0" algn="l">
              <a:lnSpc>
                <a:spcPts val="1920"/>
              </a:lnSpc>
              <a:buNone/>
            </a:pPr>
            <a:r>
              <a:rPr lang="en-US" sz="1600" b="1" dirty="0">
                <a:solidFill>
                  <a:srgbClr val="00469C"/>
                </a:solidFill>
                <a:latin typeface="Arial" pitchFamily="34" charset="0"/>
                <a:ea typeface="Arial" pitchFamily="34" charset="-122"/>
                <a:cs typeface="Arial" pitchFamily="34" charset="-120"/>
              </a:rPr>
              <a:t>Tesla, no box</a:t>
            </a:r>
            <a:endParaRPr lang="en-US" sz="1600" dirty="0">
              <a:latin typeface="Arial" charset="0"/>
              <a:ea typeface="Arial" charset="0"/>
              <a:cs typeface="Arial" charset="0"/>
            </a:endParaRPr>
          </a:p>
        </p:txBody>
      </p:sp>
      <p:sp>
        <p:nvSpPr>
          <p:cNvPr id="19" name="Shape 11"/>
          <p:cNvSpPr/>
          <p:nvPr/>
        </p:nvSpPr>
        <p:spPr>
          <a:xfrm>
            <a:off x="8610600" y="4381500"/>
            <a:ext cx="2768600" cy="1016000"/>
          </a:xfrm>
          <a:prstGeom prst="rect">
            <a:avLst/>
          </a:prstGeom>
          <a:solidFill>
            <a:srgbClr val="F4F4F6"/>
          </a:solidFill>
          <a:ln/>
        </p:spPr>
        <p:txBody>
          <a:bodyPr/>
          <a:lstStyle/>
          <a:p>
            <a:endParaRPr lang="en-US"/>
          </a:p>
        </p:txBody>
      </p:sp>
      <p:pic>
        <p:nvPicPr>
          <p:cNvPr id="20" name="Image 6" descr="Globe"/>
          <p:cNvPicPr>
            <a:picLocks noChangeAspect="1"/>
          </p:cNvPicPr>
          <p:nvPr/>
        </p:nvPicPr>
        <p:blipFill>
          <a:blip r:embed="rId8"/>
          <a:srcRect/>
          <a:stretch/>
        </p:blipFill>
        <p:spPr>
          <a:xfrm>
            <a:off x="8839200" y="4686300"/>
            <a:ext cx="406400" cy="406400"/>
          </a:xfrm>
          <a:prstGeom prst="rect">
            <a:avLst/>
          </a:prstGeom>
        </p:spPr>
      </p:pic>
      <p:sp>
        <p:nvSpPr>
          <p:cNvPr id="21" name="Text 12"/>
          <p:cNvSpPr/>
          <p:nvPr/>
        </p:nvSpPr>
        <p:spPr>
          <a:xfrm>
            <a:off x="9423400" y="4767579"/>
            <a:ext cx="1805178" cy="269240"/>
          </a:xfrm>
          <a:prstGeom prst="rect">
            <a:avLst/>
          </a:prstGeom>
          <a:noFill/>
          <a:ln/>
        </p:spPr>
        <p:txBody>
          <a:bodyPr wrap="square" lIns="0" tIns="0" rIns="0" bIns="0" rtlCol="0" anchor="t">
            <a:normAutofit/>
          </a:bodyPr>
          <a:lstStyle/>
          <a:p>
            <a:pPr marL="0" indent="0" algn="l">
              <a:lnSpc>
                <a:spcPts val="1920"/>
              </a:lnSpc>
              <a:buNone/>
            </a:pPr>
            <a:r>
              <a:rPr lang="en-US" sz="1600" b="1" dirty="0">
                <a:solidFill>
                  <a:srgbClr val="00469C"/>
                </a:solidFill>
                <a:latin typeface="Arial" pitchFamily="34" charset="0"/>
                <a:ea typeface="Arial" pitchFamily="34" charset="-122"/>
                <a:cs typeface="Arial" pitchFamily="34" charset="-120"/>
              </a:rPr>
              <a:t>Other carmakers</a:t>
            </a:r>
            <a:endParaRPr lang="en-US" sz="16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fade">
                                      <p:cBhvr>
                                        <p:cTn id="18" dur="500"/>
                                        <p:tgtEl>
                                          <p:spTgt spid="1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Effect transition="in" filter="fade">
                                      <p:cBhvr>
                                        <p:cTn id="21" dur="500"/>
                                        <p:tgtEl>
                                          <p:spTgt spid="13"/>
                                        </p:tgtEl>
                                      </p:cBhvr>
                                    </p:animEffect>
                                  </p:childTnLst>
                                </p:cTn>
                              </p:par>
                              <p:par>
                                <p:cTn id="22" presetID="10" presetClass="entr" presetSubtype="0" fill="hold" nodeType="withEffect">
                                  <p:stCondLst>
                                    <p:cond delay="0"/>
                                  </p:stCondLst>
                                  <p:childTnLst>
                                    <p:set>
                                      <p:cBhvr>
                                        <p:cTn id="23" dur="1" fill="hold">
                                          <p:stCondLst>
                                            <p:cond delay="0"/>
                                          </p:stCondLst>
                                        </p:cTn>
                                        <p:tgtEl>
                                          <p:spTgt spid="14"/>
                                        </p:tgtEl>
                                        <p:attrNameLst>
                                          <p:attrName>style.visibility</p:attrName>
                                        </p:attrNameLst>
                                      </p:cBhvr>
                                      <p:to>
                                        <p:strVal val="visible"/>
                                      </p:to>
                                    </p:set>
                                    <p:animEffect transition="in" filter="fade">
                                      <p:cBhvr>
                                        <p:cTn id="24" dur="500"/>
                                        <p:tgtEl>
                                          <p:spTgt spid="14"/>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5"/>
                                        </p:tgtEl>
                                        <p:attrNameLst>
                                          <p:attrName>style.visibility</p:attrName>
                                        </p:attrNameLst>
                                      </p:cBhvr>
                                      <p:to>
                                        <p:strVal val="visible"/>
                                      </p:to>
                                    </p:set>
                                    <p:animEffect transition="in" filter="fade">
                                      <p:cBhvr>
                                        <p:cTn id="27" dur="500"/>
                                        <p:tgtEl>
                                          <p:spTgt spid="1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500"/>
                                        <p:tgtEl>
                                          <p:spTgt spid="16"/>
                                        </p:tgtEl>
                                      </p:cBhvr>
                                    </p:animEffect>
                                  </p:childTnLst>
                                </p:cTn>
                              </p:par>
                              <p:par>
                                <p:cTn id="33" presetID="10" presetClass="entr" presetSubtype="0" fill="hold" nodeType="withEffect">
                                  <p:stCondLst>
                                    <p:cond delay="0"/>
                                  </p:stCondLst>
                                  <p:childTnLst>
                                    <p:set>
                                      <p:cBhvr>
                                        <p:cTn id="34" dur="1" fill="hold">
                                          <p:stCondLst>
                                            <p:cond delay="0"/>
                                          </p:stCondLst>
                                        </p:cTn>
                                        <p:tgtEl>
                                          <p:spTgt spid="17"/>
                                        </p:tgtEl>
                                        <p:attrNameLst>
                                          <p:attrName>style.visibility</p:attrName>
                                        </p:attrNameLst>
                                      </p:cBhvr>
                                      <p:to>
                                        <p:strVal val="visible"/>
                                      </p:to>
                                    </p:set>
                                    <p:animEffect transition="in" filter="fade">
                                      <p:cBhvr>
                                        <p:cTn id="35" dur="500"/>
                                        <p:tgtEl>
                                          <p:spTgt spid="17"/>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fade">
                                      <p:cBhvr>
                                        <p:cTn id="43" dur="500"/>
                                        <p:tgtEl>
                                          <p:spTgt spid="19"/>
                                        </p:tgtEl>
                                      </p:cBhvr>
                                    </p:animEffect>
                                  </p:childTnLst>
                                </p:cTn>
                              </p:par>
                              <p:par>
                                <p:cTn id="44" presetID="10" presetClass="entr" presetSubtype="0" fill="hold" nodeType="with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fade">
                                      <p:cBhvr>
                                        <p:cTn id="46" dur="500"/>
                                        <p:tgtEl>
                                          <p:spTgt spid="2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fade">
                                      <p:cBhvr>
                                        <p:cTn id="4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1" grpId="0" animBg="1"/>
      <p:bldP spid="13" grpId="0" animBg="1"/>
      <p:bldP spid="15" grpId="0" animBg="1"/>
      <p:bldP spid="16" grpId="0" animBg="1"/>
      <p:bldP spid="18" grpId="0" animBg="1"/>
      <p:bldP spid="19" grpId="0" animBg="1"/>
      <p:bldP spid="2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FFFFF"/>
        </a:solidFill>
        <a:effectLst/>
      </p:bgPr>
    </p:bg>
    <p:spTree>
      <p:nvGrpSpPr>
        <p:cNvPr id="1" name=""/>
        <p:cNvGrpSpPr/>
        <p:nvPr/>
      </p:nvGrpSpPr>
      <p:grpSpPr>
        <a:xfrm>
          <a:off x="0" y="0"/>
          <a:ext cx="0" cy="0"/>
          <a:chOff x="0" y="0"/>
          <a:chExt cx="0" cy="0"/>
        </a:xfrm>
      </p:grpSpPr>
      <p:pic>
        <p:nvPicPr>
          <p:cNvPr id="2" name="Image 0" descr="OEM APIs: where they actually stand. Carmakers grouped by what their connection allows: data only (most brands), data plus lock and unlock (Stellantis, Toyota, Ford), plus enable and disable driving (Mercedes, Volvo, GM), and all commands with offline Bluetooth access (BMW, Tesla)."/>
          <p:cNvPicPr>
            <a:picLocks noChangeAspect="1"/>
          </p:cNvPicPr>
          <p:nvPr/>
        </p:nvPicPr>
        <p:blipFill>
          <a:blip r:embed="rId3"/>
          <a:srcRect/>
          <a:stretch/>
        </p:blipFill>
        <p:spPr>
          <a:xfrm>
            <a:off x="0" y="0"/>
            <a:ext cx="12192000" cy="68580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Your key, on your phone</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Digital keys: what’s coming.</a:t>
            </a:r>
            <a:endParaRPr lang="en-US" sz="1600" dirty="0">
              <a:latin typeface="Arial" charset="0"/>
              <a:ea typeface="Arial" charset="0"/>
              <a:cs typeface="Arial" charset="0"/>
            </a:endParaRPr>
          </a:p>
        </p:txBody>
      </p:sp>
      <p:sp>
        <p:nvSpPr>
          <p:cNvPr id="5" name="Shape 2"/>
          <p:cNvSpPr/>
          <p:nvPr/>
        </p:nvSpPr>
        <p:spPr>
          <a:xfrm>
            <a:off x="812800" y="2032000"/>
            <a:ext cx="3352800" cy="2667000"/>
          </a:xfrm>
          <a:prstGeom prst="rect">
            <a:avLst/>
          </a:prstGeom>
          <a:solidFill>
            <a:srgbClr val="F4F4F6"/>
          </a:solidFill>
          <a:ln/>
        </p:spPr>
        <p:txBody>
          <a:bodyPr/>
          <a:lstStyle/>
          <a:p>
            <a:endParaRPr lang="en-US"/>
          </a:p>
        </p:txBody>
      </p:sp>
      <p:sp>
        <p:nvSpPr>
          <p:cNvPr id="6" name="Shape 3"/>
          <p:cNvSpPr/>
          <p:nvPr/>
        </p:nvSpPr>
        <p:spPr>
          <a:xfrm>
            <a:off x="1117600" y="2336800"/>
            <a:ext cx="762000" cy="762000"/>
          </a:xfrm>
          <a:prstGeom prst="rect">
            <a:avLst/>
          </a:prstGeom>
          <a:solidFill>
            <a:srgbClr val="CCF4EE"/>
          </a:solidFill>
          <a:ln/>
        </p:spPr>
        <p:txBody>
          <a:bodyPr/>
          <a:lstStyle/>
          <a:p>
            <a:endParaRPr lang="en-US"/>
          </a:p>
        </p:txBody>
      </p:sp>
      <p:pic>
        <p:nvPicPr>
          <p:cNvPr id="7" name="Image 1" descr="Users"/>
          <p:cNvPicPr>
            <a:picLocks noChangeAspect="1"/>
          </p:cNvPicPr>
          <p:nvPr/>
        </p:nvPicPr>
        <p:blipFill>
          <a:blip r:embed="rId4"/>
          <a:srcRect/>
          <a:stretch/>
        </p:blipFill>
        <p:spPr>
          <a:xfrm>
            <a:off x="1270000" y="2489200"/>
            <a:ext cx="457200" cy="457200"/>
          </a:xfrm>
          <a:prstGeom prst="rect">
            <a:avLst/>
          </a:prstGeom>
        </p:spPr>
      </p:pic>
      <p:sp>
        <p:nvSpPr>
          <p:cNvPr id="8" name="Text 4"/>
          <p:cNvSpPr/>
          <p:nvPr/>
        </p:nvSpPr>
        <p:spPr>
          <a:xfrm>
            <a:off x="1117600" y="3251200"/>
            <a:ext cx="2825496" cy="609600"/>
          </a:xfrm>
          <a:prstGeom prst="rect">
            <a:avLst/>
          </a:prstGeom>
          <a:noFill/>
          <a:ln/>
        </p:spPr>
        <p:txBody>
          <a:bodyPr wrap="square" lIns="0" tIns="0" rIns="0" bIns="0" rtlCol="0" anchor="t">
            <a:normAutofit/>
          </a:bodyPr>
          <a:lstStyle/>
          <a:p>
            <a:pPr marL="0" indent="0" algn="l">
              <a:lnSpc>
                <a:spcPts val="2300"/>
              </a:lnSpc>
              <a:buNone/>
            </a:pPr>
            <a:r>
              <a:rPr lang="en-US" sz="2000" b="1" dirty="0">
                <a:solidFill>
                  <a:srgbClr val="00469C"/>
                </a:solidFill>
                <a:latin typeface="Arial" pitchFamily="34" charset="0"/>
                <a:ea typeface="Arial" pitchFamily="34" charset="-122"/>
                <a:cs typeface="Arial" pitchFamily="34" charset="-120"/>
              </a:rPr>
              <a:t>Connected Car Consortium</a:t>
            </a:r>
            <a:endParaRPr lang="en-US" sz="2000" dirty="0">
              <a:latin typeface="Arial" charset="0"/>
              <a:ea typeface="Arial" charset="0"/>
              <a:cs typeface="Arial" charset="0"/>
            </a:endParaRPr>
          </a:p>
        </p:txBody>
      </p:sp>
      <p:sp>
        <p:nvSpPr>
          <p:cNvPr id="9" name="Text 5"/>
          <p:cNvSpPr/>
          <p:nvPr/>
        </p:nvSpPr>
        <p:spPr>
          <a:xfrm>
            <a:off x="1117600" y="3987800"/>
            <a:ext cx="2825496" cy="299720"/>
          </a:xfrm>
          <a:prstGeom prst="rect">
            <a:avLst/>
          </a:prstGeom>
          <a:noFill/>
          <a:ln/>
        </p:spPr>
        <p:txBody>
          <a:bodyPr wrap="square" lIns="0" tIns="0" rIns="0" bIns="0" rtlCol="0" anchor="t">
            <a:normAutofit/>
          </a:bodyPr>
          <a:lstStyle/>
          <a:p>
            <a:pPr marL="0" indent="0" algn="l">
              <a:lnSpc>
                <a:spcPts val="2160"/>
              </a:lnSpc>
              <a:buNone/>
            </a:pPr>
            <a:r>
              <a:rPr lang="en-US" sz="1600" dirty="0">
                <a:solidFill>
                  <a:srgbClr val="3C414E"/>
                </a:solidFill>
                <a:latin typeface="Arial" pitchFamily="34" charset="0"/>
                <a:ea typeface="Arial" pitchFamily="34" charset="-122"/>
                <a:cs typeface="Arial" pitchFamily="34" charset="-120"/>
              </a:rPr>
              <a:t>Co-ordinated access.</a:t>
            </a:r>
            <a:endParaRPr lang="en-US" sz="1600" dirty="0">
              <a:latin typeface="Arial" charset="0"/>
              <a:ea typeface="Arial" charset="0"/>
              <a:cs typeface="Arial" charset="0"/>
            </a:endParaRPr>
          </a:p>
        </p:txBody>
      </p:sp>
      <p:sp>
        <p:nvSpPr>
          <p:cNvPr id="10" name="Shape 6"/>
          <p:cNvSpPr/>
          <p:nvPr/>
        </p:nvSpPr>
        <p:spPr>
          <a:xfrm>
            <a:off x="4419600" y="2032000"/>
            <a:ext cx="3352800" cy="2667000"/>
          </a:xfrm>
          <a:prstGeom prst="rect">
            <a:avLst/>
          </a:prstGeom>
          <a:solidFill>
            <a:srgbClr val="F4F4F6"/>
          </a:solidFill>
          <a:ln/>
        </p:spPr>
        <p:txBody>
          <a:bodyPr/>
          <a:lstStyle/>
          <a:p>
            <a:endParaRPr lang="en-US"/>
          </a:p>
        </p:txBody>
      </p:sp>
      <p:sp>
        <p:nvSpPr>
          <p:cNvPr id="11" name="Shape 7"/>
          <p:cNvSpPr/>
          <p:nvPr/>
        </p:nvSpPr>
        <p:spPr>
          <a:xfrm>
            <a:off x="4724400" y="2336800"/>
            <a:ext cx="762000" cy="762000"/>
          </a:xfrm>
          <a:prstGeom prst="rect">
            <a:avLst/>
          </a:prstGeom>
          <a:solidFill>
            <a:srgbClr val="CCF4EE"/>
          </a:solidFill>
          <a:ln/>
        </p:spPr>
        <p:txBody>
          <a:bodyPr/>
          <a:lstStyle/>
          <a:p>
            <a:endParaRPr lang="en-US"/>
          </a:p>
        </p:txBody>
      </p:sp>
      <p:pic>
        <p:nvPicPr>
          <p:cNvPr id="12" name="Image 2"/>
          <p:cNvPicPr>
            <a:picLocks noChangeAspect="1"/>
          </p:cNvPicPr>
          <p:nvPr/>
        </p:nvPicPr>
        <p:blipFill>
          <a:blip r:embed="rId5"/>
          <a:srcRect/>
          <a:stretch/>
        </p:blipFill>
        <p:spPr>
          <a:xfrm>
            <a:off x="4864100" y="2476500"/>
            <a:ext cx="482600" cy="482600"/>
          </a:xfrm>
          <a:prstGeom prst="rect">
            <a:avLst/>
          </a:prstGeom>
        </p:spPr>
      </p:pic>
      <p:sp>
        <p:nvSpPr>
          <p:cNvPr id="13" name="Text 8"/>
          <p:cNvSpPr/>
          <p:nvPr/>
        </p:nvSpPr>
        <p:spPr>
          <a:xfrm>
            <a:off x="4724400" y="3251200"/>
            <a:ext cx="2825496" cy="317500"/>
          </a:xfrm>
          <a:prstGeom prst="rect">
            <a:avLst/>
          </a:prstGeom>
          <a:noFill/>
          <a:ln/>
        </p:spPr>
        <p:txBody>
          <a:bodyPr wrap="square" lIns="0" tIns="0" rIns="0" bIns="0" rtlCol="0" anchor="t">
            <a:normAutofit/>
          </a:bodyPr>
          <a:lstStyle/>
          <a:p>
            <a:pPr marL="0" indent="0" algn="l">
              <a:lnSpc>
                <a:spcPts val="2300"/>
              </a:lnSpc>
              <a:buNone/>
            </a:pPr>
            <a:r>
              <a:rPr lang="en-US" sz="2000" b="1" dirty="0">
                <a:solidFill>
                  <a:srgbClr val="00469C"/>
                </a:solidFill>
                <a:latin typeface="Arial" pitchFamily="34" charset="0"/>
                <a:ea typeface="Arial" pitchFamily="34" charset="-122"/>
                <a:cs typeface="Arial" pitchFamily="34" charset="-120"/>
              </a:rPr>
              <a:t>Google &amp; Apple Pay</a:t>
            </a:r>
            <a:endParaRPr lang="en-US" sz="2000" dirty="0">
              <a:latin typeface="Arial" charset="0"/>
              <a:ea typeface="Arial" charset="0"/>
              <a:cs typeface="Arial" charset="0"/>
            </a:endParaRPr>
          </a:p>
        </p:txBody>
      </p:sp>
      <p:sp>
        <p:nvSpPr>
          <p:cNvPr id="14" name="Text 9"/>
          <p:cNvSpPr/>
          <p:nvPr/>
        </p:nvSpPr>
        <p:spPr>
          <a:xfrm>
            <a:off x="4724400" y="3695700"/>
            <a:ext cx="2825496" cy="299720"/>
          </a:xfrm>
          <a:prstGeom prst="rect">
            <a:avLst/>
          </a:prstGeom>
          <a:noFill/>
          <a:ln/>
        </p:spPr>
        <p:txBody>
          <a:bodyPr wrap="square" lIns="0" tIns="0" rIns="0" bIns="0" rtlCol="0" anchor="t">
            <a:normAutofit/>
          </a:bodyPr>
          <a:lstStyle/>
          <a:p>
            <a:pPr marL="0" indent="0" algn="l">
              <a:lnSpc>
                <a:spcPts val="2160"/>
              </a:lnSpc>
              <a:buNone/>
            </a:pPr>
            <a:r>
              <a:rPr lang="en-US" sz="1600" dirty="0">
                <a:solidFill>
                  <a:srgbClr val="3C414E"/>
                </a:solidFill>
                <a:latin typeface="Arial" pitchFamily="34" charset="0"/>
                <a:ea typeface="Arial" pitchFamily="34" charset="-122"/>
                <a:cs typeface="Arial" pitchFamily="34" charset="-120"/>
              </a:rPr>
              <a:t>Existing infrastructure.</a:t>
            </a:r>
            <a:endParaRPr lang="en-US" sz="1600" dirty="0">
              <a:latin typeface="Arial" charset="0"/>
              <a:ea typeface="Arial" charset="0"/>
              <a:cs typeface="Arial" charset="0"/>
            </a:endParaRPr>
          </a:p>
        </p:txBody>
      </p:sp>
      <p:sp>
        <p:nvSpPr>
          <p:cNvPr id="15" name="Shape 10"/>
          <p:cNvSpPr/>
          <p:nvPr/>
        </p:nvSpPr>
        <p:spPr>
          <a:xfrm>
            <a:off x="8026400" y="2032000"/>
            <a:ext cx="3352800" cy="2667000"/>
          </a:xfrm>
          <a:prstGeom prst="rect">
            <a:avLst/>
          </a:prstGeom>
          <a:solidFill>
            <a:srgbClr val="F4F4F6"/>
          </a:solidFill>
          <a:ln/>
        </p:spPr>
        <p:txBody>
          <a:bodyPr/>
          <a:lstStyle/>
          <a:p>
            <a:endParaRPr lang="en-US"/>
          </a:p>
        </p:txBody>
      </p:sp>
      <p:sp>
        <p:nvSpPr>
          <p:cNvPr id="16" name="Shape 11"/>
          <p:cNvSpPr/>
          <p:nvPr/>
        </p:nvSpPr>
        <p:spPr>
          <a:xfrm>
            <a:off x="8331200" y="2336800"/>
            <a:ext cx="762000" cy="762000"/>
          </a:xfrm>
          <a:prstGeom prst="rect">
            <a:avLst/>
          </a:prstGeom>
          <a:solidFill>
            <a:srgbClr val="CCF4EE"/>
          </a:solidFill>
          <a:ln/>
        </p:spPr>
        <p:txBody>
          <a:bodyPr/>
          <a:lstStyle/>
          <a:p>
            <a:endParaRPr lang="en-US"/>
          </a:p>
        </p:txBody>
      </p:sp>
      <p:pic>
        <p:nvPicPr>
          <p:cNvPr id="17" name="Image 3" descr="Clock"/>
          <p:cNvPicPr>
            <a:picLocks noChangeAspect="1"/>
          </p:cNvPicPr>
          <p:nvPr/>
        </p:nvPicPr>
        <p:blipFill>
          <a:blip r:embed="rId6"/>
          <a:srcRect/>
          <a:stretch/>
        </p:blipFill>
        <p:spPr>
          <a:xfrm>
            <a:off x="8483600" y="2489200"/>
            <a:ext cx="457200" cy="457200"/>
          </a:xfrm>
          <a:prstGeom prst="rect">
            <a:avLst/>
          </a:prstGeom>
        </p:spPr>
      </p:pic>
      <p:sp>
        <p:nvSpPr>
          <p:cNvPr id="18" name="Text 12"/>
          <p:cNvSpPr/>
          <p:nvPr/>
        </p:nvSpPr>
        <p:spPr>
          <a:xfrm>
            <a:off x="8331200" y="3251200"/>
            <a:ext cx="2825496" cy="317500"/>
          </a:xfrm>
          <a:prstGeom prst="rect">
            <a:avLst/>
          </a:prstGeom>
          <a:noFill/>
          <a:ln/>
        </p:spPr>
        <p:txBody>
          <a:bodyPr wrap="square" lIns="0" tIns="0" rIns="0" bIns="0" rtlCol="0" anchor="t">
            <a:normAutofit/>
          </a:bodyPr>
          <a:lstStyle/>
          <a:p>
            <a:pPr marL="0" indent="0" algn="l">
              <a:lnSpc>
                <a:spcPts val="2300"/>
              </a:lnSpc>
              <a:buNone/>
            </a:pPr>
            <a:r>
              <a:rPr lang="en-US" sz="2000" b="1" dirty="0">
                <a:solidFill>
                  <a:srgbClr val="00469C"/>
                </a:solidFill>
                <a:latin typeface="Arial" pitchFamily="34" charset="0"/>
                <a:ea typeface="Arial" pitchFamily="34" charset="-122"/>
                <a:cs typeface="Arial" pitchFamily="34" charset="-120"/>
              </a:rPr>
              <a:t>Time bounded</a:t>
            </a:r>
            <a:endParaRPr lang="en-US" sz="2000" dirty="0">
              <a:latin typeface="Arial" charset="0"/>
              <a:ea typeface="Arial" charset="0"/>
              <a:cs typeface="Arial" charset="0"/>
            </a:endParaRPr>
          </a:p>
        </p:txBody>
      </p:sp>
      <p:sp>
        <p:nvSpPr>
          <p:cNvPr id="19" name="Text 13"/>
          <p:cNvSpPr/>
          <p:nvPr/>
        </p:nvSpPr>
        <p:spPr>
          <a:xfrm>
            <a:off x="8331200" y="3695700"/>
            <a:ext cx="2825496" cy="299720"/>
          </a:xfrm>
          <a:prstGeom prst="rect">
            <a:avLst/>
          </a:prstGeom>
          <a:noFill/>
          <a:ln/>
        </p:spPr>
        <p:txBody>
          <a:bodyPr wrap="square" lIns="0" tIns="0" rIns="0" bIns="0" rtlCol="0" anchor="t">
            <a:normAutofit/>
          </a:bodyPr>
          <a:lstStyle/>
          <a:p>
            <a:pPr marL="0" indent="0" algn="l">
              <a:lnSpc>
                <a:spcPts val="2160"/>
              </a:lnSpc>
              <a:buNone/>
            </a:pPr>
            <a:r>
              <a:rPr lang="en-US" sz="1600" dirty="0">
                <a:solidFill>
                  <a:srgbClr val="3C414E"/>
                </a:solidFill>
                <a:latin typeface="Arial" pitchFamily="34" charset="0"/>
                <a:ea typeface="Arial" pitchFamily="34" charset="-122"/>
                <a:cs typeface="Arial" pitchFamily="34" charset="-120"/>
              </a:rPr>
              <a:t>Like your hotel key.</a:t>
            </a:r>
            <a:endParaRPr lang="en-US" sz="1600" dirty="0">
              <a:latin typeface="Arial" charset="0"/>
              <a:ea typeface="Arial" charset="0"/>
              <a:cs typeface="Arial" charset="0"/>
            </a:endParaRPr>
          </a:p>
        </p:txBody>
      </p:sp>
      <p:sp>
        <p:nvSpPr>
          <p:cNvPr id="20" name="Text 14"/>
          <p:cNvSpPr/>
          <p:nvPr/>
        </p:nvSpPr>
        <p:spPr>
          <a:xfrm>
            <a:off x="812800" y="4953000"/>
            <a:ext cx="10566400" cy="889000"/>
          </a:xfrm>
          <a:prstGeom prst="rect">
            <a:avLst/>
          </a:prstGeom>
          <a:solidFill>
            <a:srgbClr val="00469C"/>
          </a:solidFill>
          <a:ln/>
        </p:spPr>
        <p:txBody>
          <a:bodyPr wrap="square" lIns="304800" tIns="0" rIns="6096" bIns="0" rtlCol="0" anchor="ctr">
            <a:normAutofit/>
          </a:bodyPr>
          <a:lstStyle/>
          <a:p>
            <a:pPr marL="0" indent="0" algn="l">
              <a:lnSpc>
                <a:spcPts val="2250"/>
              </a:lnSpc>
              <a:buNone/>
            </a:pPr>
            <a:r>
              <a:rPr lang="en-US" sz="1800" b="1" dirty="0">
                <a:solidFill>
                  <a:srgbClr val="FFFFFF"/>
                </a:solidFill>
                <a:latin typeface="Arial" pitchFamily="34" charset="0"/>
                <a:ea typeface="Arial" pitchFamily="34" charset="-122"/>
                <a:cs typeface="Arial" pitchFamily="34" charset="-120"/>
              </a:rPr>
              <a:t>No app to install.</a:t>
            </a:r>
            <a:endParaRPr lang="en-US" sz="18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500"/>
                                        <p:tgtEl>
                                          <p:spTgt spid="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10" presetClass="entr" presetSubtype="0" fill="hold" grpId="0"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500"/>
                                        <p:tgtEl>
                                          <p:spTgt spid="10"/>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500"/>
                                        <p:tgtEl>
                                          <p:spTgt spid="11"/>
                                        </p:tgtEl>
                                      </p:cBhvr>
                                    </p:animEffect>
                                  </p:childTnLst>
                                </p:cTn>
                              </p:par>
                              <p:par>
                                <p:cTn id="28" presetID="10" presetClass="entr" presetSubtype="0" fill="hold"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500"/>
                                        <p:tgtEl>
                                          <p:spTgt spid="12"/>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fade">
                                      <p:cBhvr>
                                        <p:cTn id="33" dur="500"/>
                                        <p:tgtEl>
                                          <p:spTgt spid="13"/>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500"/>
                                        <p:tgtEl>
                                          <p:spTgt spid="1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par>
                                <p:cTn id="45" presetID="10" presetClass="entr" presetSubtype="0" fill="hold" nodeType="with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8"/>
                                        </p:tgtEl>
                                        <p:attrNameLst>
                                          <p:attrName>style.visibility</p:attrName>
                                        </p:attrNameLst>
                                      </p:cBhvr>
                                      <p:to>
                                        <p:strVal val="visible"/>
                                      </p:to>
                                    </p:set>
                                    <p:animEffect transition="in" filter="fade">
                                      <p:cBhvr>
                                        <p:cTn id="50" dur="500"/>
                                        <p:tgtEl>
                                          <p:spTgt spid="18"/>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500"/>
                                        <p:tgtEl>
                                          <p:spTgt spid="19"/>
                                        </p:tgtEl>
                                      </p:cBhvr>
                                    </p:animEffect>
                                  </p:childTnLst>
                                </p:cTn>
                              </p:par>
                            </p:childTnLst>
                          </p:cTn>
                        </p:par>
                      </p:childTnLst>
                    </p:cTn>
                  </p:par>
                  <p:par>
                    <p:cTn id="54" fill="hold">
                      <p:stCondLst>
                        <p:cond delay="indefinite"/>
                      </p:stCondLst>
                      <p:childTnLst>
                        <p:par>
                          <p:cTn id="55" fill="hold">
                            <p:stCondLst>
                              <p:cond delay="0"/>
                            </p:stCondLst>
                            <p:childTnLst>
                              <p:par>
                                <p:cTn id="56" presetID="10" presetClass="entr" presetSubtype="0" fill="hold" grpId="0" nodeType="clickEffect">
                                  <p:stCondLst>
                                    <p:cond delay="0"/>
                                  </p:stCondLst>
                                  <p:childTnLst>
                                    <p:set>
                                      <p:cBhvr>
                                        <p:cTn id="57" dur="1" fill="hold">
                                          <p:stCondLst>
                                            <p:cond delay="0"/>
                                          </p:stCondLst>
                                        </p:cTn>
                                        <p:tgtEl>
                                          <p:spTgt spid="20"/>
                                        </p:tgtEl>
                                        <p:attrNameLst>
                                          <p:attrName>style.visibility</p:attrName>
                                        </p:attrNameLst>
                                      </p:cBhvr>
                                      <p:to>
                                        <p:strVal val="visible"/>
                                      </p:to>
                                    </p:set>
                                    <p:animEffect transition="in" filter="fade">
                                      <p:cBhvr>
                                        <p:cTn id="58"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0" grpId="0" animBg="1"/>
      <p:bldP spid="11" grpId="0" animBg="1"/>
      <p:bldP spid="13" grpId="0" animBg="1"/>
      <p:bldP spid="14" grpId="0" animBg="1"/>
      <p:bldP spid="15" grpId="0" animBg="1"/>
      <p:bldP spid="16" grpId="0" animBg="1"/>
      <p:bldP spid="18" grpId="0" animBg="1"/>
      <p:bldP spid="19" grpId="0" animBg="1"/>
      <p:bldP spid="2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FFFFFF"/>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7143" b="-7143"/>
          <a:stretch/>
        </p:blipFill>
        <p:spPr>
          <a:xfrm>
            <a:off x="812800" y="355600"/>
            <a:ext cx="1016000" cy="254000"/>
          </a:xfrm>
          <a:prstGeom prst="rect">
            <a:avLst/>
          </a:prstGeom>
        </p:spPr>
      </p:pic>
      <p:sp>
        <p:nvSpPr>
          <p:cNvPr id="3" name="Text 0"/>
          <p:cNvSpPr>
            <a:spLocks noGrp="1"/>
          </p:cNvSpPr>
          <p:nvPr>
            <p:ph type="title"/>
          </p:nvPr>
        </p:nvSpPr>
        <p:spPr>
          <a:xfrm>
            <a:off x="812800" y="889000"/>
            <a:ext cx="10883392" cy="472440"/>
          </a:xfrm>
          <a:prstGeom prst="rect">
            <a:avLst/>
          </a:prstGeom>
          <a:noFill/>
          <a:ln/>
        </p:spPr>
        <p:txBody>
          <a:bodyPr wrap="square" lIns="0" tIns="0" rIns="0" bIns="0" rtlCol="0" anchor="t">
            <a:normAutofit/>
          </a:bodyPr>
          <a:lstStyle/>
          <a:p>
            <a:pPr marL="0" indent="0" algn="l">
              <a:lnSpc>
                <a:spcPts val="3520"/>
              </a:lnSpc>
              <a:buNone/>
            </a:pPr>
            <a:r>
              <a:rPr lang="en-US" sz="3200" b="1" i="0" dirty="0">
                <a:solidFill>
                  <a:srgbClr val="00469C"/>
                </a:solidFill>
                <a:latin typeface="Arial" pitchFamily="34" charset="0"/>
                <a:ea typeface="Arial" pitchFamily="34" charset="-122"/>
                <a:cs typeface="Arial" pitchFamily="34" charset="-120"/>
              </a:rPr>
              <a:t>Rarely available</a:t>
            </a:r>
            <a:endParaRPr lang="en-US" sz="3200" dirty="0">
              <a:latin typeface="Arial" charset="0"/>
              <a:ea typeface="Arial" charset="0"/>
              <a:cs typeface="Arial" charset="0"/>
            </a:endParaRPr>
          </a:p>
        </p:txBody>
      </p:sp>
      <p:sp>
        <p:nvSpPr>
          <p:cNvPr id="4" name="Text 1"/>
          <p:cNvSpPr/>
          <p:nvPr/>
        </p:nvSpPr>
        <p:spPr>
          <a:xfrm>
            <a:off x="812800" y="1409700"/>
            <a:ext cx="10883392" cy="289560"/>
          </a:xfrm>
          <a:prstGeom prst="rect">
            <a:avLst/>
          </a:prstGeom>
          <a:noFill/>
          <a:ln/>
        </p:spPr>
        <p:txBody>
          <a:bodyPr wrap="square" lIns="0" tIns="0" rIns="0" bIns="0" rtlCol="0" anchor="t">
            <a:normAutofit/>
          </a:bodyPr>
          <a:lstStyle/>
          <a:p>
            <a:pPr marL="0" indent="0" algn="l">
              <a:lnSpc>
                <a:spcPts val="2080"/>
              </a:lnSpc>
              <a:buNone/>
            </a:pPr>
            <a:r>
              <a:rPr lang="en-US" sz="1600" b="1" dirty="0">
                <a:solidFill>
                  <a:srgbClr val="00C8AA"/>
                </a:solidFill>
                <a:latin typeface="Arial" pitchFamily="34" charset="0"/>
                <a:ea typeface="Arial" pitchFamily="34" charset="-122"/>
                <a:cs typeface="Arial" pitchFamily="34" charset="-120"/>
              </a:rPr>
              <a:t>Phone keys, by vehicle type.</a:t>
            </a:r>
            <a:endParaRPr lang="en-US" sz="1600" dirty="0">
              <a:latin typeface="Arial" charset="0"/>
              <a:ea typeface="Arial" charset="0"/>
              <a:cs typeface="Arial" charset="0"/>
            </a:endParaRPr>
          </a:p>
        </p:txBody>
      </p:sp>
      <p:sp>
        <p:nvSpPr>
          <p:cNvPr id="5" name="Shape 2"/>
          <p:cNvSpPr/>
          <p:nvPr/>
        </p:nvSpPr>
        <p:spPr>
          <a:xfrm>
            <a:off x="825500" y="3822700"/>
            <a:ext cx="6553200" cy="1879600"/>
          </a:xfrm>
          <a:prstGeom prst="rect">
            <a:avLst/>
          </a:prstGeom>
          <a:noFill/>
          <a:ln w="25400">
            <a:solidFill>
              <a:srgbClr val="00469C"/>
            </a:solidFill>
            <a:prstDash val="dash"/>
          </a:ln>
        </p:spPr>
        <p:txBody>
          <a:bodyPr/>
          <a:lstStyle/>
          <a:p>
            <a:endParaRPr lang="en-US"/>
          </a:p>
        </p:txBody>
      </p:sp>
      <p:sp>
        <p:nvSpPr>
          <p:cNvPr id="6" name="Text 3"/>
          <p:cNvSpPr/>
          <p:nvPr/>
        </p:nvSpPr>
        <p:spPr>
          <a:xfrm>
            <a:off x="5994400" y="3670300"/>
            <a:ext cx="1270000" cy="278844"/>
          </a:xfrm>
          <a:prstGeom prst="rect">
            <a:avLst/>
          </a:prstGeom>
          <a:solidFill>
            <a:srgbClr val="00469C"/>
          </a:solidFill>
          <a:ln/>
        </p:spPr>
        <p:txBody>
          <a:bodyPr wrap="square" lIns="0" tIns="0" rIns="0" bIns="0" rtlCol="0" anchor="t">
            <a:normAutofit/>
          </a:bodyPr>
          <a:lstStyle/>
          <a:p>
            <a:pPr marL="0" indent="0" algn="ctr">
              <a:lnSpc>
                <a:spcPts val="2196"/>
              </a:lnSpc>
              <a:buNone/>
            </a:pPr>
            <a:r>
              <a:rPr lang="en-US" sz="1200" b="1" dirty="0">
                <a:solidFill>
                  <a:srgbClr val="FFFFFF"/>
                </a:solidFill>
                <a:latin typeface="Arial" pitchFamily="34" charset="0"/>
                <a:ea typeface="Arial" pitchFamily="34" charset="-122"/>
                <a:cs typeface="Arial" pitchFamily="34" charset="-120"/>
              </a:rPr>
              <a:t>Fleet core</a:t>
            </a:r>
            <a:endParaRPr lang="en-US" sz="1200" dirty="0">
              <a:latin typeface="Arial" charset="0"/>
              <a:ea typeface="Arial" charset="0"/>
              <a:cs typeface="Arial" charset="0"/>
            </a:endParaRPr>
          </a:p>
        </p:txBody>
      </p:sp>
      <p:sp>
        <p:nvSpPr>
          <p:cNvPr id="7" name="Text 4"/>
          <p:cNvSpPr/>
          <p:nvPr/>
        </p:nvSpPr>
        <p:spPr>
          <a:xfrm>
            <a:off x="1016000" y="2275842"/>
            <a:ext cx="1701800"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Smartphones</a:t>
            </a:r>
            <a:endParaRPr lang="en-US" sz="1800" dirty="0">
              <a:latin typeface="Arial" charset="0"/>
              <a:ea typeface="Arial" charset="0"/>
              <a:cs typeface="Arial" charset="0"/>
            </a:endParaRPr>
          </a:p>
        </p:txBody>
      </p:sp>
      <p:sp>
        <p:nvSpPr>
          <p:cNvPr id="8" name="Shape 5"/>
          <p:cNvSpPr/>
          <p:nvPr/>
        </p:nvSpPr>
        <p:spPr>
          <a:xfrm>
            <a:off x="2794000" y="2095500"/>
            <a:ext cx="635000" cy="635000"/>
          </a:xfrm>
          <a:prstGeom prst="rect">
            <a:avLst/>
          </a:prstGeom>
          <a:solidFill>
            <a:srgbClr val="00C8AA"/>
          </a:solidFill>
          <a:ln/>
        </p:spPr>
        <p:txBody>
          <a:bodyPr/>
          <a:lstStyle/>
          <a:p>
            <a:endParaRPr lang="en-US"/>
          </a:p>
        </p:txBody>
      </p:sp>
      <p:sp>
        <p:nvSpPr>
          <p:cNvPr id="9" name="Shape 6"/>
          <p:cNvSpPr/>
          <p:nvPr/>
        </p:nvSpPr>
        <p:spPr>
          <a:xfrm>
            <a:off x="3556000" y="2095500"/>
            <a:ext cx="635000" cy="635000"/>
          </a:xfrm>
          <a:prstGeom prst="rect">
            <a:avLst/>
          </a:prstGeom>
          <a:solidFill>
            <a:srgbClr val="00C8AA"/>
          </a:solidFill>
          <a:ln/>
        </p:spPr>
        <p:txBody>
          <a:bodyPr/>
          <a:lstStyle/>
          <a:p>
            <a:endParaRPr lang="en-US"/>
          </a:p>
        </p:txBody>
      </p:sp>
      <p:sp>
        <p:nvSpPr>
          <p:cNvPr id="10" name="Shape 7"/>
          <p:cNvSpPr/>
          <p:nvPr/>
        </p:nvSpPr>
        <p:spPr>
          <a:xfrm>
            <a:off x="4318000" y="2095500"/>
            <a:ext cx="635000" cy="635000"/>
          </a:xfrm>
          <a:prstGeom prst="rect">
            <a:avLst/>
          </a:prstGeom>
          <a:solidFill>
            <a:srgbClr val="00C8AA"/>
          </a:solidFill>
          <a:ln/>
        </p:spPr>
        <p:txBody>
          <a:bodyPr/>
          <a:lstStyle/>
          <a:p>
            <a:endParaRPr lang="en-US"/>
          </a:p>
        </p:txBody>
      </p:sp>
      <p:sp>
        <p:nvSpPr>
          <p:cNvPr id="11" name="Shape 8"/>
          <p:cNvSpPr/>
          <p:nvPr/>
        </p:nvSpPr>
        <p:spPr>
          <a:xfrm>
            <a:off x="5080000" y="2095500"/>
            <a:ext cx="635000" cy="635000"/>
          </a:xfrm>
          <a:prstGeom prst="rect">
            <a:avLst/>
          </a:prstGeom>
          <a:solidFill>
            <a:srgbClr val="00C8AA"/>
          </a:solidFill>
          <a:ln/>
        </p:spPr>
        <p:txBody>
          <a:bodyPr/>
          <a:lstStyle/>
          <a:p>
            <a:endParaRPr lang="en-US"/>
          </a:p>
        </p:txBody>
      </p:sp>
      <p:sp>
        <p:nvSpPr>
          <p:cNvPr id="12" name="Shape 9"/>
          <p:cNvSpPr/>
          <p:nvPr/>
        </p:nvSpPr>
        <p:spPr>
          <a:xfrm>
            <a:off x="5842000" y="2095500"/>
            <a:ext cx="635000" cy="635000"/>
          </a:xfrm>
          <a:prstGeom prst="rect">
            <a:avLst/>
          </a:prstGeom>
          <a:solidFill>
            <a:srgbClr val="D4D5DD"/>
          </a:solidFill>
          <a:ln/>
        </p:spPr>
        <p:txBody>
          <a:bodyPr/>
          <a:lstStyle/>
          <a:p>
            <a:endParaRPr lang="en-US"/>
          </a:p>
        </p:txBody>
      </p:sp>
      <p:sp>
        <p:nvSpPr>
          <p:cNvPr id="13" name="Shape 10"/>
          <p:cNvSpPr/>
          <p:nvPr/>
        </p:nvSpPr>
        <p:spPr>
          <a:xfrm>
            <a:off x="6604000" y="2095500"/>
            <a:ext cx="635000" cy="635000"/>
          </a:xfrm>
          <a:prstGeom prst="rect">
            <a:avLst/>
          </a:prstGeom>
          <a:solidFill>
            <a:srgbClr val="D4D5DD"/>
          </a:solidFill>
          <a:ln/>
        </p:spPr>
        <p:txBody>
          <a:bodyPr/>
          <a:lstStyle/>
          <a:p>
            <a:endParaRPr lang="en-US"/>
          </a:p>
        </p:txBody>
      </p:sp>
      <p:sp>
        <p:nvSpPr>
          <p:cNvPr id="14" name="Text 11"/>
          <p:cNvSpPr/>
          <p:nvPr/>
        </p:nvSpPr>
        <p:spPr>
          <a:xfrm>
            <a:off x="1016000" y="3126742"/>
            <a:ext cx="1701800"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Premium cars</a:t>
            </a:r>
            <a:endParaRPr lang="en-US" sz="1800" dirty="0">
              <a:latin typeface="Arial" charset="0"/>
              <a:ea typeface="Arial" charset="0"/>
              <a:cs typeface="Arial" charset="0"/>
            </a:endParaRPr>
          </a:p>
        </p:txBody>
      </p:sp>
      <p:sp>
        <p:nvSpPr>
          <p:cNvPr id="15" name="Shape 12"/>
          <p:cNvSpPr/>
          <p:nvPr/>
        </p:nvSpPr>
        <p:spPr>
          <a:xfrm>
            <a:off x="2794000" y="2946400"/>
            <a:ext cx="635000" cy="635000"/>
          </a:xfrm>
          <a:prstGeom prst="rect">
            <a:avLst/>
          </a:prstGeom>
          <a:solidFill>
            <a:srgbClr val="00C8AA"/>
          </a:solidFill>
          <a:ln/>
        </p:spPr>
        <p:txBody>
          <a:bodyPr/>
          <a:lstStyle/>
          <a:p>
            <a:endParaRPr lang="en-US"/>
          </a:p>
        </p:txBody>
      </p:sp>
      <p:sp>
        <p:nvSpPr>
          <p:cNvPr id="16" name="Shape 13"/>
          <p:cNvSpPr/>
          <p:nvPr/>
        </p:nvSpPr>
        <p:spPr>
          <a:xfrm>
            <a:off x="3556000" y="2946400"/>
            <a:ext cx="635000" cy="635000"/>
          </a:xfrm>
          <a:prstGeom prst="rect">
            <a:avLst/>
          </a:prstGeom>
          <a:solidFill>
            <a:srgbClr val="00C8AA"/>
          </a:solidFill>
          <a:ln/>
        </p:spPr>
        <p:txBody>
          <a:bodyPr/>
          <a:lstStyle/>
          <a:p>
            <a:endParaRPr lang="en-US"/>
          </a:p>
        </p:txBody>
      </p:sp>
      <p:sp>
        <p:nvSpPr>
          <p:cNvPr id="17" name="Shape 14"/>
          <p:cNvSpPr/>
          <p:nvPr/>
        </p:nvSpPr>
        <p:spPr>
          <a:xfrm>
            <a:off x="4318000" y="2946400"/>
            <a:ext cx="635000" cy="635000"/>
          </a:xfrm>
          <a:prstGeom prst="rect">
            <a:avLst/>
          </a:prstGeom>
          <a:solidFill>
            <a:srgbClr val="00C8AA"/>
          </a:solidFill>
          <a:ln/>
        </p:spPr>
        <p:txBody>
          <a:bodyPr/>
          <a:lstStyle/>
          <a:p>
            <a:endParaRPr lang="en-US"/>
          </a:p>
        </p:txBody>
      </p:sp>
      <p:sp>
        <p:nvSpPr>
          <p:cNvPr id="18" name="Shape 15"/>
          <p:cNvSpPr/>
          <p:nvPr/>
        </p:nvSpPr>
        <p:spPr>
          <a:xfrm>
            <a:off x="5080000" y="2946400"/>
            <a:ext cx="635000" cy="635000"/>
          </a:xfrm>
          <a:prstGeom prst="rect">
            <a:avLst/>
          </a:prstGeom>
          <a:solidFill>
            <a:srgbClr val="D4D5DD"/>
          </a:solidFill>
          <a:ln/>
        </p:spPr>
        <p:txBody>
          <a:bodyPr/>
          <a:lstStyle/>
          <a:p>
            <a:endParaRPr lang="en-US"/>
          </a:p>
        </p:txBody>
      </p:sp>
      <p:sp>
        <p:nvSpPr>
          <p:cNvPr id="19" name="Shape 16"/>
          <p:cNvSpPr/>
          <p:nvPr/>
        </p:nvSpPr>
        <p:spPr>
          <a:xfrm>
            <a:off x="5842000" y="2946400"/>
            <a:ext cx="635000" cy="635000"/>
          </a:xfrm>
          <a:prstGeom prst="rect">
            <a:avLst/>
          </a:prstGeom>
          <a:solidFill>
            <a:srgbClr val="D4D5DD"/>
          </a:solidFill>
          <a:ln/>
        </p:spPr>
        <p:txBody>
          <a:bodyPr/>
          <a:lstStyle/>
          <a:p>
            <a:endParaRPr lang="en-US"/>
          </a:p>
        </p:txBody>
      </p:sp>
      <p:sp>
        <p:nvSpPr>
          <p:cNvPr id="20" name="Shape 17"/>
          <p:cNvSpPr/>
          <p:nvPr/>
        </p:nvSpPr>
        <p:spPr>
          <a:xfrm>
            <a:off x="6604000" y="2946400"/>
            <a:ext cx="635000" cy="635000"/>
          </a:xfrm>
          <a:prstGeom prst="rect">
            <a:avLst/>
          </a:prstGeom>
          <a:solidFill>
            <a:srgbClr val="D4D5DD"/>
          </a:solidFill>
          <a:ln/>
        </p:spPr>
        <p:txBody>
          <a:bodyPr/>
          <a:lstStyle/>
          <a:p>
            <a:endParaRPr lang="en-US"/>
          </a:p>
        </p:txBody>
      </p:sp>
      <p:sp>
        <p:nvSpPr>
          <p:cNvPr id="21" name="Text 18"/>
          <p:cNvSpPr/>
          <p:nvPr/>
        </p:nvSpPr>
        <p:spPr>
          <a:xfrm>
            <a:off x="1016000" y="4231642"/>
            <a:ext cx="1701800"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Volume cars</a:t>
            </a:r>
            <a:endParaRPr lang="en-US" sz="1800" dirty="0">
              <a:latin typeface="Arial" charset="0"/>
              <a:ea typeface="Arial" charset="0"/>
              <a:cs typeface="Arial" charset="0"/>
            </a:endParaRPr>
          </a:p>
        </p:txBody>
      </p:sp>
      <p:sp>
        <p:nvSpPr>
          <p:cNvPr id="22" name="Shape 19"/>
          <p:cNvSpPr/>
          <p:nvPr/>
        </p:nvSpPr>
        <p:spPr>
          <a:xfrm>
            <a:off x="2794000" y="4051300"/>
            <a:ext cx="635000" cy="635000"/>
          </a:xfrm>
          <a:prstGeom prst="rect">
            <a:avLst/>
          </a:prstGeom>
          <a:solidFill>
            <a:srgbClr val="00C8AA"/>
          </a:solidFill>
          <a:ln/>
        </p:spPr>
        <p:txBody>
          <a:bodyPr/>
          <a:lstStyle/>
          <a:p>
            <a:endParaRPr lang="en-US"/>
          </a:p>
        </p:txBody>
      </p:sp>
      <p:sp>
        <p:nvSpPr>
          <p:cNvPr id="23" name="Shape 20"/>
          <p:cNvSpPr/>
          <p:nvPr/>
        </p:nvSpPr>
        <p:spPr>
          <a:xfrm>
            <a:off x="3556000" y="4051300"/>
            <a:ext cx="635000" cy="635000"/>
          </a:xfrm>
          <a:prstGeom prst="rect">
            <a:avLst/>
          </a:prstGeom>
          <a:solidFill>
            <a:srgbClr val="D4D5DD"/>
          </a:solidFill>
          <a:ln/>
        </p:spPr>
        <p:txBody>
          <a:bodyPr/>
          <a:lstStyle/>
          <a:p>
            <a:endParaRPr lang="en-US"/>
          </a:p>
        </p:txBody>
      </p:sp>
      <p:sp>
        <p:nvSpPr>
          <p:cNvPr id="24" name="Shape 21"/>
          <p:cNvSpPr/>
          <p:nvPr/>
        </p:nvSpPr>
        <p:spPr>
          <a:xfrm>
            <a:off x="4318000" y="4051300"/>
            <a:ext cx="635000" cy="635000"/>
          </a:xfrm>
          <a:prstGeom prst="rect">
            <a:avLst/>
          </a:prstGeom>
          <a:solidFill>
            <a:srgbClr val="D4D5DD"/>
          </a:solidFill>
          <a:ln/>
        </p:spPr>
        <p:txBody>
          <a:bodyPr/>
          <a:lstStyle/>
          <a:p>
            <a:endParaRPr lang="en-US"/>
          </a:p>
        </p:txBody>
      </p:sp>
      <p:sp>
        <p:nvSpPr>
          <p:cNvPr id="25" name="Shape 22"/>
          <p:cNvSpPr/>
          <p:nvPr/>
        </p:nvSpPr>
        <p:spPr>
          <a:xfrm>
            <a:off x="5080000" y="4051300"/>
            <a:ext cx="635000" cy="635000"/>
          </a:xfrm>
          <a:prstGeom prst="rect">
            <a:avLst/>
          </a:prstGeom>
          <a:solidFill>
            <a:srgbClr val="D4D5DD"/>
          </a:solidFill>
          <a:ln/>
        </p:spPr>
        <p:txBody>
          <a:bodyPr/>
          <a:lstStyle/>
          <a:p>
            <a:endParaRPr lang="en-US"/>
          </a:p>
        </p:txBody>
      </p:sp>
      <p:sp>
        <p:nvSpPr>
          <p:cNvPr id="26" name="Shape 23"/>
          <p:cNvSpPr/>
          <p:nvPr/>
        </p:nvSpPr>
        <p:spPr>
          <a:xfrm>
            <a:off x="5842000" y="4051300"/>
            <a:ext cx="635000" cy="635000"/>
          </a:xfrm>
          <a:prstGeom prst="rect">
            <a:avLst/>
          </a:prstGeom>
          <a:solidFill>
            <a:srgbClr val="D4D5DD"/>
          </a:solidFill>
          <a:ln/>
        </p:spPr>
        <p:txBody>
          <a:bodyPr/>
          <a:lstStyle/>
          <a:p>
            <a:endParaRPr lang="en-US"/>
          </a:p>
        </p:txBody>
      </p:sp>
      <p:sp>
        <p:nvSpPr>
          <p:cNvPr id="27" name="Shape 24"/>
          <p:cNvSpPr/>
          <p:nvPr/>
        </p:nvSpPr>
        <p:spPr>
          <a:xfrm>
            <a:off x="6604000" y="4051300"/>
            <a:ext cx="635000" cy="635000"/>
          </a:xfrm>
          <a:prstGeom prst="rect">
            <a:avLst/>
          </a:prstGeom>
          <a:solidFill>
            <a:srgbClr val="D4D5DD"/>
          </a:solidFill>
          <a:ln/>
        </p:spPr>
        <p:txBody>
          <a:bodyPr/>
          <a:lstStyle/>
          <a:p>
            <a:endParaRPr lang="en-US"/>
          </a:p>
        </p:txBody>
      </p:sp>
      <p:sp>
        <p:nvSpPr>
          <p:cNvPr id="28" name="Text 25"/>
          <p:cNvSpPr/>
          <p:nvPr/>
        </p:nvSpPr>
        <p:spPr>
          <a:xfrm>
            <a:off x="1016000" y="5082542"/>
            <a:ext cx="1701800" cy="299720"/>
          </a:xfrm>
          <a:prstGeom prst="rect">
            <a:avLst/>
          </a:prstGeom>
          <a:noFill/>
          <a:ln/>
        </p:spPr>
        <p:txBody>
          <a:bodyPr wrap="square" lIns="0" tIns="0" rIns="0" bIns="0" rtlCol="0" anchor="t">
            <a:normAutofit/>
          </a:bodyPr>
          <a:lstStyle/>
          <a:p>
            <a:pPr marL="0" indent="0" algn="l">
              <a:lnSpc>
                <a:spcPts val="2160"/>
              </a:lnSpc>
              <a:buNone/>
            </a:pPr>
            <a:r>
              <a:rPr lang="en-US" sz="1800" b="1" dirty="0">
                <a:solidFill>
                  <a:srgbClr val="00469C"/>
                </a:solidFill>
                <a:latin typeface="Arial" pitchFamily="34" charset="0"/>
                <a:ea typeface="Arial" pitchFamily="34" charset="-122"/>
                <a:cs typeface="Arial" pitchFamily="34" charset="-120"/>
              </a:rPr>
              <a:t>Vans &amp; older</a:t>
            </a:r>
            <a:endParaRPr lang="en-US" sz="1800" dirty="0">
              <a:latin typeface="Arial" charset="0"/>
              <a:ea typeface="Arial" charset="0"/>
              <a:cs typeface="Arial" charset="0"/>
            </a:endParaRPr>
          </a:p>
        </p:txBody>
      </p:sp>
      <p:sp>
        <p:nvSpPr>
          <p:cNvPr id="29" name="Shape 26"/>
          <p:cNvSpPr/>
          <p:nvPr/>
        </p:nvSpPr>
        <p:spPr>
          <a:xfrm>
            <a:off x="2794000" y="4902200"/>
            <a:ext cx="635000" cy="635000"/>
          </a:xfrm>
          <a:prstGeom prst="rect">
            <a:avLst/>
          </a:prstGeom>
          <a:solidFill>
            <a:srgbClr val="00C8AA"/>
          </a:solidFill>
          <a:ln/>
        </p:spPr>
        <p:txBody>
          <a:bodyPr/>
          <a:lstStyle/>
          <a:p>
            <a:endParaRPr lang="en-US"/>
          </a:p>
        </p:txBody>
      </p:sp>
      <p:sp>
        <p:nvSpPr>
          <p:cNvPr id="30" name="Shape 27"/>
          <p:cNvSpPr/>
          <p:nvPr/>
        </p:nvSpPr>
        <p:spPr>
          <a:xfrm>
            <a:off x="3556000" y="4902200"/>
            <a:ext cx="635000" cy="635000"/>
          </a:xfrm>
          <a:prstGeom prst="rect">
            <a:avLst/>
          </a:prstGeom>
          <a:solidFill>
            <a:srgbClr val="D4D5DD"/>
          </a:solidFill>
          <a:ln/>
        </p:spPr>
        <p:txBody>
          <a:bodyPr/>
          <a:lstStyle/>
          <a:p>
            <a:endParaRPr lang="en-US"/>
          </a:p>
        </p:txBody>
      </p:sp>
      <p:sp>
        <p:nvSpPr>
          <p:cNvPr id="31" name="Shape 28"/>
          <p:cNvSpPr/>
          <p:nvPr/>
        </p:nvSpPr>
        <p:spPr>
          <a:xfrm>
            <a:off x="4318000" y="4902200"/>
            <a:ext cx="635000" cy="635000"/>
          </a:xfrm>
          <a:prstGeom prst="rect">
            <a:avLst/>
          </a:prstGeom>
          <a:solidFill>
            <a:srgbClr val="D4D5DD"/>
          </a:solidFill>
          <a:ln/>
        </p:spPr>
        <p:txBody>
          <a:bodyPr/>
          <a:lstStyle/>
          <a:p>
            <a:endParaRPr lang="en-US"/>
          </a:p>
        </p:txBody>
      </p:sp>
      <p:sp>
        <p:nvSpPr>
          <p:cNvPr id="32" name="Shape 29"/>
          <p:cNvSpPr/>
          <p:nvPr/>
        </p:nvSpPr>
        <p:spPr>
          <a:xfrm>
            <a:off x="5080000" y="4902200"/>
            <a:ext cx="635000" cy="635000"/>
          </a:xfrm>
          <a:prstGeom prst="rect">
            <a:avLst/>
          </a:prstGeom>
          <a:solidFill>
            <a:srgbClr val="D4D5DD"/>
          </a:solidFill>
          <a:ln/>
        </p:spPr>
        <p:txBody>
          <a:bodyPr/>
          <a:lstStyle/>
          <a:p>
            <a:endParaRPr lang="en-US"/>
          </a:p>
        </p:txBody>
      </p:sp>
      <p:sp>
        <p:nvSpPr>
          <p:cNvPr id="33" name="Shape 30"/>
          <p:cNvSpPr/>
          <p:nvPr/>
        </p:nvSpPr>
        <p:spPr>
          <a:xfrm>
            <a:off x="5842000" y="4902200"/>
            <a:ext cx="635000" cy="635000"/>
          </a:xfrm>
          <a:prstGeom prst="rect">
            <a:avLst/>
          </a:prstGeom>
          <a:solidFill>
            <a:srgbClr val="D4D5DD"/>
          </a:solidFill>
          <a:ln/>
        </p:spPr>
        <p:txBody>
          <a:bodyPr/>
          <a:lstStyle/>
          <a:p>
            <a:endParaRPr lang="en-US"/>
          </a:p>
        </p:txBody>
      </p:sp>
      <p:sp>
        <p:nvSpPr>
          <p:cNvPr id="34" name="Shape 31"/>
          <p:cNvSpPr/>
          <p:nvPr/>
        </p:nvSpPr>
        <p:spPr>
          <a:xfrm>
            <a:off x="6604000" y="4902200"/>
            <a:ext cx="635000" cy="635000"/>
          </a:xfrm>
          <a:prstGeom prst="rect">
            <a:avLst/>
          </a:prstGeom>
          <a:solidFill>
            <a:srgbClr val="D4D5DD"/>
          </a:solidFill>
          <a:ln/>
        </p:spPr>
        <p:txBody>
          <a:bodyPr/>
          <a:lstStyle/>
          <a:p>
            <a:endParaRPr lang="en-US"/>
          </a:p>
        </p:txBody>
      </p:sp>
      <p:sp>
        <p:nvSpPr>
          <p:cNvPr id="35" name="Text 32"/>
          <p:cNvSpPr/>
          <p:nvPr/>
        </p:nvSpPr>
        <p:spPr>
          <a:xfrm>
            <a:off x="8001000" y="2032000"/>
            <a:ext cx="3479546" cy="238760"/>
          </a:xfrm>
          <a:prstGeom prst="rect">
            <a:avLst/>
          </a:prstGeom>
          <a:noFill/>
          <a:ln/>
        </p:spPr>
        <p:txBody>
          <a:bodyPr wrap="square" lIns="0" tIns="0" rIns="0" bIns="0" rtlCol="0" anchor="t">
            <a:normAutofit/>
          </a:bodyPr>
          <a:lstStyle/>
          <a:p>
            <a:pPr marL="0" indent="0" algn="l">
              <a:lnSpc>
                <a:spcPts val="1680"/>
              </a:lnSpc>
              <a:buNone/>
            </a:pPr>
            <a:r>
              <a:rPr lang="en-US" sz="1400" b="1" dirty="0">
                <a:solidFill>
                  <a:srgbClr val="6B7080"/>
                </a:solidFill>
                <a:latin typeface="Arial" pitchFamily="34" charset="0"/>
                <a:ea typeface="Arial" pitchFamily="34" charset="-122"/>
                <a:cs typeface="Arial" pitchFamily="34" charset="-120"/>
              </a:rPr>
              <a:t>Why? Built-in hardware.</a:t>
            </a:r>
            <a:endParaRPr lang="en-US" sz="1400" dirty="0">
              <a:latin typeface="Arial" charset="0"/>
              <a:ea typeface="Arial" charset="0"/>
              <a:cs typeface="Arial" charset="0"/>
            </a:endParaRPr>
          </a:p>
        </p:txBody>
      </p:sp>
      <p:sp>
        <p:nvSpPr>
          <p:cNvPr id="36" name="Text 33"/>
          <p:cNvSpPr/>
          <p:nvPr/>
        </p:nvSpPr>
        <p:spPr>
          <a:xfrm>
            <a:off x="8001000" y="2321564"/>
            <a:ext cx="3378200" cy="889000"/>
          </a:xfrm>
          <a:prstGeom prst="rect">
            <a:avLst/>
          </a:prstGeom>
          <a:solidFill>
            <a:srgbClr val="F4F4F6"/>
          </a:solidFill>
          <a:ln/>
        </p:spPr>
        <p:txBody>
          <a:bodyPr wrap="square" lIns="210947" tIns="0" rIns="210947" bIns="0" rtlCol="0" anchor="ctr">
            <a:normAutofit/>
          </a:bodyPr>
          <a:lstStyle/>
          <a:p>
            <a:pPr marL="0" indent="0" algn="ctr">
              <a:lnSpc>
                <a:spcPts val="2125"/>
              </a:lnSpc>
              <a:buNone/>
            </a:pPr>
            <a:r>
              <a:rPr lang="en-US" sz="1700" b="1" dirty="0">
                <a:solidFill>
                  <a:srgbClr val="00469C"/>
                </a:solidFill>
                <a:latin typeface="Arial" pitchFamily="34" charset="0"/>
                <a:ea typeface="Arial" pitchFamily="34" charset="-122"/>
                <a:cs typeface="Arial" pitchFamily="34" charset="-120"/>
              </a:rPr>
              <a:t>UWB antennas around the vehicle</a:t>
            </a:r>
            <a:endParaRPr lang="en-US" sz="1700" dirty="0">
              <a:latin typeface="Arial" charset="0"/>
              <a:ea typeface="Arial" charset="0"/>
              <a:cs typeface="Arial" charset="0"/>
            </a:endParaRPr>
          </a:p>
        </p:txBody>
      </p:sp>
      <p:sp>
        <p:nvSpPr>
          <p:cNvPr id="37" name="Text 34"/>
          <p:cNvSpPr/>
          <p:nvPr/>
        </p:nvSpPr>
        <p:spPr>
          <a:xfrm>
            <a:off x="7950327" y="3286764"/>
            <a:ext cx="3479546" cy="279400"/>
          </a:xfrm>
          <a:prstGeom prst="rect">
            <a:avLst/>
          </a:prstGeom>
          <a:noFill/>
          <a:ln/>
        </p:spPr>
        <p:txBody>
          <a:bodyPr wrap="square" lIns="0" tIns="0" rIns="0" bIns="0" rtlCol="0" anchor="t">
            <a:normAutofit/>
          </a:bodyPr>
          <a:lstStyle/>
          <a:p>
            <a:pPr marL="0" indent="0" algn="ctr">
              <a:lnSpc>
                <a:spcPts val="2000"/>
              </a:lnSpc>
              <a:buNone/>
            </a:pPr>
            <a:r>
              <a:rPr lang="en-US" sz="2000" b="1" dirty="0">
                <a:solidFill>
                  <a:srgbClr val="00C8AA"/>
                </a:solidFill>
                <a:latin typeface="Arial" pitchFamily="34" charset="0"/>
                <a:ea typeface="Arial" pitchFamily="34" charset="-122"/>
                <a:cs typeface="Arial" pitchFamily="34" charset="-120"/>
              </a:rPr>
              <a:t>+</a:t>
            </a:r>
            <a:endParaRPr lang="en-US" sz="2000" dirty="0">
              <a:latin typeface="Arial" charset="0"/>
              <a:ea typeface="Arial" charset="0"/>
              <a:cs typeface="Arial" charset="0"/>
            </a:endParaRPr>
          </a:p>
        </p:txBody>
      </p:sp>
      <p:sp>
        <p:nvSpPr>
          <p:cNvPr id="38" name="Text 35"/>
          <p:cNvSpPr/>
          <p:nvPr/>
        </p:nvSpPr>
        <p:spPr>
          <a:xfrm>
            <a:off x="8001000" y="3616964"/>
            <a:ext cx="3378200" cy="889000"/>
          </a:xfrm>
          <a:prstGeom prst="rect">
            <a:avLst/>
          </a:prstGeom>
          <a:solidFill>
            <a:srgbClr val="F4F4F6"/>
          </a:solidFill>
          <a:ln/>
        </p:spPr>
        <p:txBody>
          <a:bodyPr wrap="square" lIns="210947" tIns="0" rIns="210947" bIns="0" rtlCol="0" anchor="ctr">
            <a:normAutofit/>
          </a:bodyPr>
          <a:lstStyle/>
          <a:p>
            <a:pPr marL="0" indent="0" algn="ctr">
              <a:lnSpc>
                <a:spcPts val="2125"/>
              </a:lnSpc>
              <a:buNone/>
            </a:pPr>
            <a:r>
              <a:rPr lang="en-US" sz="1700" b="1" dirty="0">
                <a:solidFill>
                  <a:srgbClr val="00469C"/>
                </a:solidFill>
                <a:latin typeface="Arial" pitchFamily="34" charset="0"/>
                <a:ea typeface="Arial" pitchFamily="34" charset="-122"/>
                <a:cs typeface="Arial" pitchFamily="34" charset="-120"/>
              </a:rPr>
              <a:t>NFC sensors on door handles</a:t>
            </a:r>
            <a:endParaRPr lang="en-US" sz="1700" dirty="0">
              <a:latin typeface="Arial" charset="0"/>
              <a:ea typeface="Arial" charset="0"/>
              <a:cs typeface="Arial" charset="0"/>
            </a:endParaRPr>
          </a:p>
        </p:txBody>
      </p:sp>
      <p:sp>
        <p:nvSpPr>
          <p:cNvPr id="39" name="Text 36"/>
          <p:cNvSpPr/>
          <p:nvPr/>
        </p:nvSpPr>
        <p:spPr>
          <a:xfrm>
            <a:off x="7950327" y="4582164"/>
            <a:ext cx="3479546" cy="279400"/>
          </a:xfrm>
          <a:prstGeom prst="rect">
            <a:avLst/>
          </a:prstGeom>
          <a:noFill/>
          <a:ln/>
        </p:spPr>
        <p:txBody>
          <a:bodyPr wrap="square" lIns="0" tIns="0" rIns="0" bIns="0" rtlCol="0" anchor="t">
            <a:normAutofit/>
          </a:bodyPr>
          <a:lstStyle/>
          <a:p>
            <a:pPr marL="0" indent="0" algn="ctr">
              <a:lnSpc>
                <a:spcPts val="2000"/>
              </a:lnSpc>
              <a:buNone/>
            </a:pPr>
            <a:r>
              <a:rPr lang="en-US" sz="2000" b="1" dirty="0">
                <a:solidFill>
                  <a:srgbClr val="00C8AA"/>
                </a:solidFill>
                <a:latin typeface="Arial" pitchFamily="34" charset="0"/>
                <a:ea typeface="Arial" pitchFamily="34" charset="-122"/>
                <a:cs typeface="Arial" pitchFamily="34" charset="-120"/>
              </a:rPr>
              <a:t>=</a:t>
            </a:r>
            <a:endParaRPr lang="en-US" sz="2000" dirty="0">
              <a:latin typeface="Arial" charset="0"/>
              <a:ea typeface="Arial" charset="0"/>
              <a:cs typeface="Arial" charset="0"/>
            </a:endParaRPr>
          </a:p>
        </p:txBody>
      </p:sp>
      <p:sp>
        <p:nvSpPr>
          <p:cNvPr id="40" name="Text 37"/>
          <p:cNvSpPr/>
          <p:nvPr/>
        </p:nvSpPr>
        <p:spPr>
          <a:xfrm>
            <a:off x="8001000" y="4912364"/>
            <a:ext cx="3378200" cy="889000"/>
          </a:xfrm>
          <a:prstGeom prst="rect">
            <a:avLst/>
          </a:prstGeom>
          <a:solidFill>
            <a:srgbClr val="00469C"/>
          </a:solidFill>
          <a:ln/>
        </p:spPr>
        <p:txBody>
          <a:bodyPr wrap="square" lIns="254000" tIns="0" rIns="254000" bIns="0" rtlCol="0" anchor="ctr">
            <a:normAutofit/>
          </a:bodyPr>
          <a:lstStyle/>
          <a:p>
            <a:pPr marL="0" indent="0" algn="ctr">
              <a:lnSpc>
                <a:spcPts val="2125"/>
              </a:lnSpc>
              <a:buNone/>
            </a:pPr>
            <a:r>
              <a:rPr lang="en-US" sz="1700" b="1" dirty="0">
                <a:solidFill>
                  <a:srgbClr val="FFFFFF"/>
                </a:solidFill>
                <a:latin typeface="Arial" pitchFamily="34" charset="0"/>
                <a:ea typeface="Arial" pitchFamily="34" charset="-122"/>
                <a:cs typeface="Arial" pitchFamily="34" charset="-120"/>
              </a:rPr>
              <a:t>High cost per vehicle</a:t>
            </a:r>
            <a:endParaRPr lang="en-US" sz="1700" dirty="0">
              <a:latin typeface="Arial" charset="0"/>
              <a:ea typeface="Arial" charset="0"/>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5"/>
                                        </p:tgtEl>
                                        <p:attrNameLst>
                                          <p:attrName>style.visibility</p:attrName>
                                        </p:attrNameLst>
                                      </p:cBhvr>
                                      <p:to>
                                        <p:strVal val="visible"/>
                                      </p:to>
                                    </p:set>
                                    <p:animEffect transition="in" filter="fade">
                                      <p:cBhvr>
                                        <p:cTn id="15" dur="500"/>
                                        <p:tgtEl>
                                          <p:spTgt spid="3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Effect transition="in" filter="fade">
                                      <p:cBhvr>
                                        <p:cTn id="18" dur="500"/>
                                        <p:tgtEl>
                                          <p:spTgt spid="3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fade">
                                      <p:cBhvr>
                                        <p:cTn id="21" dur="500"/>
                                        <p:tgtEl>
                                          <p:spTgt spid="3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500"/>
                                        <p:tgtEl>
                                          <p:spTgt spid="3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35" grpId="0" animBg="1"/>
      <p:bldP spid="36" grpId="0" animBg="1"/>
      <p:bldP spid="37" grpId="0" animBg="1"/>
      <p:bldP spid="38" grpId="0" animBg="1"/>
      <p:bldP spid="39" grpId="0" animBg="1"/>
      <p:bldP spid="4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name="Slide 15">
    <p:bg>
      <p:bgPr>
        <a:solidFill>
          <a:srgbClr val="00469C"/>
        </a:solidFill>
        <a:effectLst/>
      </p:bgPr>
    </p:bg>
    <p:spTree>
      <p:nvGrpSpPr>
        <p:cNvPr id="1" name=""/>
        <p:cNvGrpSpPr/>
        <p:nvPr/>
      </p:nvGrpSpPr>
      <p:grpSpPr>
        <a:xfrm>
          <a:off x="0" y="0"/>
          <a:ext cx="0" cy="0"/>
          <a:chOff x="0" y="0"/>
          <a:chExt cx="0" cy="0"/>
        </a:xfrm>
      </p:grpSpPr>
      <p:pic>
        <p:nvPicPr>
          <p:cNvPr id="2" name="Image 0" descr="INVERS"/>
          <p:cNvPicPr>
            <a:picLocks noChangeAspect="1"/>
          </p:cNvPicPr>
          <p:nvPr/>
        </p:nvPicPr>
        <p:blipFill>
          <a:blip r:embed="rId3"/>
          <a:srcRect t="-6604" b="-6604"/>
          <a:stretch/>
        </p:blipFill>
        <p:spPr>
          <a:xfrm>
            <a:off x="812800" y="609600"/>
            <a:ext cx="1524000" cy="381000"/>
          </a:xfrm>
          <a:prstGeom prst="rect">
            <a:avLst/>
          </a:prstGeom>
        </p:spPr>
      </p:pic>
      <p:pic>
        <p:nvPicPr>
          <p:cNvPr id="3" name="Image 1" descr="line"/>
          <p:cNvPicPr>
            <a:picLocks noChangeAspect="1"/>
          </p:cNvPicPr>
          <p:nvPr/>
        </p:nvPicPr>
        <p:blipFill>
          <a:blip r:embed="rId4"/>
          <a:srcRect/>
          <a:stretch/>
        </p:blipFill>
        <p:spPr>
          <a:xfrm>
            <a:off x="812800" y="1905000"/>
            <a:ext cx="609600" cy="101600"/>
          </a:xfrm>
          <a:prstGeom prst="rect">
            <a:avLst/>
          </a:prstGeom>
        </p:spPr>
      </p:pic>
      <p:sp>
        <p:nvSpPr>
          <p:cNvPr id="4" name="Text 0"/>
          <p:cNvSpPr>
            <a:spLocks noGrp="1"/>
          </p:cNvSpPr>
          <p:nvPr>
            <p:ph type="title"/>
          </p:nvPr>
        </p:nvSpPr>
        <p:spPr>
          <a:xfrm>
            <a:off x="812800" y="2159000"/>
            <a:ext cx="4970780" cy="695960"/>
          </a:xfrm>
          <a:prstGeom prst="rect">
            <a:avLst/>
          </a:prstGeom>
          <a:noFill/>
          <a:ln/>
        </p:spPr>
        <p:txBody>
          <a:bodyPr wrap="square" lIns="0" tIns="0" rIns="0" bIns="0" rtlCol="0" anchor="t">
            <a:normAutofit/>
          </a:bodyPr>
          <a:lstStyle/>
          <a:p>
            <a:pPr marL="0" indent="0" algn="l">
              <a:lnSpc>
                <a:spcPts val="5280"/>
              </a:lnSpc>
              <a:buNone/>
            </a:pPr>
            <a:r>
              <a:rPr lang="en-US" sz="4800" b="1" i="0" dirty="0">
                <a:solidFill>
                  <a:srgbClr val="FFFFFF"/>
                </a:solidFill>
                <a:latin typeface="Arial" pitchFamily="34" charset="0"/>
                <a:ea typeface="Arial" pitchFamily="34" charset="-122"/>
                <a:cs typeface="Arial" pitchFamily="34" charset="-120"/>
              </a:rPr>
              <a:t>Questions?</a:t>
            </a:r>
            <a:endParaRPr lang="en-US" sz="4800" dirty="0">
              <a:latin typeface="Arial" charset="0"/>
              <a:ea typeface="Arial" charset="0"/>
              <a:cs typeface="Arial" charset="0"/>
            </a:endParaRPr>
          </a:p>
        </p:txBody>
      </p:sp>
      <p:sp>
        <p:nvSpPr>
          <p:cNvPr id="5" name="Text 1"/>
          <p:cNvSpPr/>
          <p:nvPr/>
        </p:nvSpPr>
        <p:spPr>
          <a:xfrm>
            <a:off x="812800" y="4699000"/>
            <a:ext cx="4970780" cy="322580"/>
          </a:xfrm>
          <a:prstGeom prst="rect">
            <a:avLst/>
          </a:prstGeom>
          <a:noFill/>
          <a:ln/>
        </p:spPr>
        <p:txBody>
          <a:bodyPr wrap="square" lIns="0" tIns="0" rIns="0" bIns="0" rtlCol="0" anchor="t">
            <a:normAutofit/>
          </a:bodyPr>
          <a:lstStyle/>
          <a:p>
            <a:pPr marL="0" indent="0" algn="l">
              <a:lnSpc>
                <a:spcPts val="2340"/>
              </a:lnSpc>
              <a:buNone/>
            </a:pPr>
            <a:r>
              <a:rPr lang="en-US" sz="1800" b="1" dirty="0">
                <a:solidFill>
                  <a:srgbClr val="FFFFFF"/>
                </a:solidFill>
                <a:latin typeface="Arial" pitchFamily="34" charset="0"/>
                <a:ea typeface="Arial" pitchFamily="34" charset="-122"/>
                <a:cs typeface="Arial" pitchFamily="34" charset="-120"/>
              </a:rPr>
              <a:t>Chris Anderson</a:t>
            </a:r>
            <a:endParaRPr lang="en-US" sz="1800" dirty="0">
              <a:latin typeface="Arial" charset="0"/>
              <a:ea typeface="Arial" charset="0"/>
              <a:cs typeface="Arial" charset="0"/>
            </a:endParaRPr>
          </a:p>
        </p:txBody>
      </p:sp>
      <p:sp>
        <p:nvSpPr>
          <p:cNvPr id="6" name="Text 2"/>
          <p:cNvSpPr/>
          <p:nvPr/>
        </p:nvSpPr>
        <p:spPr>
          <a:xfrm>
            <a:off x="812800" y="5048250"/>
            <a:ext cx="4970780" cy="289560"/>
          </a:xfrm>
          <a:prstGeom prst="rect">
            <a:avLst/>
          </a:prstGeom>
          <a:noFill/>
          <a:ln/>
        </p:spPr>
        <p:txBody>
          <a:bodyPr wrap="square" lIns="0" tIns="0" rIns="0" bIns="0" rtlCol="0" anchor="t">
            <a:normAutofit/>
          </a:bodyPr>
          <a:lstStyle/>
          <a:p>
            <a:pPr marL="0" indent="0" algn="l">
              <a:lnSpc>
                <a:spcPts val="2080"/>
              </a:lnSpc>
              <a:buNone/>
            </a:pPr>
            <a:r>
              <a:rPr lang="en-US" sz="1600" dirty="0">
                <a:solidFill>
                  <a:srgbClr val="CCF4EE"/>
                </a:solidFill>
                <a:latin typeface="Arial" pitchFamily="34" charset="0"/>
                <a:ea typeface="Arial" pitchFamily="34" charset="-122"/>
                <a:cs typeface="Arial" pitchFamily="34" charset="-120"/>
              </a:rPr>
              <a:t>christopher.anderson@invers.com</a:t>
            </a:r>
            <a:endParaRPr lang="en-US" sz="1600" dirty="0">
              <a:latin typeface="Arial" charset="0"/>
              <a:ea typeface="Arial" charset="0"/>
              <a:cs typeface="Arial" charset="0"/>
            </a:endParaRPr>
          </a:p>
        </p:txBody>
      </p:sp>
      <p:sp>
        <p:nvSpPr>
          <p:cNvPr id="7" name="Shape 3"/>
          <p:cNvSpPr/>
          <p:nvPr/>
        </p:nvSpPr>
        <p:spPr>
          <a:xfrm>
            <a:off x="6146800" y="1651000"/>
            <a:ext cx="5232400" cy="3937000"/>
          </a:xfrm>
          <a:prstGeom prst="rect">
            <a:avLst/>
          </a:prstGeom>
          <a:solidFill>
            <a:srgbClr val="F4F4F6"/>
          </a:solidFill>
          <a:ln/>
        </p:spPr>
        <p:txBody>
          <a:bodyPr/>
          <a:lstStyle/>
          <a:p>
            <a:endParaRPr lang="en-US"/>
          </a:p>
        </p:txBody>
      </p:sp>
      <p:pic>
        <p:nvPicPr>
          <p:cNvPr id="8" name="Image 2" descr="INVERS demo truck with CloudBoxx, key holder and cards"/>
          <p:cNvPicPr>
            <a:picLocks noChangeAspect="1"/>
          </p:cNvPicPr>
          <p:nvPr/>
        </p:nvPicPr>
        <p:blipFill>
          <a:blip r:embed="rId5"/>
          <a:srcRect t="-17985" b="-17985"/>
          <a:stretch/>
        </p:blipFill>
        <p:spPr>
          <a:xfrm>
            <a:off x="6400800" y="1905000"/>
            <a:ext cx="4724400" cy="3429000"/>
          </a:xfrm>
          <a:prstGeom prst="rect">
            <a:avLst/>
          </a:prstGeom>
        </p:spPr>
      </p:pic>
    </p:spTree>
  </p:cSld>
  <p:clrMapOvr>
    <a:masterClrMapping/>
  </p:clrMapOvr>
</p:sld>
</file>

<file path=ppt/theme/theme1.xml><?xml version="1.0" encoding="utf-8"?>
<a:theme xmlns:a="http://schemas.openxmlformats.org/drawingml/2006/main" name="Agile COMMAND: Future Proof">
  <a:themeElements>
    <a:clrScheme name="Agile COMMAND: Future Proof">
      <a:dk1>
        <a:srgbClr val="00469C"/>
      </a:dk1>
      <a:lt1>
        <a:srgbClr val="FFFFFF"/>
      </a:lt1>
      <a:dk2>
        <a:srgbClr val="4074B5"/>
      </a:dk2>
      <a:lt2>
        <a:srgbClr val="E6EDF5"/>
      </a:lt2>
      <a:accent1>
        <a:srgbClr val="00C8AA"/>
      </a:accent1>
      <a:accent2>
        <a:srgbClr val="CCF4EE"/>
      </a:accent2>
      <a:accent3>
        <a:srgbClr val="3C414E"/>
      </a:accent3>
      <a:accent4>
        <a:srgbClr val="D4D5DD"/>
      </a:accent4>
      <a:accent5>
        <a:srgbClr val="6B7080"/>
      </a:accent5>
      <a:accent6>
        <a:srgbClr val="9AA0A6"/>
      </a:accent6>
      <a:hlink>
        <a:srgbClr val="0563C1"/>
      </a:hlink>
      <a:folHlink>
        <a:srgbClr val="954F72"/>
      </a:folHlink>
    </a:clrScheme>
    <a:fontScheme name="Agile COMMAND: Future Proof">
      <a:majorFont>
        <a:latin typeface="Arial"/>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rial"/>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995c04c3-6940-420f-9b44-f011cddbce17" xsi:nil="true"/>
    <RelatedLink xmlns="797aa1b6-d276-4963-8e9b-a389f20630ae">
      <Url xsi:nil="true"/>
      <Description xsi:nil="true"/>
    </RelatedLink>
    <_ExtendedDescription xmlns="http://schemas.microsoft.com/sharepoint/v3">*Type brief description</_ExtendedDescription>
    <lcf76f155ced4ddcb4097134ff3c332f xmlns="797aa1b6-d276-4963-8e9b-a389f20630ae">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EAA15E6BD239F4BB8716AC11FDD8152" ma:contentTypeVersion="22" ma:contentTypeDescription="Create a new document." ma:contentTypeScope="" ma:versionID="b506f2727e9fad8643b095f77e12cee0">
  <xsd:schema xmlns:xsd="http://www.w3.org/2001/XMLSchema" xmlns:xs="http://www.w3.org/2001/XMLSchema" xmlns:p="http://schemas.microsoft.com/office/2006/metadata/properties" xmlns:ns1="http://schemas.microsoft.com/sharepoint/v3" xmlns:ns2="797aa1b6-d276-4963-8e9b-a389f20630ae" xmlns:ns3="995c04c3-6940-420f-9b44-f011cddbce17" targetNamespace="http://schemas.microsoft.com/office/2006/metadata/properties" ma:root="true" ma:fieldsID="eb56b69a69c09444661ef86c038b4955" ns1:_="" ns2:_="" ns3:_="">
    <xsd:import namespace="http://schemas.microsoft.com/sharepoint/v3"/>
    <xsd:import namespace="797aa1b6-d276-4963-8e9b-a389f20630ae"/>
    <xsd:import namespace="995c04c3-6940-420f-9b44-f011cddbce1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LengthInSeconds"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1:_ExtendedDescription"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element ref="ns2:RelatedLink"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ExtendedDescription" ma:index="22" nillable="true" ma:displayName="Description" ma:default="*Type brief description" ma:format="Dropdown" ma:internalName="_ExtendedDescription">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97aa1b6-d276-4963-8e9b-a389f20630a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2a0eb56-2e03-4499-a475-1cbd21fab794" ma:termSetId="09814cd3-568e-fe90-9814-8d621ff8fb84" ma:anchorId="fba54fb3-c3e1-fe81-a776-ca4b69148c4d" ma:open="true" ma:isKeyword="false">
      <xsd:complexType>
        <xsd:sequence>
          <xsd:element ref="pc:Terms" minOccurs="0" maxOccurs="1"/>
        </xsd:sequence>
      </xsd:complex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OCR" ma:index="23" nillable="true" ma:displayName="Extracted Text" ma:internalName="MediaServiceOCR" ma:readOnly="true">
      <xsd:simpleType>
        <xsd:restriction base="dms:Note">
          <xsd:maxLength value="255"/>
        </xsd:restriction>
      </xsd:simpleType>
    </xsd:element>
    <xsd:element name="MediaServiceLocation" ma:index="24" nillable="true" ma:displayName="Location" ma:internalName="MediaServiceLocation" ma:readOnly="true">
      <xsd:simpleType>
        <xsd:restriction base="dms:Text"/>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element name="RelatedLink" ma:index="28" nillable="true" ma:displayName="Related Link" ma:format="Hyperlink" ma:internalName="RelatedLink">
      <xsd:complexType>
        <xsd:complexContent>
          <xsd:extension base="dms:URL">
            <xsd:sequence>
              <xsd:element name="Url" type="dms:ValidUrl" minOccurs="0" nillable="true"/>
              <xsd:element name="Description" type="xsd:string"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995c04c3-6940-420f-9b44-f011cddbce17"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38a304cd-276d-40d2-8f0d-a58c241e1e1a}" ma:internalName="TaxCatchAll" ma:showField="CatchAllData" ma:web="995c04c3-6940-420f-9b44-f011cddbce1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E059D4-3177-45B3-B38A-D86175AB43ED}">
  <ds:schemaRefs>
    <ds:schemaRef ds:uri="http://schemas.microsoft.com/office/2006/metadata/properties"/>
    <ds:schemaRef ds:uri="http://schemas.microsoft.com/office/infopath/2007/PartnerControls"/>
    <ds:schemaRef ds:uri="995c04c3-6940-420f-9b44-f011cddbce17"/>
    <ds:schemaRef ds:uri="797aa1b6-d276-4963-8e9b-a389f20630ae"/>
    <ds:schemaRef ds:uri="http://schemas.microsoft.com/sharepoint/v3"/>
  </ds:schemaRefs>
</ds:datastoreItem>
</file>

<file path=customXml/itemProps2.xml><?xml version="1.0" encoding="utf-8"?>
<ds:datastoreItem xmlns:ds="http://schemas.openxmlformats.org/officeDocument/2006/customXml" ds:itemID="{841FB3D0-FAD6-4F51-8067-6497DE77C31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97aa1b6-d276-4963-8e9b-a389f20630ae"/>
    <ds:schemaRef ds:uri="995c04c3-6940-420f-9b44-f011cddbce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FB8AD7D-85FA-4886-9F06-CA42E688F12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TotalTime>
  <Words>1088</Words>
  <Application>Microsoft Office PowerPoint</Application>
  <PresentationFormat>Widescreen</PresentationFormat>
  <Paragraphs>124</Paragraphs>
  <Slides>14</Slides>
  <Notes>14</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14</vt:i4>
      </vt:variant>
    </vt:vector>
  </HeadingPairs>
  <TitlesOfParts>
    <vt:vector size="16" baseType="lpstr">
      <vt:lpstr>Arial</vt:lpstr>
      <vt:lpstr>Agile COMMAND: Future Proof</vt:lpstr>
      <vt:lpstr>Future Proof</vt:lpstr>
      <vt:lpstr>30 years of keyless sharing</vt:lpstr>
      <vt:lpstr>How to steal a car?</vt:lpstr>
      <vt:lpstr>How to steal a car?</vt:lpstr>
      <vt:lpstr>Busy weekdays, quiet weekends</vt:lpstr>
      <vt:lpstr>Updates without touching the car</vt:lpstr>
      <vt:lpstr>Know what your fleet is doing</vt:lpstr>
      <vt:lpstr>A vehicle is moving. There’s no booking.</vt:lpstr>
      <vt:lpstr>Smoke detection changes behaviour</vt:lpstr>
      <vt:lpstr>Carmakers are connecting their cars</vt:lpstr>
      <vt:lpstr>PowerPoint Presentation</vt:lpstr>
      <vt:lpstr>Your key, on your phone</vt:lpstr>
      <vt:lpstr>Rarely available</vt:lpstr>
      <vt:lpstr>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Agile COMMAND: Future Proof</dc:title>
  <dc:subject/>
  <dc:creator>Phelps Rogovoy</dc:creator>
  <cp:lastModifiedBy>Phelps Rogovoy</cp:lastModifiedBy>
  <cp:revision>2</cp:revision>
  <dcterms:created xsi:type="dcterms:W3CDTF">2026-11-03T15:52:42Z</dcterms:created>
  <dcterms:modified xsi:type="dcterms:W3CDTF">2026-11-05T14:12:48Z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0x0101003EAA15E6BD239F4BB8716AC11FDD8152</vt:lpwstr>
  </property>
  <property fmtid="{D5CDD505-2E9C-101B-9397-08002B2CF9AE}" pid="3" name="MediaServiceImageTags">
    <vt:lpwstr/>
  </property>
</Properties>
</file>