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5.xml" ContentType="application/vnd.openxmlformats-officedocument.presentationml.notesSlide+xml"/>
  <Override PartName="/ppt/notesSlides/notesSlide8.xml" ContentType="application/vnd.openxmlformats-officedocument.presentationml.notesSlide+xml"/>
  <Override PartName="/ppt/slideLayouts/slideLayout1.xml" ContentType="application/vnd.openxmlformats-officedocument.presentationml.slideLayout+xml"/>
  <Override PartName="/ppt/notesSlides/notesSlide14.xml" ContentType="application/vnd.openxmlformats-officedocument.presentationml.notesSlide+xml"/>
  <Override PartName="/ppt/slideLayouts/slideLayout2.xml" ContentType="application/vnd.openxmlformats-officedocument.presentationml.slideLayout+xml"/>
  <Override PartName="/ppt/notesSlides/notesSlide6.xml" ContentType="application/vnd.openxmlformats-officedocument.presentationml.notesSlide+xml"/>
  <Override PartName="/ppt/notesSlides/notesSlide3.xml" ContentType="application/vnd.openxmlformats-officedocument.presentationml.notesSlide+xml"/>
  <Override PartName="/ppt/notesSlides/notesSlide7.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ppt/revisionInfo.xml" ContentType="application/vnd.ms-powerpoint.revisioninfo+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42B4A84-2624-4D29-A280-8AD753D23C2E}" v="22" dt="2026-11-03T16:06:40.6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95" d="100"/>
          <a:sy n="95" d="100"/>
        </p:scale>
        <p:origin x="17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607396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Thanks, Phelps. I’m Chris, INVERS. Phelps showed you the booking side. I’ll show you the vehicle side, and why you can trust it.</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INVERS. Over 30 years in business. 20-plus years in North America, in motor pool. You may know our CEO, Rudy Six. We built three versions of motor pool software. And a key box. That’s ours, at King County. Then we chose one focus: the technology in the vehicle. FleetCommander runs the pool. We make the vehicle safe to share.</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Carsharing, utilities, cities, counties. Many of them run motor pools like yours.</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Our goal: a great experience for your drivers. The doors open. Every time. You could keep your GPS tracker. If it misses a beat, you only lose a data point. If we miss, someone’s standing in the parking lot. So it has to work. King County: it always works, even underground, with no signal.</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Our hardware has a lifetime warranty. We bend over backwards for customers. So does Agile. That’s why we like working together. King County has been with us since 2007. Our best ideas come from customers. And you know who to call.</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You’ve heard of keyless. Fair questions come with it. These five come up every time.</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Will it work in my vehicle? Yes. Bladed key or push-button. Electric or ICE. Bulldozers and golf carts. One of the hardest parts of my job: curbing the enthusiasm of 200 engineers. They live for problems like: what about a bulldozer, with no doors, in a spot with no coverage?</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About 23 milliamps with the ignition off. A parked car lasts up to several weeks. Depends on the car. If a car sits long enough to go flat, the battery isn’t the problem. Nobody needed that car.</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Lost your badge? Forgot it? Call. We unlock it from a desk. Want someone else to use a vehicle? Enable it for them. Remotely. Last year at NASUF, there was a discussion on emergency vehicles. With remote access, you can open your vehicles to emergency responders. Or anyone you want. Seattle City Light: helping people after hours, not on site, has been huge.</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30 to 60 minutes a vehicle. The CloudBoxx plugs into the OBD port. The SKM: your key, soldered inside. The RFID card reader. Twelve types of card.</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 has to work. And it has to last. Selling the car? The box comes out. The key goes back with the car. In most cases, restored to the original. The box goes into the next vehicle. Some customers’ boxes are still running after ten-plus years. And our hardware has a lifetime warranty.</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Everyone, clasp your hands. Fingers interlocked. Look which thumb is on top. Now switch. Other thumb on top. Feels wrong, right? That’s day one for your drivers. Hands up: who has a user that books a car all day, to use it for one hour?</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Reluctance to change is normal. It fades. Ventura County. Staff booked a car Monday to Friday. Just in case. The car didn’t move. The fix: idle for an hour, the booking closes. Now some vehicles get two, three uses a day. King County: five months in, 95% of users were positive. That’s the utilization you’re paying for.</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Questions? We’ve been at this since ’93. We’ll support you. You’re safe. Come try it yourself. Find me any time this week. Next talk: what’s coming.</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body">
    <p:bg>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2800" y="889000"/>
            <a:ext cx="10566400" cy="447040"/>
          </a:xfrm>
          <a:prstGeom prst="rect">
            <a:avLst/>
          </a:prstGeom>
          <a:noFill/>
          <a:ln/>
        </p:spPr>
        <p:txBody>
          <a:bodyPr wrap="square" lIns="0" tIns="0" rIns="0" bIns="0" rtlCol="0" anchor="t"/>
          <a:lstStyle>
            <a:lvl1pPr marL="0" indent="0" algn="l">
              <a:lnSpc>
                <a:spcPct val="115000"/>
              </a:lnSpc>
              <a:buNone/>
              <a:defRPr lang="en-US" sz="3200" dirty="0">
                <a:solidFill>
                  <a:srgbClr val="00469C"/>
                </a:solidFill>
                <a:latin typeface="Arial" pitchFamily="34" charset="0"/>
                <a:ea typeface="Arial" pitchFamily="34" charset="-122"/>
                <a:cs typeface="Arial" pitchFamily="34" charset="-120"/>
              </a:defRPr>
            </a:lvl1pPr>
          </a:lstStyle>
          <a:p>
            <a:pPr marL="0" indent="0" algn="l">
              <a:lnSpc>
                <a:spcPct val="115000"/>
              </a:lnSpc>
              <a:buNone/>
            </a:pPr>
            <a:endParaRPr lang="en-US" sz="3200" dirty="0">
              <a:latin typeface="Arial" charset="0"/>
              <a:ea typeface="Arial" charset="0"/>
              <a:cs typeface="Arial" charset="0"/>
            </a:endParaRPr>
          </a:p>
        </p:txBody>
      </p:sp>
      <p:sp>
        <p:nvSpPr>
          <p:cNvPr id="3" name="Text Placeholder 2"/>
          <p:cNvSpPr>
            <a:spLocks noGrp="1"/>
          </p:cNvSpPr>
          <p:nvPr>
            <p:ph type="body" idx="101"/>
          </p:nvPr>
        </p:nvSpPr>
        <p:spPr>
          <a:xfrm>
            <a:off x="812800" y="1640840"/>
            <a:ext cx="10566400" cy="4404360"/>
          </a:xfrm>
          <a:prstGeom prst="rect">
            <a:avLst/>
          </a:prstGeom>
          <a:noFill/>
          <a:ln/>
        </p:spPr>
        <p:txBody>
          <a:bodyPr wrap="square" lIns="0" tIns="0" rIns="0" bIns="0" rtlCol="0" anchor="t"/>
          <a:lstStyle>
            <a:lvl1pPr marL="0" indent="0" algn="l">
              <a:lnSpc>
                <a:spcPct val="140000"/>
              </a:lnSpc>
              <a:buNone/>
              <a:defRPr lang="en-US" sz="1600" dirty="0">
                <a:solidFill>
                  <a:srgbClr val="00469C"/>
                </a:solidFill>
                <a:latin typeface="Arial" pitchFamily="34" charset="0"/>
                <a:ea typeface="Arial" pitchFamily="34" charset="-122"/>
                <a:cs typeface="Arial" pitchFamily="34" charset="-120"/>
              </a:defRPr>
            </a:lvl1pPr>
          </a:lstStyle>
          <a:p>
            <a:pPr marL="0" indent="0" algn="l">
              <a:lnSpc>
                <a:spcPct val="140000"/>
              </a:lnSpc>
              <a:buNone/>
            </a:pPr>
            <a:endParaRPr lang="en-US" sz="1600" dirty="0">
              <a:latin typeface="Arial" charset="0"/>
              <a:ea typeface="Arial" charset="0"/>
              <a:cs typeface="Arial"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2800" y="889000"/>
            <a:ext cx="10566400" cy="447040"/>
          </a:xfrm>
          <a:prstGeom prst="rect">
            <a:avLst/>
          </a:prstGeom>
          <a:noFill/>
          <a:ln/>
        </p:spPr>
        <p:txBody>
          <a:bodyPr wrap="square" lIns="0" tIns="0" rIns="0" bIns="0" rtlCol="0" anchor="t"/>
          <a:lstStyle>
            <a:lvl1pPr marL="0" indent="0" algn="l">
              <a:lnSpc>
                <a:spcPct val="115000"/>
              </a:lnSpc>
              <a:buNone/>
              <a:defRPr lang="en-US" sz="3200" dirty="0">
                <a:solidFill>
                  <a:srgbClr val="00469C"/>
                </a:solidFill>
                <a:latin typeface="Arial" pitchFamily="34" charset="0"/>
                <a:ea typeface="Arial" pitchFamily="34" charset="-122"/>
                <a:cs typeface="Arial" pitchFamily="34" charset="-120"/>
              </a:defRPr>
            </a:lvl1pPr>
          </a:lstStyle>
          <a:p>
            <a:pPr marL="0" indent="0" algn="l">
              <a:lnSpc>
                <a:spcPct val="115000"/>
              </a:lnSpc>
              <a:buNone/>
            </a:pPr>
            <a:endParaRPr lang="en-US" sz="3200" dirty="0">
              <a:latin typeface="Arial" charset="0"/>
              <a:ea typeface="Arial" charset="0"/>
              <a:cs typeface="Arial" charset="0"/>
            </a:endParaRPr>
          </a:p>
        </p:txBody>
      </p:sp>
      <p:sp>
        <p:nvSpPr>
          <p:cNvPr id="3" name="Text Placeholder 2"/>
          <p:cNvSpPr>
            <a:spLocks noGrp="1"/>
          </p:cNvSpPr>
          <p:nvPr>
            <p:ph type="body" idx="101"/>
          </p:nvPr>
        </p:nvSpPr>
        <p:spPr>
          <a:xfrm>
            <a:off x="812800" y="1640840"/>
            <a:ext cx="10566400" cy="4404360"/>
          </a:xfrm>
          <a:prstGeom prst="rect">
            <a:avLst/>
          </a:prstGeom>
          <a:noFill/>
          <a:ln/>
        </p:spPr>
        <p:txBody>
          <a:bodyPr wrap="square" lIns="0" tIns="0" rIns="0" bIns="0" rtlCol="0" anchor="t"/>
          <a:lstStyle>
            <a:lvl1pPr marL="0" indent="0" algn="l">
              <a:lnSpc>
                <a:spcPct val="140000"/>
              </a:lnSpc>
              <a:buNone/>
              <a:defRPr lang="en-US" sz="1600" dirty="0">
                <a:solidFill>
                  <a:srgbClr val="00469C"/>
                </a:solidFill>
                <a:latin typeface="Arial" pitchFamily="34" charset="0"/>
                <a:ea typeface="Arial" pitchFamily="34" charset="-122"/>
                <a:cs typeface="Arial" pitchFamily="34" charset="-120"/>
              </a:defRPr>
            </a:lvl1pPr>
          </a:lstStyle>
          <a:p>
            <a:pPr marL="0" indent="0" algn="l">
              <a:lnSpc>
                <a:spcPct val="140000"/>
              </a:lnSpc>
              <a:buNone/>
            </a:pPr>
            <a:endParaRPr lang="en-US" sz="1600" dirty="0">
              <a:latin typeface="Arial" charset="0"/>
              <a:ea typeface="Arial" charset="0"/>
              <a:cs typeface="Arial"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18" Type="http://schemas.openxmlformats.org/officeDocument/2006/relationships/image" Target="../media/image20.png"/><Relationship Id="rId3" Type="http://schemas.openxmlformats.org/officeDocument/2006/relationships/image" Target="../media/image3.png"/><Relationship Id="rId21" Type="http://schemas.openxmlformats.org/officeDocument/2006/relationships/image" Target="../media/image23.png"/><Relationship Id="rId7" Type="http://schemas.openxmlformats.org/officeDocument/2006/relationships/image" Target="../media/image9.png"/><Relationship Id="rId12" Type="http://schemas.openxmlformats.org/officeDocument/2006/relationships/image" Target="../media/image14.png"/><Relationship Id="rId17" Type="http://schemas.openxmlformats.org/officeDocument/2006/relationships/image" Target="../media/image19.png"/><Relationship Id="rId2" Type="http://schemas.openxmlformats.org/officeDocument/2006/relationships/notesSlide" Target="../notesSlides/notesSlide3.xml"/><Relationship Id="rId16" Type="http://schemas.openxmlformats.org/officeDocument/2006/relationships/image" Target="../media/image18.png"/><Relationship Id="rId20"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5" Type="http://schemas.openxmlformats.org/officeDocument/2006/relationships/image" Target="../media/image17.png"/><Relationship Id="rId23" Type="http://schemas.openxmlformats.org/officeDocument/2006/relationships/image" Target="../media/image25.png"/><Relationship Id="rId10" Type="http://schemas.openxmlformats.org/officeDocument/2006/relationships/image" Target="../media/image12.png"/><Relationship Id="rId19" Type="http://schemas.openxmlformats.org/officeDocument/2006/relationships/image" Target="../media/image21.pn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image" Target="../media/image16.png"/><Relationship Id="rId22" Type="http://schemas.openxmlformats.org/officeDocument/2006/relationships/image" Target="../media/image2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6.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png"/><Relationship Id="rId7" Type="http://schemas.openxmlformats.org/officeDocument/2006/relationships/image" Target="../media/image3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32.png"/><Relationship Id="rId4" Type="http://schemas.openxmlformats.org/officeDocument/2006/relationships/image" Target="../media/image31.png"/></Relationships>
</file>

<file path=ppt/slides/_rels/slide7.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png"/><Relationship Id="rId7"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 Id="rId9" Type="http://schemas.openxmlformats.org/officeDocument/2006/relationships/image" Target="../media/image40.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4.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jpe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8.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jpe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49.png"/><Relationship Id="rId4" Type="http://schemas.openxmlformats.org/officeDocument/2006/relationships/image" Target="../media/image3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54.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0469C"/>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6604" b="-6604"/>
          <a:stretch/>
        </p:blipFill>
        <p:spPr>
          <a:xfrm>
            <a:off x="812800" y="609600"/>
            <a:ext cx="1524000" cy="381000"/>
          </a:xfrm>
          <a:prstGeom prst="rect">
            <a:avLst/>
          </a:prstGeom>
        </p:spPr>
      </p:pic>
      <p:pic>
        <p:nvPicPr>
          <p:cNvPr id="3" name="Image 1" descr="line"/>
          <p:cNvPicPr>
            <a:picLocks noChangeAspect="1"/>
          </p:cNvPicPr>
          <p:nvPr/>
        </p:nvPicPr>
        <p:blipFill>
          <a:blip r:embed="rId4"/>
          <a:srcRect/>
          <a:stretch/>
        </p:blipFill>
        <p:spPr>
          <a:xfrm>
            <a:off x="812800" y="1905000"/>
            <a:ext cx="609600" cy="101600"/>
          </a:xfrm>
          <a:prstGeom prst="rect">
            <a:avLst/>
          </a:prstGeom>
        </p:spPr>
      </p:pic>
      <p:sp>
        <p:nvSpPr>
          <p:cNvPr id="4" name="Text 0"/>
          <p:cNvSpPr>
            <a:spLocks noGrp="1"/>
          </p:cNvSpPr>
          <p:nvPr>
            <p:ph type="title"/>
          </p:nvPr>
        </p:nvSpPr>
        <p:spPr>
          <a:xfrm>
            <a:off x="812800" y="2159000"/>
            <a:ext cx="9810750" cy="751840"/>
          </a:xfrm>
          <a:prstGeom prst="rect">
            <a:avLst/>
          </a:prstGeom>
          <a:noFill/>
          <a:ln/>
        </p:spPr>
        <p:txBody>
          <a:bodyPr wrap="square" lIns="0" tIns="0" rIns="0" bIns="0" rtlCol="0" anchor="t">
            <a:normAutofit/>
          </a:bodyPr>
          <a:lstStyle/>
          <a:p>
            <a:pPr marL="0" indent="0" algn="l">
              <a:lnSpc>
                <a:spcPts val="5720"/>
              </a:lnSpc>
              <a:buNone/>
            </a:pPr>
            <a:r>
              <a:rPr lang="en-US" sz="5200" b="1" i="0" dirty="0">
                <a:solidFill>
                  <a:srgbClr val="FFFFFF"/>
                </a:solidFill>
                <a:latin typeface="Arial" pitchFamily="34" charset="0"/>
                <a:ea typeface="Arial" pitchFamily="34" charset="-122"/>
                <a:cs typeface="Arial" pitchFamily="34" charset="-120"/>
              </a:rPr>
              <a:t>Keyless Sharing</a:t>
            </a:r>
            <a:endParaRPr lang="en-US" sz="5200" dirty="0">
              <a:latin typeface="Arial" charset="0"/>
              <a:ea typeface="Arial" charset="0"/>
              <a:cs typeface="Arial" charset="0"/>
            </a:endParaRPr>
          </a:p>
        </p:txBody>
      </p:sp>
      <p:sp>
        <p:nvSpPr>
          <p:cNvPr id="5" name="Text 1"/>
          <p:cNvSpPr/>
          <p:nvPr/>
        </p:nvSpPr>
        <p:spPr>
          <a:xfrm>
            <a:off x="812800" y="3873500"/>
            <a:ext cx="9156700" cy="355600"/>
          </a:xfrm>
          <a:prstGeom prst="rect">
            <a:avLst/>
          </a:prstGeom>
          <a:noFill/>
          <a:ln/>
        </p:spPr>
        <p:txBody>
          <a:bodyPr wrap="square" lIns="0" tIns="0" rIns="0" bIns="0" rtlCol="0" anchor="t">
            <a:normAutofit/>
          </a:bodyPr>
          <a:lstStyle/>
          <a:p>
            <a:pPr marL="0" indent="0" algn="l">
              <a:lnSpc>
                <a:spcPts val="2600"/>
              </a:lnSpc>
              <a:buNone/>
            </a:pPr>
            <a:r>
              <a:rPr lang="en-US" sz="2000" dirty="0">
                <a:solidFill>
                  <a:srgbClr val="FFFFFF"/>
                </a:solidFill>
                <a:latin typeface="Arial" pitchFamily="34" charset="0"/>
                <a:ea typeface="Arial" pitchFamily="34" charset="-122"/>
                <a:cs typeface="Arial" pitchFamily="34" charset="-120"/>
              </a:rPr>
              <a:t>Safe, reliable access to every vehicle in your motor pool</a:t>
            </a:r>
            <a:endParaRPr lang="en-US" sz="2000" dirty="0">
              <a:latin typeface="Arial" charset="0"/>
              <a:ea typeface="Arial" charset="0"/>
              <a:cs typeface="Arial" charset="0"/>
            </a:endParaRPr>
          </a:p>
        </p:txBody>
      </p:sp>
      <p:sp>
        <p:nvSpPr>
          <p:cNvPr id="6" name="Text 2"/>
          <p:cNvSpPr/>
          <p:nvPr/>
        </p:nvSpPr>
        <p:spPr>
          <a:xfrm>
            <a:off x="812800" y="4318000"/>
            <a:ext cx="9156700" cy="289560"/>
          </a:xfrm>
          <a:prstGeom prst="rect">
            <a:avLst/>
          </a:prstGeom>
          <a:noFill/>
          <a:ln/>
        </p:spPr>
        <p:txBody>
          <a:bodyPr wrap="square" lIns="0" tIns="0" rIns="0" bIns="0" rtlCol="0" anchor="t">
            <a:normAutofit/>
          </a:bodyPr>
          <a:lstStyle/>
          <a:p>
            <a:pPr marL="0" indent="0" algn="l">
              <a:lnSpc>
                <a:spcPts val="2080"/>
              </a:lnSpc>
              <a:buNone/>
            </a:pPr>
            <a:r>
              <a:rPr lang="en-US" sz="1600" dirty="0">
                <a:solidFill>
                  <a:srgbClr val="CCF4EE"/>
                </a:solidFill>
                <a:latin typeface="Arial" pitchFamily="34" charset="0"/>
                <a:ea typeface="Arial" pitchFamily="34" charset="-122"/>
                <a:cs typeface="Arial" pitchFamily="34" charset="-120"/>
              </a:rPr>
              <a:t>COMMAND 2026 • Glendale, AZ</a:t>
            </a:r>
            <a:endParaRPr lang="en-US" sz="1600" dirty="0">
              <a:latin typeface="Arial" charset="0"/>
              <a:ea typeface="Arial" charset="0"/>
              <a:cs typeface="Arial" charset="0"/>
            </a:endParaRPr>
          </a:p>
        </p:txBody>
      </p:sp>
      <p:sp>
        <p:nvSpPr>
          <p:cNvPr id="7" name="Text 3"/>
          <p:cNvSpPr/>
          <p:nvPr/>
        </p:nvSpPr>
        <p:spPr>
          <a:xfrm>
            <a:off x="812800" y="5715000"/>
            <a:ext cx="7848600" cy="256540"/>
          </a:xfrm>
          <a:prstGeom prst="rect">
            <a:avLst/>
          </a:prstGeom>
          <a:noFill/>
          <a:ln/>
        </p:spPr>
        <p:txBody>
          <a:bodyPr wrap="square" lIns="0" tIns="0" rIns="0" bIns="0" rtlCol="0" anchor="t">
            <a:normAutofit/>
          </a:bodyPr>
          <a:lstStyle/>
          <a:p>
            <a:pPr marL="0" indent="0" algn="l">
              <a:lnSpc>
                <a:spcPts val="1820"/>
              </a:lnSpc>
              <a:buNone/>
            </a:pPr>
            <a:r>
              <a:rPr lang="en-US" sz="1400" dirty="0">
                <a:solidFill>
                  <a:srgbClr val="FFFFFF"/>
                </a:solidFill>
                <a:latin typeface="Arial" pitchFamily="34" charset="0"/>
                <a:ea typeface="Arial" pitchFamily="34" charset="-122"/>
                <a:cs typeface="Arial" pitchFamily="34" charset="-120"/>
              </a:rPr>
              <a:t>Chris Anderson • INVERS</a:t>
            </a:r>
            <a:endParaRPr lang="en-US" sz="1400" dirty="0">
              <a:latin typeface="Arial" charset="0"/>
              <a:ea typeface="Arial" charset="0"/>
              <a:cs typeface="Arial"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7143" b="-7143"/>
          <a:stretch/>
        </p:blipFill>
        <p:spPr>
          <a:xfrm>
            <a:off x="812800" y="355600"/>
            <a:ext cx="1016000" cy="254000"/>
          </a:xfrm>
          <a:prstGeom prst="rect">
            <a:avLst/>
          </a:prstGeom>
        </p:spPr>
      </p:pic>
      <p:sp>
        <p:nvSpPr>
          <p:cNvPr id="3" name="Text 0"/>
          <p:cNvSpPr>
            <a:spLocks noGrp="1"/>
          </p:cNvSpPr>
          <p:nvPr>
            <p:ph type="title"/>
          </p:nvPr>
        </p:nvSpPr>
        <p:spPr>
          <a:xfrm>
            <a:off x="812800" y="889000"/>
            <a:ext cx="10883392" cy="472440"/>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00469C"/>
                </a:solidFill>
                <a:latin typeface="Arial" pitchFamily="34" charset="0"/>
                <a:ea typeface="Arial" pitchFamily="34" charset="-122"/>
                <a:cs typeface="Arial" pitchFamily="34" charset="-120"/>
              </a:rPr>
              <a:t>Sharing vehicles since ’93</a:t>
            </a:r>
            <a:endParaRPr lang="en-US" sz="3200" dirty="0">
              <a:latin typeface="Arial" charset="0"/>
              <a:ea typeface="Arial" charset="0"/>
              <a:cs typeface="Arial" charset="0"/>
            </a:endParaRPr>
          </a:p>
        </p:txBody>
      </p:sp>
      <p:sp>
        <p:nvSpPr>
          <p:cNvPr id="4" name="Text 1"/>
          <p:cNvSpPr/>
          <p:nvPr/>
        </p:nvSpPr>
        <p:spPr>
          <a:xfrm>
            <a:off x="812800" y="1409700"/>
            <a:ext cx="10883392" cy="289560"/>
          </a:xfrm>
          <a:prstGeom prst="rect">
            <a:avLst/>
          </a:prstGeom>
          <a:noFill/>
          <a:ln/>
        </p:spPr>
        <p:txBody>
          <a:bodyPr wrap="square" lIns="0" tIns="0" rIns="0" bIns="0" rtlCol="0" anchor="t">
            <a:normAutofit/>
          </a:bodyPr>
          <a:lstStyle/>
          <a:p>
            <a:pPr marL="0" indent="0" algn="l">
              <a:lnSpc>
                <a:spcPts val="2080"/>
              </a:lnSpc>
              <a:buNone/>
            </a:pPr>
            <a:r>
              <a:rPr lang="en-US" sz="1600" b="1" dirty="0">
                <a:solidFill>
                  <a:srgbClr val="00C8AA"/>
                </a:solidFill>
                <a:latin typeface="Arial" pitchFamily="34" charset="0"/>
                <a:ea typeface="Arial" pitchFamily="34" charset="-122"/>
                <a:cs typeface="Arial" pitchFamily="34" charset="-120"/>
              </a:rPr>
              <a:t>We’ve been where you are.</a:t>
            </a:r>
            <a:endParaRPr lang="en-US" sz="1600" dirty="0">
              <a:latin typeface="Arial" charset="0"/>
              <a:ea typeface="Arial" charset="0"/>
              <a:cs typeface="Arial" charset="0"/>
            </a:endParaRPr>
          </a:p>
        </p:txBody>
      </p:sp>
      <p:pic>
        <p:nvPicPr>
          <p:cNvPr id="5" name="Image 1" descr="INVERS key boxes on the wall of the King County motor pool"/>
          <p:cNvPicPr>
            <a:picLocks noChangeAspect="1"/>
          </p:cNvPicPr>
          <p:nvPr/>
        </p:nvPicPr>
        <p:blipFill>
          <a:blip r:embed="rId4"/>
          <a:srcRect l="7778" r="7778"/>
          <a:stretch/>
        </p:blipFill>
        <p:spPr>
          <a:xfrm>
            <a:off x="812800" y="2032000"/>
            <a:ext cx="4826000" cy="3810000"/>
          </a:xfrm>
          <a:prstGeom prst="rect">
            <a:avLst/>
          </a:prstGeom>
        </p:spPr>
      </p:pic>
      <p:sp>
        <p:nvSpPr>
          <p:cNvPr id="6" name="Text 2"/>
          <p:cNvSpPr/>
          <p:nvPr/>
        </p:nvSpPr>
        <p:spPr>
          <a:xfrm>
            <a:off x="812800" y="5410200"/>
            <a:ext cx="4826000" cy="431800"/>
          </a:xfrm>
          <a:prstGeom prst="rect">
            <a:avLst/>
          </a:prstGeom>
          <a:solidFill>
            <a:srgbClr val="00469C"/>
          </a:solidFill>
          <a:ln/>
        </p:spPr>
        <p:txBody>
          <a:bodyPr wrap="square" lIns="203200" tIns="0" rIns="203200" bIns="0" rtlCol="0" anchor="ctr">
            <a:normAutofit/>
          </a:bodyPr>
          <a:lstStyle/>
          <a:p>
            <a:pPr marL="0" indent="0" algn="l">
              <a:lnSpc>
                <a:spcPts val="1440"/>
              </a:lnSpc>
              <a:buNone/>
            </a:pPr>
            <a:r>
              <a:rPr lang="en-US" sz="1200" dirty="0">
                <a:solidFill>
                  <a:srgbClr val="FFFFFF"/>
                </a:solidFill>
                <a:latin typeface="Arial" pitchFamily="34" charset="0"/>
                <a:ea typeface="Arial" pitchFamily="34" charset="-122"/>
                <a:cs typeface="Arial" pitchFamily="34" charset="-120"/>
              </a:rPr>
              <a:t>Our key boxes, King County motor pool</a:t>
            </a:r>
            <a:endParaRPr lang="en-US" sz="1200" dirty="0">
              <a:latin typeface="Arial" charset="0"/>
              <a:ea typeface="Arial" charset="0"/>
              <a:cs typeface="Arial" charset="0"/>
            </a:endParaRPr>
          </a:p>
        </p:txBody>
      </p:sp>
      <p:sp>
        <p:nvSpPr>
          <p:cNvPr id="7" name="Text 3"/>
          <p:cNvSpPr/>
          <p:nvPr/>
        </p:nvSpPr>
        <p:spPr>
          <a:xfrm>
            <a:off x="6146800" y="2190750"/>
            <a:ext cx="1320800" cy="533400"/>
          </a:xfrm>
          <a:prstGeom prst="rect">
            <a:avLst/>
          </a:prstGeom>
          <a:noFill/>
          <a:ln/>
        </p:spPr>
        <p:txBody>
          <a:bodyPr wrap="square" lIns="0" tIns="0" rIns="0" bIns="0" rtlCol="0" anchor="t">
            <a:normAutofit/>
          </a:bodyPr>
          <a:lstStyle/>
          <a:p>
            <a:pPr marL="0" indent="0" algn="l">
              <a:lnSpc>
                <a:spcPts val="4000"/>
              </a:lnSpc>
              <a:buNone/>
            </a:pPr>
            <a:r>
              <a:rPr lang="en-US" sz="4000" b="1" dirty="0">
                <a:solidFill>
                  <a:srgbClr val="00469C"/>
                </a:solidFill>
                <a:latin typeface="Arial" pitchFamily="34" charset="0"/>
                <a:ea typeface="Arial" pitchFamily="34" charset="-122"/>
                <a:cs typeface="Arial" pitchFamily="34" charset="-120"/>
              </a:rPr>
              <a:t>30+</a:t>
            </a:r>
            <a:endParaRPr lang="en-US" sz="4000" dirty="0">
              <a:latin typeface="Arial" charset="0"/>
              <a:ea typeface="Arial" charset="0"/>
              <a:cs typeface="Arial" charset="0"/>
            </a:endParaRPr>
          </a:p>
        </p:txBody>
      </p:sp>
      <p:sp>
        <p:nvSpPr>
          <p:cNvPr id="8" name="Text 4"/>
          <p:cNvSpPr/>
          <p:nvPr/>
        </p:nvSpPr>
        <p:spPr>
          <a:xfrm>
            <a:off x="7620000" y="2320925"/>
            <a:ext cx="3871976" cy="273050"/>
          </a:xfrm>
          <a:prstGeom prst="rect">
            <a:avLst/>
          </a:prstGeom>
          <a:noFill/>
          <a:ln/>
        </p:spPr>
        <p:txBody>
          <a:bodyPr wrap="square" lIns="0" tIns="0" rIns="0" bIns="0" rtlCol="0" anchor="t">
            <a:normAutofit/>
          </a:bodyPr>
          <a:lstStyle/>
          <a:p>
            <a:pPr marL="0" indent="0" algn="l">
              <a:lnSpc>
                <a:spcPts val="1950"/>
              </a:lnSpc>
              <a:buNone/>
            </a:pPr>
            <a:r>
              <a:rPr lang="en-US" sz="1500" dirty="0">
                <a:solidFill>
                  <a:srgbClr val="3C414E"/>
                </a:solidFill>
                <a:latin typeface="Arial" pitchFamily="34" charset="0"/>
                <a:ea typeface="Arial" pitchFamily="34" charset="-122"/>
                <a:cs typeface="Arial" pitchFamily="34" charset="-120"/>
              </a:rPr>
              <a:t>years in business</a:t>
            </a:r>
            <a:endParaRPr lang="en-US" sz="1500" dirty="0">
              <a:latin typeface="Arial" charset="0"/>
              <a:ea typeface="Arial" charset="0"/>
              <a:cs typeface="Arial" charset="0"/>
            </a:endParaRPr>
          </a:p>
        </p:txBody>
      </p:sp>
      <p:sp>
        <p:nvSpPr>
          <p:cNvPr id="9" name="Text 5"/>
          <p:cNvSpPr/>
          <p:nvPr/>
        </p:nvSpPr>
        <p:spPr>
          <a:xfrm>
            <a:off x="6146800" y="3143250"/>
            <a:ext cx="1320800" cy="533400"/>
          </a:xfrm>
          <a:prstGeom prst="rect">
            <a:avLst/>
          </a:prstGeom>
          <a:noFill/>
          <a:ln/>
        </p:spPr>
        <p:txBody>
          <a:bodyPr wrap="square" lIns="0" tIns="0" rIns="0" bIns="0" rtlCol="0" anchor="t">
            <a:normAutofit/>
          </a:bodyPr>
          <a:lstStyle/>
          <a:p>
            <a:pPr marL="0" indent="0" algn="l">
              <a:lnSpc>
                <a:spcPts val="4000"/>
              </a:lnSpc>
              <a:buNone/>
            </a:pPr>
            <a:r>
              <a:rPr lang="en-US" sz="4000" b="1" dirty="0">
                <a:solidFill>
                  <a:srgbClr val="00469C"/>
                </a:solidFill>
                <a:latin typeface="Arial" pitchFamily="34" charset="0"/>
                <a:ea typeface="Arial" pitchFamily="34" charset="-122"/>
                <a:cs typeface="Arial" pitchFamily="34" charset="-120"/>
              </a:rPr>
              <a:t>20+</a:t>
            </a:r>
            <a:endParaRPr lang="en-US" sz="4000" dirty="0">
              <a:latin typeface="Arial" charset="0"/>
              <a:ea typeface="Arial" charset="0"/>
              <a:cs typeface="Arial" charset="0"/>
            </a:endParaRPr>
          </a:p>
        </p:txBody>
      </p:sp>
      <p:sp>
        <p:nvSpPr>
          <p:cNvPr id="10" name="Text 6"/>
          <p:cNvSpPr/>
          <p:nvPr/>
        </p:nvSpPr>
        <p:spPr>
          <a:xfrm>
            <a:off x="7620000" y="3273425"/>
            <a:ext cx="3871976" cy="273050"/>
          </a:xfrm>
          <a:prstGeom prst="rect">
            <a:avLst/>
          </a:prstGeom>
          <a:noFill/>
          <a:ln/>
        </p:spPr>
        <p:txBody>
          <a:bodyPr wrap="square" lIns="0" tIns="0" rIns="0" bIns="0" rtlCol="0" anchor="t">
            <a:normAutofit/>
          </a:bodyPr>
          <a:lstStyle/>
          <a:p>
            <a:pPr marL="0" indent="0" algn="l">
              <a:lnSpc>
                <a:spcPts val="1950"/>
              </a:lnSpc>
              <a:buNone/>
            </a:pPr>
            <a:r>
              <a:rPr lang="en-US" sz="1500" dirty="0">
                <a:solidFill>
                  <a:srgbClr val="3C414E"/>
                </a:solidFill>
                <a:latin typeface="Arial" pitchFamily="34" charset="0"/>
                <a:ea typeface="Arial" pitchFamily="34" charset="-122"/>
                <a:cs typeface="Arial" pitchFamily="34" charset="-120"/>
              </a:rPr>
              <a:t>years in NA motor pool</a:t>
            </a:r>
            <a:endParaRPr lang="en-US" sz="1500" dirty="0">
              <a:latin typeface="Arial" charset="0"/>
              <a:ea typeface="Arial" charset="0"/>
              <a:cs typeface="Arial" charset="0"/>
            </a:endParaRPr>
          </a:p>
        </p:txBody>
      </p:sp>
      <p:sp>
        <p:nvSpPr>
          <p:cNvPr id="11" name="Text 7"/>
          <p:cNvSpPr/>
          <p:nvPr/>
        </p:nvSpPr>
        <p:spPr>
          <a:xfrm>
            <a:off x="6146800" y="4095750"/>
            <a:ext cx="1320800" cy="533400"/>
          </a:xfrm>
          <a:prstGeom prst="rect">
            <a:avLst/>
          </a:prstGeom>
          <a:noFill/>
          <a:ln/>
        </p:spPr>
        <p:txBody>
          <a:bodyPr wrap="square" lIns="0" tIns="0" rIns="0" bIns="0" rtlCol="0" anchor="t">
            <a:normAutofit/>
          </a:bodyPr>
          <a:lstStyle/>
          <a:p>
            <a:pPr marL="0" indent="0" algn="l">
              <a:lnSpc>
                <a:spcPts val="4000"/>
              </a:lnSpc>
              <a:buNone/>
            </a:pPr>
            <a:r>
              <a:rPr lang="en-US" sz="4000" b="1" dirty="0">
                <a:solidFill>
                  <a:srgbClr val="00469C"/>
                </a:solidFill>
                <a:latin typeface="Arial" pitchFamily="34" charset="0"/>
                <a:ea typeface="Arial" pitchFamily="34" charset="-122"/>
                <a:cs typeface="Arial" pitchFamily="34" charset="-120"/>
              </a:rPr>
              <a:t>3</a:t>
            </a:r>
            <a:endParaRPr lang="en-US" sz="4000" dirty="0">
              <a:latin typeface="Arial" charset="0"/>
              <a:ea typeface="Arial" charset="0"/>
              <a:cs typeface="Arial" charset="0"/>
            </a:endParaRPr>
          </a:p>
        </p:txBody>
      </p:sp>
      <p:sp>
        <p:nvSpPr>
          <p:cNvPr id="12" name="Text 8"/>
          <p:cNvSpPr/>
          <p:nvPr/>
        </p:nvSpPr>
        <p:spPr>
          <a:xfrm>
            <a:off x="7620000" y="4225925"/>
            <a:ext cx="3871976" cy="273050"/>
          </a:xfrm>
          <a:prstGeom prst="rect">
            <a:avLst/>
          </a:prstGeom>
          <a:noFill/>
          <a:ln/>
        </p:spPr>
        <p:txBody>
          <a:bodyPr wrap="square" lIns="0" tIns="0" rIns="0" bIns="0" rtlCol="0" anchor="t">
            <a:normAutofit/>
          </a:bodyPr>
          <a:lstStyle/>
          <a:p>
            <a:pPr marL="0" indent="0" algn="l">
              <a:lnSpc>
                <a:spcPts val="1950"/>
              </a:lnSpc>
              <a:buNone/>
            </a:pPr>
            <a:r>
              <a:rPr lang="en-US" sz="1500" dirty="0">
                <a:solidFill>
                  <a:srgbClr val="3C414E"/>
                </a:solidFill>
                <a:latin typeface="Arial" pitchFamily="34" charset="0"/>
                <a:ea typeface="Arial" pitchFamily="34" charset="-122"/>
                <a:cs typeface="Arial" pitchFamily="34" charset="-120"/>
              </a:rPr>
              <a:t>softwares, and a key box</a:t>
            </a:r>
            <a:endParaRPr lang="en-US" sz="1500" dirty="0">
              <a:latin typeface="Arial" charset="0"/>
              <a:ea typeface="Arial" charset="0"/>
              <a:cs typeface="Arial" charset="0"/>
            </a:endParaRPr>
          </a:p>
        </p:txBody>
      </p:sp>
      <p:sp>
        <p:nvSpPr>
          <p:cNvPr id="13" name="Text 9"/>
          <p:cNvSpPr/>
          <p:nvPr/>
        </p:nvSpPr>
        <p:spPr>
          <a:xfrm>
            <a:off x="6146800" y="5016500"/>
            <a:ext cx="5232400" cy="825500"/>
          </a:xfrm>
          <a:prstGeom prst="rect">
            <a:avLst/>
          </a:prstGeom>
          <a:solidFill>
            <a:srgbClr val="00469C"/>
          </a:solidFill>
          <a:ln/>
        </p:spPr>
        <p:txBody>
          <a:bodyPr wrap="square" lIns="254000" tIns="0" rIns="112268" bIns="0" rtlCol="0" anchor="ctr">
            <a:normAutofit/>
          </a:bodyPr>
          <a:lstStyle/>
          <a:p>
            <a:pPr marL="0" indent="0" algn="l">
              <a:lnSpc>
                <a:spcPts val="2125"/>
              </a:lnSpc>
              <a:buNone/>
            </a:pPr>
            <a:r>
              <a:rPr lang="en-US" sz="1700" b="1" dirty="0">
                <a:solidFill>
                  <a:srgbClr val="FFFFFF"/>
                </a:solidFill>
                <a:latin typeface="Arial" pitchFamily="34" charset="0"/>
                <a:ea typeface="Arial" pitchFamily="34" charset="-122"/>
                <a:cs typeface="Arial" pitchFamily="34" charset="-120"/>
              </a:rPr>
              <a:t>Today, one focus: the technology in the vehicle.</a:t>
            </a:r>
            <a:endParaRPr lang="en-US" sz="1700" dirty="0">
              <a:latin typeface="Arial" charset="0"/>
              <a:ea typeface="Arial" charset="0"/>
              <a:cs typeface="Arial" charset="0"/>
            </a:endParaRPr>
          </a:p>
        </p:txBody>
      </p:sp>
      <p:pic>
        <p:nvPicPr>
          <p:cNvPr id="14" name="Image 2" descr="Rudy Six"/>
          <p:cNvPicPr>
            <a:picLocks noChangeAspect="1"/>
          </p:cNvPicPr>
          <p:nvPr/>
        </p:nvPicPr>
        <p:blipFill>
          <a:blip r:embed="rId5"/>
          <a:srcRect l="237" r="237"/>
          <a:stretch/>
        </p:blipFill>
        <p:spPr>
          <a:xfrm>
            <a:off x="10004266" y="2012871"/>
            <a:ext cx="1915081" cy="192420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7143" b="-7143"/>
          <a:stretch/>
        </p:blipFill>
        <p:spPr>
          <a:xfrm>
            <a:off x="812800" y="355600"/>
            <a:ext cx="1016000" cy="254000"/>
          </a:xfrm>
          <a:prstGeom prst="rect">
            <a:avLst/>
          </a:prstGeom>
        </p:spPr>
      </p:pic>
      <p:sp>
        <p:nvSpPr>
          <p:cNvPr id="3" name="Text 0"/>
          <p:cNvSpPr>
            <a:spLocks noGrp="1"/>
          </p:cNvSpPr>
          <p:nvPr>
            <p:ph type="title"/>
          </p:nvPr>
        </p:nvSpPr>
        <p:spPr>
          <a:xfrm>
            <a:off x="812800" y="889000"/>
            <a:ext cx="10883392" cy="472440"/>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00469C"/>
                </a:solidFill>
                <a:latin typeface="Arial" pitchFamily="34" charset="0"/>
                <a:ea typeface="Arial" pitchFamily="34" charset="-122"/>
                <a:cs typeface="Arial" pitchFamily="34" charset="-120"/>
              </a:rPr>
              <a:t>Trusted by</a:t>
            </a:r>
            <a:endParaRPr lang="en-US" sz="3200" dirty="0">
              <a:latin typeface="Arial" charset="0"/>
              <a:ea typeface="Arial" charset="0"/>
              <a:cs typeface="Arial" charset="0"/>
            </a:endParaRPr>
          </a:p>
        </p:txBody>
      </p:sp>
      <p:sp>
        <p:nvSpPr>
          <p:cNvPr id="4" name="Text 1"/>
          <p:cNvSpPr/>
          <p:nvPr/>
        </p:nvSpPr>
        <p:spPr>
          <a:xfrm>
            <a:off x="812800" y="1409700"/>
            <a:ext cx="10883392" cy="289560"/>
          </a:xfrm>
          <a:prstGeom prst="rect">
            <a:avLst/>
          </a:prstGeom>
          <a:noFill/>
          <a:ln/>
        </p:spPr>
        <p:txBody>
          <a:bodyPr wrap="square" lIns="0" tIns="0" rIns="0" bIns="0" rtlCol="0" anchor="t">
            <a:normAutofit/>
          </a:bodyPr>
          <a:lstStyle/>
          <a:p>
            <a:pPr marL="0" indent="0" algn="l">
              <a:lnSpc>
                <a:spcPts val="2080"/>
              </a:lnSpc>
              <a:buNone/>
            </a:pPr>
            <a:r>
              <a:rPr lang="en-US" sz="1600" b="1" dirty="0">
                <a:solidFill>
                  <a:srgbClr val="00C8AA"/>
                </a:solidFill>
                <a:latin typeface="Arial" pitchFamily="34" charset="0"/>
                <a:ea typeface="Arial" pitchFamily="34" charset="-122"/>
                <a:cs typeface="Arial" pitchFamily="34" charset="-120"/>
              </a:rPr>
              <a:t>Carsharing, utilities, cities and counties.</a:t>
            </a:r>
            <a:endParaRPr lang="en-US" sz="1600" dirty="0">
              <a:latin typeface="Arial" charset="0"/>
              <a:ea typeface="Arial" charset="0"/>
              <a:cs typeface="Arial" charset="0"/>
            </a:endParaRPr>
          </a:p>
        </p:txBody>
      </p:sp>
      <p:pic>
        <p:nvPicPr>
          <p:cNvPr id="5" name="Image 1" descr="Transport Canada"/>
          <p:cNvPicPr>
            <a:picLocks noChangeAspect="1"/>
          </p:cNvPicPr>
          <p:nvPr/>
        </p:nvPicPr>
        <p:blipFill>
          <a:blip r:embed="rId4"/>
          <a:srcRect t="-296" b="-296"/>
          <a:stretch/>
        </p:blipFill>
        <p:spPr>
          <a:xfrm>
            <a:off x="812800" y="2127250"/>
            <a:ext cx="1905000" cy="1079500"/>
          </a:xfrm>
          <a:prstGeom prst="rect">
            <a:avLst/>
          </a:prstGeom>
        </p:spPr>
      </p:pic>
      <p:pic>
        <p:nvPicPr>
          <p:cNvPr id="6" name="Image 2" descr="Enterprise CarShare"/>
          <p:cNvPicPr>
            <a:picLocks noChangeAspect="1"/>
          </p:cNvPicPr>
          <p:nvPr/>
        </p:nvPicPr>
        <p:blipFill>
          <a:blip r:embed="rId5"/>
          <a:srcRect t="-93" b="-93"/>
          <a:stretch/>
        </p:blipFill>
        <p:spPr>
          <a:xfrm>
            <a:off x="3027680" y="2435225"/>
            <a:ext cx="1651000" cy="463550"/>
          </a:xfrm>
          <a:prstGeom prst="rect">
            <a:avLst/>
          </a:prstGeom>
        </p:spPr>
      </p:pic>
      <p:pic>
        <p:nvPicPr>
          <p:cNvPr id="7" name="Image 3" descr="Hertz 24/7"/>
          <p:cNvPicPr>
            <a:picLocks noChangeAspect="1"/>
          </p:cNvPicPr>
          <p:nvPr/>
        </p:nvPicPr>
        <p:blipFill>
          <a:blip r:embed="rId6"/>
          <a:srcRect/>
          <a:stretch/>
        </p:blipFill>
        <p:spPr>
          <a:xfrm>
            <a:off x="4988560" y="2381250"/>
            <a:ext cx="1143000" cy="571500"/>
          </a:xfrm>
          <a:prstGeom prst="rect">
            <a:avLst/>
          </a:prstGeom>
        </p:spPr>
      </p:pic>
      <p:pic>
        <p:nvPicPr>
          <p:cNvPr id="8" name="Image 4" descr="KINTO Share"/>
          <p:cNvPicPr>
            <a:picLocks noChangeAspect="1"/>
          </p:cNvPicPr>
          <p:nvPr/>
        </p:nvPicPr>
        <p:blipFill>
          <a:blip r:embed="rId7"/>
          <a:srcRect/>
          <a:stretch/>
        </p:blipFill>
        <p:spPr>
          <a:xfrm>
            <a:off x="6441440" y="2190750"/>
            <a:ext cx="952500" cy="952500"/>
          </a:xfrm>
          <a:prstGeom prst="rect">
            <a:avLst/>
          </a:prstGeom>
        </p:spPr>
      </p:pic>
      <p:pic>
        <p:nvPicPr>
          <p:cNvPr id="9" name="Image 5" descr="U-Haul"/>
          <p:cNvPicPr>
            <a:picLocks noChangeAspect="1"/>
          </p:cNvPicPr>
          <p:nvPr/>
        </p:nvPicPr>
        <p:blipFill>
          <a:blip r:embed="rId8"/>
          <a:srcRect l="-11037" r="-11037"/>
          <a:stretch/>
        </p:blipFill>
        <p:spPr>
          <a:xfrm>
            <a:off x="7703820" y="2159000"/>
            <a:ext cx="1651000" cy="1016000"/>
          </a:xfrm>
          <a:prstGeom prst="rect">
            <a:avLst/>
          </a:prstGeom>
        </p:spPr>
      </p:pic>
      <p:pic>
        <p:nvPicPr>
          <p:cNvPr id="10" name="Image 6" descr="Seattle City Light"/>
          <p:cNvPicPr>
            <a:picLocks noChangeAspect="1"/>
          </p:cNvPicPr>
          <p:nvPr/>
        </p:nvPicPr>
        <p:blipFill>
          <a:blip r:embed="rId9"/>
          <a:srcRect t="-154" b="-154"/>
          <a:stretch/>
        </p:blipFill>
        <p:spPr>
          <a:xfrm>
            <a:off x="9664700" y="2270125"/>
            <a:ext cx="1714500" cy="793750"/>
          </a:xfrm>
          <a:prstGeom prst="rect">
            <a:avLst/>
          </a:prstGeom>
        </p:spPr>
      </p:pic>
      <p:pic>
        <p:nvPicPr>
          <p:cNvPr id="11" name="Image 7" descr="San Joaquin County"/>
          <p:cNvPicPr>
            <a:picLocks noChangeAspect="1"/>
          </p:cNvPicPr>
          <p:nvPr/>
        </p:nvPicPr>
        <p:blipFill>
          <a:blip r:embed="rId10"/>
          <a:srcRect l="-86" r="-86"/>
          <a:stretch/>
        </p:blipFill>
        <p:spPr>
          <a:xfrm>
            <a:off x="812800" y="3705225"/>
            <a:ext cx="1587500" cy="463550"/>
          </a:xfrm>
          <a:prstGeom prst="rect">
            <a:avLst/>
          </a:prstGeom>
        </p:spPr>
      </p:pic>
      <p:pic>
        <p:nvPicPr>
          <p:cNvPr id="12" name="Image 8" descr="Tacoma Public Utilities"/>
          <p:cNvPicPr>
            <a:picLocks noChangeAspect="1"/>
          </p:cNvPicPr>
          <p:nvPr/>
        </p:nvPicPr>
        <p:blipFill>
          <a:blip r:embed="rId11"/>
          <a:srcRect l="-9123" r="-9123"/>
          <a:stretch/>
        </p:blipFill>
        <p:spPr>
          <a:xfrm>
            <a:off x="2755900" y="3429000"/>
            <a:ext cx="1905000" cy="1016000"/>
          </a:xfrm>
          <a:prstGeom prst="rect">
            <a:avLst/>
          </a:prstGeom>
        </p:spPr>
      </p:pic>
      <p:pic>
        <p:nvPicPr>
          <p:cNvPr id="13" name="Image 9" descr="King County"/>
          <p:cNvPicPr>
            <a:picLocks noChangeAspect="1"/>
          </p:cNvPicPr>
          <p:nvPr/>
        </p:nvPicPr>
        <p:blipFill>
          <a:blip r:embed="rId12"/>
          <a:srcRect t="-373" b="-373"/>
          <a:stretch/>
        </p:blipFill>
        <p:spPr>
          <a:xfrm>
            <a:off x="5016500" y="3736975"/>
            <a:ext cx="1778000" cy="400050"/>
          </a:xfrm>
          <a:prstGeom prst="rect">
            <a:avLst/>
          </a:prstGeom>
        </p:spPr>
      </p:pic>
      <p:pic>
        <p:nvPicPr>
          <p:cNvPr id="14" name="Image 10" descr="Kitsap Transit"/>
          <p:cNvPicPr>
            <a:picLocks noChangeAspect="1"/>
          </p:cNvPicPr>
          <p:nvPr/>
        </p:nvPicPr>
        <p:blipFill>
          <a:blip r:embed="rId13"/>
          <a:srcRect t="-137" b="-137"/>
          <a:stretch/>
        </p:blipFill>
        <p:spPr>
          <a:xfrm>
            <a:off x="7150100" y="3759200"/>
            <a:ext cx="1778000" cy="355600"/>
          </a:xfrm>
          <a:prstGeom prst="rect">
            <a:avLst/>
          </a:prstGeom>
        </p:spPr>
      </p:pic>
      <p:pic>
        <p:nvPicPr>
          <p:cNvPr id="15" name="Image 11" descr="County of Ventura"/>
          <p:cNvPicPr>
            <a:picLocks noChangeAspect="1"/>
          </p:cNvPicPr>
          <p:nvPr/>
        </p:nvPicPr>
        <p:blipFill>
          <a:blip r:embed="rId14"/>
          <a:srcRect l="-159" r="-159"/>
          <a:stretch/>
        </p:blipFill>
        <p:spPr>
          <a:xfrm>
            <a:off x="9283700" y="3689350"/>
            <a:ext cx="2095500" cy="495300"/>
          </a:xfrm>
          <a:prstGeom prst="rect">
            <a:avLst/>
          </a:prstGeom>
        </p:spPr>
      </p:pic>
      <p:pic>
        <p:nvPicPr>
          <p:cNvPr id="16" name="Image 12" descr="Puget Sound Energy"/>
          <p:cNvPicPr>
            <a:picLocks noChangeAspect="1"/>
          </p:cNvPicPr>
          <p:nvPr/>
        </p:nvPicPr>
        <p:blipFill>
          <a:blip r:embed="rId15"/>
          <a:srcRect/>
          <a:stretch/>
        </p:blipFill>
        <p:spPr>
          <a:xfrm>
            <a:off x="812800" y="4667250"/>
            <a:ext cx="1079500" cy="1079500"/>
          </a:xfrm>
          <a:prstGeom prst="rect">
            <a:avLst/>
          </a:prstGeom>
        </p:spPr>
      </p:pic>
      <p:pic>
        <p:nvPicPr>
          <p:cNvPr id="17" name="Image 13" descr="Google"/>
          <p:cNvPicPr>
            <a:picLocks noChangeAspect="1"/>
          </p:cNvPicPr>
          <p:nvPr/>
        </p:nvPicPr>
        <p:blipFill>
          <a:blip r:embed="rId16"/>
          <a:srcRect t="-27" b="-27"/>
          <a:stretch/>
        </p:blipFill>
        <p:spPr>
          <a:xfrm>
            <a:off x="2165350" y="4886325"/>
            <a:ext cx="1143000" cy="641350"/>
          </a:xfrm>
          <a:prstGeom prst="rect">
            <a:avLst/>
          </a:prstGeom>
        </p:spPr>
      </p:pic>
      <p:pic>
        <p:nvPicPr>
          <p:cNvPr id="18" name="Image 14" descr="UC Davis"/>
          <p:cNvPicPr>
            <a:picLocks noChangeAspect="1"/>
          </p:cNvPicPr>
          <p:nvPr/>
        </p:nvPicPr>
        <p:blipFill>
          <a:blip r:embed="rId17"/>
          <a:srcRect t="-58" b="-58"/>
          <a:stretch/>
        </p:blipFill>
        <p:spPr>
          <a:xfrm>
            <a:off x="3581400" y="4867275"/>
            <a:ext cx="1206500" cy="679450"/>
          </a:xfrm>
          <a:prstGeom prst="rect">
            <a:avLst/>
          </a:prstGeom>
        </p:spPr>
      </p:pic>
      <p:pic>
        <p:nvPicPr>
          <p:cNvPr id="19" name="Image 15" descr="Customer seal"/>
          <p:cNvPicPr>
            <a:picLocks noChangeAspect="1"/>
          </p:cNvPicPr>
          <p:nvPr/>
        </p:nvPicPr>
        <p:blipFill>
          <a:blip r:embed="rId18"/>
          <a:srcRect l="-319" r="-319"/>
          <a:stretch/>
        </p:blipFill>
        <p:spPr>
          <a:xfrm>
            <a:off x="5060950" y="4826000"/>
            <a:ext cx="762000" cy="762000"/>
          </a:xfrm>
          <a:prstGeom prst="rect">
            <a:avLst/>
          </a:prstGeom>
        </p:spPr>
      </p:pic>
      <p:pic>
        <p:nvPicPr>
          <p:cNvPr id="20" name="Image 16" descr="Customer seal"/>
          <p:cNvPicPr>
            <a:picLocks noChangeAspect="1"/>
          </p:cNvPicPr>
          <p:nvPr/>
        </p:nvPicPr>
        <p:blipFill>
          <a:blip r:embed="rId19"/>
          <a:srcRect l="-829" r="-829"/>
          <a:stretch/>
        </p:blipFill>
        <p:spPr>
          <a:xfrm>
            <a:off x="6096000" y="4826000"/>
            <a:ext cx="762000" cy="762000"/>
          </a:xfrm>
          <a:prstGeom prst="rect">
            <a:avLst/>
          </a:prstGeom>
        </p:spPr>
      </p:pic>
      <p:pic>
        <p:nvPicPr>
          <p:cNvPr id="21" name="Image 17" descr="County of Santa Barbara"/>
          <p:cNvPicPr>
            <a:picLocks noChangeAspect="1"/>
          </p:cNvPicPr>
          <p:nvPr/>
        </p:nvPicPr>
        <p:blipFill>
          <a:blip r:embed="rId20"/>
          <a:srcRect t="-109" b="-109"/>
          <a:stretch/>
        </p:blipFill>
        <p:spPr>
          <a:xfrm>
            <a:off x="7131050" y="4826000"/>
            <a:ext cx="1143000" cy="762000"/>
          </a:xfrm>
          <a:prstGeom prst="rect">
            <a:avLst/>
          </a:prstGeom>
        </p:spPr>
      </p:pic>
      <p:pic>
        <p:nvPicPr>
          <p:cNvPr id="22" name="Image 18" descr="Customer seal"/>
          <p:cNvPicPr>
            <a:picLocks noChangeAspect="1"/>
          </p:cNvPicPr>
          <p:nvPr/>
        </p:nvPicPr>
        <p:blipFill>
          <a:blip r:embed="rId21"/>
          <a:srcRect/>
          <a:stretch/>
        </p:blipFill>
        <p:spPr>
          <a:xfrm>
            <a:off x="8547100" y="4826000"/>
            <a:ext cx="762000" cy="762000"/>
          </a:xfrm>
          <a:prstGeom prst="rect">
            <a:avLst/>
          </a:prstGeom>
        </p:spPr>
      </p:pic>
      <p:pic>
        <p:nvPicPr>
          <p:cNvPr id="23" name="Image 19" descr="Customer seal"/>
          <p:cNvPicPr>
            <a:picLocks noChangeAspect="1"/>
          </p:cNvPicPr>
          <p:nvPr/>
        </p:nvPicPr>
        <p:blipFill>
          <a:blip r:embed="rId22"/>
          <a:srcRect/>
          <a:stretch/>
        </p:blipFill>
        <p:spPr>
          <a:xfrm>
            <a:off x="9582150" y="4826000"/>
            <a:ext cx="762000" cy="762000"/>
          </a:xfrm>
          <a:prstGeom prst="rect">
            <a:avLst/>
          </a:prstGeom>
        </p:spPr>
      </p:pic>
      <p:pic>
        <p:nvPicPr>
          <p:cNvPr id="24" name="Image 20" descr="Customer seal"/>
          <p:cNvPicPr>
            <a:picLocks noChangeAspect="1"/>
          </p:cNvPicPr>
          <p:nvPr/>
        </p:nvPicPr>
        <p:blipFill>
          <a:blip r:embed="rId23"/>
          <a:srcRect/>
          <a:stretch/>
        </p:blipFill>
        <p:spPr>
          <a:xfrm>
            <a:off x="10617200" y="4826000"/>
            <a:ext cx="762000" cy="7620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7143" b="-7143"/>
          <a:stretch/>
        </p:blipFill>
        <p:spPr>
          <a:xfrm>
            <a:off x="812800" y="355600"/>
            <a:ext cx="1016000" cy="254000"/>
          </a:xfrm>
          <a:prstGeom prst="rect">
            <a:avLst/>
          </a:prstGeom>
        </p:spPr>
      </p:pic>
      <p:sp>
        <p:nvSpPr>
          <p:cNvPr id="3" name="Text 0"/>
          <p:cNvSpPr>
            <a:spLocks noGrp="1"/>
          </p:cNvSpPr>
          <p:nvPr>
            <p:ph type="title"/>
          </p:nvPr>
        </p:nvSpPr>
        <p:spPr>
          <a:xfrm>
            <a:off x="812800" y="889000"/>
            <a:ext cx="10883392" cy="472440"/>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00469C"/>
                </a:solidFill>
                <a:latin typeface="Arial" pitchFamily="34" charset="0"/>
                <a:ea typeface="Arial" pitchFamily="34" charset="-122"/>
                <a:cs typeface="Arial" pitchFamily="34" charset="-120"/>
              </a:rPr>
              <a:t>Trackers &amp; Sharing Have Different Goals</a:t>
            </a:r>
            <a:endParaRPr lang="en-US" sz="3200" dirty="0">
              <a:latin typeface="Arial" charset="0"/>
              <a:ea typeface="Arial" charset="0"/>
              <a:cs typeface="Arial" charset="0"/>
            </a:endParaRPr>
          </a:p>
        </p:txBody>
      </p:sp>
      <p:sp>
        <p:nvSpPr>
          <p:cNvPr id="5" name="Text 2"/>
          <p:cNvSpPr/>
          <p:nvPr/>
        </p:nvSpPr>
        <p:spPr>
          <a:xfrm>
            <a:off x="812800" y="2006600"/>
            <a:ext cx="10883392" cy="346710"/>
          </a:xfrm>
          <a:prstGeom prst="rect">
            <a:avLst/>
          </a:prstGeom>
          <a:noFill/>
          <a:ln/>
        </p:spPr>
        <p:txBody>
          <a:bodyPr wrap="square" lIns="0" tIns="0" rIns="0" bIns="0" rtlCol="0" anchor="t">
            <a:normAutofit/>
          </a:bodyPr>
          <a:lstStyle/>
          <a:p>
            <a:pPr marL="0" indent="0" algn="l">
              <a:lnSpc>
                <a:spcPts val="2530"/>
              </a:lnSpc>
              <a:buNone/>
            </a:pPr>
            <a:r>
              <a:rPr lang="en-US" sz="2200" b="1" dirty="0">
                <a:solidFill>
                  <a:srgbClr val="00469C"/>
                </a:solidFill>
                <a:latin typeface="Arial" pitchFamily="34" charset="0"/>
                <a:ea typeface="Arial" pitchFamily="34" charset="-122"/>
                <a:cs typeface="Arial" pitchFamily="34" charset="-120"/>
              </a:rPr>
              <a:t>ON, or OFF – when does it need to work?</a:t>
            </a:r>
            <a:endParaRPr lang="en-US" sz="2200" dirty="0">
              <a:latin typeface="Arial" charset="0"/>
              <a:ea typeface="Arial" charset="0"/>
              <a:cs typeface="Arial" charset="0"/>
            </a:endParaRPr>
          </a:p>
        </p:txBody>
      </p:sp>
      <p:sp>
        <p:nvSpPr>
          <p:cNvPr id="6" name="Shape 3"/>
          <p:cNvSpPr/>
          <p:nvPr/>
        </p:nvSpPr>
        <p:spPr>
          <a:xfrm>
            <a:off x="812800" y="2603500"/>
            <a:ext cx="5156200" cy="2540000"/>
          </a:xfrm>
          <a:prstGeom prst="rect">
            <a:avLst/>
          </a:prstGeom>
          <a:solidFill>
            <a:srgbClr val="F4F4F6"/>
          </a:solidFill>
          <a:ln/>
        </p:spPr>
        <p:txBody>
          <a:bodyPr/>
          <a:lstStyle/>
          <a:p>
            <a:endParaRPr lang="en-US"/>
          </a:p>
        </p:txBody>
      </p:sp>
      <p:sp>
        <p:nvSpPr>
          <p:cNvPr id="7" name="Shape 4"/>
          <p:cNvSpPr/>
          <p:nvPr/>
        </p:nvSpPr>
        <p:spPr>
          <a:xfrm>
            <a:off x="1117600" y="2908300"/>
            <a:ext cx="762000" cy="762000"/>
          </a:xfrm>
          <a:prstGeom prst="rect">
            <a:avLst/>
          </a:prstGeom>
          <a:solidFill>
            <a:srgbClr val="FFFFFF"/>
          </a:solidFill>
          <a:ln/>
        </p:spPr>
        <p:txBody>
          <a:bodyPr/>
          <a:lstStyle/>
          <a:p>
            <a:endParaRPr lang="en-US"/>
          </a:p>
        </p:txBody>
      </p:sp>
      <p:pic>
        <p:nvPicPr>
          <p:cNvPr id="8" name="Image 1"/>
          <p:cNvPicPr>
            <a:picLocks noChangeAspect="1"/>
          </p:cNvPicPr>
          <p:nvPr/>
        </p:nvPicPr>
        <p:blipFill>
          <a:blip r:embed="rId4"/>
          <a:srcRect/>
          <a:stretch/>
        </p:blipFill>
        <p:spPr>
          <a:xfrm>
            <a:off x="1257300" y="3048000"/>
            <a:ext cx="482600" cy="482600"/>
          </a:xfrm>
          <a:prstGeom prst="rect">
            <a:avLst/>
          </a:prstGeom>
        </p:spPr>
      </p:pic>
      <p:sp>
        <p:nvSpPr>
          <p:cNvPr id="9" name="Text 5"/>
          <p:cNvSpPr/>
          <p:nvPr/>
        </p:nvSpPr>
        <p:spPr>
          <a:xfrm>
            <a:off x="2082800" y="3025141"/>
            <a:ext cx="3688842" cy="223520"/>
          </a:xfrm>
          <a:prstGeom prst="rect">
            <a:avLst/>
          </a:prstGeom>
          <a:noFill/>
          <a:ln/>
        </p:spPr>
        <p:txBody>
          <a:bodyPr wrap="square" lIns="0" tIns="0" rIns="0" bIns="0" rtlCol="0" anchor="t">
            <a:normAutofit/>
          </a:bodyPr>
          <a:lstStyle/>
          <a:p>
            <a:pPr marL="0" indent="0" algn="l">
              <a:lnSpc>
                <a:spcPts val="1560"/>
              </a:lnSpc>
              <a:buNone/>
            </a:pPr>
            <a:r>
              <a:rPr lang="en-US" sz="1300" b="1" dirty="0">
                <a:solidFill>
                  <a:srgbClr val="6B7080"/>
                </a:solidFill>
                <a:latin typeface="Arial" pitchFamily="34" charset="0"/>
                <a:ea typeface="Arial" pitchFamily="34" charset="-122"/>
                <a:cs typeface="Arial" pitchFamily="34" charset="-120"/>
              </a:rPr>
              <a:t>GPS tracker</a:t>
            </a:r>
            <a:endParaRPr lang="en-US" sz="1300" dirty="0">
              <a:latin typeface="Arial" charset="0"/>
              <a:ea typeface="Arial" charset="0"/>
              <a:cs typeface="Arial" charset="0"/>
            </a:endParaRPr>
          </a:p>
        </p:txBody>
      </p:sp>
      <p:sp>
        <p:nvSpPr>
          <p:cNvPr id="10" name="Text 6"/>
          <p:cNvSpPr/>
          <p:nvPr/>
        </p:nvSpPr>
        <p:spPr>
          <a:xfrm>
            <a:off x="2082800" y="3261361"/>
            <a:ext cx="3688842" cy="317500"/>
          </a:xfrm>
          <a:prstGeom prst="rect">
            <a:avLst/>
          </a:prstGeom>
          <a:noFill/>
          <a:ln/>
        </p:spPr>
        <p:txBody>
          <a:bodyPr wrap="square" lIns="0" tIns="0" rIns="0" bIns="0" rtlCol="0" anchor="t">
            <a:normAutofit/>
          </a:bodyPr>
          <a:lstStyle/>
          <a:p>
            <a:pPr marL="0" indent="0" algn="l">
              <a:lnSpc>
                <a:spcPts val="2300"/>
              </a:lnSpc>
              <a:buNone/>
            </a:pPr>
            <a:r>
              <a:rPr lang="en-US" sz="2000" b="1" dirty="0">
                <a:solidFill>
                  <a:srgbClr val="00469C"/>
                </a:solidFill>
                <a:latin typeface="Arial" pitchFamily="34" charset="0"/>
                <a:ea typeface="Arial" pitchFamily="34" charset="-122"/>
                <a:cs typeface="Arial" pitchFamily="34" charset="-120"/>
              </a:rPr>
              <a:t>Misses a beat?</a:t>
            </a:r>
            <a:endParaRPr lang="en-US" sz="2000" dirty="0">
              <a:latin typeface="Arial" charset="0"/>
              <a:ea typeface="Arial" charset="0"/>
              <a:cs typeface="Arial" charset="0"/>
            </a:endParaRPr>
          </a:p>
        </p:txBody>
      </p:sp>
      <p:sp>
        <p:nvSpPr>
          <p:cNvPr id="11" name="Text 7"/>
          <p:cNvSpPr/>
          <p:nvPr/>
        </p:nvSpPr>
        <p:spPr>
          <a:xfrm>
            <a:off x="1117600" y="3848100"/>
            <a:ext cx="4682998" cy="334010"/>
          </a:xfrm>
          <a:prstGeom prst="rect">
            <a:avLst/>
          </a:prstGeom>
          <a:noFill/>
          <a:ln/>
        </p:spPr>
        <p:txBody>
          <a:bodyPr wrap="square" lIns="0" tIns="0" rIns="0" bIns="0" rtlCol="0" anchor="t">
            <a:normAutofit/>
          </a:bodyPr>
          <a:lstStyle/>
          <a:p>
            <a:pPr marL="0" indent="0" algn="l">
              <a:lnSpc>
                <a:spcPts val="2430"/>
              </a:lnSpc>
              <a:buNone/>
            </a:pPr>
            <a:r>
              <a:rPr lang="en-US" sz="1800" dirty="0">
                <a:solidFill>
                  <a:srgbClr val="3C414E"/>
                </a:solidFill>
                <a:latin typeface="Arial" pitchFamily="34" charset="0"/>
                <a:ea typeface="Arial" pitchFamily="34" charset="-122"/>
                <a:cs typeface="Arial" pitchFamily="34" charset="-120"/>
              </a:rPr>
              <a:t>You lose a data point.</a:t>
            </a:r>
            <a:endParaRPr lang="en-US" sz="1800" dirty="0">
              <a:latin typeface="Arial" charset="0"/>
              <a:ea typeface="Arial" charset="0"/>
              <a:cs typeface="Arial" charset="0"/>
            </a:endParaRPr>
          </a:p>
        </p:txBody>
      </p:sp>
      <p:sp>
        <p:nvSpPr>
          <p:cNvPr id="12" name="Shape 8"/>
          <p:cNvSpPr/>
          <p:nvPr/>
        </p:nvSpPr>
        <p:spPr>
          <a:xfrm>
            <a:off x="6223000" y="2603500"/>
            <a:ext cx="5156200" cy="2540000"/>
          </a:xfrm>
          <a:prstGeom prst="rect">
            <a:avLst/>
          </a:prstGeom>
          <a:solidFill>
            <a:srgbClr val="00469C"/>
          </a:solidFill>
          <a:ln/>
        </p:spPr>
        <p:txBody>
          <a:bodyPr/>
          <a:lstStyle/>
          <a:p>
            <a:endParaRPr lang="en-US"/>
          </a:p>
        </p:txBody>
      </p:sp>
      <p:sp>
        <p:nvSpPr>
          <p:cNvPr id="13" name="Shape 9"/>
          <p:cNvSpPr/>
          <p:nvPr/>
        </p:nvSpPr>
        <p:spPr>
          <a:xfrm>
            <a:off x="6527800" y="2908300"/>
            <a:ext cx="762000" cy="762000"/>
          </a:xfrm>
          <a:prstGeom prst="rect">
            <a:avLst/>
          </a:prstGeom>
          <a:solidFill>
            <a:srgbClr val="CCF4EE"/>
          </a:solidFill>
          <a:ln/>
        </p:spPr>
        <p:txBody>
          <a:bodyPr/>
          <a:lstStyle/>
          <a:p>
            <a:endParaRPr lang="en-US"/>
          </a:p>
        </p:txBody>
      </p:sp>
      <p:pic>
        <p:nvPicPr>
          <p:cNvPr id="14" name="Image 2"/>
          <p:cNvPicPr>
            <a:picLocks noChangeAspect="1"/>
          </p:cNvPicPr>
          <p:nvPr/>
        </p:nvPicPr>
        <p:blipFill>
          <a:blip r:embed="rId5"/>
          <a:srcRect/>
          <a:stretch/>
        </p:blipFill>
        <p:spPr>
          <a:xfrm>
            <a:off x="6667500" y="3048000"/>
            <a:ext cx="482600" cy="482600"/>
          </a:xfrm>
          <a:prstGeom prst="rect">
            <a:avLst/>
          </a:prstGeom>
        </p:spPr>
      </p:pic>
      <p:sp>
        <p:nvSpPr>
          <p:cNvPr id="15" name="Text 10"/>
          <p:cNvSpPr/>
          <p:nvPr/>
        </p:nvSpPr>
        <p:spPr>
          <a:xfrm>
            <a:off x="7493000" y="3025141"/>
            <a:ext cx="3688842" cy="223520"/>
          </a:xfrm>
          <a:prstGeom prst="rect">
            <a:avLst/>
          </a:prstGeom>
          <a:noFill/>
          <a:ln/>
        </p:spPr>
        <p:txBody>
          <a:bodyPr wrap="square" lIns="0" tIns="0" rIns="0" bIns="0" rtlCol="0" anchor="t">
            <a:normAutofit/>
          </a:bodyPr>
          <a:lstStyle/>
          <a:p>
            <a:pPr marL="0" indent="0" algn="l">
              <a:lnSpc>
                <a:spcPts val="1560"/>
              </a:lnSpc>
              <a:buNone/>
            </a:pPr>
            <a:r>
              <a:rPr lang="en-US" sz="1300" b="1" dirty="0">
                <a:solidFill>
                  <a:srgbClr val="00C8AA"/>
                </a:solidFill>
                <a:latin typeface="Arial" pitchFamily="34" charset="0"/>
                <a:ea typeface="Arial" pitchFamily="34" charset="-122"/>
                <a:cs typeface="Arial" pitchFamily="34" charset="-120"/>
              </a:rPr>
              <a:t>INVERS</a:t>
            </a:r>
            <a:endParaRPr lang="en-US" sz="1300" dirty="0">
              <a:latin typeface="Arial" charset="0"/>
              <a:ea typeface="Arial" charset="0"/>
              <a:cs typeface="Arial" charset="0"/>
            </a:endParaRPr>
          </a:p>
        </p:txBody>
      </p:sp>
      <p:sp>
        <p:nvSpPr>
          <p:cNvPr id="16" name="Text 11"/>
          <p:cNvSpPr/>
          <p:nvPr/>
        </p:nvSpPr>
        <p:spPr>
          <a:xfrm>
            <a:off x="7493000" y="3261361"/>
            <a:ext cx="3688842" cy="317500"/>
          </a:xfrm>
          <a:prstGeom prst="rect">
            <a:avLst/>
          </a:prstGeom>
          <a:noFill/>
          <a:ln/>
        </p:spPr>
        <p:txBody>
          <a:bodyPr wrap="square" lIns="0" tIns="0" rIns="0" bIns="0" rtlCol="0" anchor="t">
            <a:normAutofit/>
          </a:bodyPr>
          <a:lstStyle/>
          <a:p>
            <a:pPr marL="0" indent="0" algn="l">
              <a:lnSpc>
                <a:spcPts val="2300"/>
              </a:lnSpc>
              <a:buNone/>
            </a:pPr>
            <a:r>
              <a:rPr lang="en-US" sz="2000" b="1" dirty="0">
                <a:solidFill>
                  <a:srgbClr val="FFFFFF"/>
                </a:solidFill>
                <a:latin typeface="Arial" pitchFamily="34" charset="0"/>
                <a:ea typeface="Arial" pitchFamily="34" charset="-122"/>
                <a:cs typeface="Arial" pitchFamily="34" charset="-120"/>
              </a:rPr>
              <a:t>Misses a beat?</a:t>
            </a:r>
            <a:endParaRPr lang="en-US" sz="2000" dirty="0">
              <a:latin typeface="Arial" charset="0"/>
              <a:ea typeface="Arial" charset="0"/>
              <a:cs typeface="Arial" charset="0"/>
            </a:endParaRPr>
          </a:p>
        </p:txBody>
      </p:sp>
      <p:sp>
        <p:nvSpPr>
          <p:cNvPr id="17" name="Text 12"/>
          <p:cNvSpPr/>
          <p:nvPr/>
        </p:nvSpPr>
        <p:spPr>
          <a:xfrm>
            <a:off x="6527800" y="3848100"/>
            <a:ext cx="4682998" cy="334010"/>
          </a:xfrm>
          <a:prstGeom prst="rect">
            <a:avLst/>
          </a:prstGeom>
          <a:noFill/>
          <a:ln/>
        </p:spPr>
        <p:txBody>
          <a:bodyPr wrap="square" lIns="0" tIns="0" rIns="0" bIns="0" rtlCol="0" anchor="t">
            <a:normAutofit/>
          </a:bodyPr>
          <a:lstStyle/>
          <a:p>
            <a:pPr marL="0" indent="0" algn="l">
              <a:lnSpc>
                <a:spcPts val="2430"/>
              </a:lnSpc>
              <a:buNone/>
            </a:pPr>
            <a:r>
              <a:rPr lang="en-US" dirty="0">
                <a:solidFill>
                  <a:srgbClr val="FFFFFF"/>
                </a:solidFill>
                <a:latin typeface="Arial" pitchFamily="34" charset="0"/>
                <a:ea typeface="Arial" charset="0"/>
                <a:cs typeface="Arial" pitchFamily="34" charset="-120"/>
              </a:rPr>
              <a:t>Someone can’t get home.</a:t>
            </a:r>
            <a:endParaRPr lang="en-US" sz="1800" dirty="0">
              <a:latin typeface="Arial" charset="0"/>
              <a:ea typeface="Arial"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par>
                                <p:cTn id="31" presetID="10" presetClass="entr" presetSubtype="0"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0" grpId="0" animBg="1"/>
      <p:bldP spid="11" grpId="0" animBg="1"/>
      <p:bldP spid="12" grpId="0" animBg="1"/>
      <p:bldP spid="13" grpId="0" animBg="1"/>
      <p:bldP spid="15" grpId="0" animBg="1"/>
      <p:bldP spid="16" grpId="0" animBg="1"/>
      <p:bldP spid="1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7143" b="-7143"/>
          <a:stretch/>
        </p:blipFill>
        <p:spPr>
          <a:xfrm>
            <a:off x="812800" y="355600"/>
            <a:ext cx="1016000" cy="254000"/>
          </a:xfrm>
          <a:prstGeom prst="rect">
            <a:avLst/>
          </a:prstGeom>
        </p:spPr>
      </p:pic>
      <p:sp>
        <p:nvSpPr>
          <p:cNvPr id="3" name="Text 0"/>
          <p:cNvSpPr>
            <a:spLocks noGrp="1"/>
          </p:cNvSpPr>
          <p:nvPr>
            <p:ph type="title"/>
          </p:nvPr>
        </p:nvSpPr>
        <p:spPr>
          <a:xfrm>
            <a:off x="812800" y="889000"/>
            <a:ext cx="10883392" cy="472440"/>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00469C"/>
                </a:solidFill>
                <a:latin typeface="Arial" pitchFamily="34" charset="0"/>
                <a:ea typeface="Arial" pitchFamily="34" charset="-122"/>
                <a:cs typeface="Arial" pitchFamily="34" charset="-120"/>
              </a:rPr>
              <a:t>We work with you. Just like Agile.</a:t>
            </a:r>
            <a:endParaRPr lang="en-US" sz="3200" dirty="0">
              <a:latin typeface="Arial" charset="0"/>
              <a:ea typeface="Arial" charset="0"/>
              <a:cs typeface="Arial" charset="0"/>
            </a:endParaRPr>
          </a:p>
        </p:txBody>
      </p:sp>
      <p:sp>
        <p:nvSpPr>
          <p:cNvPr id="4" name="Text 1"/>
          <p:cNvSpPr/>
          <p:nvPr/>
        </p:nvSpPr>
        <p:spPr>
          <a:xfrm>
            <a:off x="812800" y="1409700"/>
            <a:ext cx="10883392" cy="289560"/>
          </a:xfrm>
          <a:prstGeom prst="rect">
            <a:avLst/>
          </a:prstGeom>
          <a:noFill/>
          <a:ln/>
        </p:spPr>
        <p:txBody>
          <a:bodyPr wrap="square" lIns="0" tIns="0" rIns="0" bIns="0" rtlCol="0" anchor="t">
            <a:normAutofit/>
          </a:bodyPr>
          <a:lstStyle/>
          <a:p>
            <a:pPr marL="0" indent="0" algn="l">
              <a:lnSpc>
                <a:spcPts val="2080"/>
              </a:lnSpc>
              <a:buNone/>
            </a:pPr>
            <a:r>
              <a:rPr lang="en-US" sz="1600" b="1" dirty="0">
                <a:solidFill>
                  <a:srgbClr val="00C8AA"/>
                </a:solidFill>
                <a:latin typeface="Arial" pitchFamily="34" charset="0"/>
                <a:ea typeface="Arial" pitchFamily="34" charset="-122"/>
                <a:cs typeface="Arial" pitchFamily="34" charset="-120"/>
              </a:rPr>
              <a:t>That’s why we like working together.</a:t>
            </a:r>
            <a:endParaRPr lang="en-US" sz="1600" dirty="0">
              <a:latin typeface="Arial" charset="0"/>
              <a:ea typeface="Arial" charset="0"/>
              <a:cs typeface="Arial" charset="0"/>
            </a:endParaRPr>
          </a:p>
        </p:txBody>
      </p:sp>
      <p:sp>
        <p:nvSpPr>
          <p:cNvPr id="5" name="Shape 2"/>
          <p:cNvSpPr/>
          <p:nvPr/>
        </p:nvSpPr>
        <p:spPr>
          <a:xfrm>
            <a:off x="812800" y="2032000"/>
            <a:ext cx="4826000" cy="3810000"/>
          </a:xfrm>
          <a:prstGeom prst="rect">
            <a:avLst/>
          </a:prstGeom>
          <a:solidFill>
            <a:srgbClr val="00469C"/>
          </a:solidFill>
          <a:ln/>
        </p:spPr>
        <p:txBody>
          <a:bodyPr/>
          <a:lstStyle/>
          <a:p>
            <a:endParaRPr lang="en-US"/>
          </a:p>
        </p:txBody>
      </p:sp>
      <p:sp>
        <p:nvSpPr>
          <p:cNvPr id="6" name="Text 3"/>
          <p:cNvSpPr/>
          <p:nvPr/>
        </p:nvSpPr>
        <p:spPr>
          <a:xfrm>
            <a:off x="1168400" y="3161348"/>
            <a:ext cx="4238244" cy="269240"/>
          </a:xfrm>
          <a:prstGeom prst="rect">
            <a:avLst/>
          </a:prstGeom>
          <a:noFill/>
          <a:ln/>
        </p:spPr>
        <p:txBody>
          <a:bodyPr wrap="square" lIns="0" tIns="0" rIns="0" bIns="0" rtlCol="0" anchor="t">
            <a:normAutofit/>
          </a:bodyPr>
          <a:lstStyle/>
          <a:p>
            <a:pPr marL="0" indent="0" algn="l">
              <a:lnSpc>
                <a:spcPts val="1920"/>
              </a:lnSpc>
              <a:buNone/>
            </a:pPr>
            <a:r>
              <a:rPr lang="en-US" sz="1600" b="1" dirty="0">
                <a:solidFill>
                  <a:srgbClr val="00C8AA"/>
                </a:solidFill>
                <a:latin typeface="Arial" pitchFamily="34" charset="0"/>
                <a:ea typeface="Arial" pitchFamily="34" charset="-122"/>
                <a:cs typeface="Arial" pitchFamily="34" charset="-120"/>
              </a:rPr>
              <a:t>Our hardware</a:t>
            </a:r>
            <a:endParaRPr lang="en-US" sz="1600" dirty="0">
              <a:latin typeface="Arial" charset="0"/>
              <a:ea typeface="Arial" charset="0"/>
              <a:cs typeface="Arial" charset="0"/>
            </a:endParaRPr>
          </a:p>
        </p:txBody>
      </p:sp>
      <p:sp>
        <p:nvSpPr>
          <p:cNvPr id="7" name="Text 4"/>
          <p:cNvSpPr/>
          <p:nvPr/>
        </p:nvSpPr>
        <p:spPr>
          <a:xfrm>
            <a:off x="1168400" y="3532188"/>
            <a:ext cx="4238244" cy="787400"/>
          </a:xfrm>
          <a:prstGeom prst="rect">
            <a:avLst/>
          </a:prstGeom>
          <a:noFill/>
          <a:ln/>
        </p:spPr>
        <p:txBody>
          <a:bodyPr wrap="square" lIns="0" tIns="0" rIns="0" bIns="0" rtlCol="0" anchor="t">
            <a:normAutofit/>
          </a:bodyPr>
          <a:lstStyle/>
          <a:p>
            <a:pPr marL="0" indent="0" algn="l">
              <a:lnSpc>
                <a:spcPts val="6000"/>
              </a:lnSpc>
              <a:buNone/>
            </a:pPr>
            <a:r>
              <a:rPr lang="en-US" sz="6000" b="1" dirty="0">
                <a:solidFill>
                  <a:srgbClr val="FFFFFF"/>
                </a:solidFill>
                <a:latin typeface="Arial" pitchFamily="34" charset="0"/>
                <a:ea typeface="Arial" pitchFamily="34" charset="-122"/>
                <a:cs typeface="Arial" pitchFamily="34" charset="-120"/>
              </a:rPr>
              <a:t>Lifetime</a:t>
            </a:r>
            <a:endParaRPr lang="en-US" sz="6000" dirty="0">
              <a:latin typeface="Arial" charset="0"/>
              <a:ea typeface="Arial" charset="0"/>
              <a:cs typeface="Arial" charset="0"/>
            </a:endParaRPr>
          </a:p>
        </p:txBody>
      </p:sp>
      <p:sp>
        <p:nvSpPr>
          <p:cNvPr id="8" name="Text 5"/>
          <p:cNvSpPr/>
          <p:nvPr/>
        </p:nvSpPr>
        <p:spPr>
          <a:xfrm>
            <a:off x="1168400" y="4421188"/>
            <a:ext cx="4238244" cy="316865"/>
          </a:xfrm>
          <a:prstGeom prst="rect">
            <a:avLst/>
          </a:prstGeom>
          <a:noFill/>
          <a:ln/>
        </p:spPr>
        <p:txBody>
          <a:bodyPr wrap="square" lIns="0" tIns="0" rIns="0" bIns="0" rtlCol="0" anchor="t">
            <a:normAutofit/>
          </a:bodyPr>
          <a:lstStyle/>
          <a:p>
            <a:pPr marL="0" indent="0" algn="l">
              <a:lnSpc>
                <a:spcPts val="2295"/>
              </a:lnSpc>
              <a:buNone/>
            </a:pPr>
            <a:r>
              <a:rPr lang="en-US" sz="1700" dirty="0">
                <a:solidFill>
                  <a:srgbClr val="FFFFFF"/>
                </a:solidFill>
                <a:latin typeface="Arial" pitchFamily="34" charset="0"/>
                <a:ea typeface="Arial" pitchFamily="34" charset="-122"/>
                <a:cs typeface="Arial" pitchFamily="34" charset="-120"/>
              </a:rPr>
              <a:t>warranty</a:t>
            </a:r>
            <a:endParaRPr lang="en-US" sz="1700" dirty="0">
              <a:latin typeface="Arial" charset="0"/>
              <a:ea typeface="Arial" charset="0"/>
              <a:cs typeface="Arial" charset="0"/>
            </a:endParaRPr>
          </a:p>
        </p:txBody>
      </p:sp>
      <p:sp>
        <p:nvSpPr>
          <p:cNvPr id="9" name="Shape 6"/>
          <p:cNvSpPr/>
          <p:nvPr/>
        </p:nvSpPr>
        <p:spPr>
          <a:xfrm>
            <a:off x="6146800" y="2159000"/>
            <a:ext cx="762000" cy="762000"/>
          </a:xfrm>
          <a:prstGeom prst="rect">
            <a:avLst/>
          </a:prstGeom>
          <a:solidFill>
            <a:srgbClr val="CCF4EE"/>
          </a:solidFill>
          <a:ln/>
        </p:spPr>
        <p:txBody>
          <a:bodyPr/>
          <a:lstStyle/>
          <a:p>
            <a:endParaRPr lang="en-US"/>
          </a:p>
        </p:txBody>
      </p:sp>
      <p:pic>
        <p:nvPicPr>
          <p:cNvPr id="10" name="Image 1" descr="Users"/>
          <p:cNvPicPr>
            <a:picLocks noChangeAspect="1"/>
          </p:cNvPicPr>
          <p:nvPr/>
        </p:nvPicPr>
        <p:blipFill>
          <a:blip r:embed="rId4"/>
          <a:srcRect/>
          <a:stretch/>
        </p:blipFill>
        <p:spPr>
          <a:xfrm>
            <a:off x="6299200" y="2311400"/>
            <a:ext cx="457200" cy="457200"/>
          </a:xfrm>
          <a:prstGeom prst="rect">
            <a:avLst/>
          </a:prstGeom>
        </p:spPr>
      </p:pic>
      <p:sp>
        <p:nvSpPr>
          <p:cNvPr id="11" name="Text 7"/>
          <p:cNvSpPr/>
          <p:nvPr/>
        </p:nvSpPr>
        <p:spPr>
          <a:xfrm>
            <a:off x="7112000" y="2159000"/>
            <a:ext cx="4395216"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Customers Experience</a:t>
            </a:r>
            <a:endParaRPr lang="en-US" sz="1800" dirty="0">
              <a:latin typeface="Arial" charset="0"/>
              <a:ea typeface="Arial" charset="0"/>
              <a:cs typeface="Arial" charset="0"/>
            </a:endParaRPr>
          </a:p>
        </p:txBody>
      </p:sp>
      <p:sp>
        <p:nvSpPr>
          <p:cNvPr id="12" name="Text 8"/>
          <p:cNvSpPr/>
          <p:nvPr/>
        </p:nvSpPr>
        <p:spPr>
          <a:xfrm>
            <a:off x="7112000" y="2484121"/>
            <a:ext cx="4395216" cy="265430"/>
          </a:xfrm>
          <a:prstGeom prst="rect">
            <a:avLst/>
          </a:prstGeom>
          <a:noFill/>
          <a:ln/>
        </p:spPr>
        <p:txBody>
          <a:bodyPr wrap="square" lIns="0" tIns="0" rIns="0" bIns="0" rtlCol="0" anchor="t">
            <a:normAutofit/>
          </a:bodyPr>
          <a:lstStyle/>
          <a:p>
            <a:pPr marL="0" indent="0" algn="l">
              <a:lnSpc>
                <a:spcPts val="1890"/>
              </a:lnSpc>
              <a:buNone/>
            </a:pPr>
            <a:r>
              <a:rPr lang="en-US" sz="1400" dirty="0">
                <a:solidFill>
                  <a:srgbClr val="3C414E"/>
                </a:solidFill>
                <a:latin typeface="Arial" pitchFamily="34" charset="0"/>
                <a:ea typeface="Arial" pitchFamily="34" charset="-122"/>
                <a:cs typeface="Arial" pitchFamily="34" charset="-120"/>
              </a:rPr>
              <a:t>If the end user isn't happy, neither are we.</a:t>
            </a:r>
            <a:endParaRPr lang="en-US" sz="1400" dirty="0">
              <a:latin typeface="Arial" charset="0"/>
              <a:ea typeface="Arial" charset="0"/>
              <a:cs typeface="Arial" charset="0"/>
            </a:endParaRPr>
          </a:p>
        </p:txBody>
      </p:sp>
      <p:sp>
        <p:nvSpPr>
          <p:cNvPr id="13" name="Shape 9"/>
          <p:cNvSpPr/>
          <p:nvPr/>
        </p:nvSpPr>
        <p:spPr>
          <a:xfrm>
            <a:off x="6146800" y="3429000"/>
            <a:ext cx="762000" cy="762000"/>
          </a:xfrm>
          <a:prstGeom prst="rect">
            <a:avLst/>
          </a:prstGeom>
          <a:solidFill>
            <a:srgbClr val="CCF4EE"/>
          </a:solidFill>
          <a:ln/>
        </p:spPr>
        <p:txBody>
          <a:bodyPr/>
          <a:lstStyle/>
          <a:p>
            <a:endParaRPr lang="en-US"/>
          </a:p>
        </p:txBody>
      </p:sp>
      <p:pic>
        <p:nvPicPr>
          <p:cNvPr id="14" name="Image 2" descr="Lightbulb"/>
          <p:cNvPicPr>
            <a:picLocks noChangeAspect="1"/>
          </p:cNvPicPr>
          <p:nvPr/>
        </p:nvPicPr>
        <p:blipFill>
          <a:blip r:embed="rId5"/>
          <a:srcRect/>
          <a:stretch/>
        </p:blipFill>
        <p:spPr>
          <a:xfrm>
            <a:off x="6299200" y="3581400"/>
            <a:ext cx="457200" cy="457200"/>
          </a:xfrm>
          <a:prstGeom prst="rect">
            <a:avLst/>
          </a:prstGeom>
        </p:spPr>
      </p:pic>
      <p:sp>
        <p:nvSpPr>
          <p:cNvPr id="15" name="Text 10"/>
          <p:cNvSpPr/>
          <p:nvPr/>
        </p:nvSpPr>
        <p:spPr>
          <a:xfrm>
            <a:off x="7112000" y="3429000"/>
            <a:ext cx="4395216"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Our best ideas come from you</a:t>
            </a:r>
            <a:endParaRPr lang="en-US" sz="1800" dirty="0">
              <a:latin typeface="Arial" charset="0"/>
              <a:ea typeface="Arial" charset="0"/>
              <a:cs typeface="Arial" charset="0"/>
            </a:endParaRPr>
          </a:p>
        </p:txBody>
      </p:sp>
      <p:sp>
        <p:nvSpPr>
          <p:cNvPr id="16" name="Text 11"/>
          <p:cNvSpPr/>
          <p:nvPr/>
        </p:nvSpPr>
        <p:spPr>
          <a:xfrm>
            <a:off x="7112000" y="3754121"/>
            <a:ext cx="4395216" cy="265430"/>
          </a:xfrm>
          <a:prstGeom prst="rect">
            <a:avLst/>
          </a:prstGeom>
          <a:noFill/>
          <a:ln/>
        </p:spPr>
        <p:txBody>
          <a:bodyPr wrap="square" lIns="0" tIns="0" rIns="0" bIns="0" rtlCol="0" anchor="t">
            <a:normAutofit/>
          </a:bodyPr>
          <a:lstStyle/>
          <a:p>
            <a:pPr marL="0" indent="0" algn="l">
              <a:lnSpc>
                <a:spcPts val="1890"/>
              </a:lnSpc>
              <a:buNone/>
            </a:pPr>
            <a:r>
              <a:rPr lang="en-US" sz="1400" dirty="0">
                <a:solidFill>
                  <a:srgbClr val="3C414E"/>
                </a:solidFill>
                <a:latin typeface="Arial" pitchFamily="34" charset="0"/>
                <a:ea typeface="Arial" pitchFamily="34" charset="-122"/>
                <a:cs typeface="Arial" pitchFamily="34" charset="-120"/>
              </a:rPr>
              <a:t>Customers ask. We build it.</a:t>
            </a:r>
            <a:endParaRPr lang="en-US" sz="1400" dirty="0">
              <a:latin typeface="Arial" charset="0"/>
              <a:ea typeface="Arial" charset="0"/>
              <a:cs typeface="Arial" charset="0"/>
            </a:endParaRPr>
          </a:p>
        </p:txBody>
      </p:sp>
      <p:sp>
        <p:nvSpPr>
          <p:cNvPr id="17" name="Shape 12"/>
          <p:cNvSpPr/>
          <p:nvPr/>
        </p:nvSpPr>
        <p:spPr>
          <a:xfrm>
            <a:off x="6146800" y="4699000"/>
            <a:ext cx="762000" cy="762000"/>
          </a:xfrm>
          <a:prstGeom prst="rect">
            <a:avLst/>
          </a:prstGeom>
          <a:solidFill>
            <a:srgbClr val="CCF4EE"/>
          </a:solidFill>
          <a:ln/>
        </p:spPr>
        <p:txBody>
          <a:bodyPr/>
          <a:lstStyle/>
          <a:p>
            <a:endParaRPr lang="en-US"/>
          </a:p>
        </p:txBody>
      </p:sp>
      <p:pic>
        <p:nvPicPr>
          <p:cNvPr id="18" name="Image 3" descr="Chat"/>
          <p:cNvPicPr>
            <a:picLocks noChangeAspect="1"/>
          </p:cNvPicPr>
          <p:nvPr/>
        </p:nvPicPr>
        <p:blipFill>
          <a:blip r:embed="rId6"/>
          <a:srcRect/>
          <a:stretch/>
        </p:blipFill>
        <p:spPr>
          <a:xfrm>
            <a:off x="6299200" y="4851400"/>
            <a:ext cx="457200" cy="457200"/>
          </a:xfrm>
          <a:prstGeom prst="rect">
            <a:avLst/>
          </a:prstGeom>
        </p:spPr>
      </p:pic>
      <p:sp>
        <p:nvSpPr>
          <p:cNvPr id="19" name="Text 13"/>
          <p:cNvSpPr/>
          <p:nvPr/>
        </p:nvSpPr>
        <p:spPr>
          <a:xfrm>
            <a:off x="7112000" y="4699000"/>
            <a:ext cx="4395216"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Support</a:t>
            </a:r>
            <a:endParaRPr lang="en-US" sz="1800" dirty="0">
              <a:latin typeface="Arial" charset="0"/>
              <a:ea typeface="Arial" charset="0"/>
              <a:cs typeface="Arial" charset="0"/>
            </a:endParaRPr>
          </a:p>
        </p:txBody>
      </p:sp>
      <p:sp>
        <p:nvSpPr>
          <p:cNvPr id="20" name="Text 14"/>
          <p:cNvSpPr/>
          <p:nvPr/>
        </p:nvSpPr>
        <p:spPr>
          <a:xfrm>
            <a:off x="7112000" y="5024121"/>
            <a:ext cx="4395216" cy="265430"/>
          </a:xfrm>
          <a:prstGeom prst="rect">
            <a:avLst/>
          </a:prstGeom>
          <a:noFill/>
          <a:ln/>
        </p:spPr>
        <p:txBody>
          <a:bodyPr wrap="square" lIns="0" tIns="0" rIns="0" bIns="0" rtlCol="0" anchor="t">
            <a:normAutofit/>
          </a:bodyPr>
          <a:lstStyle/>
          <a:p>
            <a:pPr marL="0" indent="0" algn="l">
              <a:lnSpc>
                <a:spcPts val="1890"/>
              </a:lnSpc>
              <a:buNone/>
            </a:pPr>
            <a:r>
              <a:rPr lang="en-US" sz="1400" dirty="0">
                <a:solidFill>
                  <a:srgbClr val="3C414E"/>
                </a:solidFill>
                <a:latin typeface="Arial" pitchFamily="34" charset="0"/>
                <a:ea typeface="Arial" pitchFamily="34" charset="-122"/>
                <a:cs typeface="Arial" pitchFamily="34" charset="-120"/>
              </a:rPr>
              <a:t>Through pilots, installs, and scaling.</a:t>
            </a:r>
            <a:endParaRPr lang="en-US" sz="1400" dirty="0">
              <a:latin typeface="Arial" charset="0"/>
              <a:ea typeface="Arial"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10" presetClass="entr" presetSubtype="0" fill="hold"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par>
                                <p:cTn id="36" presetID="10" presetClass="entr" presetSubtype="0"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3" grpId="0" animBg="1"/>
      <p:bldP spid="15" grpId="0" animBg="1"/>
      <p:bldP spid="16" grpId="0" animBg="1"/>
      <p:bldP spid="17" grpId="0" animBg="1"/>
      <p:bldP spid="19" grpId="0" animBg="1"/>
      <p:bldP spid="2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7143" b="-7143"/>
          <a:stretch/>
        </p:blipFill>
        <p:spPr>
          <a:xfrm>
            <a:off x="812800" y="355600"/>
            <a:ext cx="1016000" cy="254000"/>
          </a:xfrm>
          <a:prstGeom prst="rect">
            <a:avLst/>
          </a:prstGeom>
        </p:spPr>
      </p:pic>
      <p:sp>
        <p:nvSpPr>
          <p:cNvPr id="3" name="Text 0"/>
          <p:cNvSpPr>
            <a:spLocks noGrp="1"/>
          </p:cNvSpPr>
          <p:nvPr>
            <p:ph type="title"/>
          </p:nvPr>
        </p:nvSpPr>
        <p:spPr>
          <a:xfrm>
            <a:off x="812800" y="889000"/>
            <a:ext cx="10883392" cy="472440"/>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00469C"/>
                </a:solidFill>
                <a:latin typeface="Arial" pitchFamily="34" charset="0"/>
                <a:ea typeface="Arial" pitchFamily="34" charset="-122"/>
                <a:cs typeface="Arial" pitchFamily="34" charset="-120"/>
              </a:rPr>
              <a:t>Five questions</a:t>
            </a:r>
            <a:endParaRPr lang="en-US" sz="3200" dirty="0">
              <a:latin typeface="Arial" charset="0"/>
              <a:ea typeface="Arial" charset="0"/>
              <a:cs typeface="Arial" charset="0"/>
            </a:endParaRPr>
          </a:p>
        </p:txBody>
      </p:sp>
      <p:sp>
        <p:nvSpPr>
          <p:cNvPr id="4" name="Text 1"/>
          <p:cNvSpPr/>
          <p:nvPr/>
        </p:nvSpPr>
        <p:spPr>
          <a:xfrm>
            <a:off x="812800" y="1409700"/>
            <a:ext cx="10883392" cy="289560"/>
          </a:xfrm>
          <a:prstGeom prst="rect">
            <a:avLst/>
          </a:prstGeom>
          <a:noFill/>
          <a:ln/>
        </p:spPr>
        <p:txBody>
          <a:bodyPr wrap="square" lIns="0" tIns="0" rIns="0" bIns="0" rtlCol="0" anchor="t">
            <a:normAutofit/>
          </a:bodyPr>
          <a:lstStyle/>
          <a:p>
            <a:pPr marL="0" indent="0" algn="l">
              <a:lnSpc>
                <a:spcPts val="2080"/>
              </a:lnSpc>
              <a:buNone/>
            </a:pPr>
            <a:r>
              <a:rPr lang="en-US" sz="1600" b="1" dirty="0">
                <a:solidFill>
                  <a:srgbClr val="00C8AA"/>
                </a:solidFill>
                <a:latin typeface="Arial" pitchFamily="34" charset="0"/>
                <a:ea typeface="Arial" pitchFamily="34" charset="-122"/>
                <a:cs typeface="Arial" pitchFamily="34" charset="-120"/>
              </a:rPr>
              <a:t>What everyone asks about keyless.</a:t>
            </a:r>
            <a:endParaRPr lang="en-US" sz="1600" dirty="0">
              <a:latin typeface="Arial" charset="0"/>
              <a:ea typeface="Arial" charset="0"/>
              <a:cs typeface="Arial" charset="0"/>
            </a:endParaRPr>
          </a:p>
        </p:txBody>
      </p:sp>
      <p:sp>
        <p:nvSpPr>
          <p:cNvPr id="5" name="Shape 2"/>
          <p:cNvSpPr/>
          <p:nvPr/>
        </p:nvSpPr>
        <p:spPr>
          <a:xfrm>
            <a:off x="812800" y="2032000"/>
            <a:ext cx="1949450" cy="3302000"/>
          </a:xfrm>
          <a:prstGeom prst="rect">
            <a:avLst/>
          </a:prstGeom>
          <a:solidFill>
            <a:srgbClr val="F4F4F6"/>
          </a:solidFill>
          <a:ln/>
        </p:spPr>
        <p:txBody>
          <a:bodyPr/>
          <a:lstStyle/>
          <a:p>
            <a:endParaRPr lang="en-US"/>
          </a:p>
        </p:txBody>
      </p:sp>
      <p:sp>
        <p:nvSpPr>
          <p:cNvPr id="6" name="Shape 3"/>
          <p:cNvSpPr/>
          <p:nvPr/>
        </p:nvSpPr>
        <p:spPr>
          <a:xfrm>
            <a:off x="990600" y="2286000"/>
            <a:ext cx="762000" cy="762000"/>
          </a:xfrm>
          <a:prstGeom prst="rect">
            <a:avLst/>
          </a:prstGeom>
          <a:solidFill>
            <a:srgbClr val="CCF4EE"/>
          </a:solidFill>
          <a:ln/>
        </p:spPr>
        <p:txBody>
          <a:bodyPr/>
          <a:lstStyle/>
          <a:p>
            <a:endParaRPr lang="en-US"/>
          </a:p>
        </p:txBody>
      </p:sp>
      <p:pic>
        <p:nvPicPr>
          <p:cNvPr id="7" name="Image 1"/>
          <p:cNvPicPr>
            <a:picLocks noChangeAspect="1"/>
          </p:cNvPicPr>
          <p:nvPr/>
        </p:nvPicPr>
        <p:blipFill>
          <a:blip r:embed="rId4"/>
          <a:srcRect/>
          <a:stretch/>
        </p:blipFill>
        <p:spPr>
          <a:xfrm>
            <a:off x="1130300" y="2425700"/>
            <a:ext cx="482600" cy="482600"/>
          </a:xfrm>
          <a:prstGeom prst="rect">
            <a:avLst/>
          </a:prstGeom>
        </p:spPr>
      </p:pic>
      <p:sp>
        <p:nvSpPr>
          <p:cNvPr id="8" name="Text 4"/>
          <p:cNvSpPr/>
          <p:nvPr/>
        </p:nvSpPr>
        <p:spPr>
          <a:xfrm>
            <a:off x="990600" y="3200400"/>
            <a:ext cx="1644650" cy="292100"/>
          </a:xfrm>
          <a:prstGeom prst="rect">
            <a:avLst/>
          </a:prstGeom>
          <a:noFill/>
          <a:ln/>
        </p:spPr>
        <p:txBody>
          <a:bodyPr wrap="square" lIns="0" tIns="0" rIns="0" bIns="0" rtlCol="0" anchor="t">
            <a:normAutofit/>
          </a:bodyPr>
          <a:lstStyle/>
          <a:p>
            <a:pPr marL="0" indent="0" algn="l">
              <a:lnSpc>
                <a:spcPts val="2100"/>
              </a:lnSpc>
              <a:buNone/>
            </a:pPr>
            <a:r>
              <a:rPr lang="en-US" sz="1500" b="1" dirty="0">
                <a:solidFill>
                  <a:srgbClr val="00C8AA"/>
                </a:solidFill>
                <a:latin typeface="Arial" pitchFamily="34" charset="0"/>
                <a:ea typeface="Arial" pitchFamily="34" charset="-122"/>
                <a:cs typeface="Arial" pitchFamily="34" charset="-120"/>
              </a:rPr>
              <a:t>01</a:t>
            </a:r>
            <a:endParaRPr lang="en-US" sz="1500" dirty="0">
              <a:latin typeface="Arial" charset="0"/>
              <a:ea typeface="Arial" charset="0"/>
              <a:cs typeface="Arial" charset="0"/>
            </a:endParaRPr>
          </a:p>
        </p:txBody>
      </p:sp>
      <p:sp>
        <p:nvSpPr>
          <p:cNvPr id="9" name="Text 5"/>
          <p:cNvSpPr/>
          <p:nvPr/>
        </p:nvSpPr>
        <p:spPr>
          <a:xfrm>
            <a:off x="990600" y="3619500"/>
            <a:ext cx="1644650" cy="551180"/>
          </a:xfrm>
          <a:prstGeom prst="rect">
            <a:avLst/>
          </a:prstGeom>
          <a:noFill/>
          <a:ln/>
        </p:spPr>
        <p:txBody>
          <a:bodyPr wrap="square" lIns="0" tIns="0" rIns="0" bIns="0" rtlCol="0" anchor="t">
            <a:normAutofit/>
          </a:bodyPr>
          <a:lstStyle/>
          <a:p>
            <a:pPr marL="0" indent="0" algn="l">
              <a:lnSpc>
                <a:spcPts val="2070"/>
              </a:lnSpc>
              <a:buNone/>
            </a:pPr>
            <a:r>
              <a:rPr lang="en-US" sz="1800" b="1" dirty="0">
                <a:solidFill>
                  <a:srgbClr val="00469C"/>
                </a:solidFill>
                <a:latin typeface="Arial" pitchFamily="34" charset="0"/>
                <a:ea typeface="Arial" pitchFamily="34" charset="-122"/>
                <a:cs typeface="Arial" pitchFamily="34" charset="-120"/>
              </a:rPr>
              <a:t>Will it work in my vehicle?</a:t>
            </a:r>
            <a:endParaRPr lang="en-US" sz="1800" dirty="0">
              <a:latin typeface="Arial" charset="0"/>
              <a:ea typeface="Arial" charset="0"/>
              <a:cs typeface="Arial" charset="0"/>
            </a:endParaRPr>
          </a:p>
        </p:txBody>
      </p:sp>
      <p:sp>
        <p:nvSpPr>
          <p:cNvPr id="10" name="Shape 6"/>
          <p:cNvSpPr/>
          <p:nvPr/>
        </p:nvSpPr>
        <p:spPr>
          <a:xfrm>
            <a:off x="2965450" y="2032000"/>
            <a:ext cx="1949450" cy="3302000"/>
          </a:xfrm>
          <a:prstGeom prst="rect">
            <a:avLst/>
          </a:prstGeom>
          <a:solidFill>
            <a:srgbClr val="F4F4F6"/>
          </a:solidFill>
          <a:ln/>
        </p:spPr>
        <p:txBody>
          <a:bodyPr/>
          <a:lstStyle/>
          <a:p>
            <a:endParaRPr lang="en-US"/>
          </a:p>
        </p:txBody>
      </p:sp>
      <p:sp>
        <p:nvSpPr>
          <p:cNvPr id="11" name="Shape 7"/>
          <p:cNvSpPr/>
          <p:nvPr/>
        </p:nvSpPr>
        <p:spPr>
          <a:xfrm>
            <a:off x="3143250" y="2286000"/>
            <a:ext cx="762000" cy="762000"/>
          </a:xfrm>
          <a:prstGeom prst="rect">
            <a:avLst/>
          </a:prstGeom>
          <a:solidFill>
            <a:srgbClr val="CCF4EE"/>
          </a:solidFill>
          <a:ln/>
        </p:spPr>
        <p:txBody>
          <a:bodyPr/>
          <a:lstStyle/>
          <a:p>
            <a:endParaRPr lang="en-US"/>
          </a:p>
        </p:txBody>
      </p:sp>
      <p:pic>
        <p:nvPicPr>
          <p:cNvPr id="12" name="Image 2" descr="Lightning"/>
          <p:cNvPicPr>
            <a:picLocks noChangeAspect="1"/>
          </p:cNvPicPr>
          <p:nvPr/>
        </p:nvPicPr>
        <p:blipFill>
          <a:blip r:embed="rId5"/>
          <a:srcRect/>
          <a:stretch/>
        </p:blipFill>
        <p:spPr>
          <a:xfrm>
            <a:off x="3295650" y="2438400"/>
            <a:ext cx="457200" cy="457200"/>
          </a:xfrm>
          <a:prstGeom prst="rect">
            <a:avLst/>
          </a:prstGeom>
        </p:spPr>
      </p:pic>
      <p:sp>
        <p:nvSpPr>
          <p:cNvPr id="13" name="Text 8"/>
          <p:cNvSpPr/>
          <p:nvPr/>
        </p:nvSpPr>
        <p:spPr>
          <a:xfrm>
            <a:off x="3143250" y="3200400"/>
            <a:ext cx="1644650" cy="292100"/>
          </a:xfrm>
          <a:prstGeom prst="rect">
            <a:avLst/>
          </a:prstGeom>
          <a:noFill/>
          <a:ln/>
        </p:spPr>
        <p:txBody>
          <a:bodyPr wrap="square" lIns="0" tIns="0" rIns="0" bIns="0" rtlCol="0" anchor="t">
            <a:normAutofit/>
          </a:bodyPr>
          <a:lstStyle/>
          <a:p>
            <a:pPr marL="0" indent="0" algn="l">
              <a:lnSpc>
                <a:spcPts val="2100"/>
              </a:lnSpc>
              <a:buNone/>
            </a:pPr>
            <a:r>
              <a:rPr lang="en-US" sz="1500" b="1" dirty="0">
                <a:solidFill>
                  <a:srgbClr val="00C8AA"/>
                </a:solidFill>
                <a:latin typeface="Arial" pitchFamily="34" charset="0"/>
                <a:ea typeface="Arial" pitchFamily="34" charset="-122"/>
                <a:cs typeface="Arial" pitchFamily="34" charset="-120"/>
              </a:rPr>
              <a:t>02</a:t>
            </a:r>
            <a:endParaRPr lang="en-US" sz="1500" dirty="0">
              <a:latin typeface="Arial" charset="0"/>
              <a:ea typeface="Arial" charset="0"/>
              <a:cs typeface="Arial" charset="0"/>
            </a:endParaRPr>
          </a:p>
        </p:txBody>
      </p:sp>
      <p:sp>
        <p:nvSpPr>
          <p:cNvPr id="14" name="Text 9"/>
          <p:cNvSpPr/>
          <p:nvPr/>
        </p:nvSpPr>
        <p:spPr>
          <a:xfrm>
            <a:off x="3143250" y="3619500"/>
            <a:ext cx="1644650" cy="551180"/>
          </a:xfrm>
          <a:prstGeom prst="rect">
            <a:avLst/>
          </a:prstGeom>
          <a:noFill/>
          <a:ln/>
        </p:spPr>
        <p:txBody>
          <a:bodyPr wrap="square" lIns="0" tIns="0" rIns="0" bIns="0" rtlCol="0" anchor="t">
            <a:normAutofit/>
          </a:bodyPr>
          <a:lstStyle/>
          <a:p>
            <a:pPr marL="0" indent="0" algn="l">
              <a:lnSpc>
                <a:spcPts val="2070"/>
              </a:lnSpc>
              <a:buNone/>
            </a:pPr>
            <a:r>
              <a:rPr lang="en-US" sz="1800" b="1" dirty="0">
                <a:solidFill>
                  <a:srgbClr val="00469C"/>
                </a:solidFill>
                <a:latin typeface="Arial" pitchFamily="34" charset="0"/>
                <a:ea typeface="Arial" pitchFamily="34" charset="-122"/>
                <a:cs typeface="Arial" pitchFamily="34" charset="-120"/>
              </a:rPr>
              <a:t>Will it drain the battery?</a:t>
            </a:r>
            <a:endParaRPr lang="en-US" sz="1800" dirty="0">
              <a:latin typeface="Arial" charset="0"/>
              <a:ea typeface="Arial" charset="0"/>
              <a:cs typeface="Arial" charset="0"/>
            </a:endParaRPr>
          </a:p>
        </p:txBody>
      </p:sp>
      <p:sp>
        <p:nvSpPr>
          <p:cNvPr id="15" name="Shape 10"/>
          <p:cNvSpPr/>
          <p:nvPr/>
        </p:nvSpPr>
        <p:spPr>
          <a:xfrm>
            <a:off x="5118100" y="2032000"/>
            <a:ext cx="1949450" cy="3302000"/>
          </a:xfrm>
          <a:prstGeom prst="rect">
            <a:avLst/>
          </a:prstGeom>
          <a:solidFill>
            <a:srgbClr val="F4F4F6"/>
          </a:solidFill>
          <a:ln/>
        </p:spPr>
        <p:txBody>
          <a:bodyPr/>
          <a:lstStyle/>
          <a:p>
            <a:endParaRPr lang="en-US"/>
          </a:p>
        </p:txBody>
      </p:sp>
      <p:sp>
        <p:nvSpPr>
          <p:cNvPr id="16" name="Shape 11"/>
          <p:cNvSpPr/>
          <p:nvPr/>
        </p:nvSpPr>
        <p:spPr>
          <a:xfrm>
            <a:off x="5295900" y="2286000"/>
            <a:ext cx="762000" cy="762000"/>
          </a:xfrm>
          <a:prstGeom prst="rect">
            <a:avLst/>
          </a:prstGeom>
          <a:solidFill>
            <a:srgbClr val="CCF4EE"/>
          </a:solidFill>
          <a:ln/>
        </p:spPr>
        <p:txBody>
          <a:bodyPr/>
          <a:lstStyle/>
          <a:p>
            <a:endParaRPr lang="en-US"/>
          </a:p>
        </p:txBody>
      </p:sp>
      <p:pic>
        <p:nvPicPr>
          <p:cNvPr id="17" name="Image 3"/>
          <p:cNvPicPr>
            <a:picLocks noChangeAspect="1"/>
          </p:cNvPicPr>
          <p:nvPr/>
        </p:nvPicPr>
        <p:blipFill>
          <a:blip r:embed="rId6"/>
          <a:srcRect/>
          <a:stretch/>
        </p:blipFill>
        <p:spPr>
          <a:xfrm>
            <a:off x="5435600" y="2425700"/>
            <a:ext cx="482600" cy="482600"/>
          </a:xfrm>
          <a:prstGeom prst="rect">
            <a:avLst/>
          </a:prstGeom>
        </p:spPr>
      </p:pic>
      <p:sp>
        <p:nvSpPr>
          <p:cNvPr id="18" name="Text 12"/>
          <p:cNvSpPr/>
          <p:nvPr/>
        </p:nvSpPr>
        <p:spPr>
          <a:xfrm>
            <a:off x="5295900" y="3200400"/>
            <a:ext cx="1644650" cy="292100"/>
          </a:xfrm>
          <a:prstGeom prst="rect">
            <a:avLst/>
          </a:prstGeom>
          <a:noFill/>
          <a:ln/>
        </p:spPr>
        <p:txBody>
          <a:bodyPr wrap="square" lIns="0" tIns="0" rIns="0" bIns="0" rtlCol="0" anchor="t">
            <a:normAutofit/>
          </a:bodyPr>
          <a:lstStyle/>
          <a:p>
            <a:pPr marL="0" indent="0" algn="l">
              <a:lnSpc>
                <a:spcPts val="2100"/>
              </a:lnSpc>
              <a:buNone/>
            </a:pPr>
            <a:r>
              <a:rPr lang="en-US" sz="1500" b="1" dirty="0">
                <a:solidFill>
                  <a:srgbClr val="00C8AA"/>
                </a:solidFill>
                <a:latin typeface="Arial" pitchFamily="34" charset="0"/>
                <a:ea typeface="Arial" pitchFamily="34" charset="-122"/>
                <a:cs typeface="Arial" pitchFamily="34" charset="-120"/>
              </a:rPr>
              <a:t>03</a:t>
            </a:r>
            <a:endParaRPr lang="en-US" sz="1500" dirty="0">
              <a:latin typeface="Arial" charset="0"/>
              <a:ea typeface="Arial" charset="0"/>
              <a:cs typeface="Arial" charset="0"/>
            </a:endParaRPr>
          </a:p>
        </p:txBody>
      </p:sp>
      <p:sp>
        <p:nvSpPr>
          <p:cNvPr id="19" name="Text 13"/>
          <p:cNvSpPr/>
          <p:nvPr/>
        </p:nvSpPr>
        <p:spPr>
          <a:xfrm>
            <a:off x="5295900" y="3619500"/>
            <a:ext cx="1644650" cy="551180"/>
          </a:xfrm>
          <a:prstGeom prst="rect">
            <a:avLst/>
          </a:prstGeom>
          <a:noFill/>
          <a:ln/>
        </p:spPr>
        <p:txBody>
          <a:bodyPr wrap="square" lIns="0" tIns="0" rIns="0" bIns="0" rtlCol="0" anchor="t">
            <a:normAutofit/>
          </a:bodyPr>
          <a:lstStyle/>
          <a:p>
            <a:pPr marL="0" indent="0" algn="l">
              <a:lnSpc>
                <a:spcPts val="2070"/>
              </a:lnSpc>
              <a:buNone/>
            </a:pPr>
            <a:r>
              <a:rPr lang="en-US" sz="1800" b="1" dirty="0">
                <a:solidFill>
                  <a:srgbClr val="00469C"/>
                </a:solidFill>
                <a:latin typeface="Arial" pitchFamily="34" charset="0"/>
                <a:ea typeface="Arial" pitchFamily="34" charset="-122"/>
                <a:cs typeface="Arial" pitchFamily="34" charset="-120"/>
              </a:rPr>
              <a:t>What if I lose my badge?</a:t>
            </a:r>
            <a:endParaRPr lang="en-US" sz="1800" dirty="0">
              <a:latin typeface="Arial" charset="0"/>
              <a:ea typeface="Arial" charset="0"/>
              <a:cs typeface="Arial" charset="0"/>
            </a:endParaRPr>
          </a:p>
        </p:txBody>
      </p:sp>
      <p:sp>
        <p:nvSpPr>
          <p:cNvPr id="20" name="Shape 14"/>
          <p:cNvSpPr/>
          <p:nvPr/>
        </p:nvSpPr>
        <p:spPr>
          <a:xfrm>
            <a:off x="7270750" y="2032000"/>
            <a:ext cx="1949450" cy="3302000"/>
          </a:xfrm>
          <a:prstGeom prst="rect">
            <a:avLst/>
          </a:prstGeom>
          <a:solidFill>
            <a:srgbClr val="F4F4F6"/>
          </a:solidFill>
          <a:ln/>
        </p:spPr>
        <p:txBody>
          <a:bodyPr/>
          <a:lstStyle/>
          <a:p>
            <a:endParaRPr lang="en-US"/>
          </a:p>
        </p:txBody>
      </p:sp>
      <p:sp>
        <p:nvSpPr>
          <p:cNvPr id="21" name="Shape 15"/>
          <p:cNvSpPr/>
          <p:nvPr/>
        </p:nvSpPr>
        <p:spPr>
          <a:xfrm>
            <a:off x="7448550" y="2286000"/>
            <a:ext cx="762000" cy="762000"/>
          </a:xfrm>
          <a:prstGeom prst="rect">
            <a:avLst/>
          </a:prstGeom>
          <a:solidFill>
            <a:srgbClr val="CCF4EE"/>
          </a:solidFill>
          <a:ln/>
        </p:spPr>
        <p:txBody>
          <a:bodyPr/>
          <a:lstStyle/>
          <a:p>
            <a:endParaRPr lang="en-US"/>
          </a:p>
        </p:txBody>
      </p:sp>
      <p:pic>
        <p:nvPicPr>
          <p:cNvPr id="22" name="Image 4" descr="Wrench"/>
          <p:cNvPicPr>
            <a:picLocks noChangeAspect="1"/>
          </p:cNvPicPr>
          <p:nvPr/>
        </p:nvPicPr>
        <p:blipFill>
          <a:blip r:embed="rId7"/>
          <a:srcRect/>
          <a:stretch/>
        </p:blipFill>
        <p:spPr>
          <a:xfrm>
            <a:off x="7600950" y="2438400"/>
            <a:ext cx="457200" cy="457200"/>
          </a:xfrm>
          <a:prstGeom prst="rect">
            <a:avLst/>
          </a:prstGeom>
        </p:spPr>
      </p:pic>
      <p:sp>
        <p:nvSpPr>
          <p:cNvPr id="23" name="Text 16"/>
          <p:cNvSpPr/>
          <p:nvPr/>
        </p:nvSpPr>
        <p:spPr>
          <a:xfrm>
            <a:off x="7448550" y="3200400"/>
            <a:ext cx="1644650" cy="292100"/>
          </a:xfrm>
          <a:prstGeom prst="rect">
            <a:avLst/>
          </a:prstGeom>
          <a:noFill/>
          <a:ln/>
        </p:spPr>
        <p:txBody>
          <a:bodyPr wrap="square" lIns="0" tIns="0" rIns="0" bIns="0" rtlCol="0" anchor="t">
            <a:normAutofit/>
          </a:bodyPr>
          <a:lstStyle/>
          <a:p>
            <a:pPr marL="0" indent="0" algn="l">
              <a:lnSpc>
                <a:spcPts val="2100"/>
              </a:lnSpc>
              <a:buNone/>
            </a:pPr>
            <a:r>
              <a:rPr lang="en-US" sz="1500" b="1" dirty="0">
                <a:solidFill>
                  <a:srgbClr val="00C8AA"/>
                </a:solidFill>
                <a:latin typeface="Arial" pitchFamily="34" charset="0"/>
                <a:ea typeface="Arial" pitchFamily="34" charset="-122"/>
                <a:cs typeface="Arial" pitchFamily="34" charset="-120"/>
              </a:rPr>
              <a:t>04</a:t>
            </a:r>
            <a:endParaRPr lang="en-US" sz="1500" dirty="0">
              <a:latin typeface="Arial" charset="0"/>
              <a:ea typeface="Arial" charset="0"/>
              <a:cs typeface="Arial" charset="0"/>
            </a:endParaRPr>
          </a:p>
        </p:txBody>
      </p:sp>
      <p:sp>
        <p:nvSpPr>
          <p:cNvPr id="24" name="Text 17"/>
          <p:cNvSpPr/>
          <p:nvPr/>
        </p:nvSpPr>
        <p:spPr>
          <a:xfrm>
            <a:off x="7448550" y="3619500"/>
            <a:ext cx="1644650" cy="814070"/>
          </a:xfrm>
          <a:prstGeom prst="rect">
            <a:avLst/>
          </a:prstGeom>
          <a:noFill/>
          <a:ln/>
        </p:spPr>
        <p:txBody>
          <a:bodyPr wrap="square" lIns="0" tIns="0" rIns="0" bIns="0" rtlCol="0" anchor="t">
            <a:normAutofit/>
          </a:bodyPr>
          <a:lstStyle/>
          <a:p>
            <a:pPr marL="0" indent="0" algn="l">
              <a:lnSpc>
                <a:spcPts val="2070"/>
              </a:lnSpc>
              <a:buNone/>
            </a:pPr>
            <a:r>
              <a:rPr lang="en-US" sz="1800" b="1" dirty="0">
                <a:solidFill>
                  <a:srgbClr val="00469C"/>
                </a:solidFill>
                <a:latin typeface="Arial" pitchFamily="34" charset="0"/>
                <a:ea typeface="Arial" pitchFamily="34" charset="-122"/>
                <a:cs typeface="Arial" pitchFamily="34" charset="-120"/>
              </a:rPr>
              <a:t>How long does the install take?</a:t>
            </a:r>
            <a:endParaRPr lang="en-US" sz="1800" dirty="0">
              <a:latin typeface="Arial" charset="0"/>
              <a:ea typeface="Arial" charset="0"/>
              <a:cs typeface="Arial" charset="0"/>
            </a:endParaRPr>
          </a:p>
        </p:txBody>
      </p:sp>
      <p:sp>
        <p:nvSpPr>
          <p:cNvPr id="25" name="Shape 18"/>
          <p:cNvSpPr/>
          <p:nvPr/>
        </p:nvSpPr>
        <p:spPr>
          <a:xfrm>
            <a:off x="9423400" y="2032000"/>
            <a:ext cx="1949450" cy="3302000"/>
          </a:xfrm>
          <a:prstGeom prst="rect">
            <a:avLst/>
          </a:prstGeom>
          <a:solidFill>
            <a:srgbClr val="F4F4F6"/>
          </a:solidFill>
          <a:ln/>
        </p:spPr>
        <p:txBody>
          <a:bodyPr/>
          <a:lstStyle/>
          <a:p>
            <a:endParaRPr lang="en-US"/>
          </a:p>
        </p:txBody>
      </p:sp>
      <p:sp>
        <p:nvSpPr>
          <p:cNvPr id="26" name="Shape 19"/>
          <p:cNvSpPr/>
          <p:nvPr/>
        </p:nvSpPr>
        <p:spPr>
          <a:xfrm>
            <a:off x="9601200" y="2286000"/>
            <a:ext cx="762000" cy="762000"/>
          </a:xfrm>
          <a:prstGeom prst="rect">
            <a:avLst/>
          </a:prstGeom>
          <a:solidFill>
            <a:srgbClr val="CCF4EE"/>
          </a:solidFill>
          <a:ln/>
        </p:spPr>
        <p:txBody>
          <a:bodyPr/>
          <a:lstStyle/>
          <a:p>
            <a:endParaRPr lang="en-US"/>
          </a:p>
        </p:txBody>
      </p:sp>
      <p:pic>
        <p:nvPicPr>
          <p:cNvPr id="27" name="Image 5"/>
          <p:cNvPicPr>
            <a:picLocks noChangeAspect="1"/>
          </p:cNvPicPr>
          <p:nvPr/>
        </p:nvPicPr>
        <p:blipFill>
          <a:blip r:embed="rId8"/>
          <a:srcRect/>
          <a:stretch/>
        </p:blipFill>
        <p:spPr>
          <a:xfrm>
            <a:off x="9740900" y="2425700"/>
            <a:ext cx="482600" cy="482600"/>
          </a:xfrm>
          <a:prstGeom prst="rect">
            <a:avLst/>
          </a:prstGeom>
        </p:spPr>
      </p:pic>
      <p:sp>
        <p:nvSpPr>
          <p:cNvPr id="28" name="Text 20"/>
          <p:cNvSpPr/>
          <p:nvPr/>
        </p:nvSpPr>
        <p:spPr>
          <a:xfrm>
            <a:off x="9601200" y="3200400"/>
            <a:ext cx="1644650" cy="292100"/>
          </a:xfrm>
          <a:prstGeom prst="rect">
            <a:avLst/>
          </a:prstGeom>
          <a:noFill/>
          <a:ln/>
        </p:spPr>
        <p:txBody>
          <a:bodyPr wrap="square" lIns="0" tIns="0" rIns="0" bIns="0" rtlCol="0" anchor="t">
            <a:normAutofit/>
          </a:bodyPr>
          <a:lstStyle/>
          <a:p>
            <a:pPr marL="0" indent="0" algn="l">
              <a:lnSpc>
                <a:spcPts val="2100"/>
              </a:lnSpc>
              <a:buNone/>
            </a:pPr>
            <a:r>
              <a:rPr lang="en-US" sz="1500" b="1" dirty="0">
                <a:solidFill>
                  <a:srgbClr val="00C8AA"/>
                </a:solidFill>
                <a:latin typeface="Arial" pitchFamily="34" charset="0"/>
                <a:ea typeface="Arial" pitchFamily="34" charset="-122"/>
                <a:cs typeface="Arial" pitchFamily="34" charset="-120"/>
              </a:rPr>
              <a:t>05</a:t>
            </a:r>
            <a:endParaRPr lang="en-US" sz="1500" dirty="0">
              <a:latin typeface="Arial" charset="0"/>
              <a:ea typeface="Arial" charset="0"/>
              <a:cs typeface="Arial" charset="0"/>
            </a:endParaRPr>
          </a:p>
        </p:txBody>
      </p:sp>
      <p:sp>
        <p:nvSpPr>
          <p:cNvPr id="29" name="Text 21"/>
          <p:cNvSpPr/>
          <p:nvPr/>
        </p:nvSpPr>
        <p:spPr>
          <a:xfrm>
            <a:off x="9601200" y="3619500"/>
            <a:ext cx="1644650" cy="814070"/>
          </a:xfrm>
          <a:prstGeom prst="rect">
            <a:avLst/>
          </a:prstGeom>
          <a:noFill/>
          <a:ln/>
        </p:spPr>
        <p:txBody>
          <a:bodyPr wrap="square" lIns="0" tIns="0" rIns="0" bIns="0" rtlCol="0" anchor="t">
            <a:normAutofit/>
          </a:bodyPr>
          <a:lstStyle/>
          <a:p>
            <a:pPr marL="0" indent="0" algn="l">
              <a:lnSpc>
                <a:spcPts val="2070"/>
              </a:lnSpc>
              <a:buNone/>
            </a:pPr>
            <a:r>
              <a:rPr lang="en-US" sz="1800" b="1" dirty="0">
                <a:solidFill>
                  <a:srgbClr val="00469C"/>
                </a:solidFill>
                <a:latin typeface="Arial" pitchFamily="34" charset="0"/>
                <a:ea typeface="Arial" pitchFamily="34" charset="-122"/>
                <a:cs typeface="Arial" pitchFamily="34" charset="-120"/>
              </a:rPr>
              <a:t>What happens when I re-fleet?</a:t>
            </a:r>
            <a:endParaRPr lang="en-US" sz="1800" dirty="0">
              <a:latin typeface="Arial" charset="0"/>
              <a:ea typeface="Arial"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par>
                                <p:cTn id="28" presetID="10" presetClass="entr" presetSubtype="0"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500"/>
                                        <p:tgtEl>
                                          <p:spTgt spid="16"/>
                                        </p:tgtEl>
                                      </p:cBhvr>
                                    </p:animEffect>
                                  </p:childTnLst>
                                </p:cTn>
                              </p:par>
                              <p:par>
                                <p:cTn id="45" presetID="10" presetClass="entr" presetSubtype="0"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500"/>
                                        <p:tgtEl>
                                          <p:spTgt spid="1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500"/>
                                        <p:tgtEl>
                                          <p:spTgt spid="2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fade">
                                      <p:cBhvr>
                                        <p:cTn id="61" dur="500"/>
                                        <p:tgtEl>
                                          <p:spTgt spid="21"/>
                                        </p:tgtEl>
                                      </p:cBhvr>
                                    </p:animEffect>
                                  </p:childTnLst>
                                </p:cTn>
                              </p:par>
                              <p:par>
                                <p:cTn id="62" presetID="10" presetClass="entr" presetSubtype="0" fill="hold" nodeType="with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fade">
                                      <p:cBhvr>
                                        <p:cTn id="64" dur="500"/>
                                        <p:tgtEl>
                                          <p:spTgt spid="22"/>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500"/>
                                        <p:tgtEl>
                                          <p:spTgt spid="23"/>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Effect transition="in" filter="fade">
                                      <p:cBhvr>
                                        <p:cTn id="70" dur="500"/>
                                        <p:tgtEl>
                                          <p:spTgt spid="24"/>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fade">
                                      <p:cBhvr>
                                        <p:cTn id="75" dur="500"/>
                                        <p:tgtEl>
                                          <p:spTgt spid="25"/>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fade">
                                      <p:cBhvr>
                                        <p:cTn id="78" dur="500"/>
                                        <p:tgtEl>
                                          <p:spTgt spid="26"/>
                                        </p:tgtEl>
                                      </p:cBhvr>
                                    </p:animEffect>
                                  </p:childTnLst>
                                </p:cTn>
                              </p:par>
                              <p:par>
                                <p:cTn id="79" presetID="10" presetClass="entr" presetSubtype="0" fill="hold"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fade">
                                      <p:cBhvr>
                                        <p:cTn id="81" dur="500"/>
                                        <p:tgtEl>
                                          <p:spTgt spid="27"/>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fade">
                                      <p:cBhvr>
                                        <p:cTn id="84" dur="500"/>
                                        <p:tgtEl>
                                          <p:spTgt spid="28"/>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0" grpId="0" animBg="1"/>
      <p:bldP spid="11" grpId="0" animBg="1"/>
      <p:bldP spid="13" grpId="0" animBg="1"/>
      <p:bldP spid="14" grpId="0" animBg="1"/>
      <p:bldP spid="15" grpId="0" animBg="1"/>
      <p:bldP spid="16" grpId="0" animBg="1"/>
      <p:bldP spid="18" grpId="0" animBg="1"/>
      <p:bldP spid="19" grpId="0" animBg="1"/>
      <p:bldP spid="20" grpId="0" animBg="1"/>
      <p:bldP spid="21" grpId="0" animBg="1"/>
      <p:bldP spid="23" grpId="0" animBg="1"/>
      <p:bldP spid="24" grpId="0" animBg="1"/>
      <p:bldP spid="25" grpId="0" animBg="1"/>
      <p:bldP spid="26" grpId="0" animBg="1"/>
      <p:bldP spid="28" grpId="0" animBg="1"/>
      <p:bldP spid="2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7143" b="-7143"/>
          <a:stretch/>
        </p:blipFill>
        <p:spPr>
          <a:xfrm>
            <a:off x="812800" y="355600"/>
            <a:ext cx="1016000" cy="254000"/>
          </a:xfrm>
          <a:prstGeom prst="rect">
            <a:avLst/>
          </a:prstGeom>
        </p:spPr>
      </p:pic>
      <p:sp>
        <p:nvSpPr>
          <p:cNvPr id="3" name="Text 0"/>
          <p:cNvSpPr>
            <a:spLocks noGrp="1"/>
          </p:cNvSpPr>
          <p:nvPr>
            <p:ph type="title"/>
          </p:nvPr>
        </p:nvSpPr>
        <p:spPr>
          <a:xfrm>
            <a:off x="812800" y="889000"/>
            <a:ext cx="10883392" cy="472440"/>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00469C"/>
                </a:solidFill>
                <a:latin typeface="Arial" pitchFamily="34" charset="0"/>
                <a:ea typeface="Arial" pitchFamily="34" charset="-122"/>
                <a:cs typeface="Arial" pitchFamily="34" charset="-120"/>
              </a:rPr>
              <a:t>Will it work in my vehicle?</a:t>
            </a:r>
            <a:endParaRPr lang="en-US" sz="3200" dirty="0">
              <a:latin typeface="Arial" charset="0"/>
              <a:ea typeface="Arial" charset="0"/>
              <a:cs typeface="Arial" charset="0"/>
            </a:endParaRPr>
          </a:p>
        </p:txBody>
      </p:sp>
      <p:sp>
        <p:nvSpPr>
          <p:cNvPr id="4" name="Text 1"/>
          <p:cNvSpPr/>
          <p:nvPr/>
        </p:nvSpPr>
        <p:spPr>
          <a:xfrm>
            <a:off x="812800" y="1409700"/>
            <a:ext cx="10883392" cy="289560"/>
          </a:xfrm>
          <a:prstGeom prst="rect">
            <a:avLst/>
          </a:prstGeom>
          <a:noFill/>
          <a:ln/>
        </p:spPr>
        <p:txBody>
          <a:bodyPr wrap="square" lIns="0" tIns="0" rIns="0" bIns="0" rtlCol="0" anchor="t">
            <a:normAutofit/>
          </a:bodyPr>
          <a:lstStyle/>
          <a:p>
            <a:pPr marL="0" indent="0" algn="l">
              <a:lnSpc>
                <a:spcPts val="2080"/>
              </a:lnSpc>
              <a:buNone/>
            </a:pPr>
            <a:r>
              <a:rPr lang="en-US" sz="1600" b="1" dirty="0">
                <a:solidFill>
                  <a:srgbClr val="00C8AA"/>
                </a:solidFill>
                <a:latin typeface="Arial" pitchFamily="34" charset="0"/>
                <a:ea typeface="Arial" pitchFamily="34" charset="-122"/>
                <a:cs typeface="Arial" pitchFamily="34" charset="-120"/>
              </a:rPr>
              <a:t>Yes.</a:t>
            </a:r>
            <a:endParaRPr lang="en-US" sz="1600" dirty="0">
              <a:latin typeface="Arial" charset="0"/>
              <a:ea typeface="Arial" charset="0"/>
              <a:cs typeface="Arial" charset="0"/>
            </a:endParaRPr>
          </a:p>
        </p:txBody>
      </p:sp>
      <p:sp>
        <p:nvSpPr>
          <p:cNvPr id="5" name="Shape 2"/>
          <p:cNvSpPr/>
          <p:nvPr/>
        </p:nvSpPr>
        <p:spPr>
          <a:xfrm>
            <a:off x="812800" y="2032000"/>
            <a:ext cx="4445000" cy="889000"/>
          </a:xfrm>
          <a:prstGeom prst="rect">
            <a:avLst/>
          </a:prstGeom>
          <a:solidFill>
            <a:srgbClr val="F4F4F6"/>
          </a:solidFill>
          <a:ln/>
        </p:spPr>
        <p:txBody>
          <a:bodyPr/>
          <a:lstStyle/>
          <a:p>
            <a:endParaRPr lang="en-US"/>
          </a:p>
        </p:txBody>
      </p:sp>
      <p:sp>
        <p:nvSpPr>
          <p:cNvPr id="6" name="Shape 3"/>
          <p:cNvSpPr/>
          <p:nvPr/>
        </p:nvSpPr>
        <p:spPr>
          <a:xfrm>
            <a:off x="1016000" y="2159000"/>
            <a:ext cx="635000" cy="635000"/>
          </a:xfrm>
          <a:prstGeom prst="rect">
            <a:avLst/>
          </a:prstGeom>
          <a:solidFill>
            <a:srgbClr val="CCF4EE"/>
          </a:solidFill>
          <a:ln/>
        </p:spPr>
        <p:txBody>
          <a:bodyPr/>
          <a:lstStyle/>
          <a:p>
            <a:endParaRPr lang="en-US"/>
          </a:p>
        </p:txBody>
      </p:sp>
      <p:pic>
        <p:nvPicPr>
          <p:cNvPr id="7" name="Image 1" descr="Key"/>
          <p:cNvPicPr>
            <a:picLocks noChangeAspect="1"/>
          </p:cNvPicPr>
          <p:nvPr/>
        </p:nvPicPr>
        <p:blipFill>
          <a:blip r:embed="rId4"/>
          <a:srcRect/>
          <a:stretch/>
        </p:blipFill>
        <p:spPr>
          <a:xfrm>
            <a:off x="1143000" y="2286000"/>
            <a:ext cx="381000" cy="381000"/>
          </a:xfrm>
          <a:prstGeom prst="rect">
            <a:avLst/>
          </a:prstGeom>
        </p:spPr>
      </p:pic>
      <p:sp>
        <p:nvSpPr>
          <p:cNvPr id="8" name="Text 4"/>
          <p:cNvSpPr/>
          <p:nvPr/>
        </p:nvSpPr>
        <p:spPr>
          <a:xfrm>
            <a:off x="1828800" y="2339339"/>
            <a:ext cx="3322574"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Bladed key</a:t>
            </a:r>
            <a:endParaRPr lang="en-US" sz="1800" dirty="0">
              <a:latin typeface="Arial" charset="0"/>
              <a:ea typeface="Arial" charset="0"/>
              <a:cs typeface="Arial" charset="0"/>
            </a:endParaRPr>
          </a:p>
        </p:txBody>
      </p:sp>
      <p:sp>
        <p:nvSpPr>
          <p:cNvPr id="9" name="Text 5"/>
          <p:cNvSpPr/>
          <p:nvPr/>
        </p:nvSpPr>
        <p:spPr>
          <a:xfrm>
            <a:off x="5232400" y="2311400"/>
            <a:ext cx="1727200" cy="330200"/>
          </a:xfrm>
          <a:prstGeom prst="rect">
            <a:avLst/>
          </a:prstGeom>
          <a:noFill/>
          <a:ln/>
        </p:spPr>
        <p:txBody>
          <a:bodyPr wrap="square" lIns="0" tIns="0" rIns="0" bIns="0" rtlCol="0" anchor="t">
            <a:normAutofit/>
          </a:bodyPr>
          <a:lstStyle/>
          <a:p>
            <a:pPr marL="0" indent="0" algn="ctr">
              <a:lnSpc>
                <a:spcPts val="2400"/>
              </a:lnSpc>
              <a:buNone/>
            </a:pPr>
            <a:r>
              <a:rPr lang="en-US" sz="2000" b="1" dirty="0">
                <a:solidFill>
                  <a:srgbClr val="00C8AA"/>
                </a:solidFill>
                <a:latin typeface="Arial" pitchFamily="34" charset="0"/>
                <a:ea typeface="Arial" pitchFamily="34" charset="-122"/>
                <a:cs typeface="Arial" pitchFamily="34" charset="-120"/>
              </a:rPr>
              <a:t>OR</a:t>
            </a:r>
            <a:endParaRPr lang="en-US" sz="2000" dirty="0">
              <a:latin typeface="Arial" charset="0"/>
              <a:ea typeface="Arial" charset="0"/>
              <a:cs typeface="Arial" charset="0"/>
            </a:endParaRPr>
          </a:p>
        </p:txBody>
      </p:sp>
      <p:sp>
        <p:nvSpPr>
          <p:cNvPr id="10" name="Shape 6"/>
          <p:cNvSpPr/>
          <p:nvPr/>
        </p:nvSpPr>
        <p:spPr>
          <a:xfrm>
            <a:off x="6934200" y="2032000"/>
            <a:ext cx="4445000" cy="889000"/>
          </a:xfrm>
          <a:prstGeom prst="rect">
            <a:avLst/>
          </a:prstGeom>
          <a:solidFill>
            <a:srgbClr val="F4F4F6"/>
          </a:solidFill>
          <a:ln/>
        </p:spPr>
        <p:txBody>
          <a:bodyPr/>
          <a:lstStyle/>
          <a:p>
            <a:endParaRPr lang="en-US"/>
          </a:p>
        </p:txBody>
      </p:sp>
      <p:sp>
        <p:nvSpPr>
          <p:cNvPr id="11" name="Shape 7"/>
          <p:cNvSpPr/>
          <p:nvPr/>
        </p:nvSpPr>
        <p:spPr>
          <a:xfrm>
            <a:off x="7137400" y="2159000"/>
            <a:ext cx="635000" cy="635000"/>
          </a:xfrm>
          <a:prstGeom prst="rect">
            <a:avLst/>
          </a:prstGeom>
          <a:solidFill>
            <a:srgbClr val="CCF4EE"/>
          </a:solidFill>
          <a:ln/>
        </p:spPr>
        <p:txBody>
          <a:bodyPr/>
          <a:lstStyle/>
          <a:p>
            <a:endParaRPr lang="en-US"/>
          </a:p>
        </p:txBody>
      </p:sp>
      <p:pic>
        <p:nvPicPr>
          <p:cNvPr id="12" name="Image 2" descr="Push-button start"/>
          <p:cNvPicPr>
            <a:picLocks noChangeAspect="1"/>
          </p:cNvPicPr>
          <p:nvPr/>
        </p:nvPicPr>
        <p:blipFill>
          <a:blip r:embed="rId5"/>
          <a:srcRect/>
          <a:stretch/>
        </p:blipFill>
        <p:spPr>
          <a:xfrm>
            <a:off x="7213600" y="2235200"/>
            <a:ext cx="482600" cy="482600"/>
          </a:xfrm>
          <a:prstGeom prst="rect">
            <a:avLst/>
          </a:prstGeom>
        </p:spPr>
      </p:pic>
      <p:sp>
        <p:nvSpPr>
          <p:cNvPr id="13" name="Text 8"/>
          <p:cNvSpPr/>
          <p:nvPr/>
        </p:nvSpPr>
        <p:spPr>
          <a:xfrm>
            <a:off x="7950200" y="2339339"/>
            <a:ext cx="3322574"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Push-button start</a:t>
            </a:r>
            <a:endParaRPr lang="en-US" sz="1800" dirty="0">
              <a:latin typeface="Arial" charset="0"/>
              <a:ea typeface="Arial" charset="0"/>
              <a:cs typeface="Arial" charset="0"/>
            </a:endParaRPr>
          </a:p>
        </p:txBody>
      </p:sp>
      <p:sp>
        <p:nvSpPr>
          <p:cNvPr id="14" name="Shape 9"/>
          <p:cNvSpPr/>
          <p:nvPr/>
        </p:nvSpPr>
        <p:spPr>
          <a:xfrm>
            <a:off x="812800" y="3048000"/>
            <a:ext cx="4445000" cy="889000"/>
          </a:xfrm>
          <a:prstGeom prst="rect">
            <a:avLst/>
          </a:prstGeom>
          <a:solidFill>
            <a:srgbClr val="F4F4F6"/>
          </a:solidFill>
          <a:ln/>
        </p:spPr>
        <p:txBody>
          <a:bodyPr/>
          <a:lstStyle/>
          <a:p>
            <a:endParaRPr lang="en-US"/>
          </a:p>
        </p:txBody>
      </p:sp>
      <p:sp>
        <p:nvSpPr>
          <p:cNvPr id="15" name="Shape 10"/>
          <p:cNvSpPr/>
          <p:nvPr/>
        </p:nvSpPr>
        <p:spPr>
          <a:xfrm>
            <a:off x="1016000" y="3175000"/>
            <a:ext cx="635000" cy="635000"/>
          </a:xfrm>
          <a:prstGeom prst="rect">
            <a:avLst/>
          </a:prstGeom>
          <a:solidFill>
            <a:srgbClr val="CCF4EE"/>
          </a:solidFill>
          <a:ln/>
        </p:spPr>
        <p:txBody>
          <a:bodyPr/>
          <a:lstStyle/>
          <a:p>
            <a:endParaRPr lang="en-US"/>
          </a:p>
        </p:txBody>
      </p:sp>
      <p:pic>
        <p:nvPicPr>
          <p:cNvPr id="16" name="Image 3"/>
          <p:cNvPicPr>
            <a:picLocks noChangeAspect="1"/>
          </p:cNvPicPr>
          <p:nvPr/>
        </p:nvPicPr>
        <p:blipFill>
          <a:blip r:embed="rId6"/>
          <a:srcRect/>
          <a:stretch/>
        </p:blipFill>
        <p:spPr>
          <a:xfrm>
            <a:off x="1130300" y="3289300"/>
            <a:ext cx="406400" cy="406400"/>
          </a:xfrm>
          <a:prstGeom prst="rect">
            <a:avLst/>
          </a:prstGeom>
        </p:spPr>
      </p:pic>
      <p:sp>
        <p:nvSpPr>
          <p:cNvPr id="17" name="Text 11"/>
          <p:cNvSpPr/>
          <p:nvPr/>
        </p:nvSpPr>
        <p:spPr>
          <a:xfrm>
            <a:off x="1828800" y="3355339"/>
            <a:ext cx="3322574"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EV</a:t>
            </a:r>
            <a:endParaRPr lang="en-US" sz="1800" dirty="0">
              <a:latin typeface="Arial" charset="0"/>
              <a:ea typeface="Arial" charset="0"/>
              <a:cs typeface="Arial" charset="0"/>
            </a:endParaRPr>
          </a:p>
        </p:txBody>
      </p:sp>
      <p:sp>
        <p:nvSpPr>
          <p:cNvPr id="18" name="Text 12"/>
          <p:cNvSpPr/>
          <p:nvPr/>
        </p:nvSpPr>
        <p:spPr>
          <a:xfrm>
            <a:off x="5232400" y="3327400"/>
            <a:ext cx="1727200" cy="330200"/>
          </a:xfrm>
          <a:prstGeom prst="rect">
            <a:avLst/>
          </a:prstGeom>
          <a:noFill/>
          <a:ln/>
        </p:spPr>
        <p:txBody>
          <a:bodyPr wrap="square" lIns="0" tIns="0" rIns="0" bIns="0" rtlCol="0" anchor="t">
            <a:normAutofit/>
          </a:bodyPr>
          <a:lstStyle/>
          <a:p>
            <a:pPr marL="0" indent="0" algn="ctr">
              <a:lnSpc>
                <a:spcPts val="2400"/>
              </a:lnSpc>
              <a:buNone/>
            </a:pPr>
            <a:r>
              <a:rPr lang="en-US" sz="2000" b="1" dirty="0">
                <a:solidFill>
                  <a:srgbClr val="00C8AA"/>
                </a:solidFill>
                <a:latin typeface="Arial" pitchFamily="34" charset="0"/>
                <a:ea typeface="Arial" pitchFamily="34" charset="-122"/>
                <a:cs typeface="Arial" pitchFamily="34" charset="-120"/>
              </a:rPr>
              <a:t>OR</a:t>
            </a:r>
            <a:endParaRPr lang="en-US" sz="2000" dirty="0">
              <a:latin typeface="Arial" charset="0"/>
              <a:ea typeface="Arial" charset="0"/>
              <a:cs typeface="Arial" charset="0"/>
            </a:endParaRPr>
          </a:p>
        </p:txBody>
      </p:sp>
      <p:sp>
        <p:nvSpPr>
          <p:cNvPr id="19" name="Shape 13"/>
          <p:cNvSpPr/>
          <p:nvPr/>
        </p:nvSpPr>
        <p:spPr>
          <a:xfrm>
            <a:off x="6934200" y="3048000"/>
            <a:ext cx="4445000" cy="889000"/>
          </a:xfrm>
          <a:prstGeom prst="rect">
            <a:avLst/>
          </a:prstGeom>
          <a:solidFill>
            <a:srgbClr val="F4F4F6"/>
          </a:solidFill>
          <a:ln/>
        </p:spPr>
        <p:txBody>
          <a:bodyPr/>
          <a:lstStyle/>
          <a:p>
            <a:endParaRPr lang="en-US"/>
          </a:p>
        </p:txBody>
      </p:sp>
      <p:sp>
        <p:nvSpPr>
          <p:cNvPr id="20" name="Shape 14"/>
          <p:cNvSpPr/>
          <p:nvPr/>
        </p:nvSpPr>
        <p:spPr>
          <a:xfrm>
            <a:off x="7137400" y="3175000"/>
            <a:ext cx="635000" cy="635000"/>
          </a:xfrm>
          <a:prstGeom prst="rect">
            <a:avLst/>
          </a:prstGeom>
          <a:solidFill>
            <a:srgbClr val="CCF4EE"/>
          </a:solidFill>
          <a:ln/>
        </p:spPr>
        <p:txBody>
          <a:bodyPr/>
          <a:lstStyle/>
          <a:p>
            <a:endParaRPr lang="en-US"/>
          </a:p>
        </p:txBody>
      </p:sp>
      <p:pic>
        <p:nvPicPr>
          <p:cNvPr id="21" name="Image 4"/>
          <p:cNvPicPr>
            <a:picLocks noChangeAspect="1"/>
          </p:cNvPicPr>
          <p:nvPr/>
        </p:nvPicPr>
        <p:blipFill>
          <a:blip r:embed="rId7"/>
          <a:srcRect/>
          <a:stretch/>
        </p:blipFill>
        <p:spPr>
          <a:xfrm>
            <a:off x="7251700" y="3289300"/>
            <a:ext cx="406400" cy="406400"/>
          </a:xfrm>
          <a:prstGeom prst="rect">
            <a:avLst/>
          </a:prstGeom>
        </p:spPr>
      </p:pic>
      <p:sp>
        <p:nvSpPr>
          <p:cNvPr id="22" name="Text 15"/>
          <p:cNvSpPr/>
          <p:nvPr/>
        </p:nvSpPr>
        <p:spPr>
          <a:xfrm>
            <a:off x="7950200" y="3355339"/>
            <a:ext cx="3322574"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ICE</a:t>
            </a:r>
            <a:endParaRPr lang="en-US" sz="1800" dirty="0">
              <a:latin typeface="Arial" charset="0"/>
              <a:ea typeface="Arial" charset="0"/>
              <a:cs typeface="Arial" charset="0"/>
            </a:endParaRPr>
          </a:p>
        </p:txBody>
      </p:sp>
      <p:sp>
        <p:nvSpPr>
          <p:cNvPr id="23" name="Shape 16"/>
          <p:cNvSpPr/>
          <p:nvPr/>
        </p:nvSpPr>
        <p:spPr>
          <a:xfrm>
            <a:off x="812800" y="4064000"/>
            <a:ext cx="4445000" cy="889000"/>
          </a:xfrm>
          <a:prstGeom prst="rect">
            <a:avLst/>
          </a:prstGeom>
          <a:solidFill>
            <a:srgbClr val="F4F4F6"/>
          </a:solidFill>
          <a:ln/>
        </p:spPr>
        <p:txBody>
          <a:bodyPr/>
          <a:lstStyle/>
          <a:p>
            <a:endParaRPr lang="en-US"/>
          </a:p>
        </p:txBody>
      </p:sp>
      <p:sp>
        <p:nvSpPr>
          <p:cNvPr id="24" name="Shape 17"/>
          <p:cNvSpPr/>
          <p:nvPr/>
        </p:nvSpPr>
        <p:spPr>
          <a:xfrm>
            <a:off x="1016000" y="4191000"/>
            <a:ext cx="635000" cy="635000"/>
          </a:xfrm>
          <a:prstGeom prst="rect">
            <a:avLst/>
          </a:prstGeom>
          <a:solidFill>
            <a:srgbClr val="CCF4EE"/>
          </a:solidFill>
          <a:ln/>
        </p:spPr>
        <p:txBody>
          <a:bodyPr/>
          <a:lstStyle/>
          <a:p>
            <a:endParaRPr lang="en-US"/>
          </a:p>
        </p:txBody>
      </p:sp>
      <p:pic>
        <p:nvPicPr>
          <p:cNvPr id="25" name="Image 5"/>
          <p:cNvPicPr>
            <a:picLocks noChangeAspect="1"/>
          </p:cNvPicPr>
          <p:nvPr/>
        </p:nvPicPr>
        <p:blipFill>
          <a:blip r:embed="rId8"/>
          <a:srcRect/>
          <a:stretch/>
        </p:blipFill>
        <p:spPr>
          <a:xfrm>
            <a:off x="1130300" y="4305300"/>
            <a:ext cx="406400" cy="406400"/>
          </a:xfrm>
          <a:prstGeom prst="rect">
            <a:avLst/>
          </a:prstGeom>
        </p:spPr>
      </p:pic>
      <p:sp>
        <p:nvSpPr>
          <p:cNvPr id="26" name="Text 18"/>
          <p:cNvSpPr/>
          <p:nvPr/>
        </p:nvSpPr>
        <p:spPr>
          <a:xfrm>
            <a:off x="1828800" y="4371339"/>
            <a:ext cx="3322574"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Bulldozers</a:t>
            </a:r>
            <a:endParaRPr lang="en-US" sz="1800" dirty="0">
              <a:latin typeface="Arial" charset="0"/>
              <a:ea typeface="Arial" charset="0"/>
              <a:cs typeface="Arial" charset="0"/>
            </a:endParaRPr>
          </a:p>
        </p:txBody>
      </p:sp>
      <p:sp>
        <p:nvSpPr>
          <p:cNvPr id="27" name="Text 19"/>
          <p:cNvSpPr/>
          <p:nvPr/>
        </p:nvSpPr>
        <p:spPr>
          <a:xfrm>
            <a:off x="5232400" y="4343400"/>
            <a:ext cx="1727200" cy="330200"/>
          </a:xfrm>
          <a:prstGeom prst="rect">
            <a:avLst/>
          </a:prstGeom>
          <a:noFill/>
          <a:ln/>
        </p:spPr>
        <p:txBody>
          <a:bodyPr wrap="square" lIns="0" tIns="0" rIns="0" bIns="0" rtlCol="0" anchor="t">
            <a:normAutofit/>
          </a:bodyPr>
          <a:lstStyle/>
          <a:p>
            <a:pPr marL="0" indent="0" algn="ctr">
              <a:lnSpc>
                <a:spcPts val="2400"/>
              </a:lnSpc>
              <a:buNone/>
            </a:pPr>
            <a:r>
              <a:rPr lang="en-US" sz="2000" b="1" dirty="0">
                <a:solidFill>
                  <a:srgbClr val="00C8AA"/>
                </a:solidFill>
                <a:latin typeface="Arial" pitchFamily="34" charset="0"/>
                <a:ea typeface="Arial" pitchFamily="34" charset="-122"/>
                <a:cs typeface="Arial" pitchFamily="34" charset="-120"/>
              </a:rPr>
              <a:t>&amp;</a:t>
            </a:r>
            <a:endParaRPr lang="en-US" sz="2000" dirty="0">
              <a:latin typeface="Arial" charset="0"/>
              <a:ea typeface="Arial" charset="0"/>
              <a:cs typeface="Arial" charset="0"/>
            </a:endParaRPr>
          </a:p>
        </p:txBody>
      </p:sp>
      <p:sp>
        <p:nvSpPr>
          <p:cNvPr id="28" name="Shape 20"/>
          <p:cNvSpPr/>
          <p:nvPr/>
        </p:nvSpPr>
        <p:spPr>
          <a:xfrm>
            <a:off x="6934200" y="4064000"/>
            <a:ext cx="4445000" cy="889000"/>
          </a:xfrm>
          <a:prstGeom prst="rect">
            <a:avLst/>
          </a:prstGeom>
          <a:solidFill>
            <a:srgbClr val="F4F4F6"/>
          </a:solidFill>
          <a:ln/>
        </p:spPr>
        <p:txBody>
          <a:bodyPr/>
          <a:lstStyle/>
          <a:p>
            <a:endParaRPr lang="en-US"/>
          </a:p>
        </p:txBody>
      </p:sp>
      <p:sp>
        <p:nvSpPr>
          <p:cNvPr id="29" name="Shape 21"/>
          <p:cNvSpPr/>
          <p:nvPr/>
        </p:nvSpPr>
        <p:spPr>
          <a:xfrm>
            <a:off x="7137400" y="4191000"/>
            <a:ext cx="635000" cy="635000"/>
          </a:xfrm>
          <a:prstGeom prst="rect">
            <a:avLst/>
          </a:prstGeom>
          <a:solidFill>
            <a:srgbClr val="CCF4EE"/>
          </a:solidFill>
          <a:ln/>
        </p:spPr>
        <p:txBody>
          <a:bodyPr/>
          <a:lstStyle/>
          <a:p>
            <a:endParaRPr lang="en-US"/>
          </a:p>
        </p:txBody>
      </p:sp>
      <p:pic>
        <p:nvPicPr>
          <p:cNvPr id="30" name="Image 6"/>
          <p:cNvPicPr>
            <a:picLocks noChangeAspect="1"/>
          </p:cNvPicPr>
          <p:nvPr/>
        </p:nvPicPr>
        <p:blipFill>
          <a:blip r:embed="rId9"/>
          <a:srcRect/>
          <a:stretch/>
        </p:blipFill>
        <p:spPr>
          <a:xfrm>
            <a:off x="7251700" y="4305300"/>
            <a:ext cx="406400" cy="406400"/>
          </a:xfrm>
          <a:prstGeom prst="rect">
            <a:avLst/>
          </a:prstGeom>
        </p:spPr>
      </p:pic>
      <p:sp>
        <p:nvSpPr>
          <p:cNvPr id="31" name="Text 22"/>
          <p:cNvSpPr/>
          <p:nvPr/>
        </p:nvSpPr>
        <p:spPr>
          <a:xfrm>
            <a:off x="7950200" y="4371339"/>
            <a:ext cx="3322574"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Golf carts</a:t>
            </a:r>
            <a:endParaRPr lang="en-US" sz="1800" dirty="0">
              <a:latin typeface="Arial" charset="0"/>
              <a:ea typeface="Arial"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par>
                                <p:cTn id="26" presetID="10" presetClass="entr" presetSubtype="0"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par>
                                <p:cTn id="40" presetID="10" presetClass="entr" presetSubtype="0" fill="hold"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500"/>
                                        <p:tgtEl>
                                          <p:spTgt spid="1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fade">
                                      <p:cBhvr>
                                        <p:cTn id="51" dur="500"/>
                                        <p:tgtEl>
                                          <p:spTgt spid="19"/>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500"/>
                                        <p:tgtEl>
                                          <p:spTgt spid="20"/>
                                        </p:tgtEl>
                                      </p:cBhvr>
                                    </p:animEffect>
                                  </p:childTnLst>
                                </p:cTn>
                              </p:par>
                              <p:par>
                                <p:cTn id="55" presetID="10" presetClass="entr" presetSubtype="0" fill="hold"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500"/>
                                        <p:tgtEl>
                                          <p:spTgt spid="21"/>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500"/>
                                        <p:tgtEl>
                                          <p:spTgt spid="23"/>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fade">
                                      <p:cBhvr>
                                        <p:cTn id="68" dur="500"/>
                                        <p:tgtEl>
                                          <p:spTgt spid="24"/>
                                        </p:tgtEl>
                                      </p:cBhvr>
                                    </p:animEffect>
                                  </p:childTnLst>
                                </p:cTn>
                              </p:par>
                              <p:par>
                                <p:cTn id="69" presetID="10" presetClass="entr" presetSubtype="0" fill="hold" nodeType="withEffect">
                                  <p:stCondLst>
                                    <p:cond delay="0"/>
                                  </p:stCondLst>
                                  <p:childTnLst>
                                    <p:set>
                                      <p:cBhvr>
                                        <p:cTn id="70" dur="1" fill="hold">
                                          <p:stCondLst>
                                            <p:cond delay="0"/>
                                          </p:stCondLst>
                                        </p:cTn>
                                        <p:tgtEl>
                                          <p:spTgt spid="25"/>
                                        </p:tgtEl>
                                        <p:attrNameLst>
                                          <p:attrName>style.visibility</p:attrName>
                                        </p:attrNameLst>
                                      </p:cBhvr>
                                      <p:to>
                                        <p:strVal val="visible"/>
                                      </p:to>
                                    </p:set>
                                    <p:animEffect transition="in" filter="fade">
                                      <p:cBhvr>
                                        <p:cTn id="71" dur="500"/>
                                        <p:tgtEl>
                                          <p:spTgt spid="25"/>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Effect transition="in" filter="fade">
                                      <p:cBhvr>
                                        <p:cTn id="74" dur="500"/>
                                        <p:tgtEl>
                                          <p:spTgt spid="26"/>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7"/>
                                        </p:tgtEl>
                                        <p:attrNameLst>
                                          <p:attrName>style.visibility</p:attrName>
                                        </p:attrNameLst>
                                      </p:cBhvr>
                                      <p:to>
                                        <p:strVal val="visible"/>
                                      </p:to>
                                    </p:set>
                                    <p:animEffect transition="in" filter="fade">
                                      <p:cBhvr>
                                        <p:cTn id="77" dur="500"/>
                                        <p:tgtEl>
                                          <p:spTgt spid="27"/>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500"/>
                                        <p:tgtEl>
                                          <p:spTgt spid="28"/>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9"/>
                                        </p:tgtEl>
                                        <p:attrNameLst>
                                          <p:attrName>style.visibility</p:attrName>
                                        </p:attrNameLst>
                                      </p:cBhvr>
                                      <p:to>
                                        <p:strVal val="visible"/>
                                      </p:to>
                                    </p:set>
                                    <p:animEffect transition="in" filter="fade">
                                      <p:cBhvr>
                                        <p:cTn id="83" dur="500"/>
                                        <p:tgtEl>
                                          <p:spTgt spid="29"/>
                                        </p:tgtEl>
                                      </p:cBhvr>
                                    </p:animEffect>
                                  </p:childTnLst>
                                </p:cTn>
                              </p:par>
                              <p:par>
                                <p:cTn id="84" presetID="10" presetClass="entr" presetSubtype="0" fill="hold" nodeType="withEffect">
                                  <p:stCondLst>
                                    <p:cond delay="0"/>
                                  </p:stCondLst>
                                  <p:childTnLst>
                                    <p:set>
                                      <p:cBhvr>
                                        <p:cTn id="85" dur="1" fill="hold">
                                          <p:stCondLst>
                                            <p:cond delay="0"/>
                                          </p:stCondLst>
                                        </p:cTn>
                                        <p:tgtEl>
                                          <p:spTgt spid="30"/>
                                        </p:tgtEl>
                                        <p:attrNameLst>
                                          <p:attrName>style.visibility</p:attrName>
                                        </p:attrNameLst>
                                      </p:cBhvr>
                                      <p:to>
                                        <p:strVal val="visible"/>
                                      </p:to>
                                    </p:set>
                                    <p:animEffect transition="in" filter="fade">
                                      <p:cBhvr>
                                        <p:cTn id="86" dur="500"/>
                                        <p:tgtEl>
                                          <p:spTgt spid="30"/>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31"/>
                                        </p:tgtEl>
                                        <p:attrNameLst>
                                          <p:attrName>style.visibility</p:attrName>
                                        </p:attrNameLst>
                                      </p:cBhvr>
                                      <p:to>
                                        <p:strVal val="visible"/>
                                      </p:to>
                                    </p:set>
                                    <p:animEffect transition="in" filter="fade">
                                      <p:cBhvr>
                                        <p:cTn id="8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0" grpId="0" animBg="1"/>
      <p:bldP spid="11" grpId="0" animBg="1"/>
      <p:bldP spid="13" grpId="0" animBg="1"/>
      <p:bldP spid="14" grpId="0" animBg="1"/>
      <p:bldP spid="15" grpId="0" animBg="1"/>
      <p:bldP spid="17" grpId="0" animBg="1"/>
      <p:bldP spid="18" grpId="0" animBg="1"/>
      <p:bldP spid="19" grpId="0" animBg="1"/>
      <p:bldP spid="20" grpId="0" animBg="1"/>
      <p:bldP spid="22" grpId="0" animBg="1"/>
      <p:bldP spid="23" grpId="0" animBg="1"/>
      <p:bldP spid="24" grpId="0" animBg="1"/>
      <p:bldP spid="26" grpId="0" animBg="1"/>
      <p:bldP spid="27" grpId="0" animBg="1"/>
      <p:bldP spid="28" grpId="0" animBg="1"/>
      <p:bldP spid="29" grpId="0" animBg="1"/>
      <p:bldP spid="3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7143" b="-7143"/>
          <a:stretch/>
        </p:blipFill>
        <p:spPr>
          <a:xfrm>
            <a:off x="812800" y="355600"/>
            <a:ext cx="1016000" cy="254000"/>
          </a:xfrm>
          <a:prstGeom prst="rect">
            <a:avLst/>
          </a:prstGeom>
        </p:spPr>
      </p:pic>
      <p:sp>
        <p:nvSpPr>
          <p:cNvPr id="3" name="Text 0"/>
          <p:cNvSpPr>
            <a:spLocks noGrp="1"/>
          </p:cNvSpPr>
          <p:nvPr>
            <p:ph type="title"/>
          </p:nvPr>
        </p:nvSpPr>
        <p:spPr>
          <a:xfrm>
            <a:off x="812800" y="889000"/>
            <a:ext cx="10883392" cy="472440"/>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00469C"/>
                </a:solidFill>
                <a:latin typeface="Arial" pitchFamily="34" charset="0"/>
                <a:ea typeface="Arial" pitchFamily="34" charset="-122"/>
                <a:cs typeface="Arial" pitchFamily="34" charset="-120"/>
              </a:rPr>
              <a:t>Will it drain the battery?</a:t>
            </a:r>
            <a:endParaRPr lang="en-US" sz="3200" dirty="0">
              <a:latin typeface="Arial" charset="0"/>
              <a:ea typeface="Arial" charset="0"/>
              <a:cs typeface="Arial" charset="0"/>
            </a:endParaRPr>
          </a:p>
        </p:txBody>
      </p:sp>
      <p:sp>
        <p:nvSpPr>
          <p:cNvPr id="4" name="Text 1"/>
          <p:cNvSpPr/>
          <p:nvPr/>
        </p:nvSpPr>
        <p:spPr>
          <a:xfrm>
            <a:off x="812800" y="1409700"/>
            <a:ext cx="10883392" cy="289560"/>
          </a:xfrm>
          <a:prstGeom prst="rect">
            <a:avLst/>
          </a:prstGeom>
          <a:noFill/>
          <a:ln/>
        </p:spPr>
        <p:txBody>
          <a:bodyPr wrap="square" lIns="0" tIns="0" rIns="0" bIns="0" rtlCol="0" anchor="t">
            <a:normAutofit/>
          </a:bodyPr>
          <a:lstStyle/>
          <a:p>
            <a:pPr marL="0" indent="0" algn="l">
              <a:lnSpc>
                <a:spcPts val="2080"/>
              </a:lnSpc>
              <a:buNone/>
            </a:pPr>
            <a:r>
              <a:rPr lang="en-US" sz="1600" b="1" dirty="0">
                <a:solidFill>
                  <a:srgbClr val="00C8AA"/>
                </a:solidFill>
                <a:latin typeface="Arial" pitchFamily="34" charset="0"/>
                <a:ea typeface="Arial" pitchFamily="34" charset="-122"/>
                <a:cs typeface="Arial" pitchFamily="34" charset="-120"/>
              </a:rPr>
              <a:t>Built to sip power, not drain it.</a:t>
            </a:r>
            <a:endParaRPr lang="en-US" sz="1600" dirty="0">
              <a:latin typeface="Arial" charset="0"/>
              <a:ea typeface="Arial" charset="0"/>
              <a:cs typeface="Arial" charset="0"/>
            </a:endParaRPr>
          </a:p>
        </p:txBody>
      </p:sp>
      <p:sp>
        <p:nvSpPr>
          <p:cNvPr id="5" name="Shape 2"/>
          <p:cNvSpPr/>
          <p:nvPr/>
        </p:nvSpPr>
        <p:spPr>
          <a:xfrm>
            <a:off x="812800" y="2032000"/>
            <a:ext cx="4826000" cy="3810000"/>
          </a:xfrm>
          <a:prstGeom prst="rect">
            <a:avLst/>
          </a:prstGeom>
          <a:solidFill>
            <a:srgbClr val="F4F4F6"/>
          </a:solidFill>
          <a:ln/>
        </p:spPr>
        <p:txBody>
          <a:bodyPr/>
          <a:lstStyle/>
          <a:p>
            <a:endParaRPr lang="en-US"/>
          </a:p>
        </p:txBody>
      </p:sp>
      <p:sp>
        <p:nvSpPr>
          <p:cNvPr id="6" name="Shape 3"/>
          <p:cNvSpPr/>
          <p:nvPr/>
        </p:nvSpPr>
        <p:spPr>
          <a:xfrm>
            <a:off x="1117600" y="2336800"/>
            <a:ext cx="762000" cy="762000"/>
          </a:xfrm>
          <a:prstGeom prst="rect">
            <a:avLst/>
          </a:prstGeom>
          <a:solidFill>
            <a:srgbClr val="CCF4EE"/>
          </a:solidFill>
          <a:ln/>
        </p:spPr>
        <p:txBody>
          <a:bodyPr/>
          <a:lstStyle/>
          <a:p>
            <a:endParaRPr lang="en-US"/>
          </a:p>
        </p:txBody>
      </p:sp>
      <p:pic>
        <p:nvPicPr>
          <p:cNvPr id="7" name="Image 1" descr="Lightning"/>
          <p:cNvPicPr>
            <a:picLocks noChangeAspect="1"/>
          </p:cNvPicPr>
          <p:nvPr/>
        </p:nvPicPr>
        <p:blipFill>
          <a:blip r:embed="rId4"/>
          <a:srcRect/>
          <a:stretch/>
        </p:blipFill>
        <p:spPr>
          <a:xfrm>
            <a:off x="1270000" y="2489200"/>
            <a:ext cx="457200" cy="457200"/>
          </a:xfrm>
          <a:prstGeom prst="rect">
            <a:avLst/>
          </a:prstGeom>
        </p:spPr>
      </p:pic>
      <p:sp>
        <p:nvSpPr>
          <p:cNvPr id="8" name="Text 4"/>
          <p:cNvSpPr/>
          <p:nvPr/>
        </p:nvSpPr>
        <p:spPr>
          <a:xfrm>
            <a:off x="1117600" y="3225800"/>
            <a:ext cx="4342892" cy="889000"/>
          </a:xfrm>
          <a:prstGeom prst="rect">
            <a:avLst/>
          </a:prstGeom>
          <a:noFill/>
          <a:ln/>
        </p:spPr>
        <p:txBody>
          <a:bodyPr wrap="square" lIns="0" tIns="0" rIns="0" bIns="0" rtlCol="0" anchor="t">
            <a:normAutofit/>
          </a:bodyPr>
          <a:lstStyle/>
          <a:p>
            <a:pPr marL="0" indent="0" algn="l">
              <a:lnSpc>
                <a:spcPts val="6800"/>
              </a:lnSpc>
              <a:buNone/>
            </a:pPr>
            <a:r>
              <a:rPr lang="en-US" sz="6800" b="1" dirty="0">
                <a:solidFill>
                  <a:srgbClr val="00469C"/>
                </a:solidFill>
                <a:latin typeface="Arial" pitchFamily="34" charset="0"/>
                <a:ea typeface="Arial" pitchFamily="34" charset="-122"/>
                <a:cs typeface="Arial" pitchFamily="34" charset="-120"/>
              </a:rPr>
              <a:t>~23 mA</a:t>
            </a:r>
            <a:endParaRPr lang="en-US" sz="6800" dirty="0">
              <a:latin typeface="Arial" charset="0"/>
              <a:ea typeface="Arial" charset="0"/>
              <a:cs typeface="Arial" charset="0"/>
            </a:endParaRPr>
          </a:p>
        </p:txBody>
      </p:sp>
      <p:sp>
        <p:nvSpPr>
          <p:cNvPr id="9" name="Text 5"/>
          <p:cNvSpPr/>
          <p:nvPr/>
        </p:nvSpPr>
        <p:spPr>
          <a:xfrm>
            <a:off x="1117600" y="4216400"/>
            <a:ext cx="4342892" cy="299720"/>
          </a:xfrm>
          <a:prstGeom prst="rect">
            <a:avLst/>
          </a:prstGeom>
          <a:noFill/>
          <a:ln/>
        </p:spPr>
        <p:txBody>
          <a:bodyPr wrap="square" lIns="0" tIns="0" rIns="0" bIns="0" rtlCol="0" anchor="t">
            <a:normAutofit/>
          </a:bodyPr>
          <a:lstStyle/>
          <a:p>
            <a:pPr marL="0" indent="0" algn="l">
              <a:lnSpc>
                <a:spcPts val="2160"/>
              </a:lnSpc>
              <a:buNone/>
            </a:pPr>
            <a:r>
              <a:rPr lang="en-US" sz="1600" dirty="0">
                <a:solidFill>
                  <a:srgbClr val="3C414E"/>
                </a:solidFill>
                <a:latin typeface="Arial" pitchFamily="34" charset="0"/>
                <a:ea typeface="Arial" pitchFamily="34" charset="-122"/>
                <a:cs typeface="Arial" pitchFamily="34" charset="-120"/>
              </a:rPr>
              <a:t>with the ignition off</a:t>
            </a:r>
            <a:endParaRPr lang="en-US" sz="1600" dirty="0">
              <a:latin typeface="Arial" charset="0"/>
              <a:ea typeface="Arial" charset="0"/>
              <a:cs typeface="Arial" charset="0"/>
            </a:endParaRPr>
          </a:p>
        </p:txBody>
      </p:sp>
      <p:sp>
        <p:nvSpPr>
          <p:cNvPr id="10" name="Shape 6"/>
          <p:cNvSpPr/>
          <p:nvPr/>
        </p:nvSpPr>
        <p:spPr>
          <a:xfrm>
            <a:off x="5892800" y="2032000"/>
            <a:ext cx="5486400" cy="1651000"/>
          </a:xfrm>
          <a:prstGeom prst="rect">
            <a:avLst/>
          </a:prstGeom>
          <a:solidFill>
            <a:srgbClr val="F4F4F6"/>
          </a:solidFill>
          <a:ln/>
        </p:spPr>
        <p:txBody>
          <a:bodyPr/>
          <a:lstStyle/>
          <a:p>
            <a:endParaRPr lang="en-US"/>
          </a:p>
        </p:txBody>
      </p:sp>
      <p:sp>
        <p:nvSpPr>
          <p:cNvPr id="11" name="Text 7"/>
          <p:cNvSpPr/>
          <p:nvPr/>
        </p:nvSpPr>
        <p:spPr>
          <a:xfrm>
            <a:off x="6197600" y="2336800"/>
            <a:ext cx="5023104" cy="317500"/>
          </a:xfrm>
          <a:prstGeom prst="rect">
            <a:avLst/>
          </a:prstGeom>
          <a:noFill/>
          <a:ln/>
        </p:spPr>
        <p:txBody>
          <a:bodyPr wrap="square" lIns="0" tIns="0" rIns="0" bIns="0" rtlCol="0" anchor="t">
            <a:normAutofit/>
          </a:bodyPr>
          <a:lstStyle/>
          <a:p>
            <a:pPr marL="0" indent="0" algn="l">
              <a:lnSpc>
                <a:spcPts val="2300"/>
              </a:lnSpc>
              <a:buNone/>
            </a:pPr>
            <a:r>
              <a:rPr lang="en-US" sz="2000" b="1" dirty="0">
                <a:solidFill>
                  <a:srgbClr val="00469C"/>
                </a:solidFill>
                <a:latin typeface="Arial" pitchFamily="34" charset="0"/>
                <a:ea typeface="Arial" pitchFamily="34" charset="-122"/>
                <a:cs typeface="Arial" pitchFamily="34" charset="-120"/>
              </a:rPr>
              <a:t>Parked for weeks</a:t>
            </a:r>
            <a:endParaRPr lang="en-US" sz="2000" dirty="0">
              <a:latin typeface="Arial" charset="0"/>
              <a:ea typeface="Arial" charset="0"/>
              <a:cs typeface="Arial" charset="0"/>
            </a:endParaRPr>
          </a:p>
        </p:txBody>
      </p:sp>
      <p:sp>
        <p:nvSpPr>
          <p:cNvPr id="12" name="Text 8"/>
          <p:cNvSpPr/>
          <p:nvPr/>
        </p:nvSpPr>
        <p:spPr>
          <a:xfrm>
            <a:off x="6197600" y="2730500"/>
            <a:ext cx="5023104" cy="282575"/>
          </a:xfrm>
          <a:prstGeom prst="rect">
            <a:avLst/>
          </a:prstGeom>
          <a:noFill/>
          <a:ln/>
        </p:spPr>
        <p:txBody>
          <a:bodyPr wrap="square" lIns="0" tIns="0" rIns="0" bIns="0" rtlCol="0" anchor="t">
            <a:normAutofit/>
          </a:bodyPr>
          <a:lstStyle/>
          <a:p>
            <a:pPr marL="0" indent="0" algn="l">
              <a:lnSpc>
                <a:spcPts val="2025"/>
              </a:lnSpc>
              <a:buNone/>
            </a:pPr>
            <a:r>
              <a:rPr lang="en-US" sz="1500" dirty="0">
                <a:solidFill>
                  <a:srgbClr val="3C414E"/>
                </a:solidFill>
                <a:latin typeface="Arial" pitchFamily="34" charset="0"/>
                <a:ea typeface="Arial" pitchFamily="34" charset="-122"/>
                <a:cs typeface="Arial" pitchFamily="34" charset="-120"/>
              </a:rPr>
              <a:t>Up to several weeks, depending on the vehicle.</a:t>
            </a:r>
            <a:endParaRPr lang="en-US" sz="1500" dirty="0">
              <a:latin typeface="Arial" charset="0"/>
              <a:ea typeface="Arial" charset="0"/>
              <a:cs typeface="Arial" charset="0"/>
            </a:endParaRPr>
          </a:p>
        </p:txBody>
      </p:sp>
      <p:sp>
        <p:nvSpPr>
          <p:cNvPr id="13" name="Shape 9"/>
          <p:cNvSpPr/>
          <p:nvPr/>
        </p:nvSpPr>
        <p:spPr>
          <a:xfrm>
            <a:off x="5892800" y="3937000"/>
            <a:ext cx="5486400" cy="1905000"/>
          </a:xfrm>
          <a:prstGeom prst="rect">
            <a:avLst/>
          </a:prstGeom>
          <a:solidFill>
            <a:srgbClr val="00469C"/>
          </a:solidFill>
          <a:ln/>
        </p:spPr>
        <p:txBody>
          <a:bodyPr/>
          <a:lstStyle/>
          <a:p>
            <a:endParaRPr lang="en-US"/>
          </a:p>
        </p:txBody>
      </p:sp>
      <p:sp>
        <p:nvSpPr>
          <p:cNvPr id="14" name="Text 10"/>
          <p:cNvSpPr/>
          <p:nvPr/>
        </p:nvSpPr>
        <p:spPr>
          <a:xfrm>
            <a:off x="6197600" y="4241800"/>
            <a:ext cx="5023104" cy="311150"/>
          </a:xfrm>
          <a:prstGeom prst="rect">
            <a:avLst/>
          </a:prstGeom>
          <a:noFill/>
          <a:ln/>
        </p:spPr>
        <p:txBody>
          <a:bodyPr wrap="square" lIns="0" tIns="0" rIns="0" bIns="0" rtlCol="0" anchor="t">
            <a:normAutofit/>
          </a:bodyPr>
          <a:lstStyle/>
          <a:p>
            <a:pPr marL="0" indent="0" algn="l">
              <a:lnSpc>
                <a:spcPts val="2250"/>
              </a:lnSpc>
              <a:buNone/>
            </a:pPr>
            <a:r>
              <a:rPr lang="en-US" sz="1800" b="1" dirty="0">
                <a:solidFill>
                  <a:srgbClr val="00C8AA"/>
                </a:solidFill>
                <a:latin typeface="Arial" pitchFamily="34" charset="0"/>
                <a:ea typeface="Arial" pitchFamily="34" charset="-122"/>
                <a:cs typeface="Arial" pitchFamily="34" charset="-120"/>
              </a:rPr>
              <a:t>If a car sits long enough to go flat…</a:t>
            </a:r>
            <a:endParaRPr lang="en-US" sz="1800" dirty="0">
              <a:latin typeface="Arial" charset="0"/>
              <a:ea typeface="Arial" charset="0"/>
              <a:cs typeface="Arial" charset="0"/>
            </a:endParaRPr>
          </a:p>
        </p:txBody>
      </p:sp>
      <p:sp>
        <p:nvSpPr>
          <p:cNvPr id="15" name="Text 11"/>
          <p:cNvSpPr/>
          <p:nvPr/>
        </p:nvSpPr>
        <p:spPr>
          <a:xfrm>
            <a:off x="6197600" y="4654550"/>
            <a:ext cx="5023104" cy="726440"/>
          </a:xfrm>
          <a:prstGeom prst="rect">
            <a:avLst/>
          </a:prstGeom>
          <a:noFill/>
          <a:ln/>
        </p:spPr>
        <p:txBody>
          <a:bodyPr wrap="square" lIns="0" tIns="0" rIns="0" bIns="0" rtlCol="0" anchor="t">
            <a:normAutofit/>
          </a:bodyPr>
          <a:lstStyle/>
          <a:p>
            <a:pPr marL="0" indent="0" algn="l">
              <a:lnSpc>
                <a:spcPts val="2760"/>
              </a:lnSpc>
              <a:buNone/>
            </a:pPr>
            <a:r>
              <a:rPr lang="en-US" sz="2400" b="1" dirty="0">
                <a:solidFill>
                  <a:srgbClr val="FFFFFF"/>
                </a:solidFill>
                <a:latin typeface="Arial" pitchFamily="34" charset="0"/>
                <a:ea typeface="Arial" pitchFamily="34" charset="-122"/>
                <a:cs typeface="Arial" pitchFamily="34" charset="-120"/>
              </a:rPr>
              <a:t>the problem isn’t the battery. Nobody needs that car.</a:t>
            </a:r>
            <a:endParaRPr lang="en-US" sz="2400" dirty="0">
              <a:latin typeface="Arial" charset="0"/>
              <a:ea typeface="Arial"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7143" b="-7143"/>
          <a:stretch/>
        </p:blipFill>
        <p:spPr>
          <a:xfrm>
            <a:off x="812800" y="355600"/>
            <a:ext cx="1016000" cy="254000"/>
          </a:xfrm>
          <a:prstGeom prst="rect">
            <a:avLst/>
          </a:prstGeom>
        </p:spPr>
      </p:pic>
      <p:sp>
        <p:nvSpPr>
          <p:cNvPr id="3" name="Text 0"/>
          <p:cNvSpPr>
            <a:spLocks noGrp="1"/>
          </p:cNvSpPr>
          <p:nvPr>
            <p:ph type="title"/>
          </p:nvPr>
        </p:nvSpPr>
        <p:spPr>
          <a:xfrm>
            <a:off x="812800" y="889000"/>
            <a:ext cx="10883392" cy="472440"/>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00469C"/>
                </a:solidFill>
                <a:latin typeface="Arial" pitchFamily="34" charset="0"/>
                <a:ea typeface="Arial" pitchFamily="34" charset="-122"/>
                <a:cs typeface="Arial" pitchFamily="34" charset="-120"/>
              </a:rPr>
              <a:t>Remote Control</a:t>
            </a:r>
            <a:endParaRPr lang="en-US" sz="3200" dirty="0">
              <a:latin typeface="Arial" charset="0"/>
              <a:ea typeface="Arial" charset="0"/>
              <a:cs typeface="Arial" charset="0"/>
            </a:endParaRPr>
          </a:p>
        </p:txBody>
      </p:sp>
      <p:pic>
        <p:nvPicPr>
          <p:cNvPr id="4" name="Image 1" descr="A card held to the INVERS reader behind the windshield"/>
          <p:cNvPicPr>
            <a:picLocks noChangeAspect="1"/>
          </p:cNvPicPr>
          <p:nvPr/>
        </p:nvPicPr>
        <p:blipFill>
          <a:blip r:embed="rId4"/>
          <a:srcRect l="4736" r="4736"/>
          <a:stretch/>
        </p:blipFill>
        <p:spPr>
          <a:xfrm>
            <a:off x="812800" y="2032000"/>
            <a:ext cx="4826000" cy="3810000"/>
          </a:xfrm>
          <a:prstGeom prst="rect">
            <a:avLst/>
          </a:prstGeom>
        </p:spPr>
      </p:pic>
      <p:sp>
        <p:nvSpPr>
          <p:cNvPr id="5" name="Shape 1"/>
          <p:cNvSpPr/>
          <p:nvPr/>
        </p:nvSpPr>
        <p:spPr>
          <a:xfrm>
            <a:off x="6146800" y="2032000"/>
            <a:ext cx="698500" cy="698500"/>
          </a:xfrm>
          <a:prstGeom prst="rect">
            <a:avLst/>
          </a:prstGeom>
          <a:solidFill>
            <a:srgbClr val="CCF4EE"/>
          </a:solidFill>
          <a:ln/>
        </p:spPr>
        <p:txBody>
          <a:bodyPr/>
          <a:lstStyle/>
          <a:p>
            <a:endParaRPr lang="en-US"/>
          </a:p>
        </p:txBody>
      </p:sp>
      <p:pic>
        <p:nvPicPr>
          <p:cNvPr id="6" name="Image 2" descr="Cloud"/>
          <p:cNvPicPr>
            <a:picLocks noChangeAspect="1"/>
          </p:cNvPicPr>
          <p:nvPr/>
        </p:nvPicPr>
        <p:blipFill>
          <a:blip r:embed="rId5"/>
          <a:srcRect/>
          <a:stretch/>
        </p:blipFill>
        <p:spPr>
          <a:xfrm>
            <a:off x="6292850" y="2178050"/>
            <a:ext cx="406400" cy="406400"/>
          </a:xfrm>
          <a:prstGeom prst="rect">
            <a:avLst/>
          </a:prstGeom>
        </p:spPr>
      </p:pic>
      <p:sp>
        <p:nvSpPr>
          <p:cNvPr id="7" name="Text 2"/>
          <p:cNvSpPr/>
          <p:nvPr/>
        </p:nvSpPr>
        <p:spPr>
          <a:xfrm>
            <a:off x="7048500" y="2032000"/>
            <a:ext cx="4460621"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Lost your key, or </a:t>
            </a:r>
            <a:r>
              <a:rPr lang="en-US" sz="1800" b="1">
                <a:solidFill>
                  <a:srgbClr val="00469C"/>
                </a:solidFill>
                <a:latin typeface="Arial" pitchFamily="34" charset="0"/>
                <a:ea typeface="Arial" pitchFamily="34" charset="-122"/>
                <a:cs typeface="Arial" pitchFamily="34" charset="-120"/>
              </a:rPr>
              <a:t>card?</a:t>
            </a:r>
            <a:endParaRPr lang="en-US" sz="1800" dirty="0">
              <a:latin typeface="Arial" charset="0"/>
              <a:ea typeface="Arial" charset="0"/>
              <a:cs typeface="Arial" charset="0"/>
            </a:endParaRPr>
          </a:p>
        </p:txBody>
      </p:sp>
      <p:sp>
        <p:nvSpPr>
          <p:cNvPr id="8" name="Text 3"/>
          <p:cNvSpPr/>
          <p:nvPr/>
        </p:nvSpPr>
        <p:spPr>
          <a:xfrm>
            <a:off x="7048500" y="2357121"/>
            <a:ext cx="4460621" cy="265430"/>
          </a:xfrm>
          <a:prstGeom prst="rect">
            <a:avLst/>
          </a:prstGeom>
          <a:noFill/>
          <a:ln/>
        </p:spPr>
        <p:txBody>
          <a:bodyPr wrap="square" lIns="0" tIns="0" rIns="0" bIns="0" rtlCol="0" anchor="t">
            <a:normAutofit/>
          </a:bodyPr>
          <a:lstStyle/>
          <a:p>
            <a:pPr marL="0" indent="0" algn="l">
              <a:lnSpc>
                <a:spcPts val="1890"/>
              </a:lnSpc>
              <a:buNone/>
            </a:pPr>
            <a:r>
              <a:rPr lang="en-US" sz="1400" dirty="0">
                <a:solidFill>
                  <a:srgbClr val="3C414E"/>
                </a:solidFill>
                <a:latin typeface="Arial" pitchFamily="34" charset="0"/>
                <a:ea typeface="Arial" pitchFamily="34" charset="-122"/>
                <a:cs typeface="Arial" pitchFamily="34" charset="-120"/>
              </a:rPr>
              <a:t>We unlock the vehicle remotely.</a:t>
            </a:r>
            <a:endParaRPr lang="en-US" sz="1400" dirty="0">
              <a:latin typeface="Arial" charset="0"/>
              <a:ea typeface="Arial" charset="0"/>
              <a:cs typeface="Arial" charset="0"/>
            </a:endParaRPr>
          </a:p>
        </p:txBody>
      </p:sp>
      <p:sp>
        <p:nvSpPr>
          <p:cNvPr id="9" name="Shape 4"/>
          <p:cNvSpPr/>
          <p:nvPr/>
        </p:nvSpPr>
        <p:spPr>
          <a:xfrm>
            <a:off x="6146800" y="2952750"/>
            <a:ext cx="698500" cy="698500"/>
          </a:xfrm>
          <a:prstGeom prst="rect">
            <a:avLst/>
          </a:prstGeom>
          <a:solidFill>
            <a:srgbClr val="CCF4EE"/>
          </a:solidFill>
          <a:ln/>
        </p:spPr>
        <p:txBody>
          <a:bodyPr/>
          <a:lstStyle/>
          <a:p>
            <a:endParaRPr lang="en-US"/>
          </a:p>
        </p:txBody>
      </p:sp>
      <p:pic>
        <p:nvPicPr>
          <p:cNvPr id="10" name="Image 3" descr="Users"/>
          <p:cNvPicPr>
            <a:picLocks noChangeAspect="1"/>
          </p:cNvPicPr>
          <p:nvPr/>
        </p:nvPicPr>
        <p:blipFill>
          <a:blip r:embed="rId6"/>
          <a:srcRect/>
          <a:stretch/>
        </p:blipFill>
        <p:spPr>
          <a:xfrm>
            <a:off x="6292850" y="3098800"/>
            <a:ext cx="406400" cy="406400"/>
          </a:xfrm>
          <a:prstGeom prst="rect">
            <a:avLst/>
          </a:prstGeom>
        </p:spPr>
      </p:pic>
      <p:sp>
        <p:nvSpPr>
          <p:cNvPr id="11" name="Text 5"/>
          <p:cNvSpPr/>
          <p:nvPr/>
        </p:nvSpPr>
        <p:spPr>
          <a:xfrm>
            <a:off x="7048500" y="2952750"/>
            <a:ext cx="4460621"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Someone else needs it</a:t>
            </a:r>
            <a:endParaRPr lang="en-US" sz="1800" dirty="0">
              <a:latin typeface="Arial" charset="0"/>
              <a:ea typeface="Arial" charset="0"/>
              <a:cs typeface="Arial" charset="0"/>
            </a:endParaRPr>
          </a:p>
        </p:txBody>
      </p:sp>
      <p:sp>
        <p:nvSpPr>
          <p:cNvPr id="12" name="Text 6"/>
          <p:cNvSpPr/>
          <p:nvPr/>
        </p:nvSpPr>
        <p:spPr>
          <a:xfrm>
            <a:off x="7048500" y="3277871"/>
            <a:ext cx="4460621" cy="265430"/>
          </a:xfrm>
          <a:prstGeom prst="rect">
            <a:avLst/>
          </a:prstGeom>
          <a:noFill/>
          <a:ln/>
        </p:spPr>
        <p:txBody>
          <a:bodyPr wrap="square" lIns="0" tIns="0" rIns="0" bIns="0" rtlCol="0" anchor="t">
            <a:normAutofit/>
          </a:bodyPr>
          <a:lstStyle/>
          <a:p>
            <a:pPr marL="0" indent="0" algn="l">
              <a:lnSpc>
                <a:spcPts val="1890"/>
              </a:lnSpc>
              <a:buNone/>
            </a:pPr>
            <a:r>
              <a:rPr lang="en-US" sz="1400" dirty="0">
                <a:solidFill>
                  <a:srgbClr val="3C414E"/>
                </a:solidFill>
                <a:latin typeface="Arial" pitchFamily="34" charset="0"/>
                <a:ea typeface="Arial" pitchFamily="34" charset="-122"/>
                <a:cs typeface="Arial" pitchFamily="34" charset="-120"/>
              </a:rPr>
              <a:t>Enable it for anyone you choose.</a:t>
            </a:r>
            <a:endParaRPr lang="en-US" sz="1400" dirty="0">
              <a:latin typeface="Arial" charset="0"/>
              <a:ea typeface="Arial" charset="0"/>
              <a:cs typeface="Arial" charset="0"/>
            </a:endParaRPr>
          </a:p>
        </p:txBody>
      </p:sp>
      <p:sp>
        <p:nvSpPr>
          <p:cNvPr id="13" name="Shape 7"/>
          <p:cNvSpPr/>
          <p:nvPr/>
        </p:nvSpPr>
        <p:spPr>
          <a:xfrm>
            <a:off x="6146800" y="3873500"/>
            <a:ext cx="698500" cy="698500"/>
          </a:xfrm>
          <a:prstGeom prst="rect">
            <a:avLst/>
          </a:prstGeom>
          <a:solidFill>
            <a:srgbClr val="CCF4EE"/>
          </a:solidFill>
          <a:ln/>
        </p:spPr>
        <p:txBody>
          <a:bodyPr/>
          <a:lstStyle/>
          <a:p>
            <a:endParaRPr lang="en-US"/>
          </a:p>
        </p:txBody>
      </p:sp>
      <p:pic>
        <p:nvPicPr>
          <p:cNvPr id="14" name="Image 4" descr="Warning"/>
          <p:cNvPicPr>
            <a:picLocks noChangeAspect="1"/>
          </p:cNvPicPr>
          <p:nvPr/>
        </p:nvPicPr>
        <p:blipFill>
          <a:blip r:embed="rId7"/>
          <a:srcRect/>
          <a:stretch/>
        </p:blipFill>
        <p:spPr>
          <a:xfrm>
            <a:off x="6292850" y="4019550"/>
            <a:ext cx="406400" cy="406400"/>
          </a:xfrm>
          <a:prstGeom prst="rect">
            <a:avLst/>
          </a:prstGeom>
        </p:spPr>
      </p:pic>
      <p:sp>
        <p:nvSpPr>
          <p:cNvPr id="15" name="Text 8"/>
          <p:cNvSpPr/>
          <p:nvPr/>
        </p:nvSpPr>
        <p:spPr>
          <a:xfrm>
            <a:off x="7048500" y="3873500"/>
            <a:ext cx="4460621"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An emergency</a:t>
            </a:r>
            <a:endParaRPr lang="en-US" sz="1800" dirty="0">
              <a:latin typeface="Arial" charset="0"/>
              <a:ea typeface="Arial" charset="0"/>
              <a:cs typeface="Arial" charset="0"/>
            </a:endParaRPr>
          </a:p>
        </p:txBody>
      </p:sp>
      <p:sp>
        <p:nvSpPr>
          <p:cNvPr id="16" name="Text 9"/>
          <p:cNvSpPr/>
          <p:nvPr/>
        </p:nvSpPr>
        <p:spPr>
          <a:xfrm>
            <a:off x="7048500" y="4198621"/>
            <a:ext cx="4460621" cy="265430"/>
          </a:xfrm>
          <a:prstGeom prst="rect">
            <a:avLst/>
          </a:prstGeom>
          <a:noFill/>
          <a:ln/>
        </p:spPr>
        <p:txBody>
          <a:bodyPr wrap="square" lIns="0" tIns="0" rIns="0" bIns="0" rtlCol="0" anchor="t">
            <a:normAutofit/>
          </a:bodyPr>
          <a:lstStyle/>
          <a:p>
            <a:pPr marL="0" indent="0" algn="l">
              <a:lnSpc>
                <a:spcPts val="1890"/>
              </a:lnSpc>
              <a:buNone/>
            </a:pPr>
            <a:r>
              <a:rPr lang="en-US" sz="1400" dirty="0">
                <a:solidFill>
                  <a:srgbClr val="3C414E"/>
                </a:solidFill>
                <a:latin typeface="Arial" pitchFamily="34" charset="0"/>
                <a:ea typeface="Arial" pitchFamily="34" charset="-122"/>
                <a:cs typeface="Arial" pitchFamily="34" charset="-120"/>
              </a:rPr>
              <a:t>Open your vehicles to first responders.</a:t>
            </a:r>
            <a:endParaRPr lang="en-US" sz="1400" dirty="0">
              <a:latin typeface="Arial" charset="0"/>
              <a:ea typeface="Arial" charset="0"/>
              <a:cs typeface="Arial" charset="0"/>
            </a:endParaRPr>
          </a:p>
        </p:txBody>
      </p:sp>
      <p:sp>
        <p:nvSpPr>
          <p:cNvPr id="17" name="Shape 10"/>
          <p:cNvSpPr/>
          <p:nvPr/>
        </p:nvSpPr>
        <p:spPr>
          <a:xfrm>
            <a:off x="6146800" y="4826000"/>
            <a:ext cx="5232400" cy="1016000"/>
          </a:xfrm>
          <a:prstGeom prst="rect">
            <a:avLst/>
          </a:prstGeom>
          <a:solidFill>
            <a:srgbClr val="CCF4EE"/>
          </a:solidFill>
          <a:ln/>
        </p:spPr>
        <p:txBody>
          <a:bodyPr/>
          <a:lstStyle/>
          <a:p>
            <a:endParaRPr lang="en-US"/>
          </a:p>
        </p:txBody>
      </p:sp>
      <p:sp>
        <p:nvSpPr>
          <p:cNvPr id="18" name="Text 11"/>
          <p:cNvSpPr/>
          <p:nvPr/>
        </p:nvSpPr>
        <p:spPr>
          <a:xfrm>
            <a:off x="6400800" y="4978400"/>
            <a:ext cx="4866132" cy="487680"/>
          </a:xfrm>
          <a:prstGeom prst="rect">
            <a:avLst/>
          </a:prstGeom>
          <a:noFill/>
          <a:ln/>
        </p:spPr>
        <p:txBody>
          <a:bodyPr wrap="square" lIns="0" tIns="0" rIns="0" bIns="0" rtlCol="0" anchor="t">
            <a:normAutofit/>
          </a:bodyPr>
          <a:lstStyle/>
          <a:p>
            <a:pPr marL="0" indent="0" algn="l">
              <a:lnSpc>
                <a:spcPts val="1820"/>
              </a:lnSpc>
              <a:buNone/>
            </a:pPr>
            <a:r>
              <a:rPr lang="en-US" sz="1400" b="1" dirty="0">
                <a:solidFill>
                  <a:srgbClr val="00469C"/>
                </a:solidFill>
                <a:latin typeface="Arial" pitchFamily="34" charset="0"/>
                <a:ea typeface="Arial" pitchFamily="34" charset="-122"/>
                <a:cs typeface="Arial" pitchFamily="34" charset="-120"/>
              </a:rPr>
              <a:t>“Being able to help people after hours, even if we’re not on site, has been huge.”</a:t>
            </a:r>
            <a:endParaRPr lang="en-US" sz="1400" dirty="0">
              <a:latin typeface="Arial" charset="0"/>
              <a:ea typeface="Arial" charset="0"/>
              <a:cs typeface="Arial" charset="0"/>
            </a:endParaRPr>
          </a:p>
        </p:txBody>
      </p:sp>
      <p:sp>
        <p:nvSpPr>
          <p:cNvPr id="19" name="Text 12"/>
          <p:cNvSpPr/>
          <p:nvPr/>
        </p:nvSpPr>
        <p:spPr>
          <a:xfrm>
            <a:off x="6400800" y="5491479"/>
            <a:ext cx="4866132" cy="223520"/>
          </a:xfrm>
          <a:prstGeom prst="rect">
            <a:avLst/>
          </a:prstGeom>
          <a:noFill/>
          <a:ln/>
        </p:spPr>
        <p:txBody>
          <a:bodyPr wrap="square" lIns="0" tIns="0" rIns="0" bIns="0" rtlCol="0" anchor="t">
            <a:normAutofit/>
          </a:bodyPr>
          <a:lstStyle/>
          <a:p>
            <a:pPr marL="0" indent="0" algn="l">
              <a:lnSpc>
                <a:spcPts val="1560"/>
              </a:lnSpc>
              <a:buNone/>
            </a:pPr>
            <a:r>
              <a:rPr lang="en-US" sz="1200" dirty="0">
                <a:solidFill>
                  <a:srgbClr val="00469C"/>
                </a:solidFill>
                <a:latin typeface="Arial" pitchFamily="34" charset="0"/>
                <a:ea typeface="Arial" pitchFamily="34" charset="-122"/>
                <a:cs typeface="Arial" pitchFamily="34" charset="-120"/>
              </a:rPr>
              <a:t>Gabriel Goings, Seattle City Light</a:t>
            </a:r>
            <a:endParaRPr lang="en-US" sz="1200" dirty="0">
              <a:latin typeface="Arial" charset="0"/>
              <a:ea typeface="Arial"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10" presetClass="entr" presetSubtype="0"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par>
                                <p:cTn id="36" presetID="10"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500"/>
                                        <p:tgtEl>
                                          <p:spTgt spid="16"/>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500"/>
                                        <p:tgtEl>
                                          <p:spTgt spid="18"/>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1" grpId="0" animBg="1"/>
      <p:bldP spid="12" grpId="0" animBg="1"/>
      <p:bldP spid="13" grpId="0" animBg="1"/>
      <p:bldP spid="15" grpId="0" animBg="1"/>
      <p:bldP spid="16" grpId="0" animBg="1"/>
      <p:bldP spid="17" grpId="0" animBg="1"/>
      <p:bldP spid="18" grpId="0" animBg="1"/>
      <p:bldP spid="1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7143" b="-7143"/>
          <a:stretch/>
        </p:blipFill>
        <p:spPr>
          <a:xfrm>
            <a:off x="812800" y="355600"/>
            <a:ext cx="1016000" cy="254000"/>
          </a:xfrm>
          <a:prstGeom prst="rect">
            <a:avLst/>
          </a:prstGeom>
        </p:spPr>
      </p:pic>
      <p:sp>
        <p:nvSpPr>
          <p:cNvPr id="3" name="Text 0"/>
          <p:cNvSpPr>
            <a:spLocks noGrp="1"/>
          </p:cNvSpPr>
          <p:nvPr>
            <p:ph type="title"/>
          </p:nvPr>
        </p:nvSpPr>
        <p:spPr>
          <a:xfrm>
            <a:off x="812800" y="889000"/>
            <a:ext cx="10883392" cy="472440"/>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00469C"/>
                </a:solidFill>
                <a:latin typeface="Arial" pitchFamily="34" charset="0"/>
                <a:ea typeface="Arial" pitchFamily="34" charset="-122"/>
                <a:cs typeface="Arial" pitchFamily="34" charset="-120"/>
              </a:rPr>
              <a:t>Installed in 30–60 minutes</a:t>
            </a:r>
            <a:endParaRPr lang="en-US" sz="3200" dirty="0">
              <a:latin typeface="Arial" charset="0"/>
              <a:ea typeface="Arial" charset="0"/>
              <a:cs typeface="Arial" charset="0"/>
            </a:endParaRPr>
          </a:p>
        </p:txBody>
      </p:sp>
      <p:sp>
        <p:nvSpPr>
          <p:cNvPr id="4" name="Text 1"/>
          <p:cNvSpPr/>
          <p:nvPr/>
        </p:nvSpPr>
        <p:spPr>
          <a:xfrm>
            <a:off x="812800" y="1409700"/>
            <a:ext cx="10883392" cy="289560"/>
          </a:xfrm>
          <a:prstGeom prst="rect">
            <a:avLst/>
          </a:prstGeom>
          <a:noFill/>
          <a:ln/>
        </p:spPr>
        <p:txBody>
          <a:bodyPr wrap="square" lIns="0" tIns="0" rIns="0" bIns="0" rtlCol="0" anchor="t">
            <a:normAutofit/>
          </a:bodyPr>
          <a:lstStyle/>
          <a:p>
            <a:pPr marL="0" indent="0" algn="l">
              <a:lnSpc>
                <a:spcPts val="2080"/>
              </a:lnSpc>
              <a:buNone/>
            </a:pPr>
            <a:r>
              <a:rPr lang="en-US" sz="1600" b="1" dirty="0">
                <a:solidFill>
                  <a:srgbClr val="00C8AA"/>
                </a:solidFill>
                <a:latin typeface="Arial" pitchFamily="34" charset="0"/>
                <a:ea typeface="Arial" pitchFamily="34" charset="-122"/>
                <a:cs typeface="Arial" pitchFamily="34" charset="-120"/>
              </a:rPr>
              <a:t>Per vehicle. Three parts.</a:t>
            </a:r>
            <a:endParaRPr lang="en-US" sz="1600" dirty="0">
              <a:latin typeface="Arial" charset="0"/>
              <a:ea typeface="Arial" charset="0"/>
              <a:cs typeface="Arial" charset="0"/>
            </a:endParaRPr>
          </a:p>
        </p:txBody>
      </p:sp>
      <p:pic>
        <p:nvPicPr>
          <p:cNvPr id="5" name="Image 1" descr="A technician working in the driver’s seat with a laptop during an install"/>
          <p:cNvPicPr>
            <a:picLocks noChangeAspect="1"/>
          </p:cNvPicPr>
          <p:nvPr/>
        </p:nvPicPr>
        <p:blipFill>
          <a:blip r:embed="rId4"/>
          <a:srcRect l="16000" r="37333"/>
          <a:stretch/>
        </p:blipFill>
        <p:spPr>
          <a:xfrm>
            <a:off x="812800" y="2032000"/>
            <a:ext cx="3556000" cy="3810000"/>
          </a:xfrm>
          <a:prstGeom prst="rect">
            <a:avLst/>
          </a:prstGeom>
        </p:spPr>
      </p:pic>
      <p:sp>
        <p:nvSpPr>
          <p:cNvPr id="6" name="Shape 2"/>
          <p:cNvSpPr/>
          <p:nvPr/>
        </p:nvSpPr>
        <p:spPr>
          <a:xfrm>
            <a:off x="4673600" y="2032000"/>
            <a:ext cx="2032000" cy="3810000"/>
          </a:xfrm>
          <a:prstGeom prst="rect">
            <a:avLst/>
          </a:prstGeom>
          <a:solidFill>
            <a:srgbClr val="F4F4F6"/>
          </a:solidFill>
          <a:ln/>
        </p:spPr>
        <p:txBody>
          <a:bodyPr/>
          <a:lstStyle/>
          <a:p>
            <a:endParaRPr lang="en-US"/>
          </a:p>
        </p:txBody>
      </p:sp>
      <p:pic>
        <p:nvPicPr>
          <p:cNvPr id="7" name="Image 2" descr="CloudBoxx"/>
          <p:cNvPicPr>
            <a:picLocks noChangeAspect="1"/>
          </p:cNvPicPr>
          <p:nvPr/>
        </p:nvPicPr>
        <p:blipFill>
          <a:blip r:embed="rId5"/>
          <a:srcRect/>
          <a:stretch/>
        </p:blipFill>
        <p:spPr>
          <a:xfrm>
            <a:off x="4864100" y="2286000"/>
            <a:ext cx="1651000" cy="1651000"/>
          </a:xfrm>
          <a:prstGeom prst="rect">
            <a:avLst/>
          </a:prstGeom>
        </p:spPr>
      </p:pic>
      <p:sp>
        <p:nvSpPr>
          <p:cNvPr id="8" name="Text 3"/>
          <p:cNvSpPr/>
          <p:nvPr/>
        </p:nvSpPr>
        <p:spPr>
          <a:xfrm>
            <a:off x="4965613" y="4064000"/>
            <a:ext cx="1447895" cy="299720"/>
          </a:xfrm>
          <a:prstGeom prst="rect">
            <a:avLst/>
          </a:prstGeom>
          <a:noFill/>
          <a:ln/>
        </p:spPr>
        <p:txBody>
          <a:bodyPr wrap="square" lIns="0" tIns="0" rIns="0" bIns="0" rtlCol="0" anchor="t">
            <a:normAutofit/>
          </a:bodyPr>
          <a:lstStyle/>
          <a:p>
            <a:pPr marL="0" indent="0" algn="ctr">
              <a:lnSpc>
                <a:spcPts val="2160"/>
              </a:lnSpc>
              <a:buNone/>
            </a:pPr>
            <a:r>
              <a:rPr lang="en-US" sz="1800" b="1" dirty="0">
                <a:solidFill>
                  <a:srgbClr val="00469C"/>
                </a:solidFill>
                <a:latin typeface="Arial" pitchFamily="34" charset="0"/>
                <a:ea typeface="Arial" pitchFamily="34" charset="-122"/>
                <a:cs typeface="Arial" pitchFamily="34" charset="-120"/>
              </a:rPr>
              <a:t>CloudBoxx</a:t>
            </a:r>
            <a:endParaRPr lang="en-US" sz="1800" dirty="0">
              <a:latin typeface="Arial" charset="0"/>
              <a:ea typeface="Arial" charset="0"/>
              <a:cs typeface="Arial" charset="0"/>
            </a:endParaRPr>
          </a:p>
        </p:txBody>
      </p:sp>
      <p:sp>
        <p:nvSpPr>
          <p:cNvPr id="9" name="Text 4"/>
          <p:cNvSpPr/>
          <p:nvPr/>
        </p:nvSpPr>
        <p:spPr>
          <a:xfrm>
            <a:off x="4800092" y="4465321"/>
            <a:ext cx="1779016" cy="505460"/>
          </a:xfrm>
          <a:prstGeom prst="rect">
            <a:avLst/>
          </a:prstGeom>
          <a:noFill/>
          <a:ln/>
        </p:spPr>
        <p:txBody>
          <a:bodyPr wrap="square" lIns="0" tIns="0" rIns="0" bIns="0" rtlCol="0" anchor="t">
            <a:normAutofit/>
          </a:bodyPr>
          <a:lstStyle/>
          <a:p>
            <a:pPr marL="0" indent="0" algn="ctr">
              <a:lnSpc>
                <a:spcPts val="1890"/>
              </a:lnSpc>
              <a:buNone/>
            </a:pPr>
            <a:r>
              <a:rPr lang="en-US" sz="1400" dirty="0">
                <a:solidFill>
                  <a:srgbClr val="3C414E"/>
                </a:solidFill>
                <a:latin typeface="Arial" pitchFamily="34" charset="0"/>
                <a:ea typeface="Arial" pitchFamily="34" charset="-122"/>
                <a:cs typeface="Arial" pitchFamily="34" charset="-120"/>
              </a:rPr>
              <a:t>Plugs into the OBD port</a:t>
            </a:r>
            <a:endParaRPr lang="en-US" sz="1400" dirty="0">
              <a:latin typeface="Arial" charset="0"/>
              <a:ea typeface="Arial" charset="0"/>
              <a:cs typeface="Arial" charset="0"/>
            </a:endParaRPr>
          </a:p>
        </p:txBody>
      </p:sp>
      <p:sp>
        <p:nvSpPr>
          <p:cNvPr id="10" name="Shape 5"/>
          <p:cNvSpPr/>
          <p:nvPr/>
        </p:nvSpPr>
        <p:spPr>
          <a:xfrm>
            <a:off x="7010400" y="2032000"/>
            <a:ext cx="2032000" cy="3810000"/>
          </a:xfrm>
          <a:prstGeom prst="rect">
            <a:avLst/>
          </a:prstGeom>
          <a:solidFill>
            <a:srgbClr val="F4F4F6"/>
          </a:solidFill>
          <a:ln/>
        </p:spPr>
        <p:txBody>
          <a:bodyPr/>
          <a:lstStyle/>
          <a:p>
            <a:endParaRPr lang="en-US"/>
          </a:p>
        </p:txBody>
      </p:sp>
      <p:pic>
        <p:nvPicPr>
          <p:cNvPr id="11" name="Image 3" descr="SKM"/>
          <p:cNvPicPr>
            <a:picLocks noChangeAspect="1"/>
          </p:cNvPicPr>
          <p:nvPr/>
        </p:nvPicPr>
        <p:blipFill>
          <a:blip r:embed="rId6"/>
          <a:srcRect/>
          <a:stretch/>
        </p:blipFill>
        <p:spPr>
          <a:xfrm>
            <a:off x="7200900" y="2286000"/>
            <a:ext cx="1651000" cy="1651000"/>
          </a:xfrm>
          <a:prstGeom prst="rect">
            <a:avLst/>
          </a:prstGeom>
        </p:spPr>
      </p:pic>
      <p:sp>
        <p:nvSpPr>
          <p:cNvPr id="12" name="Text 6"/>
          <p:cNvSpPr/>
          <p:nvPr/>
        </p:nvSpPr>
        <p:spPr>
          <a:xfrm>
            <a:off x="7136892" y="4064000"/>
            <a:ext cx="1779016" cy="574040"/>
          </a:xfrm>
          <a:prstGeom prst="rect">
            <a:avLst/>
          </a:prstGeom>
          <a:noFill/>
          <a:ln/>
        </p:spPr>
        <p:txBody>
          <a:bodyPr wrap="square" lIns="0" tIns="0" rIns="0" bIns="0" rtlCol="0" anchor="t">
            <a:normAutofit/>
          </a:bodyPr>
          <a:lstStyle/>
          <a:p>
            <a:pPr marL="0" indent="0" algn="ctr">
              <a:lnSpc>
                <a:spcPts val="2160"/>
              </a:lnSpc>
              <a:buNone/>
            </a:pPr>
            <a:r>
              <a:rPr lang="en-US" sz="1800" b="1" dirty="0">
                <a:solidFill>
                  <a:srgbClr val="00469C"/>
                </a:solidFill>
                <a:latin typeface="Arial" pitchFamily="34" charset="0"/>
                <a:ea typeface="Arial" pitchFamily="34" charset="-122"/>
                <a:cs typeface="Arial" pitchFamily="34" charset="-120"/>
              </a:rPr>
              <a:t>Smart Key Module (SKM)</a:t>
            </a:r>
            <a:endParaRPr lang="en-US" sz="1800" dirty="0">
              <a:latin typeface="Arial" charset="0"/>
              <a:ea typeface="Arial" charset="0"/>
              <a:cs typeface="Arial" charset="0"/>
            </a:endParaRPr>
          </a:p>
        </p:txBody>
      </p:sp>
      <p:sp>
        <p:nvSpPr>
          <p:cNvPr id="13" name="Text 7"/>
          <p:cNvSpPr/>
          <p:nvPr/>
        </p:nvSpPr>
        <p:spPr>
          <a:xfrm>
            <a:off x="7136892" y="4739642"/>
            <a:ext cx="1779016" cy="505460"/>
          </a:xfrm>
          <a:prstGeom prst="rect">
            <a:avLst/>
          </a:prstGeom>
          <a:noFill/>
          <a:ln/>
        </p:spPr>
        <p:txBody>
          <a:bodyPr wrap="square" lIns="0" tIns="0" rIns="0" bIns="0" rtlCol="0" anchor="t">
            <a:normAutofit/>
          </a:bodyPr>
          <a:lstStyle/>
          <a:p>
            <a:pPr marL="0" indent="0" algn="ctr">
              <a:lnSpc>
                <a:spcPts val="1890"/>
              </a:lnSpc>
              <a:buNone/>
            </a:pPr>
            <a:r>
              <a:rPr lang="en-US" sz="1400" dirty="0">
                <a:solidFill>
                  <a:srgbClr val="3C414E"/>
                </a:solidFill>
                <a:latin typeface="Arial" pitchFamily="34" charset="0"/>
                <a:ea typeface="Arial" pitchFamily="34" charset="-122"/>
                <a:cs typeface="Arial" pitchFamily="34" charset="-120"/>
              </a:rPr>
              <a:t>Your key, soldered inside</a:t>
            </a:r>
            <a:endParaRPr lang="en-US" sz="1400" dirty="0">
              <a:latin typeface="Arial" charset="0"/>
              <a:ea typeface="Arial" charset="0"/>
              <a:cs typeface="Arial" charset="0"/>
            </a:endParaRPr>
          </a:p>
        </p:txBody>
      </p:sp>
      <p:sp>
        <p:nvSpPr>
          <p:cNvPr id="14" name="Shape 8"/>
          <p:cNvSpPr/>
          <p:nvPr/>
        </p:nvSpPr>
        <p:spPr>
          <a:xfrm>
            <a:off x="9347200" y="2032000"/>
            <a:ext cx="2032000" cy="3810000"/>
          </a:xfrm>
          <a:prstGeom prst="rect">
            <a:avLst/>
          </a:prstGeom>
          <a:solidFill>
            <a:srgbClr val="F4F4F6"/>
          </a:solidFill>
          <a:ln/>
        </p:spPr>
        <p:txBody>
          <a:bodyPr/>
          <a:lstStyle/>
          <a:p>
            <a:endParaRPr lang="en-US"/>
          </a:p>
        </p:txBody>
      </p:sp>
      <p:pic>
        <p:nvPicPr>
          <p:cNvPr id="15" name="Image 4" descr="RFID card reader"/>
          <p:cNvPicPr>
            <a:picLocks noChangeAspect="1"/>
          </p:cNvPicPr>
          <p:nvPr/>
        </p:nvPicPr>
        <p:blipFill>
          <a:blip r:embed="rId7"/>
          <a:srcRect t="-13260" b="-13260"/>
          <a:stretch/>
        </p:blipFill>
        <p:spPr>
          <a:xfrm>
            <a:off x="9537700" y="2286000"/>
            <a:ext cx="1651000" cy="1651000"/>
          </a:xfrm>
          <a:prstGeom prst="rect">
            <a:avLst/>
          </a:prstGeom>
        </p:spPr>
      </p:pic>
      <p:sp>
        <p:nvSpPr>
          <p:cNvPr id="16" name="Text 9"/>
          <p:cNvSpPr/>
          <p:nvPr/>
        </p:nvSpPr>
        <p:spPr>
          <a:xfrm>
            <a:off x="9593199" y="4064000"/>
            <a:ext cx="1540002" cy="299720"/>
          </a:xfrm>
          <a:prstGeom prst="rect">
            <a:avLst/>
          </a:prstGeom>
          <a:noFill/>
          <a:ln/>
        </p:spPr>
        <p:txBody>
          <a:bodyPr wrap="square" lIns="0" tIns="0" rIns="0" bIns="0" rtlCol="0" anchor="t">
            <a:normAutofit/>
          </a:bodyPr>
          <a:lstStyle/>
          <a:p>
            <a:pPr marL="0" indent="0" algn="ctr">
              <a:lnSpc>
                <a:spcPts val="2160"/>
              </a:lnSpc>
              <a:buNone/>
            </a:pPr>
            <a:r>
              <a:rPr lang="en-US" sz="1800" b="1" dirty="0">
                <a:solidFill>
                  <a:srgbClr val="00469C"/>
                </a:solidFill>
                <a:latin typeface="Arial" pitchFamily="34" charset="0"/>
                <a:ea typeface="Arial" pitchFamily="34" charset="-122"/>
                <a:cs typeface="Arial" pitchFamily="34" charset="-120"/>
              </a:rPr>
              <a:t>Card reader</a:t>
            </a:r>
            <a:endParaRPr lang="en-US" sz="1800" dirty="0">
              <a:latin typeface="Arial" charset="0"/>
              <a:ea typeface="Arial" charset="0"/>
              <a:cs typeface="Arial" charset="0"/>
            </a:endParaRPr>
          </a:p>
        </p:txBody>
      </p:sp>
      <p:sp>
        <p:nvSpPr>
          <p:cNvPr id="17" name="Text 10"/>
          <p:cNvSpPr/>
          <p:nvPr/>
        </p:nvSpPr>
        <p:spPr>
          <a:xfrm>
            <a:off x="9347200" y="4465321"/>
            <a:ext cx="2032000" cy="265430"/>
          </a:xfrm>
          <a:prstGeom prst="rect">
            <a:avLst/>
          </a:prstGeom>
          <a:noFill/>
          <a:ln/>
        </p:spPr>
        <p:txBody>
          <a:bodyPr wrap="square" lIns="0" tIns="0" rIns="0" bIns="0" rtlCol="0" anchor="t">
            <a:normAutofit/>
          </a:bodyPr>
          <a:lstStyle/>
          <a:p>
            <a:pPr marL="0" indent="0" algn="ctr">
              <a:lnSpc>
                <a:spcPts val="1890"/>
              </a:lnSpc>
              <a:buNone/>
            </a:pPr>
            <a:r>
              <a:rPr lang="en-US" sz="1400" dirty="0">
                <a:solidFill>
                  <a:srgbClr val="3C414E"/>
                </a:solidFill>
                <a:latin typeface="Arial" pitchFamily="34" charset="0"/>
                <a:ea typeface="Arial" pitchFamily="34" charset="-122"/>
                <a:cs typeface="Arial" pitchFamily="34" charset="-120"/>
              </a:rPr>
              <a:t>Most cards integrated</a:t>
            </a:r>
            <a:endParaRPr lang="en-US" sz="1400" dirty="0">
              <a:latin typeface="Arial" charset="0"/>
              <a:ea typeface="Arial"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par>
                                <p:cTn id="22" presetID="10" presetClass="entr" presetSubtype="0"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par>
                                <p:cTn id="36" presetID="10" presetClass="entr" presetSubtype="0"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2" grpId="0" animBg="1"/>
      <p:bldP spid="13" grpId="0" animBg="1"/>
      <p:bldP spid="14" grpId="0" animBg="1"/>
      <p:bldP spid="16"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7143" b="-7143"/>
          <a:stretch/>
        </p:blipFill>
        <p:spPr>
          <a:xfrm>
            <a:off x="812800" y="355600"/>
            <a:ext cx="1016000" cy="254000"/>
          </a:xfrm>
          <a:prstGeom prst="rect">
            <a:avLst/>
          </a:prstGeom>
        </p:spPr>
      </p:pic>
      <p:sp>
        <p:nvSpPr>
          <p:cNvPr id="3" name="Text 0"/>
          <p:cNvSpPr>
            <a:spLocks noGrp="1"/>
          </p:cNvSpPr>
          <p:nvPr>
            <p:ph type="title"/>
          </p:nvPr>
        </p:nvSpPr>
        <p:spPr>
          <a:xfrm>
            <a:off x="812800" y="889000"/>
            <a:ext cx="10883392" cy="472440"/>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00469C"/>
                </a:solidFill>
                <a:latin typeface="Arial" pitchFamily="34" charset="0"/>
                <a:ea typeface="Arial" pitchFamily="34" charset="-122"/>
                <a:cs typeface="Arial" pitchFamily="34" charset="-120"/>
              </a:rPr>
              <a:t>What happens when I re-fleet?</a:t>
            </a:r>
            <a:endParaRPr lang="en-US" sz="3200" dirty="0">
              <a:latin typeface="Arial" charset="0"/>
              <a:ea typeface="Arial" charset="0"/>
              <a:cs typeface="Arial" charset="0"/>
            </a:endParaRPr>
          </a:p>
        </p:txBody>
      </p:sp>
      <p:sp>
        <p:nvSpPr>
          <p:cNvPr id="4" name="Text 1"/>
          <p:cNvSpPr/>
          <p:nvPr/>
        </p:nvSpPr>
        <p:spPr>
          <a:xfrm>
            <a:off x="812800" y="1409700"/>
            <a:ext cx="10883392" cy="289560"/>
          </a:xfrm>
          <a:prstGeom prst="rect">
            <a:avLst/>
          </a:prstGeom>
          <a:noFill/>
          <a:ln/>
        </p:spPr>
        <p:txBody>
          <a:bodyPr wrap="square" lIns="0" tIns="0" rIns="0" bIns="0" rtlCol="0" anchor="t">
            <a:normAutofit/>
          </a:bodyPr>
          <a:lstStyle/>
          <a:p>
            <a:pPr marL="0" indent="0" algn="l">
              <a:lnSpc>
                <a:spcPts val="2080"/>
              </a:lnSpc>
              <a:buNone/>
            </a:pPr>
            <a:r>
              <a:rPr lang="en-US" sz="1600" b="1" dirty="0">
                <a:solidFill>
                  <a:srgbClr val="00C8AA"/>
                </a:solidFill>
                <a:latin typeface="Arial" pitchFamily="34" charset="0"/>
                <a:ea typeface="Arial" pitchFamily="34" charset="-122"/>
                <a:cs typeface="Arial" pitchFamily="34" charset="-120"/>
              </a:rPr>
              <a:t>Built to last. The box moves on.</a:t>
            </a:r>
            <a:endParaRPr lang="en-US" sz="1600" dirty="0">
              <a:latin typeface="Arial" charset="0"/>
              <a:ea typeface="Arial" charset="0"/>
              <a:cs typeface="Arial" charset="0"/>
            </a:endParaRPr>
          </a:p>
        </p:txBody>
      </p:sp>
      <p:sp>
        <p:nvSpPr>
          <p:cNvPr id="5" name="Shape 2"/>
          <p:cNvSpPr/>
          <p:nvPr/>
        </p:nvSpPr>
        <p:spPr>
          <a:xfrm>
            <a:off x="812800" y="2254250"/>
            <a:ext cx="762000" cy="762000"/>
          </a:xfrm>
          <a:prstGeom prst="rect">
            <a:avLst/>
          </a:prstGeom>
          <a:solidFill>
            <a:srgbClr val="CCF4EE"/>
          </a:solidFill>
          <a:ln/>
        </p:spPr>
        <p:txBody>
          <a:bodyPr/>
          <a:lstStyle/>
          <a:p>
            <a:endParaRPr lang="en-US"/>
          </a:p>
        </p:txBody>
      </p:sp>
      <p:pic>
        <p:nvPicPr>
          <p:cNvPr id="6" name="Image 1" descr="Wrench"/>
          <p:cNvPicPr>
            <a:picLocks noChangeAspect="1"/>
          </p:cNvPicPr>
          <p:nvPr/>
        </p:nvPicPr>
        <p:blipFill>
          <a:blip r:embed="rId4"/>
          <a:srcRect/>
          <a:stretch/>
        </p:blipFill>
        <p:spPr>
          <a:xfrm>
            <a:off x="965200" y="2406650"/>
            <a:ext cx="457200" cy="457200"/>
          </a:xfrm>
          <a:prstGeom prst="rect">
            <a:avLst/>
          </a:prstGeom>
        </p:spPr>
      </p:pic>
      <p:sp>
        <p:nvSpPr>
          <p:cNvPr id="7" name="Text 3"/>
          <p:cNvSpPr/>
          <p:nvPr/>
        </p:nvSpPr>
        <p:spPr>
          <a:xfrm>
            <a:off x="1778000" y="2498092"/>
            <a:ext cx="5284724"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Take the box out</a:t>
            </a:r>
            <a:endParaRPr lang="en-US" sz="1800" dirty="0">
              <a:latin typeface="Arial" charset="0"/>
              <a:ea typeface="Arial" charset="0"/>
              <a:cs typeface="Arial" charset="0"/>
            </a:endParaRPr>
          </a:p>
        </p:txBody>
      </p:sp>
      <p:sp>
        <p:nvSpPr>
          <p:cNvPr id="8" name="Shape 4"/>
          <p:cNvSpPr/>
          <p:nvPr/>
        </p:nvSpPr>
        <p:spPr>
          <a:xfrm>
            <a:off x="812800" y="3365500"/>
            <a:ext cx="6096000" cy="1079500"/>
          </a:xfrm>
          <a:prstGeom prst="rect">
            <a:avLst/>
          </a:prstGeom>
          <a:solidFill>
            <a:srgbClr val="00469C"/>
          </a:solidFill>
          <a:ln/>
        </p:spPr>
        <p:txBody>
          <a:bodyPr/>
          <a:lstStyle/>
          <a:p>
            <a:endParaRPr lang="en-US"/>
          </a:p>
        </p:txBody>
      </p:sp>
      <p:sp>
        <p:nvSpPr>
          <p:cNvPr id="9" name="Shape 5"/>
          <p:cNvSpPr/>
          <p:nvPr/>
        </p:nvSpPr>
        <p:spPr>
          <a:xfrm>
            <a:off x="971550" y="3524250"/>
            <a:ext cx="762000" cy="762000"/>
          </a:xfrm>
          <a:prstGeom prst="rect">
            <a:avLst/>
          </a:prstGeom>
          <a:solidFill>
            <a:srgbClr val="00C8AA"/>
          </a:solidFill>
          <a:ln/>
        </p:spPr>
        <p:txBody>
          <a:bodyPr/>
          <a:lstStyle/>
          <a:p>
            <a:endParaRPr lang="en-US"/>
          </a:p>
        </p:txBody>
      </p:sp>
      <p:pic>
        <p:nvPicPr>
          <p:cNvPr id="10" name="Image 2" descr="Key"/>
          <p:cNvPicPr>
            <a:picLocks noChangeAspect="1"/>
          </p:cNvPicPr>
          <p:nvPr/>
        </p:nvPicPr>
        <p:blipFill>
          <a:blip r:embed="rId5"/>
          <a:srcRect/>
          <a:stretch/>
        </p:blipFill>
        <p:spPr>
          <a:xfrm>
            <a:off x="1123950" y="3676650"/>
            <a:ext cx="457200" cy="457200"/>
          </a:xfrm>
          <a:prstGeom prst="rect">
            <a:avLst/>
          </a:prstGeom>
        </p:spPr>
      </p:pic>
      <p:sp>
        <p:nvSpPr>
          <p:cNvPr id="11" name="Text 6"/>
          <p:cNvSpPr/>
          <p:nvPr/>
        </p:nvSpPr>
        <p:spPr>
          <a:xfrm>
            <a:off x="1936750" y="3737614"/>
            <a:ext cx="4957699" cy="360680"/>
          </a:xfrm>
          <a:prstGeom prst="rect">
            <a:avLst/>
          </a:prstGeom>
          <a:noFill/>
          <a:ln/>
        </p:spPr>
        <p:txBody>
          <a:bodyPr wrap="square" lIns="0" tIns="0" rIns="0" bIns="0" rtlCol="0" anchor="t">
            <a:normAutofit/>
          </a:bodyPr>
          <a:lstStyle/>
          <a:p>
            <a:pPr marL="0" indent="0" algn="l">
              <a:lnSpc>
                <a:spcPts val="2640"/>
              </a:lnSpc>
              <a:buNone/>
            </a:pPr>
            <a:r>
              <a:rPr lang="en-US" sz="2200" b="1" dirty="0">
                <a:solidFill>
                  <a:srgbClr val="FFFFFF"/>
                </a:solidFill>
                <a:latin typeface="Arial" pitchFamily="34" charset="0"/>
                <a:ea typeface="Arial" pitchFamily="34" charset="-122"/>
                <a:cs typeface="Arial" pitchFamily="34" charset="-120"/>
              </a:rPr>
              <a:t>Recover the key</a:t>
            </a:r>
            <a:endParaRPr lang="en-US" sz="2200" dirty="0">
              <a:latin typeface="Arial" charset="0"/>
              <a:ea typeface="Arial" charset="0"/>
              <a:cs typeface="Arial" charset="0"/>
            </a:endParaRPr>
          </a:p>
        </p:txBody>
      </p:sp>
      <p:sp>
        <p:nvSpPr>
          <p:cNvPr id="12" name="Shape 7"/>
          <p:cNvSpPr/>
          <p:nvPr/>
        </p:nvSpPr>
        <p:spPr>
          <a:xfrm>
            <a:off x="812800" y="4794250"/>
            <a:ext cx="762000" cy="762000"/>
          </a:xfrm>
          <a:prstGeom prst="rect">
            <a:avLst/>
          </a:prstGeom>
          <a:solidFill>
            <a:srgbClr val="CCF4EE"/>
          </a:solidFill>
          <a:ln/>
        </p:spPr>
        <p:txBody>
          <a:bodyPr/>
          <a:lstStyle/>
          <a:p>
            <a:endParaRPr lang="en-US"/>
          </a:p>
        </p:txBody>
      </p:sp>
      <p:pic>
        <p:nvPicPr>
          <p:cNvPr id="13" name="Image 3"/>
          <p:cNvPicPr>
            <a:picLocks noChangeAspect="1"/>
          </p:cNvPicPr>
          <p:nvPr/>
        </p:nvPicPr>
        <p:blipFill>
          <a:blip r:embed="rId6"/>
          <a:srcRect/>
          <a:stretch/>
        </p:blipFill>
        <p:spPr>
          <a:xfrm>
            <a:off x="952500" y="4933950"/>
            <a:ext cx="482600" cy="482600"/>
          </a:xfrm>
          <a:prstGeom prst="rect">
            <a:avLst/>
          </a:prstGeom>
        </p:spPr>
      </p:pic>
      <p:sp>
        <p:nvSpPr>
          <p:cNvPr id="14" name="Text 8"/>
          <p:cNvSpPr/>
          <p:nvPr/>
        </p:nvSpPr>
        <p:spPr>
          <a:xfrm>
            <a:off x="1778000" y="5038092"/>
            <a:ext cx="5284724"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Move IoT into the next vehicle</a:t>
            </a:r>
            <a:endParaRPr lang="en-US" sz="1800" dirty="0">
              <a:latin typeface="Arial" charset="0"/>
              <a:ea typeface="Arial" charset="0"/>
              <a:cs typeface="Arial" charset="0"/>
            </a:endParaRPr>
          </a:p>
        </p:txBody>
      </p:sp>
      <p:sp>
        <p:nvSpPr>
          <p:cNvPr id="15" name="Shape 9"/>
          <p:cNvSpPr/>
          <p:nvPr/>
        </p:nvSpPr>
        <p:spPr>
          <a:xfrm>
            <a:off x="7416800" y="2032000"/>
            <a:ext cx="3962400" cy="3810000"/>
          </a:xfrm>
          <a:prstGeom prst="rect">
            <a:avLst/>
          </a:prstGeom>
          <a:solidFill>
            <a:srgbClr val="00469C"/>
          </a:solidFill>
          <a:ln/>
        </p:spPr>
        <p:txBody>
          <a:bodyPr/>
          <a:lstStyle/>
          <a:p>
            <a:endParaRPr lang="en-US"/>
          </a:p>
        </p:txBody>
      </p:sp>
      <p:sp>
        <p:nvSpPr>
          <p:cNvPr id="16" name="Text 10"/>
          <p:cNvSpPr/>
          <p:nvPr/>
        </p:nvSpPr>
        <p:spPr>
          <a:xfrm>
            <a:off x="7772400" y="2387600"/>
            <a:ext cx="3348736" cy="977900"/>
          </a:xfrm>
          <a:prstGeom prst="rect">
            <a:avLst/>
          </a:prstGeom>
          <a:noFill/>
          <a:ln/>
        </p:spPr>
        <p:txBody>
          <a:bodyPr wrap="square" lIns="0" tIns="0" rIns="0" bIns="0" rtlCol="0" anchor="t">
            <a:normAutofit/>
          </a:bodyPr>
          <a:lstStyle/>
          <a:p>
            <a:pPr marL="0" indent="0" algn="l">
              <a:lnSpc>
                <a:spcPts val="7500"/>
              </a:lnSpc>
              <a:buNone/>
            </a:pPr>
            <a:r>
              <a:rPr lang="en-US" sz="7500" b="1" dirty="0">
                <a:solidFill>
                  <a:srgbClr val="FFFFFF"/>
                </a:solidFill>
                <a:latin typeface="Arial" pitchFamily="34" charset="0"/>
                <a:ea typeface="Arial" pitchFamily="34" charset="-122"/>
                <a:cs typeface="Arial" pitchFamily="34" charset="-120"/>
              </a:rPr>
              <a:t>10+</a:t>
            </a:r>
            <a:endParaRPr lang="en-US" sz="7500" dirty="0">
              <a:latin typeface="Arial" charset="0"/>
              <a:ea typeface="Arial" charset="0"/>
              <a:cs typeface="Arial" charset="0"/>
            </a:endParaRPr>
          </a:p>
        </p:txBody>
      </p:sp>
      <p:sp>
        <p:nvSpPr>
          <p:cNvPr id="17" name="Text 11"/>
          <p:cNvSpPr/>
          <p:nvPr/>
        </p:nvSpPr>
        <p:spPr>
          <a:xfrm>
            <a:off x="7772400" y="3467100"/>
            <a:ext cx="3348736" cy="608330"/>
          </a:xfrm>
          <a:prstGeom prst="rect">
            <a:avLst/>
          </a:prstGeom>
          <a:noFill/>
          <a:ln/>
        </p:spPr>
        <p:txBody>
          <a:bodyPr wrap="square" lIns="0" tIns="0" rIns="0" bIns="0" rtlCol="0" anchor="t">
            <a:normAutofit/>
          </a:bodyPr>
          <a:lstStyle/>
          <a:p>
            <a:pPr marL="0" indent="0" algn="l">
              <a:lnSpc>
                <a:spcPts val="2295"/>
              </a:lnSpc>
              <a:buNone/>
            </a:pPr>
            <a:r>
              <a:rPr lang="en-US" sz="1700" dirty="0">
                <a:solidFill>
                  <a:srgbClr val="FFFFFF"/>
                </a:solidFill>
                <a:latin typeface="Arial" pitchFamily="34" charset="0"/>
                <a:ea typeface="Arial" pitchFamily="34" charset="-122"/>
                <a:cs typeface="Arial" pitchFamily="34" charset="-120"/>
              </a:rPr>
              <a:t>years: some customers’ boxes are still running</a:t>
            </a:r>
            <a:endParaRPr lang="en-US" sz="1700" dirty="0">
              <a:latin typeface="Arial" charset="0"/>
              <a:ea typeface="Arial" charset="0"/>
              <a:cs typeface="Arial" charset="0"/>
            </a:endParaRPr>
          </a:p>
        </p:txBody>
      </p:sp>
      <p:sp>
        <p:nvSpPr>
          <p:cNvPr id="18" name="Text 12"/>
          <p:cNvSpPr/>
          <p:nvPr/>
        </p:nvSpPr>
        <p:spPr>
          <a:xfrm>
            <a:off x="7772400" y="5189221"/>
            <a:ext cx="3348736" cy="322580"/>
          </a:xfrm>
          <a:prstGeom prst="rect">
            <a:avLst/>
          </a:prstGeom>
          <a:noFill/>
          <a:ln/>
        </p:spPr>
        <p:txBody>
          <a:bodyPr wrap="square" lIns="0" tIns="0" rIns="0" bIns="0" rtlCol="0" anchor="t">
            <a:normAutofit/>
          </a:bodyPr>
          <a:lstStyle/>
          <a:p>
            <a:pPr marL="0" indent="0" algn="l">
              <a:lnSpc>
                <a:spcPts val="2340"/>
              </a:lnSpc>
              <a:buNone/>
            </a:pPr>
            <a:r>
              <a:rPr lang="en-US" sz="1800" b="1" dirty="0">
                <a:solidFill>
                  <a:srgbClr val="00C8AA"/>
                </a:solidFill>
                <a:latin typeface="Arial" pitchFamily="34" charset="0"/>
                <a:ea typeface="Arial" pitchFamily="34" charset="-122"/>
                <a:cs typeface="Arial" pitchFamily="34" charset="-120"/>
              </a:rPr>
              <a:t>Lifetime hardware warranty</a:t>
            </a:r>
            <a:endParaRPr lang="en-US" sz="1800" dirty="0">
              <a:latin typeface="Arial" charset="0"/>
              <a:ea typeface="Arial"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10" presetClass="entr" presetSubtype="0"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par>
                                <p:cTn id="33" presetID="10" presetClass="entr" presetSubtype="0"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1" grpId="0" animBg="1"/>
      <p:bldP spid="12" grpId="0" animBg="1"/>
      <p:bldP spid="14" grpId="0" animBg="1"/>
      <p:bldP spid="15" grpId="0" animBg="1"/>
      <p:bldP spid="16" grpId="0" animBg="1"/>
      <p:bldP spid="17" grpId="0" animBg="1"/>
      <p:bldP spid="1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0C8AA"/>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7143" b="-7143"/>
          <a:stretch/>
        </p:blipFill>
        <p:spPr>
          <a:xfrm>
            <a:off x="812800" y="355600"/>
            <a:ext cx="1016000" cy="254000"/>
          </a:xfrm>
          <a:prstGeom prst="rect">
            <a:avLst/>
          </a:prstGeom>
        </p:spPr>
      </p:pic>
      <p:pic>
        <p:nvPicPr>
          <p:cNvPr id="3" name="Image 1"/>
          <p:cNvPicPr>
            <a:picLocks noChangeAspect="1"/>
          </p:cNvPicPr>
          <p:nvPr/>
        </p:nvPicPr>
        <p:blipFill>
          <a:blip r:embed="rId4"/>
          <a:srcRect/>
          <a:stretch/>
        </p:blipFill>
        <p:spPr>
          <a:xfrm>
            <a:off x="812800" y="1270000"/>
            <a:ext cx="1143000" cy="1143000"/>
          </a:xfrm>
          <a:prstGeom prst="rect">
            <a:avLst/>
          </a:prstGeom>
        </p:spPr>
      </p:pic>
      <p:sp>
        <p:nvSpPr>
          <p:cNvPr id="4" name="Text 0"/>
          <p:cNvSpPr/>
          <p:nvPr/>
        </p:nvSpPr>
        <p:spPr>
          <a:xfrm>
            <a:off x="812800" y="2794000"/>
            <a:ext cx="10883392" cy="695960"/>
          </a:xfrm>
          <a:prstGeom prst="rect">
            <a:avLst/>
          </a:prstGeom>
          <a:noFill/>
          <a:ln/>
        </p:spPr>
        <p:txBody>
          <a:bodyPr wrap="square" lIns="0" tIns="0" rIns="0" bIns="0" rtlCol="0" anchor="t">
            <a:normAutofit/>
          </a:bodyPr>
          <a:lstStyle/>
          <a:p>
            <a:pPr marL="0" indent="0" algn="l">
              <a:lnSpc>
                <a:spcPts val="5280"/>
              </a:lnSpc>
              <a:buNone/>
            </a:pPr>
            <a:r>
              <a:rPr lang="en-US" sz="4800" b="1" dirty="0">
                <a:solidFill>
                  <a:srgbClr val="00469C"/>
                </a:solidFill>
                <a:latin typeface="Arial" pitchFamily="34" charset="0"/>
                <a:ea typeface="Arial" pitchFamily="34" charset="-122"/>
                <a:cs typeface="Arial" pitchFamily="34" charset="-120"/>
              </a:rPr>
              <a:t>Clasp your hands.</a:t>
            </a:r>
            <a:endParaRPr lang="en-US" sz="4800" dirty="0">
              <a:latin typeface="Arial" charset="0"/>
              <a:ea typeface="Arial" charset="0"/>
              <a:cs typeface="Arial" charset="0"/>
            </a:endParaRPr>
          </a:p>
        </p:txBody>
      </p:sp>
      <p:sp>
        <p:nvSpPr>
          <p:cNvPr id="5" name="Text 1"/>
          <p:cNvSpPr/>
          <p:nvPr/>
        </p:nvSpPr>
        <p:spPr>
          <a:xfrm>
            <a:off x="812800" y="3619500"/>
            <a:ext cx="10883392" cy="695960"/>
          </a:xfrm>
          <a:prstGeom prst="rect">
            <a:avLst/>
          </a:prstGeom>
          <a:noFill/>
          <a:ln/>
        </p:spPr>
        <p:txBody>
          <a:bodyPr wrap="square" lIns="0" tIns="0" rIns="0" bIns="0" rtlCol="0" anchor="t">
            <a:normAutofit/>
          </a:bodyPr>
          <a:lstStyle/>
          <a:p>
            <a:pPr marL="0" indent="0" algn="l">
              <a:lnSpc>
                <a:spcPts val="5280"/>
              </a:lnSpc>
              <a:buNone/>
            </a:pPr>
            <a:r>
              <a:rPr lang="en-US" sz="4800" b="1" dirty="0">
                <a:solidFill>
                  <a:srgbClr val="00469C"/>
                </a:solidFill>
                <a:latin typeface="Arial" pitchFamily="34" charset="0"/>
                <a:ea typeface="Arial" pitchFamily="34" charset="-122"/>
                <a:cs typeface="Arial" pitchFamily="34" charset="-120"/>
              </a:rPr>
              <a:t>Now switch thumbs.</a:t>
            </a:r>
            <a:endParaRPr lang="en-US" sz="4800" dirty="0">
              <a:latin typeface="Arial" charset="0"/>
              <a:ea typeface="Arial" charset="0"/>
              <a:cs typeface="Arial" charset="0"/>
            </a:endParaRPr>
          </a:p>
        </p:txBody>
      </p:sp>
      <p:sp>
        <p:nvSpPr>
          <p:cNvPr id="6" name="Text 2"/>
          <p:cNvSpPr/>
          <p:nvPr/>
        </p:nvSpPr>
        <p:spPr>
          <a:xfrm>
            <a:off x="812800" y="4699000"/>
            <a:ext cx="10883392" cy="374650"/>
          </a:xfrm>
          <a:prstGeom prst="rect">
            <a:avLst/>
          </a:prstGeom>
          <a:noFill/>
          <a:ln/>
        </p:spPr>
        <p:txBody>
          <a:bodyPr wrap="square" lIns="0" tIns="0" rIns="0" bIns="0" rtlCol="0" anchor="t">
            <a:normAutofit/>
          </a:bodyPr>
          <a:lstStyle/>
          <a:p>
            <a:pPr marL="0" indent="0" algn="l">
              <a:lnSpc>
                <a:spcPts val="2750"/>
              </a:lnSpc>
              <a:buNone/>
            </a:pPr>
            <a:r>
              <a:rPr lang="en-US" sz="2200" b="1" dirty="0">
                <a:solidFill>
                  <a:srgbClr val="00469C"/>
                </a:solidFill>
                <a:latin typeface="Arial" pitchFamily="34" charset="0"/>
                <a:ea typeface="Arial" pitchFamily="34" charset="-122"/>
                <a:cs typeface="Arial" pitchFamily="34" charset="-120"/>
              </a:rPr>
              <a:t>Who has a user that books a car all day to use it for one hour?</a:t>
            </a:r>
            <a:endParaRPr lang="en-US" sz="2200" dirty="0">
              <a:latin typeface="Arial" charset="0"/>
              <a:ea typeface="Arial"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7143" b="-7143"/>
          <a:stretch/>
        </p:blipFill>
        <p:spPr>
          <a:xfrm>
            <a:off x="812800" y="355600"/>
            <a:ext cx="1016000" cy="254000"/>
          </a:xfrm>
          <a:prstGeom prst="rect">
            <a:avLst/>
          </a:prstGeom>
        </p:spPr>
      </p:pic>
      <p:sp>
        <p:nvSpPr>
          <p:cNvPr id="3" name="Text 0"/>
          <p:cNvSpPr>
            <a:spLocks noGrp="1"/>
          </p:cNvSpPr>
          <p:nvPr>
            <p:ph type="title"/>
          </p:nvPr>
        </p:nvSpPr>
        <p:spPr>
          <a:xfrm>
            <a:off x="812800" y="889000"/>
            <a:ext cx="10883392" cy="472440"/>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00469C"/>
                </a:solidFill>
                <a:latin typeface="Arial" pitchFamily="34" charset="0"/>
                <a:ea typeface="Arial" pitchFamily="34" charset="-122"/>
                <a:cs typeface="Arial" pitchFamily="34" charset="-120"/>
              </a:rPr>
              <a:t>Reluctance to change is normal. It fades.</a:t>
            </a:r>
            <a:endParaRPr lang="en-US" sz="3200" dirty="0">
              <a:latin typeface="Arial" charset="0"/>
              <a:ea typeface="Arial" charset="0"/>
              <a:cs typeface="Arial" charset="0"/>
            </a:endParaRPr>
          </a:p>
        </p:txBody>
      </p:sp>
      <p:sp>
        <p:nvSpPr>
          <p:cNvPr id="4" name="Text 1"/>
          <p:cNvSpPr/>
          <p:nvPr/>
        </p:nvSpPr>
        <p:spPr>
          <a:xfrm>
            <a:off x="812800" y="1409700"/>
            <a:ext cx="10883392" cy="289560"/>
          </a:xfrm>
          <a:prstGeom prst="rect">
            <a:avLst/>
          </a:prstGeom>
          <a:noFill/>
          <a:ln/>
        </p:spPr>
        <p:txBody>
          <a:bodyPr wrap="square" lIns="0" tIns="0" rIns="0" bIns="0" rtlCol="0" anchor="t">
            <a:normAutofit/>
          </a:bodyPr>
          <a:lstStyle/>
          <a:p>
            <a:pPr marL="0" indent="0" algn="l">
              <a:lnSpc>
                <a:spcPts val="2080"/>
              </a:lnSpc>
              <a:buNone/>
            </a:pPr>
            <a:r>
              <a:rPr lang="en-US" sz="1600" b="1" dirty="0">
                <a:solidFill>
                  <a:srgbClr val="00C8AA"/>
                </a:solidFill>
                <a:latin typeface="Arial" pitchFamily="34" charset="0"/>
                <a:ea typeface="Arial" pitchFamily="34" charset="-122"/>
                <a:cs typeface="Arial" pitchFamily="34" charset="-120"/>
              </a:rPr>
              <a:t>Two county motor pools that made the switch.</a:t>
            </a:r>
            <a:endParaRPr lang="en-US" sz="1600" dirty="0">
              <a:latin typeface="Arial" charset="0"/>
              <a:ea typeface="Arial" charset="0"/>
              <a:cs typeface="Arial" charset="0"/>
            </a:endParaRPr>
          </a:p>
        </p:txBody>
      </p:sp>
      <p:sp>
        <p:nvSpPr>
          <p:cNvPr id="5" name="Shape 2"/>
          <p:cNvSpPr/>
          <p:nvPr/>
        </p:nvSpPr>
        <p:spPr>
          <a:xfrm>
            <a:off x="812800" y="2032000"/>
            <a:ext cx="6350000" cy="3810000"/>
          </a:xfrm>
          <a:prstGeom prst="rect">
            <a:avLst/>
          </a:prstGeom>
          <a:solidFill>
            <a:srgbClr val="F4F4F6"/>
          </a:solidFill>
          <a:ln/>
        </p:spPr>
        <p:txBody>
          <a:bodyPr/>
          <a:lstStyle/>
          <a:p>
            <a:endParaRPr lang="en-US"/>
          </a:p>
        </p:txBody>
      </p:sp>
      <p:sp>
        <p:nvSpPr>
          <p:cNvPr id="6" name="Text 3"/>
          <p:cNvSpPr/>
          <p:nvPr/>
        </p:nvSpPr>
        <p:spPr>
          <a:xfrm>
            <a:off x="1117600" y="2260600"/>
            <a:ext cx="5912612" cy="254000"/>
          </a:xfrm>
          <a:prstGeom prst="rect">
            <a:avLst/>
          </a:prstGeom>
          <a:noFill/>
          <a:ln/>
        </p:spPr>
        <p:txBody>
          <a:bodyPr wrap="square" lIns="0" tIns="0" rIns="0" bIns="0" rtlCol="0" anchor="t">
            <a:normAutofit/>
          </a:bodyPr>
          <a:lstStyle/>
          <a:p>
            <a:pPr marL="0" indent="0" algn="l">
              <a:lnSpc>
                <a:spcPts val="1800"/>
              </a:lnSpc>
              <a:buNone/>
            </a:pPr>
            <a:r>
              <a:rPr lang="en-US" sz="1500" b="1" dirty="0">
                <a:solidFill>
                  <a:srgbClr val="00469C"/>
                </a:solidFill>
                <a:latin typeface="Arial" pitchFamily="34" charset="0"/>
                <a:ea typeface="Arial" pitchFamily="34" charset="-122"/>
                <a:cs typeface="Arial" pitchFamily="34" charset="-120"/>
              </a:rPr>
              <a:t>Ventura County</a:t>
            </a:r>
            <a:endParaRPr lang="en-US" sz="1500" dirty="0">
              <a:latin typeface="Arial" charset="0"/>
              <a:ea typeface="Arial" charset="0"/>
              <a:cs typeface="Arial" charset="0"/>
            </a:endParaRPr>
          </a:p>
        </p:txBody>
      </p:sp>
      <p:sp>
        <p:nvSpPr>
          <p:cNvPr id="7" name="Shape 4"/>
          <p:cNvSpPr/>
          <p:nvPr/>
        </p:nvSpPr>
        <p:spPr>
          <a:xfrm>
            <a:off x="1117600" y="2667000"/>
            <a:ext cx="762000" cy="762000"/>
          </a:xfrm>
          <a:prstGeom prst="rect">
            <a:avLst/>
          </a:prstGeom>
          <a:solidFill>
            <a:srgbClr val="CCF4EE"/>
          </a:solidFill>
          <a:ln/>
        </p:spPr>
        <p:txBody>
          <a:bodyPr/>
          <a:lstStyle/>
          <a:p>
            <a:endParaRPr lang="en-US"/>
          </a:p>
        </p:txBody>
      </p:sp>
      <p:pic>
        <p:nvPicPr>
          <p:cNvPr id="8" name="Image 1" descr="Warning"/>
          <p:cNvPicPr>
            <a:picLocks noChangeAspect="1"/>
          </p:cNvPicPr>
          <p:nvPr/>
        </p:nvPicPr>
        <p:blipFill>
          <a:blip r:embed="rId4"/>
          <a:srcRect/>
          <a:stretch/>
        </p:blipFill>
        <p:spPr>
          <a:xfrm>
            <a:off x="1270000" y="2819400"/>
            <a:ext cx="457200" cy="457200"/>
          </a:xfrm>
          <a:prstGeom prst="rect">
            <a:avLst/>
          </a:prstGeom>
        </p:spPr>
      </p:pic>
      <p:sp>
        <p:nvSpPr>
          <p:cNvPr id="9" name="Text 5"/>
          <p:cNvSpPr/>
          <p:nvPr/>
        </p:nvSpPr>
        <p:spPr>
          <a:xfrm>
            <a:off x="2082800" y="2667000"/>
            <a:ext cx="4918456"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Before: booked Monday to Friday</a:t>
            </a:r>
            <a:endParaRPr lang="en-US" sz="1800" dirty="0">
              <a:latin typeface="Arial" charset="0"/>
              <a:ea typeface="Arial" charset="0"/>
              <a:cs typeface="Arial" charset="0"/>
            </a:endParaRPr>
          </a:p>
        </p:txBody>
      </p:sp>
      <p:sp>
        <p:nvSpPr>
          <p:cNvPr id="10" name="Text 6"/>
          <p:cNvSpPr/>
          <p:nvPr/>
        </p:nvSpPr>
        <p:spPr>
          <a:xfrm>
            <a:off x="2082800" y="2992121"/>
            <a:ext cx="4918456" cy="265430"/>
          </a:xfrm>
          <a:prstGeom prst="rect">
            <a:avLst/>
          </a:prstGeom>
          <a:noFill/>
          <a:ln/>
        </p:spPr>
        <p:txBody>
          <a:bodyPr wrap="square" lIns="0" tIns="0" rIns="0" bIns="0" rtlCol="0" anchor="t">
            <a:normAutofit/>
          </a:bodyPr>
          <a:lstStyle/>
          <a:p>
            <a:pPr marL="0" indent="0" algn="l">
              <a:lnSpc>
                <a:spcPts val="1890"/>
              </a:lnSpc>
              <a:buNone/>
            </a:pPr>
            <a:r>
              <a:rPr lang="en-US" sz="1400" dirty="0">
                <a:solidFill>
                  <a:srgbClr val="3C414E"/>
                </a:solidFill>
                <a:latin typeface="Arial" pitchFamily="34" charset="0"/>
                <a:ea typeface="Arial" pitchFamily="34" charset="-122"/>
                <a:cs typeface="Arial" pitchFamily="34" charset="-120"/>
              </a:rPr>
              <a:t>Just in case. Car not used.</a:t>
            </a:r>
            <a:endParaRPr lang="en-US" sz="1400" dirty="0">
              <a:latin typeface="Arial" charset="0"/>
              <a:ea typeface="Arial" charset="0"/>
              <a:cs typeface="Arial" charset="0"/>
            </a:endParaRPr>
          </a:p>
        </p:txBody>
      </p:sp>
      <p:sp>
        <p:nvSpPr>
          <p:cNvPr id="11" name="Shape 7"/>
          <p:cNvSpPr/>
          <p:nvPr/>
        </p:nvSpPr>
        <p:spPr>
          <a:xfrm>
            <a:off x="1117600" y="3746500"/>
            <a:ext cx="762000" cy="762000"/>
          </a:xfrm>
          <a:prstGeom prst="rect">
            <a:avLst/>
          </a:prstGeom>
          <a:solidFill>
            <a:srgbClr val="CCF4EE"/>
          </a:solidFill>
          <a:ln/>
        </p:spPr>
        <p:txBody>
          <a:bodyPr/>
          <a:lstStyle/>
          <a:p>
            <a:endParaRPr lang="en-US"/>
          </a:p>
        </p:txBody>
      </p:sp>
      <p:pic>
        <p:nvPicPr>
          <p:cNvPr id="12" name="Image 2" descr="Clock"/>
          <p:cNvPicPr>
            <a:picLocks noChangeAspect="1"/>
          </p:cNvPicPr>
          <p:nvPr/>
        </p:nvPicPr>
        <p:blipFill>
          <a:blip r:embed="rId5"/>
          <a:srcRect/>
          <a:stretch/>
        </p:blipFill>
        <p:spPr>
          <a:xfrm>
            <a:off x="1270000" y="3898900"/>
            <a:ext cx="457200" cy="457200"/>
          </a:xfrm>
          <a:prstGeom prst="rect">
            <a:avLst/>
          </a:prstGeom>
        </p:spPr>
      </p:pic>
      <p:sp>
        <p:nvSpPr>
          <p:cNvPr id="13" name="Text 8"/>
          <p:cNvSpPr/>
          <p:nvPr/>
        </p:nvSpPr>
        <p:spPr>
          <a:xfrm>
            <a:off x="2082800" y="3746500"/>
            <a:ext cx="4918456"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Idle for an hour? The booking closes.</a:t>
            </a:r>
            <a:endParaRPr lang="en-US" sz="1800" dirty="0">
              <a:latin typeface="Arial" charset="0"/>
              <a:ea typeface="Arial" charset="0"/>
              <a:cs typeface="Arial" charset="0"/>
            </a:endParaRPr>
          </a:p>
        </p:txBody>
      </p:sp>
      <p:sp>
        <p:nvSpPr>
          <p:cNvPr id="14" name="Text 9"/>
          <p:cNvSpPr/>
          <p:nvPr/>
        </p:nvSpPr>
        <p:spPr>
          <a:xfrm>
            <a:off x="2082800" y="4071621"/>
            <a:ext cx="4918456" cy="265430"/>
          </a:xfrm>
          <a:prstGeom prst="rect">
            <a:avLst/>
          </a:prstGeom>
          <a:noFill/>
          <a:ln/>
        </p:spPr>
        <p:txBody>
          <a:bodyPr wrap="square" lIns="0" tIns="0" rIns="0" bIns="0" rtlCol="0" anchor="t">
            <a:normAutofit/>
          </a:bodyPr>
          <a:lstStyle/>
          <a:p>
            <a:pPr marL="0" indent="0" algn="l">
              <a:lnSpc>
                <a:spcPts val="1890"/>
              </a:lnSpc>
              <a:buNone/>
            </a:pPr>
            <a:r>
              <a:rPr lang="en-US" sz="1400" dirty="0">
                <a:solidFill>
                  <a:srgbClr val="3C414E"/>
                </a:solidFill>
                <a:latin typeface="Arial" pitchFamily="34" charset="0"/>
                <a:ea typeface="Arial" pitchFamily="34" charset="-122"/>
                <a:cs typeface="Arial" pitchFamily="34" charset="-120"/>
              </a:rPr>
              <a:t>The car enforces it. Nobody chases anyone.</a:t>
            </a:r>
            <a:endParaRPr lang="en-US" sz="1400" dirty="0">
              <a:latin typeface="Arial" charset="0"/>
              <a:ea typeface="Arial" charset="0"/>
              <a:cs typeface="Arial" charset="0"/>
            </a:endParaRPr>
          </a:p>
        </p:txBody>
      </p:sp>
      <p:sp>
        <p:nvSpPr>
          <p:cNvPr id="15" name="Shape 10"/>
          <p:cNvSpPr/>
          <p:nvPr/>
        </p:nvSpPr>
        <p:spPr>
          <a:xfrm>
            <a:off x="1117600" y="4826000"/>
            <a:ext cx="762000" cy="762000"/>
          </a:xfrm>
          <a:prstGeom prst="rect">
            <a:avLst/>
          </a:prstGeom>
          <a:solidFill>
            <a:srgbClr val="CCF4EE"/>
          </a:solidFill>
          <a:ln/>
        </p:spPr>
        <p:txBody>
          <a:bodyPr/>
          <a:lstStyle/>
          <a:p>
            <a:endParaRPr lang="en-US"/>
          </a:p>
        </p:txBody>
      </p:sp>
      <p:pic>
        <p:nvPicPr>
          <p:cNvPr id="16" name="Image 3" descr="ThumbsUp"/>
          <p:cNvPicPr>
            <a:picLocks noChangeAspect="1"/>
          </p:cNvPicPr>
          <p:nvPr/>
        </p:nvPicPr>
        <p:blipFill>
          <a:blip r:embed="rId6"/>
          <a:srcRect/>
          <a:stretch/>
        </p:blipFill>
        <p:spPr>
          <a:xfrm>
            <a:off x="1270000" y="4978400"/>
            <a:ext cx="457200" cy="457200"/>
          </a:xfrm>
          <a:prstGeom prst="rect">
            <a:avLst/>
          </a:prstGeom>
        </p:spPr>
      </p:pic>
      <p:sp>
        <p:nvSpPr>
          <p:cNvPr id="17" name="Text 11"/>
          <p:cNvSpPr/>
          <p:nvPr/>
        </p:nvSpPr>
        <p:spPr>
          <a:xfrm>
            <a:off x="2082800" y="4826000"/>
            <a:ext cx="4918456"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After: 2–3 uses a day</a:t>
            </a:r>
            <a:endParaRPr lang="en-US" sz="1800" dirty="0">
              <a:latin typeface="Arial" charset="0"/>
              <a:ea typeface="Arial" charset="0"/>
              <a:cs typeface="Arial" charset="0"/>
            </a:endParaRPr>
          </a:p>
        </p:txBody>
      </p:sp>
      <p:sp>
        <p:nvSpPr>
          <p:cNvPr id="18" name="Text 12"/>
          <p:cNvSpPr/>
          <p:nvPr/>
        </p:nvSpPr>
        <p:spPr>
          <a:xfrm>
            <a:off x="2082800" y="5151121"/>
            <a:ext cx="4918456" cy="265430"/>
          </a:xfrm>
          <a:prstGeom prst="rect">
            <a:avLst/>
          </a:prstGeom>
          <a:noFill/>
          <a:ln/>
        </p:spPr>
        <p:txBody>
          <a:bodyPr wrap="square" lIns="0" tIns="0" rIns="0" bIns="0" rtlCol="0" anchor="t">
            <a:normAutofit/>
          </a:bodyPr>
          <a:lstStyle/>
          <a:p>
            <a:pPr marL="0" indent="0" algn="l">
              <a:lnSpc>
                <a:spcPts val="1890"/>
              </a:lnSpc>
              <a:buNone/>
            </a:pPr>
            <a:r>
              <a:rPr lang="en-US" sz="1400" dirty="0">
                <a:solidFill>
                  <a:srgbClr val="3C414E"/>
                </a:solidFill>
                <a:latin typeface="Arial" pitchFamily="34" charset="0"/>
                <a:ea typeface="Arial" pitchFamily="34" charset="-122"/>
                <a:cs typeface="Arial" pitchFamily="34" charset="-120"/>
              </a:rPr>
              <a:t>On some vehicles.</a:t>
            </a:r>
            <a:endParaRPr lang="en-US" sz="1400" dirty="0">
              <a:latin typeface="Arial" charset="0"/>
              <a:ea typeface="Arial" charset="0"/>
              <a:cs typeface="Arial" charset="0"/>
            </a:endParaRPr>
          </a:p>
        </p:txBody>
      </p:sp>
      <p:sp>
        <p:nvSpPr>
          <p:cNvPr id="19" name="Shape 13"/>
          <p:cNvSpPr/>
          <p:nvPr/>
        </p:nvSpPr>
        <p:spPr>
          <a:xfrm>
            <a:off x="7416800" y="2032000"/>
            <a:ext cx="3962400" cy="3810000"/>
          </a:xfrm>
          <a:prstGeom prst="rect">
            <a:avLst/>
          </a:prstGeom>
          <a:solidFill>
            <a:srgbClr val="00469C"/>
          </a:solidFill>
          <a:ln/>
        </p:spPr>
        <p:txBody>
          <a:bodyPr/>
          <a:lstStyle/>
          <a:p>
            <a:endParaRPr lang="en-US"/>
          </a:p>
        </p:txBody>
      </p:sp>
      <p:sp>
        <p:nvSpPr>
          <p:cNvPr id="20" name="Text 14"/>
          <p:cNvSpPr/>
          <p:nvPr/>
        </p:nvSpPr>
        <p:spPr>
          <a:xfrm>
            <a:off x="7772400" y="2260600"/>
            <a:ext cx="3348736" cy="254000"/>
          </a:xfrm>
          <a:prstGeom prst="rect">
            <a:avLst/>
          </a:prstGeom>
          <a:noFill/>
          <a:ln/>
        </p:spPr>
        <p:txBody>
          <a:bodyPr wrap="square" lIns="0" tIns="0" rIns="0" bIns="0" rtlCol="0" anchor="t">
            <a:normAutofit/>
          </a:bodyPr>
          <a:lstStyle/>
          <a:p>
            <a:pPr marL="0" indent="0" algn="l">
              <a:lnSpc>
                <a:spcPts val="1800"/>
              </a:lnSpc>
              <a:buNone/>
            </a:pPr>
            <a:r>
              <a:rPr lang="en-US" sz="1500" b="1" dirty="0">
                <a:solidFill>
                  <a:srgbClr val="00C8AA"/>
                </a:solidFill>
                <a:latin typeface="Arial" pitchFamily="34" charset="0"/>
                <a:ea typeface="Arial" pitchFamily="34" charset="-122"/>
                <a:cs typeface="Arial" pitchFamily="34" charset="-120"/>
              </a:rPr>
              <a:t>King County</a:t>
            </a:r>
            <a:endParaRPr lang="en-US" sz="1500" dirty="0">
              <a:latin typeface="Arial" charset="0"/>
              <a:ea typeface="Arial" charset="0"/>
              <a:cs typeface="Arial" charset="0"/>
            </a:endParaRPr>
          </a:p>
        </p:txBody>
      </p:sp>
      <p:sp>
        <p:nvSpPr>
          <p:cNvPr id="21" name="Text 15"/>
          <p:cNvSpPr/>
          <p:nvPr/>
        </p:nvSpPr>
        <p:spPr>
          <a:xfrm>
            <a:off x="7772400" y="3374392"/>
            <a:ext cx="3348736" cy="977900"/>
          </a:xfrm>
          <a:prstGeom prst="rect">
            <a:avLst/>
          </a:prstGeom>
          <a:noFill/>
          <a:ln/>
        </p:spPr>
        <p:txBody>
          <a:bodyPr wrap="square" lIns="0" tIns="0" rIns="0" bIns="0" rtlCol="0" anchor="t">
            <a:normAutofit/>
          </a:bodyPr>
          <a:lstStyle/>
          <a:p>
            <a:pPr marL="0" indent="0" algn="l">
              <a:lnSpc>
                <a:spcPts val="7500"/>
              </a:lnSpc>
              <a:buNone/>
            </a:pPr>
            <a:r>
              <a:rPr lang="en-US" sz="7500" b="1" dirty="0">
                <a:solidFill>
                  <a:srgbClr val="FFFFFF"/>
                </a:solidFill>
                <a:latin typeface="Arial" pitchFamily="34" charset="0"/>
                <a:ea typeface="Arial" pitchFamily="34" charset="-122"/>
                <a:cs typeface="Arial" pitchFamily="34" charset="-120"/>
              </a:rPr>
              <a:t>95%</a:t>
            </a:r>
            <a:endParaRPr lang="en-US" sz="7500" dirty="0">
              <a:latin typeface="Arial" charset="0"/>
              <a:ea typeface="Arial" charset="0"/>
              <a:cs typeface="Arial" charset="0"/>
            </a:endParaRPr>
          </a:p>
        </p:txBody>
      </p:sp>
      <p:sp>
        <p:nvSpPr>
          <p:cNvPr id="22" name="Text 16"/>
          <p:cNvSpPr/>
          <p:nvPr/>
        </p:nvSpPr>
        <p:spPr>
          <a:xfrm>
            <a:off x="7772400" y="4453892"/>
            <a:ext cx="3348736" cy="299720"/>
          </a:xfrm>
          <a:prstGeom prst="rect">
            <a:avLst/>
          </a:prstGeom>
          <a:noFill/>
          <a:ln/>
        </p:spPr>
        <p:txBody>
          <a:bodyPr wrap="square" lIns="0" tIns="0" rIns="0" bIns="0" rtlCol="0" anchor="t">
            <a:normAutofit/>
          </a:bodyPr>
          <a:lstStyle/>
          <a:p>
            <a:pPr marL="0" indent="0" algn="l">
              <a:lnSpc>
                <a:spcPts val="2160"/>
              </a:lnSpc>
              <a:buNone/>
            </a:pPr>
            <a:r>
              <a:rPr lang="en-US" sz="1600" dirty="0">
                <a:solidFill>
                  <a:srgbClr val="FFFFFF"/>
                </a:solidFill>
                <a:latin typeface="Arial" pitchFamily="34" charset="0"/>
                <a:ea typeface="Arial" pitchFamily="34" charset="-122"/>
                <a:cs typeface="Arial" pitchFamily="34" charset="-120"/>
              </a:rPr>
              <a:t>of users positive after 5 months</a:t>
            </a:r>
            <a:endParaRPr lang="en-US" sz="1600" dirty="0">
              <a:latin typeface="Arial" charset="0"/>
              <a:ea typeface="Arial"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par>
                                <p:cTn id="22" presetID="10" presetClass="entr" presetSubtype="0" fill="hold"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500"/>
                                        <p:tgtEl>
                                          <p:spTgt spid="14"/>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par>
                                <p:cTn id="36" presetID="10" presetClass="entr" presetSubtype="0"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fade">
                                      <p:cBhvr>
                                        <p:cTn id="55" dur="500"/>
                                        <p:tgtEl>
                                          <p:spTgt spid="21"/>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fade">
                                      <p:cBhvr>
                                        <p:cTn id="5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3" grpId="0" animBg="1"/>
      <p:bldP spid="14" grpId="0" animBg="1"/>
      <p:bldP spid="15" grpId="0" animBg="1"/>
      <p:bldP spid="17" grpId="0" animBg="1"/>
      <p:bldP spid="18" grpId="0" animBg="1"/>
      <p:bldP spid="19" grpId="0" animBg="1"/>
      <p:bldP spid="20" grpId="0" animBg="1"/>
      <p:bldP spid="21" grpId="0" animBg="1"/>
      <p:bldP spid="2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00469C"/>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6604" b="-6604"/>
          <a:stretch/>
        </p:blipFill>
        <p:spPr>
          <a:xfrm>
            <a:off x="812800" y="609600"/>
            <a:ext cx="1524000" cy="381000"/>
          </a:xfrm>
          <a:prstGeom prst="rect">
            <a:avLst/>
          </a:prstGeom>
        </p:spPr>
      </p:pic>
      <p:pic>
        <p:nvPicPr>
          <p:cNvPr id="3" name="Image 1" descr="line"/>
          <p:cNvPicPr>
            <a:picLocks noChangeAspect="1"/>
          </p:cNvPicPr>
          <p:nvPr/>
        </p:nvPicPr>
        <p:blipFill>
          <a:blip r:embed="rId4"/>
          <a:srcRect/>
          <a:stretch/>
        </p:blipFill>
        <p:spPr>
          <a:xfrm>
            <a:off x="812800" y="1905000"/>
            <a:ext cx="609600" cy="101600"/>
          </a:xfrm>
          <a:prstGeom prst="rect">
            <a:avLst/>
          </a:prstGeom>
        </p:spPr>
      </p:pic>
      <p:sp>
        <p:nvSpPr>
          <p:cNvPr id="4" name="Text 0"/>
          <p:cNvSpPr>
            <a:spLocks noGrp="1"/>
          </p:cNvSpPr>
          <p:nvPr>
            <p:ph type="title"/>
          </p:nvPr>
        </p:nvSpPr>
        <p:spPr>
          <a:xfrm>
            <a:off x="812800" y="2159000"/>
            <a:ext cx="4970780" cy="695960"/>
          </a:xfrm>
          <a:prstGeom prst="rect">
            <a:avLst/>
          </a:prstGeom>
          <a:noFill/>
          <a:ln/>
        </p:spPr>
        <p:txBody>
          <a:bodyPr wrap="square" lIns="0" tIns="0" rIns="0" bIns="0" rtlCol="0" anchor="t">
            <a:normAutofit/>
          </a:bodyPr>
          <a:lstStyle/>
          <a:p>
            <a:pPr marL="0" indent="0" algn="l">
              <a:lnSpc>
                <a:spcPts val="5280"/>
              </a:lnSpc>
              <a:buNone/>
            </a:pPr>
            <a:r>
              <a:rPr lang="en-US" sz="4800" b="1" i="0" dirty="0">
                <a:solidFill>
                  <a:srgbClr val="FFFFFF"/>
                </a:solidFill>
                <a:latin typeface="Arial" pitchFamily="34" charset="0"/>
                <a:ea typeface="Arial" pitchFamily="34" charset="-122"/>
                <a:cs typeface="Arial" pitchFamily="34" charset="-120"/>
              </a:rPr>
              <a:t>Questions?</a:t>
            </a:r>
            <a:endParaRPr lang="en-US" sz="4800" dirty="0">
              <a:latin typeface="Arial" charset="0"/>
              <a:ea typeface="Arial" charset="0"/>
              <a:cs typeface="Arial" charset="0"/>
            </a:endParaRPr>
          </a:p>
        </p:txBody>
      </p:sp>
      <p:sp>
        <p:nvSpPr>
          <p:cNvPr id="5" name="Text 1"/>
          <p:cNvSpPr/>
          <p:nvPr/>
        </p:nvSpPr>
        <p:spPr>
          <a:xfrm>
            <a:off x="812800" y="4699000"/>
            <a:ext cx="4970780" cy="322580"/>
          </a:xfrm>
          <a:prstGeom prst="rect">
            <a:avLst/>
          </a:prstGeom>
          <a:noFill/>
          <a:ln/>
        </p:spPr>
        <p:txBody>
          <a:bodyPr wrap="square" lIns="0" tIns="0" rIns="0" bIns="0" rtlCol="0" anchor="t">
            <a:normAutofit/>
          </a:bodyPr>
          <a:lstStyle/>
          <a:p>
            <a:pPr marL="0" indent="0" algn="l">
              <a:lnSpc>
                <a:spcPts val="2340"/>
              </a:lnSpc>
              <a:buNone/>
            </a:pPr>
            <a:r>
              <a:rPr lang="en-US" sz="1800" b="1" dirty="0">
                <a:solidFill>
                  <a:srgbClr val="FFFFFF"/>
                </a:solidFill>
                <a:latin typeface="Arial" pitchFamily="34" charset="0"/>
                <a:ea typeface="Arial" pitchFamily="34" charset="-122"/>
                <a:cs typeface="Arial" pitchFamily="34" charset="-120"/>
              </a:rPr>
              <a:t>Chris Anderson</a:t>
            </a:r>
            <a:endParaRPr lang="en-US" sz="1800" dirty="0">
              <a:latin typeface="Arial" charset="0"/>
              <a:ea typeface="Arial" charset="0"/>
              <a:cs typeface="Arial" charset="0"/>
            </a:endParaRPr>
          </a:p>
        </p:txBody>
      </p:sp>
      <p:sp>
        <p:nvSpPr>
          <p:cNvPr id="6" name="Text 2"/>
          <p:cNvSpPr/>
          <p:nvPr/>
        </p:nvSpPr>
        <p:spPr>
          <a:xfrm>
            <a:off x="812800" y="5048250"/>
            <a:ext cx="4970780" cy="289560"/>
          </a:xfrm>
          <a:prstGeom prst="rect">
            <a:avLst/>
          </a:prstGeom>
          <a:noFill/>
          <a:ln/>
        </p:spPr>
        <p:txBody>
          <a:bodyPr wrap="square" lIns="0" tIns="0" rIns="0" bIns="0" rtlCol="0" anchor="t">
            <a:normAutofit/>
          </a:bodyPr>
          <a:lstStyle/>
          <a:p>
            <a:pPr marL="0" indent="0" algn="l">
              <a:lnSpc>
                <a:spcPts val="2080"/>
              </a:lnSpc>
              <a:buNone/>
            </a:pPr>
            <a:r>
              <a:rPr lang="en-US" sz="1600" dirty="0">
                <a:solidFill>
                  <a:srgbClr val="CCF4EE"/>
                </a:solidFill>
                <a:latin typeface="Arial" pitchFamily="34" charset="0"/>
                <a:ea typeface="Arial" pitchFamily="34" charset="-122"/>
                <a:cs typeface="Arial" pitchFamily="34" charset="-120"/>
              </a:rPr>
              <a:t>christopher.anderson@invers.com</a:t>
            </a:r>
            <a:endParaRPr lang="en-US" sz="1600" dirty="0">
              <a:latin typeface="Arial" charset="0"/>
              <a:ea typeface="Arial" charset="0"/>
              <a:cs typeface="Arial" charset="0"/>
            </a:endParaRPr>
          </a:p>
        </p:txBody>
      </p:sp>
      <p:sp>
        <p:nvSpPr>
          <p:cNvPr id="7" name="Shape 3"/>
          <p:cNvSpPr/>
          <p:nvPr/>
        </p:nvSpPr>
        <p:spPr>
          <a:xfrm>
            <a:off x="6146800" y="1651000"/>
            <a:ext cx="5232400" cy="3937000"/>
          </a:xfrm>
          <a:prstGeom prst="rect">
            <a:avLst/>
          </a:prstGeom>
          <a:solidFill>
            <a:srgbClr val="F4F4F6"/>
          </a:solidFill>
          <a:ln/>
        </p:spPr>
        <p:txBody>
          <a:bodyPr/>
          <a:lstStyle/>
          <a:p>
            <a:endParaRPr lang="en-US"/>
          </a:p>
        </p:txBody>
      </p:sp>
      <p:pic>
        <p:nvPicPr>
          <p:cNvPr id="8" name="Image 2" descr="INVERS demo truck with CloudBoxx, key holder and cards"/>
          <p:cNvPicPr>
            <a:picLocks noChangeAspect="1"/>
          </p:cNvPicPr>
          <p:nvPr/>
        </p:nvPicPr>
        <p:blipFill>
          <a:blip r:embed="rId5"/>
          <a:srcRect t="-17985" b="-17985"/>
          <a:stretch/>
        </p:blipFill>
        <p:spPr>
          <a:xfrm>
            <a:off x="6400800" y="1905000"/>
            <a:ext cx="4724400" cy="3429000"/>
          </a:xfrm>
          <a:prstGeom prst="rect">
            <a:avLst/>
          </a:prstGeom>
        </p:spPr>
      </p:pic>
    </p:spTree>
  </p:cSld>
  <p:clrMapOvr>
    <a:masterClrMapping/>
  </p:clrMapOvr>
</p:sld>
</file>

<file path=ppt/theme/theme1.xml><?xml version="1.0" encoding="utf-8"?>
<a:theme xmlns:a="http://schemas.openxmlformats.org/drawingml/2006/main" name="Agile COMMAND: Keyless">
  <a:themeElements>
    <a:clrScheme name="Agile COMMAND: Keyless">
      <a:dk1>
        <a:srgbClr val="00469C"/>
      </a:dk1>
      <a:lt1>
        <a:srgbClr val="FFFFFF"/>
      </a:lt1>
      <a:dk2>
        <a:srgbClr val="4074B5"/>
      </a:dk2>
      <a:lt2>
        <a:srgbClr val="E6EDF5"/>
      </a:lt2>
      <a:accent1>
        <a:srgbClr val="CCF4EE"/>
      </a:accent1>
      <a:accent2>
        <a:srgbClr val="00C8AA"/>
      </a:accent2>
      <a:accent3>
        <a:srgbClr val="3C414E"/>
      </a:accent3>
      <a:accent4>
        <a:srgbClr val="6B7080"/>
      </a:accent4>
      <a:accent5>
        <a:srgbClr val="9AA0A6"/>
      </a:accent5>
      <a:accent6>
        <a:srgbClr val="6690C4"/>
      </a:accent6>
      <a:hlink>
        <a:srgbClr val="0563C1"/>
      </a:hlink>
      <a:folHlink>
        <a:srgbClr val="954F72"/>
      </a:folHlink>
    </a:clrScheme>
    <a:fontScheme name="Agile COMMAND: Keyless">
      <a:majorFont>
        <a:latin typeface="Arial"/>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rial"/>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EAA15E6BD239F4BB8716AC11FDD8152" ma:contentTypeVersion="22" ma:contentTypeDescription="Create a new document." ma:contentTypeScope="" ma:versionID="b506f2727e9fad8643b095f77e12cee0">
  <xsd:schema xmlns:xsd="http://www.w3.org/2001/XMLSchema" xmlns:xs="http://www.w3.org/2001/XMLSchema" xmlns:p="http://schemas.microsoft.com/office/2006/metadata/properties" xmlns:ns1="http://schemas.microsoft.com/sharepoint/v3" xmlns:ns2="797aa1b6-d276-4963-8e9b-a389f20630ae" xmlns:ns3="995c04c3-6940-420f-9b44-f011cddbce17" targetNamespace="http://schemas.microsoft.com/office/2006/metadata/properties" ma:root="true" ma:fieldsID="eb56b69a69c09444661ef86c038b4955" ns1:_="" ns2:_="" ns3:_="">
    <xsd:import namespace="http://schemas.microsoft.com/sharepoint/v3"/>
    <xsd:import namespace="797aa1b6-d276-4963-8e9b-a389f20630ae"/>
    <xsd:import namespace="995c04c3-6940-420f-9b44-f011cddbce1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GenerationTime" minOccurs="0"/>
                <xsd:element ref="ns2:MediaServiceEventHashCode" minOccurs="0"/>
                <xsd:element ref="ns1:_ExtendedDescription" minOccurs="0"/>
                <xsd:element ref="ns2:MediaServiceOCR" minOccurs="0"/>
                <xsd:element ref="ns2:MediaServiceLocation" minOccurs="0"/>
                <xsd:element ref="ns2:MediaServiceObjectDetectorVersions" minOccurs="0"/>
                <xsd:element ref="ns2:MediaServiceSearchProperties" minOccurs="0"/>
                <xsd:element ref="ns2:MediaServiceBillingMetadata" minOccurs="0"/>
                <xsd:element ref="ns2:RelatedLink"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ExtendedDescription" ma:index="22" nillable="true" ma:displayName="Description" ma:default="*Type brief description" ma:format="Dropdown" ma:internalName="_ExtendedDescription">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97aa1b6-d276-4963-8e9b-a389f20630a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2a0eb56-2e03-4499-a475-1cbd21fab794" ma:termSetId="09814cd3-568e-fe90-9814-8d621ff8fb84" ma:anchorId="fba54fb3-c3e1-fe81-a776-ca4b69148c4d" ma:open="true" ma:isKeyword="false">
      <xsd:complexType>
        <xsd:sequence>
          <xsd:element ref="pc:Terms" minOccurs="0" maxOccurs="1"/>
        </xsd:sequence>
      </xsd:complex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OCR" ma:index="23" nillable="true" ma:displayName="Extracted Text" ma:internalName="MediaServiceOCR" ma:readOnly="true">
      <xsd:simpleType>
        <xsd:restriction base="dms:Note">
          <xsd:maxLength value="255"/>
        </xsd:restriction>
      </xsd:simpleType>
    </xsd:element>
    <xsd:element name="MediaServiceLocation" ma:index="24" nillable="true" ma:displayName="Location" ma:internalName="MediaServiceLocation" ma:readOnly="true">
      <xsd:simpleType>
        <xsd:restriction base="dms:Text"/>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MediaServiceBillingMetadata" ma:index="27" nillable="true" ma:displayName="MediaServiceBillingMetadata" ma:hidden="true" ma:internalName="MediaServiceBillingMetadata" ma:readOnly="true">
      <xsd:simpleType>
        <xsd:restriction base="dms:Note"/>
      </xsd:simpleType>
    </xsd:element>
    <xsd:element name="RelatedLink" ma:index="28" nillable="true" ma:displayName="Related Link" ma:format="Hyperlink" ma:internalName="RelatedLink">
      <xsd:complexType>
        <xsd:complexContent>
          <xsd:extension base="dms:URL">
            <xsd:sequence>
              <xsd:element name="Url" type="dms:ValidUrl" minOccurs="0" nillable="true"/>
              <xsd:element name="Description" type="xsd:string"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995c04c3-6940-420f-9b44-f011cddbce17"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38a304cd-276d-40d2-8f0d-a58c241e1e1a}" ma:internalName="TaxCatchAll" ma:showField="CatchAllData" ma:web="995c04c3-6940-420f-9b44-f011cddbce1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995c04c3-6940-420f-9b44-f011cddbce17" xsi:nil="true"/>
    <RelatedLink xmlns="797aa1b6-d276-4963-8e9b-a389f20630ae">
      <Url xsi:nil="true"/>
      <Description xsi:nil="true"/>
    </RelatedLink>
    <_ExtendedDescription xmlns="http://schemas.microsoft.com/sharepoint/v3">*Type brief description</_ExtendedDescription>
    <lcf76f155ced4ddcb4097134ff3c332f xmlns="797aa1b6-d276-4963-8e9b-a389f20630a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1E0074F-9504-49BF-9F0B-8D915DDFCB16}"/>
</file>

<file path=customXml/itemProps2.xml><?xml version="1.0" encoding="utf-8"?>
<ds:datastoreItem xmlns:ds="http://schemas.openxmlformats.org/officeDocument/2006/customXml" ds:itemID="{587129CC-84A9-48E5-A5AD-58E3F9024009}"/>
</file>

<file path=customXml/itemProps3.xml><?xml version="1.0" encoding="utf-8"?>
<ds:datastoreItem xmlns:ds="http://schemas.openxmlformats.org/officeDocument/2006/customXml" ds:itemID="{0F56DF21-ABDC-41A8-8C7D-D3B1BC8E1729}"/>
</file>

<file path=docProps/app.xml><?xml version="1.0" encoding="utf-8"?>
<Properties xmlns="http://schemas.openxmlformats.org/officeDocument/2006/extended-properties" xmlns:vt="http://schemas.openxmlformats.org/officeDocument/2006/docPropsVTypes">
  <TotalTime>7</TotalTime>
  <Words>1255</Words>
  <Application>Microsoft Office PowerPoint</Application>
  <PresentationFormat>Widescreen</PresentationFormat>
  <Paragraphs>137</Paragraphs>
  <Slides>14</Slides>
  <Notes>14</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14</vt:i4>
      </vt:variant>
    </vt:vector>
  </HeadingPairs>
  <TitlesOfParts>
    <vt:vector size="16" baseType="lpstr">
      <vt:lpstr>Arial</vt:lpstr>
      <vt:lpstr>Agile COMMAND: Keyless</vt:lpstr>
      <vt:lpstr>Keyless Sharing</vt:lpstr>
      <vt:lpstr>Sharing vehicles since ’93</vt:lpstr>
      <vt:lpstr>Trusted by</vt:lpstr>
      <vt:lpstr>Trackers &amp; Sharing Have Different Goals</vt:lpstr>
      <vt:lpstr>We work with you. Just like Agile.</vt:lpstr>
      <vt:lpstr>Five questions</vt:lpstr>
      <vt:lpstr>Will it work in my vehicle?</vt:lpstr>
      <vt:lpstr>Will it drain the battery?</vt:lpstr>
      <vt:lpstr>Remote Control</vt:lpstr>
      <vt:lpstr>Installed in 30–60 minutes</vt:lpstr>
      <vt:lpstr>What happens when I re-fleet?</vt:lpstr>
      <vt:lpstr>PowerPoint Presentation</vt:lpstr>
      <vt:lpstr>Reluctance to change is normal. It fades.</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Agile COMMAND: Keyless</dc:title>
  <dc:subject/>
  <dc:creator>Phelps Rogovoy</dc:creator>
  <cp:lastModifiedBy>Phelps Rogovoy</cp:lastModifiedBy>
  <cp:revision>2</cp:revision>
  <dcterms:created xsi:type="dcterms:W3CDTF">2026-11-03T15:22:31Z</dcterms:created>
  <dcterms:modified xsi:type="dcterms:W3CDTF">2026-11-04T13:12:01Z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0x0101003EAA15E6BD239F4BB8716AC11FDD8152</vt:lpwstr>
  </property>
</Properties>
</file>