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sldIdLst>
    <p:sldId id="300" r:id="rId5"/>
    <p:sldId id="302" r:id="rId6"/>
    <p:sldId id="303" r:id="rId7"/>
    <p:sldId id="301" r:id="rId8"/>
    <p:sldId id="304" r:id="rId9"/>
    <p:sldId id="305" r:id="rId10"/>
    <p:sldId id="316" r:id="rId11"/>
    <p:sldId id="306" r:id="rId12"/>
    <p:sldId id="310" r:id="rId13"/>
    <p:sldId id="311" r:id="rId14"/>
    <p:sldId id="313" r:id="rId15"/>
    <p:sldId id="312" r:id="rId16"/>
    <p:sldId id="307" r:id="rId17"/>
    <p:sldId id="315" r:id="rId18"/>
    <p:sldId id="314" r:id="rId19"/>
    <p:sldId id="308" r:id="rId2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6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7537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Welcome. This session introduces KeyCommander, our new product for managing assets and keys in FleetCommander: tracking keys for any secured asset, not just vehicles, in the same system you already use for reservations.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Benefits of managing keys in FleetCommander:</a:t>
            </a:r>
          </a:p>
          <a:p>
            <a:r>
              <a:rPr lang="en-US" dirty="0"/>
              <a:t>Know who has what key and when. There is an audit log of who has possession of each key.</a:t>
            </a:r>
          </a:p>
          <a:p>
            <a:r>
              <a:rPr lang="en-US" dirty="0"/>
              <a:t>Use the existing open positions in your current key box, or add more.</a:t>
            </a:r>
          </a:p>
          <a:p>
            <a:r>
              <a:rPr lang="en-US" dirty="0"/>
              <a:t>Keep track of your vehicles and keys in one system.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more simplistic way of tracking assets without a reservation.</a:t>
            </a:r>
          </a:p>
          <a:p>
            <a:r>
              <a:rPr lang="en-US" dirty="0"/>
              <a:t>You can do it all from one system. There is no need to have two separate systems to track reservations and assets.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KeyCommander is very scalable. You can start with a single key box and grow across locations.</a:t>
            </a:r>
          </a:p>
          <a:p>
            <a:r>
              <a:rPr lang="en-US" dirty="0"/>
              <a:t>It works with both Key Systems (Original Key Control) boxes and Key Café (FleetCommander Go) SmartBoxes, and you can use both in the same organization.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 is a Manage Assets section in the application where you can create assets and keys.</a:t>
            </a:r>
          </a:p>
          <a:p>
            <a:r>
              <a:rPr lang="en-US" dirty="0"/>
              <a:t>You can give permissions to the keys right from the asset profile.</a:t>
            </a:r>
          </a:p>
          <a:p>
            <a:r>
              <a:rPr lang="en-US" dirty="0"/>
              <a:t>The keys can be anything you want. They do not have to be limited to vehicles: spare keys, mailrooms, equipment, lockers, any type of asset that is secured.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associate keys with individuals or departments by using access groups.</a:t>
            </a:r>
          </a:p>
          <a:p>
            <a:r>
              <a:rPr lang="en-US" dirty="0"/>
              <a:t>There is a new access group option that lets you select the type of access group: either by vehicle or by key.</a:t>
            </a:r>
          </a:p>
          <a:p>
            <a:r>
              <a:rPr lang="en-US" dirty="0"/>
              <a:t>This makes it easy to give permissions to the keys right from the asset profile.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associate keys with individuals or departments by using access groups.</a:t>
            </a:r>
          </a:p>
          <a:p>
            <a:r>
              <a:rPr lang="en-US" dirty="0"/>
              <a:t>There is a new access group option that lets you select the type of access group: either by vehicle or by key.</a:t>
            </a:r>
          </a:p>
          <a:p>
            <a:r>
              <a:rPr lang="en-US" dirty="0"/>
              <a:t>This makes it easy to give permissions to the keys right from the asset profile.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audit log shows possession of each key: you know who has what key and when.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associate keys with individuals or departments by using access groups.</a:t>
            </a:r>
          </a:p>
          <a:p>
            <a:r>
              <a:rPr lang="en-US" dirty="0"/>
              <a:t>There is a new access group option that lets you select the type of access group: either by vehicle or by key.</a:t>
            </a:r>
          </a:p>
          <a:p>
            <a:r>
              <a:rPr lang="en-US" dirty="0"/>
              <a:t>This makes it easy to give permissions to the keys right from the asset profile.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associate keys with individuals or departments by using access groups.</a:t>
            </a:r>
          </a:p>
          <a:p>
            <a:r>
              <a:rPr lang="en-US" dirty="0"/>
              <a:t>There is a new access group option that lets you select the type of access group: either by vehicle or by key.</a:t>
            </a:r>
          </a:p>
          <a:p>
            <a:r>
              <a:rPr lang="en-US" dirty="0"/>
              <a:t>This makes it easy to give permissions to the keys right from the asset profile.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associate keys with individuals or departments by using access groups.</a:t>
            </a:r>
          </a:p>
          <a:p>
            <a:r>
              <a:rPr lang="en-US" dirty="0"/>
              <a:t>There is a new access group option that lets you select the type of access group: either by vehicle or by key.</a:t>
            </a:r>
          </a:p>
          <a:p>
            <a:r>
              <a:rPr lang="en-US" dirty="0"/>
              <a:t>This makes it easy to give permissions to the keys right from the asset profile.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associate keys with individuals or departments by using access groups.</a:t>
            </a:r>
          </a:p>
          <a:p>
            <a:r>
              <a:rPr lang="en-US" dirty="0"/>
              <a:t>There is a new access group option that lets you select the type of access group: either by vehicle or by key.</a:t>
            </a:r>
          </a:p>
          <a:p>
            <a:r>
              <a:rPr lang="en-US" dirty="0"/>
              <a:t>This makes it easy to give permissions to the keys right from the asset profile.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Users only see keys that they have access to.</a:t>
            </a:r>
          </a:p>
          <a:p>
            <a:r>
              <a:rPr lang="en-US" dirty="0"/>
              <a:t>They can easily scroll or use the search to find their key.</a:t>
            </a:r>
          </a:p>
          <a:p>
            <a:r>
              <a:rPr lang="en-US" dirty="0"/>
              <a:t>The mobile version scales nicely.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EACD4-1326-385E-2568-1C43EDB38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1359FD-5876-D07E-EEA4-6D82546B46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D90942-2C41-4E42-C311-16FEFF7F3F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Users only see keys that they have access to.</a:t>
            </a:r>
          </a:p>
          <a:p>
            <a:r>
              <a:rPr lang="en-US" dirty="0"/>
              <a:t>They can easily scroll or use the search to find their key.</a:t>
            </a:r>
          </a:p>
          <a:p>
            <a:r>
              <a:rPr lang="en-US" dirty="0"/>
              <a:t>The mobile version scales nicely.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8A38F-4E16-1594-5732-E2AD59C5CC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5099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associate keys with individuals or departments by using access groups.</a:t>
            </a:r>
          </a:p>
          <a:p>
            <a:r>
              <a:rPr lang="en-US" dirty="0"/>
              <a:t>There is a new access group option that lets you select the type of access group: either by vehicle or by key.</a:t>
            </a:r>
          </a:p>
          <a:p>
            <a:r>
              <a:rPr lang="en-US" dirty="0"/>
              <a:t>This makes it easy to give permissions to the keys right from the asset profile.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you are interested, I can give you a demo at the Tech Tuneup desk, or reach out to your Client Success rep.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828800" cy="748282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Presentation Title</a:t>
            </a:r>
            <a:endParaRPr lang="en-US" sz="44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Subtitle or Track Name</a:t>
            </a:r>
            <a:endParaRPr lang="en-US" sz="20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2895" y="457200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SECTION 01</a:t>
            </a:r>
            <a:endParaRPr lang="en-US" sz="1400" dirty="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Section Title</a:t>
            </a:r>
            <a:endParaRPr lang="en-US" sz="4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 dirty="0"/>
          </a:p>
          <a:p>
            <a:pPr marL="228600" indent="-228600" algn="l">
              <a:buSzPct val="100000"/>
              <a:buChar char="●"/>
            </a:pPr>
            <a:r>
              <a: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 dirty="0"/>
          </a:p>
          <a:p>
            <a:pPr marL="228600" indent="-228600" algn="l">
              <a:buSzPct val="100000"/>
              <a:buChar char="●"/>
            </a:pPr>
            <a:r>
              <a: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 dirty="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(Text + Image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521208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 dirty="0"/>
          </a:p>
        </p:txBody>
      </p:sp>
      <p:sp>
        <p:nvSpPr>
          <p:cNvPr id="5" name="Shape 0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solidFill>
            <a:srgbClr val="DCE7F3"/>
          </a:solidFill>
          <a:ln w="12700">
            <a:solidFill>
              <a:srgbClr val="3773BC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1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3773B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Insert image</a:t>
            </a:r>
            <a:endParaRPr lang="en-US" sz="1400" dirty="0"/>
          </a:p>
        </p:txBody>
      </p:sp>
      <p:sp>
        <p:nvSpPr>
          <p:cNvPr id="7" name="Text 2"/>
          <p:cNvSpPr>
            <a:spLocks noGrp="1"/>
          </p:cNvSpPr>
          <p:nvPr>
            <p:ph idx="105" hasCustomPrompt="1"/>
          </p:nvPr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 dirty="0"/>
          </a:p>
        </p:txBody>
      </p:sp>
      <p:sp>
        <p:nvSpPr>
          <p:cNvPr id="4" name="Shape 0"/>
          <p:cNvSpPr/>
          <p:nvPr/>
        </p:nvSpPr>
        <p:spPr>
          <a:xfrm>
            <a:off x="548640" y="1417320"/>
            <a:ext cx="3749040" cy="4142232"/>
          </a:xfrm>
          <a:prstGeom prst="rect">
            <a:avLst/>
          </a:prstGeom>
          <a:solidFill>
            <a:srgbClr val="0B1F3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42%</a:t>
            </a:r>
            <a:endParaRPr lang="en-US" sz="6400" dirty="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Supporting stat label</a:t>
            </a:r>
            <a:endParaRPr lang="en-US" sz="1400" dirty="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4709160" y="1417320"/>
            <a:ext cx="69037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 dirty="0"/>
          </a:p>
          <a:p>
            <a:pPr marL="203200" indent="-203200" algn="l">
              <a:buSzPct val="100000"/>
              <a:buChar char="●"/>
            </a:pPr>
            <a:r>
              <a: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 dirty="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/ 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645920" cy="673453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Find us at the AgileFleet booth.</a:t>
            </a:r>
            <a:endParaRPr lang="en-US" sz="18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dirty="0"/>
              <a:t>KeyCommander</a:t>
            </a:r>
          </a:p>
        </p:txBody>
      </p:sp>
      <p:sp>
        <p:nvSpPr>
          <p:cNvPr id="12" name="Placeholder 12"/>
          <p:cNvSpPr>
            <a:spLocks noGrp="1"/>
          </p:cNvSpPr>
          <p:nvPr>
            <p:ph type="body" idx="102" hasCustomPrompt="1"/>
          </p:nvPr>
        </p:nvSpPr>
        <p:spPr>
          <a:xfrm>
            <a:off x="640080" y="3593592"/>
            <a:ext cx="6035040" cy="822960"/>
          </a:xfrm>
        </p:spPr>
        <p:txBody>
          <a:bodyPr/>
          <a:lstStyle/>
          <a:p>
            <a:r>
              <a:rPr lang="en-US" sz="1800" dirty="0"/>
              <a:t>Manage assets and keys — vehicles, spare keys, mailrooms, equipment, lockers — in FleetCommander.</a:t>
            </a:r>
          </a:p>
        </p:txBody>
      </p:sp>
      <p:sp>
        <p:nvSpPr>
          <p:cNvPr id="13" name="Placeholder 13"/>
          <p:cNvSpPr>
            <a:spLocks noGrp="1"/>
          </p:cNvSpPr>
          <p:nvPr>
            <p:ph type="body" idx="103" hasCustomPrompt="1"/>
          </p:nvPr>
        </p:nvSpPr>
        <p:spPr/>
        <p:txBody>
          <a:bodyPr/>
          <a:lstStyle/>
          <a:p>
            <a:r>
              <a:rPr lang="en-US" dirty="0"/>
              <a:t>COMMAND User Conference 2026  •  Glendale, AZ</a:t>
            </a:r>
          </a:p>
        </p:txBody>
      </p:sp>
      <p:pic>
        <p:nvPicPr>
          <p:cNvPr id="2" name="Picture 1" descr="A black and white logo&#10;&#10;AI-generated content may be incorrect.">
            <a:extLst>
              <a:ext uri="{FF2B5EF4-FFF2-40B4-BE49-F238E27FC236}">
                <a16:creationId xmlns:a16="http://schemas.microsoft.com/office/drawing/2014/main" id="{C1E4981D-FEA0-2E46-256E-F198B3060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AC943439-1E40-FEAF-8389-E6B63912132F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Benefits</a:t>
            </a:r>
          </a:p>
        </p:txBody>
      </p:sp>
      <p:sp>
        <p:nvSpPr>
          <p:cNvPr id="12" name="Text 12"/>
          <p:cNvSpPr txBox="1"/>
          <p:nvPr/>
        </p:nvSpPr>
        <p:spPr>
          <a:xfrm>
            <a:off x="548640" y="1143000"/>
            <a:ext cx="941832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KeyCommander keeps track of who has every key — in the same system you already use for your fleet.</a:t>
            </a:r>
          </a:p>
        </p:txBody>
      </p:sp>
      <p:sp>
        <p:nvSpPr>
          <p:cNvPr id="13" name="Card 13"/>
          <p:cNvSpPr/>
          <p:nvPr/>
        </p:nvSpPr>
        <p:spPr>
          <a:xfrm>
            <a:off x="548640" y="1783080"/>
            <a:ext cx="2633472" cy="3520440"/>
          </a:xfrm>
          <a:prstGeom prst="roundRect">
            <a:avLst>
              <a:gd name="adj" fmla="val 6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4" name="Icon circle 14"/>
          <p:cNvSpPr/>
          <p:nvPr/>
        </p:nvSpPr>
        <p:spPr>
          <a:xfrm>
            <a:off x="822960" y="2103120"/>
            <a:ext cx="731520" cy="731520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5" name="Icon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155" y="2293315"/>
            <a:ext cx="351130" cy="351130"/>
          </a:xfrm>
          <a:prstGeom prst="rect">
            <a:avLst/>
          </a:prstGeom>
        </p:spPr>
      </p:pic>
      <p:sp>
        <p:nvSpPr>
          <p:cNvPr id="16" name="Text 16"/>
          <p:cNvSpPr txBox="1"/>
          <p:nvPr/>
        </p:nvSpPr>
        <p:spPr>
          <a:xfrm>
            <a:off x="822960" y="3108960"/>
            <a:ext cx="2084832" cy="68580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Know who has what key</a:t>
            </a:r>
          </a:p>
        </p:txBody>
      </p:sp>
      <p:sp>
        <p:nvSpPr>
          <p:cNvPr id="17" name="Text 17"/>
          <p:cNvSpPr txBox="1"/>
          <p:nvPr/>
        </p:nvSpPr>
        <p:spPr>
          <a:xfrm>
            <a:off x="822960" y="3931920"/>
            <a:ext cx="2084832" cy="11887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See who has each key, and when they took it.</a:t>
            </a:r>
          </a:p>
        </p:txBody>
      </p:sp>
      <p:sp>
        <p:nvSpPr>
          <p:cNvPr id="18" name="Card 18"/>
          <p:cNvSpPr/>
          <p:nvPr/>
        </p:nvSpPr>
        <p:spPr>
          <a:xfrm>
            <a:off x="3364992" y="1783080"/>
            <a:ext cx="2633472" cy="3520440"/>
          </a:xfrm>
          <a:prstGeom prst="roundRect">
            <a:avLst>
              <a:gd name="adj" fmla="val 6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9" name="Icon circle 19"/>
          <p:cNvSpPr/>
          <p:nvPr/>
        </p:nvSpPr>
        <p:spPr>
          <a:xfrm>
            <a:off x="3639312" y="2103120"/>
            <a:ext cx="731520" cy="731520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0" name="Ico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9507" y="2293315"/>
            <a:ext cx="351130" cy="351130"/>
          </a:xfrm>
          <a:prstGeom prst="rect">
            <a:avLst/>
          </a:prstGeom>
        </p:spPr>
      </p:pic>
      <p:sp>
        <p:nvSpPr>
          <p:cNvPr id="21" name="Text 21"/>
          <p:cNvSpPr txBox="1"/>
          <p:nvPr/>
        </p:nvSpPr>
        <p:spPr>
          <a:xfrm>
            <a:off x="3639312" y="3108960"/>
            <a:ext cx="2084832" cy="68580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Audit log of possession</a:t>
            </a:r>
          </a:p>
        </p:txBody>
      </p:sp>
      <p:sp>
        <p:nvSpPr>
          <p:cNvPr id="22" name="Text 22"/>
          <p:cNvSpPr txBox="1"/>
          <p:nvPr/>
        </p:nvSpPr>
        <p:spPr>
          <a:xfrm>
            <a:off x="3639312" y="3931920"/>
            <a:ext cx="2084832" cy="11887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Every check-out and check-in is recorded, so a key’s history is always on file.</a:t>
            </a:r>
          </a:p>
        </p:txBody>
      </p:sp>
      <p:sp>
        <p:nvSpPr>
          <p:cNvPr id="23" name="Card 23"/>
          <p:cNvSpPr/>
          <p:nvPr/>
        </p:nvSpPr>
        <p:spPr>
          <a:xfrm>
            <a:off x="6181344" y="1783080"/>
            <a:ext cx="2633472" cy="3520440"/>
          </a:xfrm>
          <a:prstGeom prst="roundRect">
            <a:avLst>
              <a:gd name="adj" fmla="val 6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24" name="Icon circle 24"/>
          <p:cNvSpPr/>
          <p:nvPr/>
        </p:nvSpPr>
        <p:spPr>
          <a:xfrm>
            <a:off x="6455664" y="2103120"/>
            <a:ext cx="731520" cy="731520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5" name="Icon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5859" y="2293315"/>
            <a:ext cx="351130" cy="351130"/>
          </a:xfrm>
          <a:prstGeom prst="rect">
            <a:avLst/>
          </a:prstGeom>
        </p:spPr>
      </p:pic>
      <p:sp>
        <p:nvSpPr>
          <p:cNvPr id="26" name="Text 26"/>
          <p:cNvSpPr txBox="1"/>
          <p:nvPr/>
        </p:nvSpPr>
        <p:spPr>
          <a:xfrm>
            <a:off x="6455664" y="3108960"/>
            <a:ext cx="2084832" cy="68580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Use your current key box — or add more</a:t>
            </a:r>
          </a:p>
        </p:txBody>
      </p:sp>
      <p:sp>
        <p:nvSpPr>
          <p:cNvPr id="27" name="Text 27"/>
          <p:cNvSpPr txBox="1"/>
          <p:nvPr/>
        </p:nvSpPr>
        <p:spPr>
          <a:xfrm>
            <a:off x="6455664" y="3931920"/>
            <a:ext cx="2084832" cy="11887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Put the open positions in your existing key box to work, or add more as you grow.</a:t>
            </a:r>
          </a:p>
        </p:txBody>
      </p:sp>
      <p:sp>
        <p:nvSpPr>
          <p:cNvPr id="28" name="Card 28"/>
          <p:cNvSpPr/>
          <p:nvPr/>
        </p:nvSpPr>
        <p:spPr>
          <a:xfrm>
            <a:off x="8997696" y="1783080"/>
            <a:ext cx="2633472" cy="3520440"/>
          </a:xfrm>
          <a:prstGeom prst="roundRect">
            <a:avLst>
              <a:gd name="adj" fmla="val 6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29" name="Icon circle 29"/>
          <p:cNvSpPr/>
          <p:nvPr/>
        </p:nvSpPr>
        <p:spPr>
          <a:xfrm>
            <a:off x="9272016" y="2103120"/>
            <a:ext cx="731520" cy="731520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30" name="Icon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62211" y="2293315"/>
            <a:ext cx="351130" cy="351130"/>
          </a:xfrm>
          <a:prstGeom prst="rect">
            <a:avLst/>
          </a:prstGeom>
        </p:spPr>
      </p:pic>
      <p:sp>
        <p:nvSpPr>
          <p:cNvPr id="31" name="Text 31"/>
          <p:cNvSpPr txBox="1"/>
          <p:nvPr/>
        </p:nvSpPr>
        <p:spPr>
          <a:xfrm>
            <a:off x="9272016" y="3108960"/>
            <a:ext cx="2084832" cy="68580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Vehicles and keys in one system</a:t>
            </a:r>
          </a:p>
        </p:txBody>
      </p:sp>
      <p:sp>
        <p:nvSpPr>
          <p:cNvPr id="32" name="Text 32"/>
          <p:cNvSpPr txBox="1"/>
          <p:nvPr/>
        </p:nvSpPr>
        <p:spPr>
          <a:xfrm>
            <a:off x="9272016" y="3931920"/>
            <a:ext cx="2084832" cy="11887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Track your vehicles and your keys together in FleetCommander.</a:t>
            </a:r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Asset tracking without a reservation</a:t>
            </a:r>
          </a:p>
        </p:txBody>
      </p:sp>
      <p:sp>
        <p:nvSpPr>
          <p:cNvPr id="12" name="Placeholder 12"/>
          <p:cNvSpPr>
            <a:spLocks noGrp="1"/>
          </p:cNvSpPr>
          <p:nvPr>
            <p:ph type="body" idx="103" hasCustomPrompt="1"/>
          </p:nvPr>
        </p:nvSpPr>
        <p:spPr/>
        <p:txBody>
          <a:bodyPr/>
          <a:lstStyle/>
          <a:p>
            <a:r>
              <a:rPr lang="en-US" sz="8800" dirty="0"/>
              <a:t>1</a:t>
            </a:r>
          </a:p>
        </p:txBody>
      </p:sp>
      <p:sp>
        <p:nvSpPr>
          <p:cNvPr id="13" name="Placeholder 13"/>
          <p:cNvSpPr>
            <a:spLocks noGrp="1"/>
          </p:cNvSpPr>
          <p:nvPr>
            <p:ph type="body" idx="104" hasCustomPrompt="1"/>
          </p:nvPr>
        </p:nvSpPr>
        <p:spPr/>
        <p:txBody>
          <a:bodyPr/>
          <a:lstStyle/>
          <a:p>
            <a:r>
              <a:rPr lang="en-US" dirty="0"/>
              <a:t>system for reservations and assets</a:t>
            </a:r>
          </a:p>
        </p:txBody>
      </p:sp>
      <p:sp>
        <p:nvSpPr>
          <p:cNvPr id="14" name="Placeholder 14"/>
          <p:cNvSpPr>
            <a:spLocks noGrp="1"/>
          </p:cNvSpPr>
          <p:nvPr>
            <p:ph type="body" idx="105" hasCustomPrompt="1"/>
          </p:nvPr>
        </p:nvSpPr>
        <p:spPr/>
        <p:txBody>
          <a:bodyPr/>
          <a:lstStyle/>
          <a:p>
            <a:r>
              <a:rPr lang="en-US" sz="2000" dirty="0"/>
              <a:t>A simpler way to track assets — no reservation required</a:t>
            </a:r>
          </a:p>
          <a:p>
            <a:r>
              <a:rPr lang="en-US" sz="2000" dirty="0"/>
              <a:t>Manage vehicles, keys, and other assets from one place</a:t>
            </a:r>
          </a:p>
          <a:p>
            <a:r>
              <a:rPr lang="en-US" sz="2000" dirty="0"/>
              <a:t>No need to run two separate systems for reservations and assets</a:t>
            </a:r>
          </a:p>
        </p:txBody>
      </p:sp>
      <p:sp>
        <p:nvSpPr>
          <p:cNvPr id="1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  <p:sp>
        <p:nvSpPr>
          <p:cNvPr id="906" name="Stat note 906"/>
          <p:cNvSpPr txBox="1"/>
          <p:nvPr/>
        </p:nvSpPr>
        <p:spPr>
          <a:xfrm>
            <a:off x="822960" y="4160520"/>
            <a:ext cx="32004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58220"/>
                </a:solidFill>
                <a:latin typeface="Roboto"/>
                <a:ea typeface="Roboto"/>
                <a:cs typeface="Roboto"/>
              </a:rPr>
              <a:t>FleetCommander + </a:t>
            </a:r>
            <a:r>
              <a:rPr lang="en-US" sz="1400" b="1" dirty="0" err="1">
                <a:solidFill>
                  <a:srgbClr val="F58220"/>
                </a:solidFill>
                <a:latin typeface="Roboto"/>
                <a:ea typeface="Roboto"/>
                <a:cs typeface="Roboto"/>
              </a:rPr>
              <a:t>KeyCommander</a:t>
            </a:r>
            <a:endParaRPr lang="en-US" sz="1400" b="1" dirty="0">
              <a:solidFill>
                <a:srgbClr val="F58220"/>
              </a:solidFill>
              <a:latin typeface="Roboto"/>
              <a:ea typeface="Roboto"/>
              <a:cs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Built to scale</a:t>
            </a:r>
          </a:p>
        </p:txBody>
      </p:sp>
      <p:sp>
        <p:nvSpPr>
          <p:cNvPr id="12" name="Text 12"/>
          <p:cNvSpPr txBox="1"/>
          <p:nvPr/>
        </p:nvSpPr>
        <p:spPr>
          <a:xfrm>
            <a:off x="548640" y="1143000"/>
            <a:ext cx="941832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Start with one key box and grow to many locations — KeyCommander works with the hardware you already have.</a:t>
            </a:r>
          </a:p>
        </p:txBody>
      </p:sp>
      <p:sp>
        <p:nvSpPr>
          <p:cNvPr id="13" name="Box card 13"/>
          <p:cNvSpPr/>
          <p:nvPr/>
        </p:nvSpPr>
        <p:spPr>
          <a:xfrm>
            <a:off x="548640" y="1737360"/>
            <a:ext cx="5440680" cy="2926080"/>
          </a:xfrm>
          <a:prstGeom prst="roundRect">
            <a:avLst>
              <a:gd name="adj" fmla="val 5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pic>
        <p:nvPicPr>
          <p:cNvPr id="14" name="Key box photo 14"/>
          <p:cNvPicPr>
            <a:picLocks noChangeAspect="1"/>
          </p:cNvPicPr>
          <p:nvPr/>
        </p:nvPicPr>
        <p:blipFill>
          <a:blip r:embed="rId3"/>
          <a:srcRect l="14200" r="14200"/>
          <a:stretch>
            <a:fillRect/>
          </a:stretch>
        </p:blipFill>
        <p:spPr>
          <a:xfrm>
            <a:off x="713232" y="1901952"/>
            <a:ext cx="2596896" cy="2596896"/>
          </a:xfrm>
          <a:prstGeom prst="rect">
            <a:avLst/>
          </a:prstGeom>
        </p:spPr>
      </p:pic>
      <p:sp>
        <p:nvSpPr>
          <p:cNvPr id="15" name="Text 15"/>
          <p:cNvSpPr txBox="1"/>
          <p:nvPr/>
        </p:nvSpPr>
        <p:spPr>
          <a:xfrm>
            <a:off x="3566160" y="2057400"/>
            <a:ext cx="2240280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000" b="1" spc="200" dirty="0">
                <a:solidFill>
                  <a:srgbClr val="3773BC"/>
                </a:solidFill>
                <a:latin typeface="Roboto"/>
                <a:ea typeface="Roboto"/>
                <a:cs typeface="Roboto"/>
              </a:rPr>
              <a:t>WORKS WITH</a:t>
            </a:r>
          </a:p>
        </p:txBody>
      </p:sp>
      <p:sp>
        <p:nvSpPr>
          <p:cNvPr id="16" name="Text 16"/>
          <p:cNvSpPr txBox="1"/>
          <p:nvPr/>
        </p:nvSpPr>
        <p:spPr>
          <a:xfrm>
            <a:off x="3566160" y="2377440"/>
            <a:ext cx="2240280" cy="5029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Key Systems</a:t>
            </a:r>
          </a:p>
        </p:txBody>
      </p:sp>
      <p:sp>
        <p:nvSpPr>
          <p:cNvPr id="17" name="Text 17"/>
          <p:cNvSpPr txBox="1"/>
          <p:nvPr/>
        </p:nvSpPr>
        <p:spPr>
          <a:xfrm>
            <a:off x="3566160" y="2971800"/>
            <a:ext cx="2240280" cy="6400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3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Original Key Control (KSI) key boxes</a:t>
            </a:r>
          </a:p>
        </p:txBody>
      </p:sp>
      <p:sp>
        <p:nvSpPr>
          <p:cNvPr id="18" name="Stat pill 18"/>
          <p:cNvSpPr/>
          <p:nvPr/>
        </p:nvSpPr>
        <p:spPr>
          <a:xfrm>
            <a:off x="3566160" y="3840480"/>
            <a:ext cx="2240280" cy="457200"/>
          </a:xfrm>
          <a:prstGeom prst="roundRect">
            <a:avLst>
              <a:gd name="adj" fmla="val 50000"/>
            </a:avLst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9"/>
          <p:cNvSpPr txBox="1"/>
          <p:nvPr/>
        </p:nvSpPr>
        <p:spPr>
          <a:xfrm>
            <a:off x="3566160" y="3840480"/>
            <a:ext cx="224028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8–192 key positions per box</a:t>
            </a:r>
          </a:p>
        </p:txBody>
      </p:sp>
      <p:sp>
        <p:nvSpPr>
          <p:cNvPr id="20" name="Box card 20"/>
          <p:cNvSpPr/>
          <p:nvPr/>
        </p:nvSpPr>
        <p:spPr>
          <a:xfrm>
            <a:off x="6199632" y="1737360"/>
            <a:ext cx="5440680" cy="2926080"/>
          </a:xfrm>
          <a:prstGeom prst="roundRect">
            <a:avLst>
              <a:gd name="adj" fmla="val 5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pic>
        <p:nvPicPr>
          <p:cNvPr id="21" name="Key box photo 21"/>
          <p:cNvPicPr>
            <a:picLocks noChangeAspect="1"/>
          </p:cNvPicPr>
          <p:nvPr/>
        </p:nvPicPr>
        <p:blipFill>
          <a:blip r:embed="rId4"/>
          <a:srcRect l="16000" r="6200"/>
          <a:stretch>
            <a:fillRect/>
          </a:stretch>
        </p:blipFill>
        <p:spPr>
          <a:xfrm>
            <a:off x="6364224" y="1901952"/>
            <a:ext cx="2596896" cy="2596896"/>
          </a:xfrm>
          <a:prstGeom prst="rect">
            <a:avLst/>
          </a:prstGeom>
        </p:spPr>
      </p:pic>
      <p:sp>
        <p:nvSpPr>
          <p:cNvPr id="22" name="Text 22"/>
          <p:cNvSpPr txBox="1"/>
          <p:nvPr/>
        </p:nvSpPr>
        <p:spPr>
          <a:xfrm>
            <a:off x="9217152" y="2057400"/>
            <a:ext cx="2240280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000" b="1" spc="200" dirty="0">
                <a:solidFill>
                  <a:srgbClr val="3773BC"/>
                </a:solidFill>
                <a:latin typeface="Roboto"/>
                <a:ea typeface="Roboto"/>
                <a:cs typeface="Roboto"/>
              </a:rPr>
              <a:t>WORKS WITH</a:t>
            </a:r>
          </a:p>
        </p:txBody>
      </p:sp>
      <p:sp>
        <p:nvSpPr>
          <p:cNvPr id="23" name="Text 23"/>
          <p:cNvSpPr txBox="1"/>
          <p:nvPr/>
        </p:nvSpPr>
        <p:spPr>
          <a:xfrm>
            <a:off x="9217152" y="2377440"/>
            <a:ext cx="2240280" cy="5029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Key Café</a:t>
            </a:r>
          </a:p>
        </p:txBody>
      </p:sp>
      <p:sp>
        <p:nvSpPr>
          <p:cNvPr id="24" name="Text 24"/>
          <p:cNvSpPr txBox="1"/>
          <p:nvPr/>
        </p:nvSpPr>
        <p:spPr>
          <a:xfrm>
            <a:off x="9217152" y="2971800"/>
            <a:ext cx="2240280" cy="6400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3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FleetCommander Go SmartBoxes</a:t>
            </a:r>
          </a:p>
        </p:txBody>
      </p:sp>
      <p:sp>
        <p:nvSpPr>
          <p:cNvPr id="25" name="Stat pill 25"/>
          <p:cNvSpPr/>
          <p:nvPr/>
        </p:nvSpPr>
        <p:spPr>
          <a:xfrm>
            <a:off x="9217152" y="3840480"/>
            <a:ext cx="2240280" cy="457200"/>
          </a:xfrm>
          <a:prstGeom prst="roundRect">
            <a:avLst>
              <a:gd name="adj" fmla="val 50000"/>
            </a:avLst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6"/>
          <p:cNvSpPr txBox="1"/>
          <p:nvPr/>
        </p:nvSpPr>
        <p:spPr>
          <a:xfrm>
            <a:off x="9217152" y="3840480"/>
            <a:ext cx="224028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Roboto"/>
                <a:ea typeface="Roboto"/>
                <a:cs typeface="Roboto"/>
              </a:rPr>
              <a:t>9–429 positions, daisy-chained</a:t>
            </a:r>
          </a:p>
        </p:txBody>
      </p:sp>
      <p:sp>
        <p:nvSpPr>
          <p:cNvPr id="27" name="Banner 27"/>
          <p:cNvSpPr/>
          <p:nvPr/>
        </p:nvSpPr>
        <p:spPr>
          <a:xfrm>
            <a:off x="548640" y="4846320"/>
            <a:ext cx="11091672" cy="566928"/>
          </a:xfrm>
          <a:prstGeom prst="roundRect">
            <a:avLst>
              <a:gd name="adj" fmla="val 20000"/>
            </a:avLst>
          </a:prstGeom>
          <a:solidFill>
            <a:srgbClr val="FFF1E5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8" name="Icon circle 28"/>
          <p:cNvSpPr/>
          <p:nvPr/>
        </p:nvSpPr>
        <p:spPr>
          <a:xfrm>
            <a:off x="722376" y="4937760"/>
            <a:ext cx="384048" cy="384048"/>
          </a:xfrm>
          <a:prstGeom prst="ellipse">
            <a:avLst/>
          </a:prstGeom>
          <a:solidFill>
            <a:srgbClr val="F58220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9" name="Icon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228" y="5037612"/>
            <a:ext cx="184343" cy="184343"/>
          </a:xfrm>
          <a:prstGeom prst="rect">
            <a:avLst/>
          </a:prstGeom>
        </p:spPr>
      </p:pic>
      <p:sp>
        <p:nvSpPr>
          <p:cNvPr id="30" name="Text 30"/>
          <p:cNvSpPr txBox="1"/>
          <p:nvPr/>
        </p:nvSpPr>
        <p:spPr>
          <a:xfrm>
            <a:off x="1280160" y="4846320"/>
            <a:ext cx="10149840" cy="56692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Use both. </a:t>
            </a:r>
            <a:r>
              <a:rPr lang="en-US" sz="14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Mix Key Systems and Key Café boxes across your locations — all managed in one FleetCommander system.</a:t>
            </a:r>
          </a:p>
        </p:txBody>
      </p:sp>
      <p:sp>
        <p:nvSpPr>
          <p:cNvPr id="31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 err="1">
                <a:solidFill>
                  <a:srgbClr val="0B1F38"/>
                </a:solidFill>
                <a:latin typeface="Syne"/>
                <a:ea typeface="Syne"/>
                <a:cs typeface="Syne"/>
              </a:rPr>
              <a:t>KeyCommander</a:t>
            </a:r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 – Manage Assets</a:t>
            </a:r>
          </a:p>
        </p:txBody>
      </p:sp>
      <p:sp>
        <p:nvSpPr>
          <p:cNvPr id="12" name="Text 12"/>
          <p:cNvSpPr txBox="1"/>
          <p:nvPr/>
        </p:nvSpPr>
        <p:spPr>
          <a:xfrm>
            <a:off x="548640" y="1417320"/>
            <a:ext cx="4846320" cy="21945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228600" indent="-228600" algn="l">
              <a:spcAft>
                <a:spcPts val="1000"/>
              </a:spcAft>
              <a:buClr>
                <a:srgbClr val="F58220"/>
              </a:buClr>
              <a:buSzPct val="100000"/>
              <a:buFont typeface="Arial"/>
              <a:buChar char="•"/>
            </a:pPr>
            <a:r>
              <a:rPr lang="en-US" sz="15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Create assets and keys in the </a:t>
            </a:r>
            <a:r>
              <a:rPr lang="en-US" sz="1500" dirty="0" err="1">
                <a:solidFill>
                  <a:srgbClr val="1A1A1A"/>
                </a:solidFill>
                <a:latin typeface="Roboto"/>
                <a:ea typeface="Roboto"/>
                <a:cs typeface="Roboto"/>
              </a:rPr>
              <a:t>KeyCommander</a:t>
            </a:r>
            <a:r>
              <a:rPr lang="en-US" sz="15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 section of FleetCommander</a:t>
            </a:r>
          </a:p>
          <a:p>
            <a:pPr marL="228600" indent="-228600" algn="l">
              <a:spcAft>
                <a:spcPts val="1000"/>
              </a:spcAft>
              <a:buClr>
                <a:srgbClr val="F58220"/>
              </a:buClr>
              <a:buSzPct val="100000"/>
              <a:buFont typeface="Arial"/>
              <a:buChar char="•"/>
            </a:pPr>
            <a:r>
              <a:rPr lang="en-US" sz="15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Give permissions to a key right from the asset profile</a:t>
            </a:r>
          </a:p>
          <a:p>
            <a:pPr marL="228600" indent="-228600" algn="l">
              <a:spcAft>
                <a:spcPts val="1000"/>
              </a:spcAft>
              <a:buClr>
                <a:srgbClr val="F58220"/>
              </a:buClr>
              <a:buSzPct val="100000"/>
              <a:buFont typeface="Arial"/>
              <a:buChar char="•"/>
            </a:pPr>
            <a:r>
              <a:rPr lang="en-US" sz="15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Keys can be anything you secure — they aren’t limited to vehicles</a:t>
            </a:r>
          </a:p>
        </p:txBody>
      </p:sp>
      <p:sp>
        <p:nvSpPr>
          <p:cNvPr id="13" name="Text 13"/>
          <p:cNvSpPr txBox="1"/>
          <p:nvPr/>
        </p:nvSpPr>
        <p:spPr>
          <a:xfrm>
            <a:off x="548640" y="3703320"/>
            <a:ext cx="4846320" cy="2743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000" b="1" spc="200" dirty="0">
                <a:solidFill>
                  <a:srgbClr val="3773BC"/>
                </a:solidFill>
                <a:latin typeface="Roboto"/>
                <a:ea typeface="Roboto"/>
                <a:cs typeface="Roboto"/>
              </a:rPr>
              <a:t>WHAT CAN YOU TRACK?</a:t>
            </a:r>
          </a:p>
        </p:txBody>
      </p:sp>
      <p:sp>
        <p:nvSpPr>
          <p:cNvPr id="14" name="Chip 14"/>
          <p:cNvSpPr/>
          <p:nvPr/>
        </p:nvSpPr>
        <p:spPr>
          <a:xfrm>
            <a:off x="548640" y="4069080"/>
            <a:ext cx="896112" cy="128016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5" name="Icon circle 15"/>
          <p:cNvSpPr/>
          <p:nvPr/>
        </p:nvSpPr>
        <p:spPr>
          <a:xfrm>
            <a:off x="758952" y="4197096"/>
            <a:ext cx="475488" cy="475488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6" name="Icon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579" y="4320723"/>
            <a:ext cx="228234" cy="228234"/>
          </a:xfrm>
          <a:prstGeom prst="rect">
            <a:avLst/>
          </a:prstGeom>
        </p:spPr>
      </p:pic>
      <p:sp>
        <p:nvSpPr>
          <p:cNvPr id="17" name="Text 17"/>
          <p:cNvSpPr txBox="1"/>
          <p:nvPr/>
        </p:nvSpPr>
        <p:spPr>
          <a:xfrm>
            <a:off x="548640" y="4800600"/>
            <a:ext cx="896112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Vehicles</a:t>
            </a:r>
          </a:p>
        </p:txBody>
      </p:sp>
      <p:sp>
        <p:nvSpPr>
          <p:cNvPr id="18" name="Chip 18"/>
          <p:cNvSpPr/>
          <p:nvPr/>
        </p:nvSpPr>
        <p:spPr>
          <a:xfrm>
            <a:off x="1536192" y="4069080"/>
            <a:ext cx="896112" cy="128016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9" name="Icon circle 19"/>
          <p:cNvSpPr/>
          <p:nvPr/>
        </p:nvSpPr>
        <p:spPr>
          <a:xfrm>
            <a:off x="1746504" y="4197096"/>
            <a:ext cx="475488" cy="475488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0" name="Ico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0131" y="4320723"/>
            <a:ext cx="228234" cy="228234"/>
          </a:xfrm>
          <a:prstGeom prst="rect">
            <a:avLst/>
          </a:prstGeom>
        </p:spPr>
      </p:pic>
      <p:sp>
        <p:nvSpPr>
          <p:cNvPr id="21" name="Text 21"/>
          <p:cNvSpPr txBox="1"/>
          <p:nvPr/>
        </p:nvSpPr>
        <p:spPr>
          <a:xfrm>
            <a:off x="1536192" y="4800600"/>
            <a:ext cx="896112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Spare Keys</a:t>
            </a:r>
          </a:p>
        </p:txBody>
      </p:sp>
      <p:sp>
        <p:nvSpPr>
          <p:cNvPr id="22" name="Chip 22"/>
          <p:cNvSpPr/>
          <p:nvPr/>
        </p:nvSpPr>
        <p:spPr>
          <a:xfrm>
            <a:off x="2523744" y="4069080"/>
            <a:ext cx="896112" cy="128016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23" name="Icon circle 23"/>
          <p:cNvSpPr/>
          <p:nvPr/>
        </p:nvSpPr>
        <p:spPr>
          <a:xfrm>
            <a:off x="2734056" y="4197096"/>
            <a:ext cx="475488" cy="475488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4" name="Icon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683" y="4320723"/>
            <a:ext cx="228234" cy="228234"/>
          </a:xfrm>
          <a:prstGeom prst="rect">
            <a:avLst/>
          </a:prstGeom>
        </p:spPr>
      </p:pic>
      <p:sp>
        <p:nvSpPr>
          <p:cNvPr id="25" name="Text 25"/>
          <p:cNvSpPr txBox="1"/>
          <p:nvPr/>
        </p:nvSpPr>
        <p:spPr>
          <a:xfrm>
            <a:off x="2523744" y="4800600"/>
            <a:ext cx="896112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Mailrooms</a:t>
            </a:r>
          </a:p>
        </p:txBody>
      </p:sp>
      <p:sp>
        <p:nvSpPr>
          <p:cNvPr id="26" name="Chip 26"/>
          <p:cNvSpPr/>
          <p:nvPr/>
        </p:nvSpPr>
        <p:spPr>
          <a:xfrm>
            <a:off x="3511296" y="4069080"/>
            <a:ext cx="896112" cy="128016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27" name="Icon circle 27"/>
          <p:cNvSpPr/>
          <p:nvPr/>
        </p:nvSpPr>
        <p:spPr>
          <a:xfrm>
            <a:off x="3721608" y="4197096"/>
            <a:ext cx="475488" cy="475488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8" name="Icon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5235" y="4320723"/>
            <a:ext cx="228234" cy="228234"/>
          </a:xfrm>
          <a:prstGeom prst="rect">
            <a:avLst/>
          </a:prstGeom>
        </p:spPr>
      </p:pic>
      <p:sp>
        <p:nvSpPr>
          <p:cNvPr id="29" name="Text 29"/>
          <p:cNvSpPr txBox="1"/>
          <p:nvPr/>
        </p:nvSpPr>
        <p:spPr>
          <a:xfrm>
            <a:off x="3511296" y="4800600"/>
            <a:ext cx="896112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Equipment</a:t>
            </a:r>
          </a:p>
        </p:txBody>
      </p:sp>
      <p:sp>
        <p:nvSpPr>
          <p:cNvPr id="30" name="Chip 30"/>
          <p:cNvSpPr/>
          <p:nvPr/>
        </p:nvSpPr>
        <p:spPr>
          <a:xfrm>
            <a:off x="4498848" y="4069080"/>
            <a:ext cx="896112" cy="128016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1" name="Icon circle 31"/>
          <p:cNvSpPr/>
          <p:nvPr/>
        </p:nvSpPr>
        <p:spPr>
          <a:xfrm>
            <a:off x="4709160" y="4197096"/>
            <a:ext cx="475488" cy="475488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32" name="Icon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2787" y="4320723"/>
            <a:ext cx="228234" cy="228234"/>
          </a:xfrm>
          <a:prstGeom prst="rect">
            <a:avLst/>
          </a:prstGeom>
        </p:spPr>
      </p:pic>
      <p:sp>
        <p:nvSpPr>
          <p:cNvPr id="33" name="Text 33"/>
          <p:cNvSpPr txBox="1"/>
          <p:nvPr/>
        </p:nvSpPr>
        <p:spPr>
          <a:xfrm>
            <a:off x="4498848" y="4800600"/>
            <a:ext cx="896112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Lockers</a:t>
            </a:r>
          </a:p>
        </p:txBody>
      </p:sp>
      <p:sp>
        <p:nvSpPr>
          <p:cNvPr id="36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B930A1-499A-0288-0BA3-AC24FEDF2E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80960" y="2505411"/>
            <a:ext cx="3959352" cy="1847178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B9DA85-89B0-6E8A-1556-13C9329389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06440" y="2057400"/>
            <a:ext cx="1691640" cy="2743200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Key Assignment</a:t>
            </a:r>
          </a:p>
        </p:txBody>
      </p:sp>
      <p:sp>
        <p:nvSpPr>
          <p:cNvPr id="12" name="Text 12"/>
          <p:cNvSpPr txBox="1"/>
          <p:nvPr/>
        </p:nvSpPr>
        <p:spPr>
          <a:xfrm>
            <a:off x="548640" y="1417320"/>
            <a:ext cx="4846320" cy="21031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228600" indent="-228600" algn="l">
              <a:spcAft>
                <a:spcPts val="1000"/>
              </a:spcAft>
              <a:buClr>
                <a:srgbClr val="F58220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Associate keys with individuals or departments using access groups</a:t>
            </a:r>
          </a:p>
          <a:p>
            <a:pPr marL="228600" indent="-228600" algn="l">
              <a:spcAft>
                <a:spcPts val="1000"/>
              </a:spcAft>
              <a:buClr>
                <a:srgbClr val="F58220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New: choose the access group type — </a:t>
            </a:r>
            <a:r>
              <a:rPr lang="en-US" sz="14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by vehicle</a:t>
            </a:r>
            <a:r>
              <a:rPr lang="en-US" sz="14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 or </a:t>
            </a:r>
            <a:r>
              <a:rPr lang="en-US" sz="14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by key</a:t>
            </a:r>
          </a:p>
          <a:p>
            <a:pPr marL="228600" indent="-228600" algn="l">
              <a:spcAft>
                <a:spcPts val="1000"/>
              </a:spcAft>
              <a:buClr>
                <a:srgbClr val="F58220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Grant key permissions right from the asset profile</a:t>
            </a:r>
          </a:p>
        </p:txBody>
      </p:sp>
      <p:sp>
        <p:nvSpPr>
          <p:cNvPr id="13" name="Flow step 13"/>
          <p:cNvSpPr/>
          <p:nvPr/>
        </p:nvSpPr>
        <p:spPr>
          <a:xfrm>
            <a:off x="548640" y="3840480"/>
            <a:ext cx="1371600" cy="146304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4" name="Icon circle 14"/>
          <p:cNvSpPr/>
          <p:nvPr/>
        </p:nvSpPr>
        <p:spPr>
          <a:xfrm>
            <a:off x="950976" y="4059936"/>
            <a:ext cx="566928" cy="566928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5" name="Icon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377" y="4207337"/>
            <a:ext cx="272125" cy="272125"/>
          </a:xfrm>
          <a:prstGeom prst="rect">
            <a:avLst/>
          </a:prstGeom>
        </p:spPr>
      </p:pic>
      <p:sp>
        <p:nvSpPr>
          <p:cNvPr id="16" name="Text 16"/>
          <p:cNvSpPr txBox="1"/>
          <p:nvPr/>
        </p:nvSpPr>
        <p:spPr>
          <a:xfrm>
            <a:off x="640080" y="4754880"/>
            <a:ext cx="118872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Key</a:t>
            </a:r>
          </a:p>
        </p:txBody>
      </p:sp>
      <p:sp>
        <p:nvSpPr>
          <p:cNvPr id="17" name="Text 17"/>
          <p:cNvSpPr txBox="1"/>
          <p:nvPr/>
        </p:nvSpPr>
        <p:spPr>
          <a:xfrm>
            <a:off x="1920240" y="4297680"/>
            <a:ext cx="36576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58220"/>
                </a:solidFill>
                <a:latin typeface="Roboto"/>
                <a:ea typeface="Roboto"/>
                <a:cs typeface="Roboto"/>
              </a:rPr>
              <a:t>›</a:t>
            </a:r>
          </a:p>
        </p:txBody>
      </p:sp>
      <p:sp>
        <p:nvSpPr>
          <p:cNvPr id="18" name="Flow step 18"/>
          <p:cNvSpPr/>
          <p:nvPr/>
        </p:nvSpPr>
        <p:spPr>
          <a:xfrm>
            <a:off x="2286000" y="3840480"/>
            <a:ext cx="1371600" cy="146304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9" name="Icon circle 19"/>
          <p:cNvSpPr/>
          <p:nvPr/>
        </p:nvSpPr>
        <p:spPr>
          <a:xfrm>
            <a:off x="2688336" y="4059936"/>
            <a:ext cx="566928" cy="566928"/>
          </a:xfrm>
          <a:prstGeom prst="ellipse">
            <a:avLst/>
          </a:prstGeom>
          <a:solidFill>
            <a:srgbClr val="F58220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0" name="Ico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5737" y="4207337"/>
            <a:ext cx="272125" cy="272125"/>
          </a:xfrm>
          <a:prstGeom prst="rect">
            <a:avLst/>
          </a:prstGeom>
        </p:spPr>
      </p:pic>
      <p:sp>
        <p:nvSpPr>
          <p:cNvPr id="21" name="Text 21"/>
          <p:cNvSpPr txBox="1"/>
          <p:nvPr/>
        </p:nvSpPr>
        <p:spPr>
          <a:xfrm>
            <a:off x="2377440" y="4754880"/>
            <a:ext cx="118872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Access group</a:t>
            </a:r>
          </a:p>
        </p:txBody>
      </p:sp>
      <p:sp>
        <p:nvSpPr>
          <p:cNvPr id="22" name="Text 22"/>
          <p:cNvSpPr txBox="1"/>
          <p:nvPr/>
        </p:nvSpPr>
        <p:spPr>
          <a:xfrm>
            <a:off x="3657600" y="4297680"/>
            <a:ext cx="36576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58220"/>
                </a:solidFill>
                <a:latin typeface="Roboto"/>
                <a:ea typeface="Roboto"/>
                <a:cs typeface="Roboto"/>
              </a:rPr>
              <a:t>›</a:t>
            </a:r>
          </a:p>
        </p:txBody>
      </p:sp>
      <p:sp>
        <p:nvSpPr>
          <p:cNvPr id="23" name="Flow step 23"/>
          <p:cNvSpPr/>
          <p:nvPr/>
        </p:nvSpPr>
        <p:spPr>
          <a:xfrm>
            <a:off x="4023360" y="3840480"/>
            <a:ext cx="1371600" cy="146304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24" name="Icon circle 24"/>
          <p:cNvSpPr/>
          <p:nvPr/>
        </p:nvSpPr>
        <p:spPr>
          <a:xfrm>
            <a:off x="4425696" y="4059936"/>
            <a:ext cx="566928" cy="566928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5" name="Icon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3097" y="4207337"/>
            <a:ext cx="272125" cy="272125"/>
          </a:xfrm>
          <a:prstGeom prst="rect">
            <a:avLst/>
          </a:prstGeom>
        </p:spPr>
      </p:pic>
      <p:sp>
        <p:nvSpPr>
          <p:cNvPr id="26" name="Text 26"/>
          <p:cNvSpPr txBox="1"/>
          <p:nvPr/>
        </p:nvSpPr>
        <p:spPr>
          <a:xfrm>
            <a:off x="4114800" y="4754880"/>
            <a:ext cx="118872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People &amp; departments</a:t>
            </a:r>
          </a:p>
        </p:txBody>
      </p:sp>
      <p:sp>
        <p:nvSpPr>
          <p:cNvPr id="31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362FB-C35A-561E-F26A-89F5835727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0836" y="1325880"/>
            <a:ext cx="4325080" cy="4114800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3CED4-D5C3-8FBF-D668-260A2268ED08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User Profile – Access Group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50F83D-2A1B-42BE-3671-D5BDE9622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4449" y="1783080"/>
            <a:ext cx="6320053" cy="3657600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  <p:sp>
        <p:nvSpPr>
          <p:cNvPr id="903" name="Subtitle 903"/>
          <p:cNvSpPr txBox="1"/>
          <p:nvPr/>
        </p:nvSpPr>
        <p:spPr>
          <a:xfrm>
            <a:off x="548640" y="1170432"/>
            <a:ext cx="9692640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On the user profile, a car icon and gray tile marks a vehicle access group (used for reservations). A key icon and blue tile mark a KeyCommander access group.</a:t>
            </a:r>
          </a:p>
        </p:txBody>
      </p:sp>
      <p:sp>
        <p:nvSpPr>
          <p:cNvPr id="99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627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Audit Log</a:t>
            </a:r>
          </a:p>
        </p:txBody>
      </p:sp>
      <p:sp>
        <p:nvSpPr>
          <p:cNvPr id="12" name="Text 12"/>
          <p:cNvSpPr txBox="1"/>
          <p:nvPr/>
        </p:nvSpPr>
        <p:spPr>
          <a:xfrm>
            <a:off x="548640" y="1170432"/>
            <a:ext cx="9692640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A complete history of who had each key.</a:t>
            </a:r>
          </a:p>
        </p:txBody>
      </p:sp>
      <p:sp>
        <p:nvSpPr>
          <p:cNvPr id="13" name="Callout 13"/>
          <p:cNvSpPr/>
          <p:nvPr/>
        </p:nvSpPr>
        <p:spPr>
          <a:xfrm>
            <a:off x="548640" y="2148840"/>
            <a:ext cx="3566160" cy="91440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4" name="Icon circle 14"/>
          <p:cNvSpPr/>
          <p:nvPr/>
        </p:nvSpPr>
        <p:spPr>
          <a:xfrm>
            <a:off x="740664" y="2340864"/>
            <a:ext cx="530352" cy="530352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5" name="Icon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556" y="2478756"/>
            <a:ext cx="254569" cy="254569"/>
          </a:xfrm>
          <a:prstGeom prst="rect">
            <a:avLst/>
          </a:prstGeom>
        </p:spPr>
      </p:pic>
      <p:sp>
        <p:nvSpPr>
          <p:cNvPr id="16" name="Text 16"/>
          <p:cNvSpPr txBox="1"/>
          <p:nvPr/>
        </p:nvSpPr>
        <p:spPr>
          <a:xfrm>
            <a:off x="1463040" y="2276856"/>
            <a:ext cx="2514600" cy="3200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Who</a:t>
            </a:r>
          </a:p>
        </p:txBody>
      </p:sp>
      <p:sp>
        <p:nvSpPr>
          <p:cNvPr id="17" name="Text 17"/>
          <p:cNvSpPr txBox="1"/>
          <p:nvPr/>
        </p:nvSpPr>
        <p:spPr>
          <a:xfrm>
            <a:off x="1463040" y="2606040"/>
            <a:ext cx="25146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1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The person who has the key</a:t>
            </a:r>
          </a:p>
        </p:txBody>
      </p:sp>
      <p:sp>
        <p:nvSpPr>
          <p:cNvPr id="18" name="Callout 18"/>
          <p:cNvSpPr/>
          <p:nvPr/>
        </p:nvSpPr>
        <p:spPr>
          <a:xfrm>
            <a:off x="548640" y="3227832"/>
            <a:ext cx="3566160" cy="91440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9" name="Icon circle 19"/>
          <p:cNvSpPr/>
          <p:nvPr/>
        </p:nvSpPr>
        <p:spPr>
          <a:xfrm>
            <a:off x="740664" y="3419856"/>
            <a:ext cx="530352" cy="530352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0" name="Ico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556" y="3557748"/>
            <a:ext cx="254569" cy="254569"/>
          </a:xfrm>
          <a:prstGeom prst="rect">
            <a:avLst/>
          </a:prstGeom>
        </p:spPr>
      </p:pic>
      <p:sp>
        <p:nvSpPr>
          <p:cNvPr id="21" name="Text 21"/>
          <p:cNvSpPr txBox="1"/>
          <p:nvPr/>
        </p:nvSpPr>
        <p:spPr>
          <a:xfrm>
            <a:off x="1463040" y="3355848"/>
            <a:ext cx="2514600" cy="3200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What</a:t>
            </a:r>
          </a:p>
        </p:txBody>
      </p:sp>
      <p:sp>
        <p:nvSpPr>
          <p:cNvPr id="22" name="Text 22"/>
          <p:cNvSpPr txBox="1"/>
          <p:nvPr/>
        </p:nvSpPr>
        <p:spPr>
          <a:xfrm>
            <a:off x="1463040" y="3685032"/>
            <a:ext cx="25146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1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Which key or asset</a:t>
            </a:r>
          </a:p>
        </p:txBody>
      </p:sp>
      <p:sp>
        <p:nvSpPr>
          <p:cNvPr id="23" name="Callout 23"/>
          <p:cNvSpPr/>
          <p:nvPr/>
        </p:nvSpPr>
        <p:spPr>
          <a:xfrm>
            <a:off x="548640" y="4306824"/>
            <a:ext cx="3566160" cy="914400"/>
          </a:xfrm>
          <a:prstGeom prst="roundRect">
            <a:avLst>
              <a:gd name="adj" fmla="val 8000"/>
            </a:avLst>
          </a:prstGeom>
          <a:solidFill>
            <a:srgbClr val="F4F7FB"/>
          </a:solidFill>
          <a:ln w="12700">
            <a:solidFill>
              <a:srgbClr val="DCE7F3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24" name="Icon circle 24"/>
          <p:cNvSpPr/>
          <p:nvPr/>
        </p:nvSpPr>
        <p:spPr>
          <a:xfrm>
            <a:off x="740664" y="4498848"/>
            <a:ext cx="530352" cy="530352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5" name="Icon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556" y="4636740"/>
            <a:ext cx="254569" cy="254569"/>
          </a:xfrm>
          <a:prstGeom prst="rect">
            <a:avLst/>
          </a:prstGeom>
        </p:spPr>
      </p:pic>
      <p:sp>
        <p:nvSpPr>
          <p:cNvPr id="26" name="Text 26"/>
          <p:cNvSpPr txBox="1"/>
          <p:nvPr/>
        </p:nvSpPr>
        <p:spPr>
          <a:xfrm>
            <a:off x="1463040" y="4434840"/>
            <a:ext cx="2514600" cy="3200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When</a:t>
            </a:r>
          </a:p>
        </p:txBody>
      </p:sp>
      <p:sp>
        <p:nvSpPr>
          <p:cNvPr id="27" name="Text 27"/>
          <p:cNvSpPr txBox="1"/>
          <p:nvPr/>
        </p:nvSpPr>
        <p:spPr>
          <a:xfrm>
            <a:off x="1463040" y="4764024"/>
            <a:ext cx="25146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1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When it was checked out and returned</a:t>
            </a:r>
          </a:p>
        </p:txBody>
      </p:sp>
      <p:sp>
        <p:nvSpPr>
          <p:cNvPr id="3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5C94E-EB1D-CD36-B0E7-B8089DE5F3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4840" y="2041756"/>
            <a:ext cx="7205472" cy="2774487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F307C-1A3F-E089-4A93-4191340EA995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Relations – Vehicles and Keys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137185-C224-F0C9-4568-54087E495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214" y="1783080"/>
            <a:ext cx="10008524" cy="3657600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  <p:sp>
        <p:nvSpPr>
          <p:cNvPr id="903" name="Subtitle 903"/>
          <p:cNvSpPr txBox="1"/>
          <p:nvPr/>
        </p:nvSpPr>
        <p:spPr>
          <a:xfrm>
            <a:off x="548640" y="1170432"/>
            <a:ext cx="9692640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Relate keys back to a vehicle — for example, a vehicle’s spare key — so you can track the relationship.</a:t>
            </a:r>
          </a:p>
        </p:txBody>
      </p:sp>
      <p:sp>
        <p:nvSpPr>
          <p:cNvPr id="99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429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4302B-5939-3948-D27A-A83187F2564E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Key Control Dashboard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25BFF8-643A-843D-3D71-8B40AF9E3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5418" y="1783080"/>
            <a:ext cx="6238115" cy="3657600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  <p:sp>
        <p:nvSpPr>
          <p:cNvPr id="903" name="Subtitle 903"/>
          <p:cNvSpPr txBox="1"/>
          <p:nvPr/>
        </p:nvSpPr>
        <p:spPr>
          <a:xfrm>
            <a:off x="548640" y="1170432"/>
            <a:ext cx="9692640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The dashboard now shows both vehicles and keys. A car icon marks a vehicle that can be reserved; a key icon marks a key-only asset.</a:t>
            </a:r>
          </a:p>
        </p:txBody>
      </p:sp>
      <p:sp>
        <p:nvSpPr>
          <p:cNvPr id="99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344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67FC4-E5B0-1B45-F099-5A091B4F85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5A7E-987A-9958-EBB6-F005419604A8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Reports – In/Out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2C823-2654-1D3B-D43B-1A94C8440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7549" y="1783080"/>
            <a:ext cx="6573855" cy="3657600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  <p:sp>
        <p:nvSpPr>
          <p:cNvPr id="903" name="Subtitle 903"/>
          <p:cNvSpPr txBox="1"/>
          <p:nvPr/>
        </p:nvSpPr>
        <p:spPr>
          <a:xfrm>
            <a:off x="548640" y="1170432"/>
            <a:ext cx="9692640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The KeyCommander In/Out Report shows every key removal and return.</a:t>
            </a:r>
          </a:p>
        </p:txBody>
      </p:sp>
      <p:sp>
        <p:nvSpPr>
          <p:cNvPr id="99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59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2CF2B-A8AE-7C6C-85F4-412DA9E60FD7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Reports – Asset Detail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1C1F76-24D5-215E-0539-E46C6B3130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9639" y="1783080"/>
            <a:ext cx="8149675" cy="3657600"/>
          </a:xfrm>
          <a:prstGeom prst="rect">
            <a:avLst/>
          </a:prstGeom>
          <a:ln w="9525">
            <a:solidFill>
              <a:srgbClr val="C6D3E2"/>
            </a:solidFill>
          </a:ln>
          <a:effectLst>
            <a:outerShdw blurRad="152400" dist="38100" dir="5400000" algn="t" rotWithShape="0">
              <a:srgbClr val="0B1F38">
                <a:alpha val="18000"/>
              </a:srgbClr>
            </a:outerShdw>
          </a:effectLst>
        </p:spPr>
      </p:pic>
      <p:sp>
        <p:nvSpPr>
          <p:cNvPr id="903" name="Subtitle 903"/>
          <p:cNvSpPr txBox="1"/>
          <p:nvPr/>
        </p:nvSpPr>
        <p:spPr>
          <a:xfrm>
            <a:off x="548640" y="1170432"/>
            <a:ext cx="9692640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The KeyCommander Detail Report lists every asset and key with its status, site, location, key box, availability, and access groups.</a:t>
            </a:r>
          </a:p>
        </p:txBody>
      </p:sp>
      <p:sp>
        <p:nvSpPr>
          <p:cNvPr id="99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966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Card 904"/>
          <p:cNvSpPr/>
          <p:nvPr/>
        </p:nvSpPr>
        <p:spPr>
          <a:xfrm>
            <a:off x="548640" y="1417320"/>
            <a:ext cx="3291840" cy="2103120"/>
          </a:xfrm>
          <a:prstGeom prst="roundRect">
            <a:avLst>
              <a:gd name="adj" fmla="val 5000"/>
            </a:avLst>
          </a:prstGeom>
          <a:solidFill>
            <a:srgbClr val="F2F5F9"/>
          </a:solidFill>
          <a:ln w="12700">
            <a:solidFill>
              <a:srgbClr val="D8E0EA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At the Kiosk – KeyCommander</a:t>
            </a:r>
          </a:p>
        </p:txBody>
      </p:sp>
      <p:sp>
        <p:nvSpPr>
          <p:cNvPr id="2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13</a:t>
            </a:fld>
            <a:endParaRPr lang="en-US"/>
          </a:p>
        </p:txBody>
      </p:sp>
      <p:pic>
        <p:nvPicPr>
          <p:cNvPr id="7" name="Picture 6" descr="Kiosk menu showing the KeyCommander button">
            <a:extLst>
              <a:ext uri="{FF2B5EF4-FFF2-40B4-BE49-F238E27FC236}">
                <a16:creationId xmlns:a16="http://schemas.microsoft.com/office/drawing/2014/main" id="{9D17328D-1F32-AB24-D86B-5724A2642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306" y="1325880"/>
            <a:ext cx="6240780" cy="4160520"/>
          </a:xfrm>
          <a:prstGeom prst="rect">
            <a:avLst/>
          </a:prstGeom>
        </p:spPr>
      </p:pic>
      <p:sp>
        <p:nvSpPr>
          <p:cNvPr id="905" name="Text 905"/>
          <p:cNvSpPr txBox="1"/>
          <p:nvPr/>
        </p:nvSpPr>
        <p:spPr>
          <a:xfrm>
            <a:off x="777240" y="1600200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773BC"/>
                </a:solidFill>
                <a:latin typeface="Roboto"/>
                <a:ea typeface="Roboto"/>
                <a:cs typeface="Roboto"/>
              </a:rPr>
              <a:t>NEW KIOSK OPTION</a:t>
            </a:r>
          </a:p>
        </p:txBody>
      </p:sp>
      <p:sp>
        <p:nvSpPr>
          <p:cNvPr id="906" name="Text 906"/>
          <p:cNvSpPr txBox="1"/>
          <p:nvPr/>
        </p:nvSpPr>
        <p:spPr>
          <a:xfrm>
            <a:off x="777240" y="1965960"/>
            <a:ext cx="2834640" cy="4114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KeyCommander</a:t>
            </a:r>
          </a:p>
        </p:txBody>
      </p:sp>
      <p:sp>
        <p:nvSpPr>
          <p:cNvPr id="907" name="Text 907"/>
          <p:cNvSpPr txBox="1"/>
          <p:nvPr/>
        </p:nvSpPr>
        <p:spPr>
          <a:xfrm>
            <a:off x="777240" y="2423160"/>
            <a:ext cx="2834640" cy="100584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1A1A1A"/>
                </a:solidFill>
                <a:latin typeface="Roboto"/>
                <a:ea typeface="Roboto"/>
                <a:cs typeface="Roboto"/>
              </a:rPr>
              <a:t>The KeyCommander button appears only for people who have keys assigned to them.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CF2DAA-98DB-BD82-6F26-C0B55D532C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>
            <a:extLst>
              <a:ext uri="{FF2B5EF4-FFF2-40B4-BE49-F238E27FC236}">
                <a16:creationId xmlns:a16="http://schemas.microsoft.com/office/drawing/2014/main" id="{1B18F5C9-543B-CCDA-C4CC-58BEB1CF2825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Check Out / Check In</a:t>
            </a:r>
          </a:p>
        </p:txBody>
      </p:sp>
      <p:sp>
        <p:nvSpPr>
          <p:cNvPr id="12" name="Icon circle 12">
            <a:extLst>
              <a:ext uri="{FF2B5EF4-FFF2-40B4-BE49-F238E27FC236}">
                <a16:creationId xmlns:a16="http://schemas.microsoft.com/office/drawing/2014/main" id="{7CBC8293-D9F5-F241-D567-97521DB31666}"/>
              </a:ext>
            </a:extLst>
          </p:cNvPr>
          <p:cNvSpPr/>
          <p:nvPr/>
        </p:nvSpPr>
        <p:spPr>
          <a:xfrm>
            <a:off x="548640" y="1463040"/>
            <a:ext cx="731520" cy="731520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3" name="Icon 13">
            <a:extLst>
              <a:ext uri="{FF2B5EF4-FFF2-40B4-BE49-F238E27FC236}">
                <a16:creationId xmlns:a16="http://schemas.microsoft.com/office/drawing/2014/main" id="{80D3D5B6-9308-2D1C-26DE-394242046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835" y="1653235"/>
            <a:ext cx="351130" cy="351130"/>
          </a:xfrm>
          <a:prstGeom prst="rect">
            <a:avLst/>
          </a:prstGeom>
        </p:spPr>
      </p:pic>
      <p:sp>
        <p:nvSpPr>
          <p:cNvPr id="14" name="Text 14">
            <a:extLst>
              <a:ext uri="{FF2B5EF4-FFF2-40B4-BE49-F238E27FC236}">
                <a16:creationId xmlns:a16="http://schemas.microsoft.com/office/drawing/2014/main" id="{046DFBCA-B292-35FD-9109-9F15C1C270C2}"/>
              </a:ext>
            </a:extLst>
          </p:cNvPr>
          <p:cNvSpPr txBox="1"/>
          <p:nvPr/>
        </p:nvSpPr>
        <p:spPr>
          <a:xfrm>
            <a:off x="1508760" y="1490472"/>
            <a:ext cx="301752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Only your keys</a:t>
            </a:r>
          </a:p>
        </p:txBody>
      </p:sp>
      <p:sp>
        <p:nvSpPr>
          <p:cNvPr id="15" name="Text 15">
            <a:extLst>
              <a:ext uri="{FF2B5EF4-FFF2-40B4-BE49-F238E27FC236}">
                <a16:creationId xmlns:a16="http://schemas.microsoft.com/office/drawing/2014/main" id="{1FFDAFCE-3843-1FDD-3708-E531003C4BCB}"/>
              </a:ext>
            </a:extLst>
          </p:cNvPr>
          <p:cNvSpPr txBox="1"/>
          <p:nvPr/>
        </p:nvSpPr>
        <p:spPr>
          <a:xfrm>
            <a:off x="1508760" y="1874520"/>
            <a:ext cx="315468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Users only see the keys they have access to.</a:t>
            </a:r>
          </a:p>
        </p:txBody>
      </p:sp>
      <p:sp>
        <p:nvSpPr>
          <p:cNvPr id="16" name="Icon circle 16">
            <a:extLst>
              <a:ext uri="{FF2B5EF4-FFF2-40B4-BE49-F238E27FC236}">
                <a16:creationId xmlns:a16="http://schemas.microsoft.com/office/drawing/2014/main" id="{F210FC57-39B9-15C2-F0A4-9D772653272F}"/>
              </a:ext>
            </a:extLst>
          </p:cNvPr>
          <p:cNvSpPr/>
          <p:nvPr/>
        </p:nvSpPr>
        <p:spPr>
          <a:xfrm>
            <a:off x="548640" y="2807208"/>
            <a:ext cx="731520" cy="731520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7" name="Icon 17">
            <a:extLst>
              <a:ext uri="{FF2B5EF4-FFF2-40B4-BE49-F238E27FC236}">
                <a16:creationId xmlns:a16="http://schemas.microsoft.com/office/drawing/2014/main" id="{D6A85D10-F669-4C7E-608E-B2119A0112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835" y="2997403"/>
            <a:ext cx="351130" cy="351130"/>
          </a:xfrm>
          <a:prstGeom prst="rect">
            <a:avLst/>
          </a:prstGeom>
        </p:spPr>
      </p:pic>
      <p:sp>
        <p:nvSpPr>
          <p:cNvPr id="18" name="Text 18">
            <a:extLst>
              <a:ext uri="{FF2B5EF4-FFF2-40B4-BE49-F238E27FC236}">
                <a16:creationId xmlns:a16="http://schemas.microsoft.com/office/drawing/2014/main" id="{DA891030-AF50-CA27-B8F7-C9625BDD07C9}"/>
              </a:ext>
            </a:extLst>
          </p:cNvPr>
          <p:cNvSpPr txBox="1"/>
          <p:nvPr/>
        </p:nvSpPr>
        <p:spPr>
          <a:xfrm>
            <a:off x="1508760" y="2834640"/>
            <a:ext cx="301752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Find it fast</a:t>
            </a:r>
          </a:p>
        </p:txBody>
      </p:sp>
      <p:sp>
        <p:nvSpPr>
          <p:cNvPr id="19" name="Text 19">
            <a:extLst>
              <a:ext uri="{FF2B5EF4-FFF2-40B4-BE49-F238E27FC236}">
                <a16:creationId xmlns:a16="http://schemas.microsoft.com/office/drawing/2014/main" id="{42FA6C0A-8C41-AF30-8F01-F6D098B47DC5}"/>
              </a:ext>
            </a:extLst>
          </p:cNvPr>
          <p:cNvSpPr txBox="1"/>
          <p:nvPr/>
        </p:nvSpPr>
        <p:spPr>
          <a:xfrm>
            <a:off x="1508760" y="3218688"/>
            <a:ext cx="315468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Easily scroll, or use search to find your key.</a:t>
            </a:r>
          </a:p>
        </p:txBody>
      </p:sp>
      <p:sp>
        <p:nvSpPr>
          <p:cNvPr id="20" name="Icon circle 20">
            <a:extLst>
              <a:ext uri="{FF2B5EF4-FFF2-40B4-BE49-F238E27FC236}">
                <a16:creationId xmlns:a16="http://schemas.microsoft.com/office/drawing/2014/main" id="{C9176086-C24F-E34C-5336-ECFAA3ED7F35}"/>
              </a:ext>
            </a:extLst>
          </p:cNvPr>
          <p:cNvSpPr/>
          <p:nvPr/>
        </p:nvSpPr>
        <p:spPr>
          <a:xfrm>
            <a:off x="548640" y="4151376"/>
            <a:ext cx="731520" cy="731520"/>
          </a:xfrm>
          <a:prstGeom prst="ellipse">
            <a:avLst/>
          </a:prstGeom>
          <a:solidFill>
            <a:srgbClr val="0B1F38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21" name="Icon 21">
            <a:extLst>
              <a:ext uri="{FF2B5EF4-FFF2-40B4-BE49-F238E27FC236}">
                <a16:creationId xmlns:a16="http://schemas.microsoft.com/office/drawing/2014/main" id="{85A28ACB-53ED-39F2-0EC2-615F844B6B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835" y="4341571"/>
            <a:ext cx="351130" cy="351130"/>
          </a:xfrm>
          <a:prstGeom prst="rect">
            <a:avLst/>
          </a:prstGeom>
        </p:spPr>
      </p:pic>
      <p:sp>
        <p:nvSpPr>
          <p:cNvPr id="22" name="Text 22">
            <a:extLst>
              <a:ext uri="{FF2B5EF4-FFF2-40B4-BE49-F238E27FC236}">
                <a16:creationId xmlns:a16="http://schemas.microsoft.com/office/drawing/2014/main" id="{AB0265C8-F5DA-D8CD-E11E-6205660F140E}"/>
              </a:ext>
            </a:extLst>
          </p:cNvPr>
          <p:cNvSpPr txBox="1"/>
          <p:nvPr/>
        </p:nvSpPr>
        <p:spPr>
          <a:xfrm>
            <a:off x="1508760" y="4178808"/>
            <a:ext cx="301752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1F38"/>
                </a:solidFill>
                <a:latin typeface="Roboto"/>
                <a:ea typeface="Roboto"/>
                <a:cs typeface="Roboto"/>
              </a:rPr>
              <a:t>Works on mobile</a:t>
            </a:r>
          </a:p>
        </p:txBody>
      </p:sp>
      <p:sp>
        <p:nvSpPr>
          <p:cNvPr id="23" name="Text 23">
            <a:extLst>
              <a:ext uri="{FF2B5EF4-FFF2-40B4-BE49-F238E27FC236}">
                <a16:creationId xmlns:a16="http://schemas.microsoft.com/office/drawing/2014/main" id="{7FC6723C-0D41-490A-4F10-25936FDD8E34}"/>
              </a:ext>
            </a:extLst>
          </p:cNvPr>
          <p:cNvSpPr txBox="1"/>
          <p:nvPr/>
        </p:nvSpPr>
        <p:spPr>
          <a:xfrm>
            <a:off x="1508760" y="4562856"/>
            <a:ext cx="315468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The mobile version scales nicely to any phone.</a:t>
            </a:r>
          </a:p>
        </p:txBody>
      </p:sp>
      <p:sp>
        <p:nvSpPr>
          <p:cNvPr id="28" name="Slide Number Placeholder 0">
            <a:extLst>
              <a:ext uri="{FF2B5EF4-FFF2-40B4-BE49-F238E27FC236}">
                <a16:creationId xmlns:a16="http://schemas.microsoft.com/office/drawing/2014/main" id="{6EE3576C-9B27-4A38-3626-5F56E1C3D20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14</a:t>
            </a:fld>
            <a:endParaRPr lang="en-US"/>
          </a:p>
        </p:txBody>
      </p:sp>
      <p:pic>
        <p:nvPicPr>
          <p:cNvPr id="3" name="Picture 2" descr="KeyCommander key list shown on a mobile phone">
            <a:extLst>
              <a:ext uri="{FF2B5EF4-FFF2-40B4-BE49-F238E27FC236}">
                <a16:creationId xmlns:a16="http://schemas.microsoft.com/office/drawing/2014/main" id="{CC75A6F1-EBB5-73F4-1A91-F52AD3CFC2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2083" y="1325880"/>
            <a:ext cx="2157307" cy="4160520"/>
          </a:xfrm>
          <a:prstGeom prst="rect">
            <a:avLst/>
          </a:prstGeom>
        </p:spPr>
      </p:pic>
      <p:pic>
        <p:nvPicPr>
          <p:cNvPr id="5" name="Picture 4" descr="KeyCommander key list shown on a kiosk">
            <a:extLst>
              <a:ext uri="{FF2B5EF4-FFF2-40B4-BE49-F238E27FC236}">
                <a16:creationId xmlns:a16="http://schemas.microsoft.com/office/drawing/2014/main" id="{7B847DB3-EF66-D7E9-E204-1A0C93AF98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09160" y="1943100"/>
            <a:ext cx="4389120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12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1B025-1C14-51A6-5806-E50BFF2EB04C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B1F38"/>
                </a:solidFill>
                <a:latin typeface="Syne"/>
                <a:ea typeface="Syne"/>
                <a:cs typeface="Syne"/>
              </a:rPr>
              <a:t>Access Keys</a:t>
            </a:r>
          </a:p>
        </p:txBody>
      </p:sp>
      <p:pic>
        <p:nvPicPr>
          <p:cNvPr id="5" name="Picture 4" descr="Access Keys screen shown on a kiosk">
            <a:extLst>
              <a:ext uri="{FF2B5EF4-FFF2-40B4-BE49-F238E27FC236}">
                <a16:creationId xmlns:a16="http://schemas.microsoft.com/office/drawing/2014/main" id="{9EBA61F5-7B7A-C635-6499-8592B81E2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2696" y="1737360"/>
            <a:ext cx="5623560" cy="3749040"/>
          </a:xfrm>
          <a:prstGeom prst="rect">
            <a:avLst/>
          </a:prstGeom>
        </p:spPr>
      </p:pic>
      <p:sp>
        <p:nvSpPr>
          <p:cNvPr id="903" name="Subtitle 903"/>
          <p:cNvSpPr txBox="1"/>
          <p:nvPr/>
        </p:nvSpPr>
        <p:spPr>
          <a:xfrm>
            <a:off x="548640" y="1170432"/>
            <a:ext cx="9692640" cy="4572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4A5563"/>
                </a:solidFill>
                <a:latin typeface="Roboto"/>
                <a:ea typeface="Roboto"/>
                <a:cs typeface="Roboto"/>
              </a:rPr>
              <a:t>Shows both vehicles and keys, and now tracks when an admin removes a vehicle or key. A new search option means no more scrolling.</a:t>
            </a:r>
          </a:p>
        </p:txBody>
      </p:sp>
      <p:sp>
        <p:nvSpPr>
          <p:cNvPr id="99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8512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1"/>
          <p:cNvSpPr>
            <a:spLocks noGrp="1"/>
          </p:cNvSpPr>
          <p:nvPr>
            <p:ph type="title" idx="101" hasCustomPrompt="1"/>
          </p:nvPr>
        </p:nvSpPr>
        <p:spPr/>
        <p:txBody>
          <a:bodyPr/>
          <a:lstStyle/>
          <a:p>
            <a:r>
              <a:rPr lang="en-US" dirty="0"/>
              <a:t>Want to see it in action?</a:t>
            </a:r>
          </a:p>
        </p:txBody>
      </p:sp>
      <p:sp>
        <p:nvSpPr>
          <p:cNvPr id="12" name="Placeholder 12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822960"/>
          </a:xfrm>
        </p:spPr>
        <p:txBody>
          <a:bodyPr/>
          <a:lstStyle/>
          <a:p>
            <a:r>
              <a:rPr lang="en-US" dirty="0"/>
              <a:t>Stop by the Tech Tuneup desk for a demo, or reach out to your Client Success rep.</a:t>
            </a:r>
          </a:p>
        </p:txBody>
      </p:sp>
      <p:sp>
        <p:nvSpPr>
          <p:cNvPr id="13" name="Placeholder 13"/>
          <p:cNvSpPr>
            <a:spLocks noGrp="1"/>
          </p:cNvSpPr>
          <p:nvPr>
            <p:ph type="body" idx="103" hasCustomPrompt="1"/>
          </p:nvPr>
        </p:nvSpPr>
        <p:spPr/>
        <p:txBody>
          <a:bodyPr/>
          <a:lstStyle/>
          <a:p>
            <a:r>
              <a:rPr lang="en-US" dirty="0"/>
              <a:t>COMMAND User Conference 2026  •  Glendale, AZ</a:t>
            </a:r>
          </a:p>
        </p:txBody>
      </p:sp>
      <p:pic>
        <p:nvPicPr>
          <p:cNvPr id="2" name="Picture 1" descr="A black and white logo&#10;&#10;AI-generated content may be incorrect.">
            <a:extLst>
              <a:ext uri="{FF2B5EF4-FFF2-40B4-BE49-F238E27FC236}">
                <a16:creationId xmlns:a16="http://schemas.microsoft.com/office/drawing/2014/main" id="{6146EC49-7E21-6D90-D6C7-67B564C9D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CCF4A7B0-FE14-D2C4-83F3-5F55D83A5DA6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RelatedLink xmlns="797aa1b6-d276-4963-8e9b-a389f20630ae">
      <Url xsi:nil="true"/>
      <Description xsi:nil="true"/>
    </RelatedLink>
    <_ExtendedDescription xmlns="http://schemas.microsoft.com/sharepoint/v3">*Type brief description</_ExtendedDescription>
    <lcf76f155ced4ddcb4097134ff3c332f xmlns="797aa1b6-d276-4963-8e9b-a389f20630a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B23F44-1809-4305-B34C-CC31013573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2B994C-DB25-41B5-99B5-134FE90CA678}">
  <ds:schemaRefs>
    <ds:schemaRef ds:uri="http://purl.org/dc/terms/"/>
    <ds:schemaRef ds:uri="http://schemas.microsoft.com/office/2006/metadata/properties"/>
    <ds:schemaRef ds:uri="http://schemas.microsoft.com/sharepoint/v3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995c04c3-6940-420f-9b44-f011cddbce17"/>
    <ds:schemaRef ds:uri="797aa1b6-d276-4963-8e9b-a389f20630a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BD8727B-31C8-4061-A708-96B9B9C45E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97aa1b6-d276-4963-8e9b-a389f20630ae"/>
    <ds:schemaRef ds:uri="995c04c3-6940-420f-9b44-f011cddbce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COMMAND-2026-Template (1)</Template>
  <TotalTime>4228</TotalTime>
  <Words>1393</Words>
  <Application>Microsoft Office PowerPoint</Application>
  <PresentationFormat>Widescreen</PresentationFormat>
  <Paragraphs>157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Roboto</vt:lpstr>
      <vt:lpstr>Syne</vt:lpstr>
      <vt:lpstr>Office Theme</vt:lpstr>
      <vt:lpstr>KeyCommander</vt:lpstr>
      <vt:lpstr>Benefits</vt:lpstr>
      <vt:lpstr>Asset tracking without a reservation</vt:lpstr>
      <vt:lpstr>Built to scale</vt:lpstr>
      <vt:lpstr>KeyCommander – Manage Assets</vt:lpstr>
      <vt:lpstr>Key Assignment</vt:lpstr>
      <vt:lpstr>User Profile – Access Group</vt:lpstr>
      <vt:lpstr>Audit Log</vt:lpstr>
      <vt:lpstr>Relations – Vehicles and Keys</vt:lpstr>
      <vt:lpstr>Key Control Dashboard</vt:lpstr>
      <vt:lpstr>Reports – In/Out</vt:lpstr>
      <vt:lpstr>Reports – Asset Detail</vt:lpstr>
      <vt:lpstr>At the Kiosk – KeyCommander</vt:lpstr>
      <vt:lpstr>Check Out / Check In</vt:lpstr>
      <vt:lpstr>Access Keys</vt:lpstr>
      <vt:lpstr>Want to see it in action?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PptxGenJS Presentation</dc:subject>
  <dc:creator>Phelps Rogovoy</dc:creator>
  <cp:lastModifiedBy>Phelps Rogovoy</cp:lastModifiedBy>
  <cp:revision>6</cp:revision>
  <dcterms:created xsi:type="dcterms:W3CDTF">2026-10-05T13:58:22Z</dcterms:created>
  <dcterms:modified xsi:type="dcterms:W3CDTF">2026-11-05T14:09:57Z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