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2.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 id="2147483716" r:id="rId2"/>
  </p:sldMasterIdLst>
  <p:notesMasterIdLst>
    <p:notesMasterId r:id="rId48"/>
  </p:notesMasterIdLst>
  <p:sldIdLst>
    <p:sldId id="257" r:id="rId3"/>
    <p:sldId id="1603" r:id="rId4"/>
    <p:sldId id="1638" r:id="rId5"/>
    <p:sldId id="1604" r:id="rId6"/>
    <p:sldId id="1606" r:id="rId7"/>
    <p:sldId id="1639" r:id="rId8"/>
    <p:sldId id="1637" r:id="rId9"/>
    <p:sldId id="1610" r:id="rId10"/>
    <p:sldId id="1609" r:id="rId11"/>
    <p:sldId id="1613" r:id="rId12"/>
    <p:sldId id="1614" r:id="rId13"/>
    <p:sldId id="1611" r:id="rId14"/>
    <p:sldId id="1607" r:id="rId15"/>
    <p:sldId id="1632" r:id="rId16"/>
    <p:sldId id="1633" r:id="rId17"/>
    <p:sldId id="1615" r:id="rId18"/>
    <p:sldId id="855" r:id="rId19"/>
    <p:sldId id="1616" r:id="rId20"/>
    <p:sldId id="1172" r:id="rId21"/>
    <p:sldId id="1600" r:id="rId22"/>
    <p:sldId id="1589" r:id="rId23"/>
    <p:sldId id="1617" r:id="rId24"/>
    <p:sldId id="1590" r:id="rId25"/>
    <p:sldId id="1592" r:id="rId26"/>
    <p:sldId id="1593" r:id="rId27"/>
    <p:sldId id="1618" r:id="rId28"/>
    <p:sldId id="1595" r:id="rId29"/>
    <p:sldId id="1619" r:id="rId30"/>
    <p:sldId id="1602" r:id="rId31"/>
    <p:sldId id="1620" r:id="rId32"/>
    <p:sldId id="1597" r:id="rId33"/>
    <p:sldId id="1598" r:id="rId34"/>
    <p:sldId id="1599" r:id="rId35"/>
    <p:sldId id="1621" r:id="rId36"/>
    <p:sldId id="1623" r:id="rId37"/>
    <p:sldId id="1624" r:id="rId38"/>
    <p:sldId id="1625" r:id="rId39"/>
    <p:sldId id="1626" r:id="rId40"/>
    <p:sldId id="1627" r:id="rId41"/>
    <p:sldId id="1628" r:id="rId42"/>
    <p:sldId id="1631" r:id="rId43"/>
    <p:sldId id="1634" r:id="rId44"/>
    <p:sldId id="1635" r:id="rId45"/>
    <p:sldId id="1641" r:id="rId46"/>
    <p:sldId id="164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2" pos="7392" userDrawn="1">
          <p15:clr>
            <a:srgbClr val="A4A3A4"/>
          </p15:clr>
        </p15:guide>
        <p15:guide id="3" pos="21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Sutton-94QSD42" initials="S" lastIdx="13" clrIdx="0"/>
  <p:cmAuthor id="2" name="Phelps"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A6"/>
    <a:srgbClr val="3366CC"/>
    <a:srgbClr val="006599"/>
    <a:srgbClr val="94CE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83065" autoAdjust="0"/>
  </p:normalViewPr>
  <p:slideViewPr>
    <p:cSldViewPr snapToGrid="0">
      <p:cViewPr varScale="1">
        <p:scale>
          <a:sx n="100" d="100"/>
          <a:sy n="100" d="100"/>
        </p:scale>
        <p:origin x="114" y="84"/>
      </p:cViewPr>
      <p:guideLst>
        <p:guide orient="horz" pos="840"/>
        <p:guide pos="7392"/>
        <p:guide pos="2136"/>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C46F-FD9E-4947-9465-4DD3E0EAA529}"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F9383-4628-49A5-804E-E4D506B8331F}" type="slidenum">
              <a:rPr lang="en-US" smtClean="0"/>
              <a:t>‹#›</a:t>
            </a:fld>
            <a:endParaRPr lang="en-US"/>
          </a:p>
        </p:txBody>
      </p:sp>
    </p:spTree>
    <p:extLst>
      <p:ext uri="{BB962C8B-B14F-4D97-AF65-F5344CB8AC3E}">
        <p14:creationId xmlns:p14="http://schemas.microsoft.com/office/powerpoint/2010/main" val="316697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ebmd.com/lung/how-long-covid-19-lives-on-surfac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log.agilefleet.com/the-agile-customer/did-you-know-using-fleetcommander-inspection-and-prep-plans-to-manage-vehicle-sanitizati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log.agilefleet.com/the-agile-customer/did-you-know-using-fleetcommander-inspection-and-prep-plans-to-manage-vehicle-sanitiza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F9383-4628-49A5-804E-E4D506B8331F}" type="slidenum">
              <a:rPr lang="en-US" smtClean="0"/>
              <a:t>1</a:t>
            </a:fld>
            <a:endParaRPr lang="en-US"/>
          </a:p>
        </p:txBody>
      </p:sp>
    </p:spTree>
    <p:extLst>
      <p:ext uri="{BB962C8B-B14F-4D97-AF65-F5344CB8AC3E}">
        <p14:creationId xmlns:p14="http://schemas.microsoft.com/office/powerpoint/2010/main" val="3613712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Site Settings &gt; Site &gt; Reservation tab</a:t>
            </a:r>
          </a:p>
          <a:p>
            <a:r>
              <a:rPr lang="en-US" dirty="0"/>
              <a:t>3 days = 4320 minutes – no commas</a:t>
            </a:r>
          </a:p>
          <a:p>
            <a:r>
              <a:rPr lang="en-US" dirty="0">
                <a:hlinkClick r:id="rId3"/>
              </a:rPr>
              <a:t>https://www.webmd.com/lung/how-long-covid-19-lives-on-surfaces</a:t>
            </a:r>
            <a:endParaRPr lang="en-US" dirty="0"/>
          </a:p>
        </p:txBody>
      </p:sp>
      <p:sp>
        <p:nvSpPr>
          <p:cNvPr id="4" name="Slide Number Placeholder 3"/>
          <p:cNvSpPr>
            <a:spLocks noGrp="1"/>
          </p:cNvSpPr>
          <p:nvPr>
            <p:ph type="sldNum" sz="quarter" idx="5"/>
          </p:nvPr>
        </p:nvSpPr>
        <p:spPr/>
        <p:txBody>
          <a:bodyPr/>
          <a:lstStyle/>
          <a:p>
            <a:fld id="{A8FF9383-4628-49A5-804E-E4D506B8331F}" type="slidenum">
              <a:rPr lang="en-US" smtClean="0"/>
              <a:t>31</a:t>
            </a:fld>
            <a:endParaRPr lang="en-US"/>
          </a:p>
        </p:txBody>
      </p:sp>
    </p:spTree>
    <p:extLst>
      <p:ext uri="{BB962C8B-B14F-4D97-AF65-F5344CB8AC3E}">
        <p14:creationId xmlns:p14="http://schemas.microsoft.com/office/powerpoint/2010/main" val="3741550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Vehicles &gt; Inspection/Prep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Enable Plans by Usage Type and Frequency</a:t>
            </a:r>
            <a:endParaRPr lang="en-US" dirty="0">
              <a:hlinkClick r:id="rId3"/>
            </a:endParaRPr>
          </a:p>
          <a:p>
            <a:r>
              <a:rPr lang="en-US" dirty="0">
                <a:hlinkClick r:id="rId3"/>
              </a:rPr>
              <a:t>http://blog.agilefleet.com/the-agile-customer/did-you-know-using-fleetcommander-inspection-and-prep-plans-to-manage-vehicle-sanitization</a:t>
            </a:r>
            <a:endParaRPr lang="en-US" dirty="0"/>
          </a:p>
        </p:txBody>
      </p:sp>
      <p:sp>
        <p:nvSpPr>
          <p:cNvPr id="4" name="Slide Number Placeholder 3"/>
          <p:cNvSpPr>
            <a:spLocks noGrp="1"/>
          </p:cNvSpPr>
          <p:nvPr>
            <p:ph type="sldNum" sz="quarter" idx="5"/>
          </p:nvPr>
        </p:nvSpPr>
        <p:spPr/>
        <p:txBody>
          <a:bodyPr/>
          <a:lstStyle/>
          <a:p>
            <a:fld id="{A8FF9383-4628-49A5-804E-E4D506B8331F}" type="slidenum">
              <a:rPr lang="en-US" smtClean="0"/>
              <a:t>32</a:t>
            </a:fld>
            <a:endParaRPr lang="en-US"/>
          </a:p>
        </p:txBody>
      </p:sp>
    </p:spTree>
    <p:extLst>
      <p:ext uri="{BB962C8B-B14F-4D97-AF65-F5344CB8AC3E}">
        <p14:creationId xmlns:p14="http://schemas.microsoft.com/office/powerpoint/2010/main" val="374430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Vehicles &gt; Inspection/Prep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Enable Plans by Usage Type and Frequency</a:t>
            </a:r>
            <a:endParaRPr lang="en-US" dirty="0">
              <a:hlinkClick r:id="rId3"/>
            </a:endParaRPr>
          </a:p>
          <a:p>
            <a:r>
              <a:rPr lang="en-US" dirty="0">
                <a:hlinkClick r:id="rId3"/>
              </a:rPr>
              <a:t>http://blog.agilefleet.com/the-agile-customer/did-you-know-using-fleetcommander-inspection-and-prep-plans-to-manage-vehicle-sanitization</a:t>
            </a:r>
            <a:endParaRPr lang="en-US" dirty="0"/>
          </a:p>
        </p:txBody>
      </p:sp>
      <p:sp>
        <p:nvSpPr>
          <p:cNvPr id="4" name="Slide Number Placeholder 3"/>
          <p:cNvSpPr>
            <a:spLocks noGrp="1"/>
          </p:cNvSpPr>
          <p:nvPr>
            <p:ph type="sldNum" sz="quarter" idx="5"/>
          </p:nvPr>
        </p:nvSpPr>
        <p:spPr/>
        <p:txBody>
          <a:bodyPr/>
          <a:lstStyle/>
          <a:p>
            <a:fld id="{A8FF9383-4628-49A5-804E-E4D506B8331F}" type="slidenum">
              <a:rPr lang="en-US" smtClean="0"/>
              <a:t>33</a:t>
            </a:fld>
            <a:endParaRPr lang="en-US"/>
          </a:p>
        </p:txBody>
      </p:sp>
    </p:spTree>
    <p:extLst>
      <p:ext uri="{BB962C8B-B14F-4D97-AF65-F5344CB8AC3E}">
        <p14:creationId xmlns:p14="http://schemas.microsoft.com/office/powerpoint/2010/main" val="12215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Enterprise Settings &gt; Layout tab</a:t>
            </a:r>
          </a:p>
          <a:p>
            <a:r>
              <a:rPr lang="en-US" dirty="0"/>
              <a:t>If your company has any websites with updates, include the hyperlink</a:t>
            </a:r>
          </a:p>
          <a:p>
            <a:endParaRPr lang="en-US" dirty="0"/>
          </a:p>
          <a:p>
            <a:r>
              <a:rPr lang="en-US" dirty="0"/>
              <a:t>Make Reservations are Site Settings &gt; Site &gt; Layout tab. Form for before reservation is submitted, Confirm is for after – if reviewing all reservations a note would be good on the confirm page</a:t>
            </a:r>
          </a:p>
        </p:txBody>
      </p:sp>
      <p:sp>
        <p:nvSpPr>
          <p:cNvPr id="4" name="Slide Number Placeholder 3"/>
          <p:cNvSpPr>
            <a:spLocks noGrp="1"/>
          </p:cNvSpPr>
          <p:nvPr>
            <p:ph type="sldNum" sz="quarter" idx="5"/>
          </p:nvPr>
        </p:nvSpPr>
        <p:spPr/>
        <p:txBody>
          <a:bodyPr/>
          <a:lstStyle/>
          <a:p>
            <a:fld id="{A8FF9383-4628-49A5-804E-E4D506B8331F}" type="slidenum">
              <a:rPr lang="en-US" smtClean="0"/>
              <a:t>19</a:t>
            </a:fld>
            <a:endParaRPr lang="en-US"/>
          </a:p>
        </p:txBody>
      </p:sp>
    </p:spTree>
    <p:extLst>
      <p:ext uri="{BB962C8B-B14F-4D97-AF65-F5344CB8AC3E}">
        <p14:creationId xmlns:p14="http://schemas.microsoft.com/office/powerpoint/2010/main" val="309977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Enterprise Settings &gt; Layout tab</a:t>
            </a:r>
          </a:p>
          <a:p>
            <a:r>
              <a:rPr lang="en-US" dirty="0"/>
              <a:t>If your company has any websites with updates, include the hyperlink</a:t>
            </a:r>
          </a:p>
          <a:p>
            <a:endParaRPr lang="en-US" dirty="0"/>
          </a:p>
          <a:p>
            <a:r>
              <a:rPr lang="en-US" dirty="0"/>
              <a:t>Make Reservations are Site Settings &gt; Site &gt; Layout tab. Form for before reservation is submitted, Confirm is for after – if reviewing all reservations a note would be good on the confirm page</a:t>
            </a:r>
          </a:p>
        </p:txBody>
      </p:sp>
      <p:sp>
        <p:nvSpPr>
          <p:cNvPr id="4" name="Slide Number Placeholder 3"/>
          <p:cNvSpPr>
            <a:spLocks noGrp="1"/>
          </p:cNvSpPr>
          <p:nvPr>
            <p:ph type="sldNum" sz="quarter" idx="5"/>
          </p:nvPr>
        </p:nvSpPr>
        <p:spPr/>
        <p:txBody>
          <a:bodyPr/>
          <a:lstStyle/>
          <a:p>
            <a:fld id="{A8FF9383-4628-49A5-804E-E4D506B8331F}" type="slidenum">
              <a:rPr lang="en-US" smtClean="0"/>
              <a:t>20</a:t>
            </a:fld>
            <a:endParaRPr lang="en-US"/>
          </a:p>
        </p:txBody>
      </p:sp>
    </p:spTree>
    <p:extLst>
      <p:ext uri="{BB962C8B-B14F-4D97-AF65-F5344CB8AC3E}">
        <p14:creationId xmlns:p14="http://schemas.microsoft.com/office/powerpoint/2010/main" val="264606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by Site Settings &gt; Site &gt; Layout &gt; Reservation Email – Reservation Cancelled</a:t>
            </a:r>
          </a:p>
          <a:p>
            <a:endParaRPr lang="en-US" dirty="0"/>
          </a:p>
          <a:p>
            <a:r>
              <a:rPr lang="en-US" dirty="0"/>
              <a:t>Tools &gt; Send Email &gt; Email User Tool or Driver/Requestor Email</a:t>
            </a:r>
          </a:p>
          <a:p>
            <a:r>
              <a:rPr lang="en-US" dirty="0"/>
              <a:t>Type your message, generate list, review users, and send</a:t>
            </a:r>
          </a:p>
        </p:txBody>
      </p:sp>
      <p:sp>
        <p:nvSpPr>
          <p:cNvPr id="4" name="Slide Number Placeholder 3"/>
          <p:cNvSpPr>
            <a:spLocks noGrp="1"/>
          </p:cNvSpPr>
          <p:nvPr>
            <p:ph type="sldNum" sz="quarter" idx="5"/>
          </p:nvPr>
        </p:nvSpPr>
        <p:spPr/>
        <p:txBody>
          <a:bodyPr/>
          <a:lstStyle/>
          <a:p>
            <a:fld id="{A8FF9383-4628-49A5-804E-E4D506B8331F}" type="slidenum">
              <a:rPr lang="en-US" smtClean="0"/>
              <a:t>21</a:t>
            </a:fld>
            <a:endParaRPr lang="en-US"/>
          </a:p>
        </p:txBody>
      </p:sp>
    </p:spTree>
    <p:extLst>
      <p:ext uri="{BB962C8B-B14F-4D97-AF65-F5344CB8AC3E}">
        <p14:creationId xmlns:p14="http://schemas.microsoft.com/office/powerpoint/2010/main" val="346856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from Configure menu.</a:t>
            </a:r>
          </a:p>
          <a:p>
            <a:r>
              <a:rPr lang="en-US" b="1" dirty="0"/>
              <a:t>Admins have the ability to ignore the warnings – maybe have essential needs emailed in so admins can make them</a:t>
            </a:r>
          </a:p>
          <a:p>
            <a:r>
              <a:rPr lang="en-US" dirty="0"/>
              <a:t>Weekdays – top two show some standard options (key control and manual dispatch), yellow highlight is what it should be changed to, to stop all reservations from being made</a:t>
            </a:r>
          </a:p>
        </p:txBody>
      </p:sp>
      <p:sp>
        <p:nvSpPr>
          <p:cNvPr id="4" name="Slide Number Placeholder 3"/>
          <p:cNvSpPr>
            <a:spLocks noGrp="1"/>
          </p:cNvSpPr>
          <p:nvPr>
            <p:ph type="sldNum" sz="quarter" idx="5"/>
          </p:nvPr>
        </p:nvSpPr>
        <p:spPr/>
        <p:txBody>
          <a:bodyPr/>
          <a:lstStyle/>
          <a:p>
            <a:fld id="{A8FF9383-4628-49A5-804E-E4D506B8331F}" type="slidenum">
              <a:rPr lang="en-US" smtClean="0"/>
              <a:t>23</a:t>
            </a:fld>
            <a:endParaRPr lang="en-US"/>
          </a:p>
        </p:txBody>
      </p:sp>
    </p:spTree>
    <p:extLst>
      <p:ext uri="{BB962C8B-B14F-4D97-AF65-F5344CB8AC3E}">
        <p14:creationId xmlns:p14="http://schemas.microsoft.com/office/powerpoint/2010/main" val="121629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Site Settings &gt; Site &gt; Reservations tab</a:t>
            </a:r>
          </a:p>
          <a:p>
            <a:endParaRPr lang="en-US" dirty="0"/>
          </a:p>
          <a:p>
            <a:r>
              <a:rPr lang="en-US" dirty="0"/>
              <a:t>Configure &gt; Usage Types &gt; edit - </a:t>
            </a:r>
            <a:r>
              <a:rPr lang="en-US" sz="1200" b="1" i="0" kern="1200" dirty="0">
                <a:solidFill>
                  <a:schemeClr val="tx1"/>
                </a:solidFill>
                <a:effectLst/>
                <a:latin typeface="+mn-lt"/>
                <a:ea typeface="+mn-ea"/>
                <a:cs typeface="+mn-cs"/>
              </a:rPr>
              <a:t>keep one usage type active, such as maintenance or a courtesy, that most users don't have access to - keeping one active prevents any system error messages.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A8FF9383-4628-49A5-804E-E4D506B8331F}" type="slidenum">
              <a:rPr lang="en-US" smtClean="0"/>
              <a:t>24</a:t>
            </a:fld>
            <a:endParaRPr lang="en-US"/>
          </a:p>
        </p:txBody>
      </p:sp>
    </p:spTree>
    <p:extLst>
      <p:ext uri="{BB962C8B-B14F-4D97-AF65-F5344CB8AC3E}">
        <p14:creationId xmlns:p14="http://schemas.microsoft.com/office/powerpoint/2010/main" val="423323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Reservations &gt; Cancellation Types (for 5.05 sites)</a:t>
            </a:r>
          </a:p>
          <a:p>
            <a:r>
              <a:rPr lang="en-US" dirty="0"/>
              <a:t>Cancellation can now be used for both cancelling and declining future requests</a:t>
            </a:r>
          </a:p>
          <a:p>
            <a:endParaRPr lang="en-US" dirty="0"/>
          </a:p>
          <a:p>
            <a:r>
              <a:rPr lang="en-US" dirty="0"/>
              <a:t>Reports – utilization – not reusing the same vehicles, unless intentionally </a:t>
            </a:r>
          </a:p>
          <a:p>
            <a:endParaRPr lang="en-US" dirty="0"/>
          </a:p>
        </p:txBody>
      </p:sp>
      <p:sp>
        <p:nvSpPr>
          <p:cNvPr id="4" name="Slide Number Placeholder 3"/>
          <p:cNvSpPr>
            <a:spLocks noGrp="1"/>
          </p:cNvSpPr>
          <p:nvPr>
            <p:ph type="sldNum" sz="quarter" idx="5"/>
          </p:nvPr>
        </p:nvSpPr>
        <p:spPr/>
        <p:txBody>
          <a:bodyPr/>
          <a:lstStyle/>
          <a:p>
            <a:fld id="{A8FF9383-4628-49A5-804E-E4D506B8331F}" type="slidenum">
              <a:rPr lang="en-US" smtClean="0"/>
              <a:t>25</a:t>
            </a:fld>
            <a:endParaRPr lang="en-US"/>
          </a:p>
        </p:txBody>
      </p:sp>
    </p:spTree>
    <p:extLst>
      <p:ext uri="{BB962C8B-B14F-4D97-AF65-F5344CB8AC3E}">
        <p14:creationId xmlns:p14="http://schemas.microsoft.com/office/powerpoint/2010/main" val="365982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Configure &gt; Site Settings &gt; Site &gt; Kiosk tab</a:t>
            </a:r>
          </a:p>
          <a:p>
            <a:r>
              <a:rPr lang="en-US" dirty="0"/>
              <a:t>Maybe point out the “un*dispatched” make no to ensure they are using their reviewed reservations</a:t>
            </a:r>
          </a:p>
          <a:p>
            <a:endParaRPr lang="en-US" dirty="0"/>
          </a:p>
        </p:txBody>
      </p:sp>
      <p:sp>
        <p:nvSpPr>
          <p:cNvPr id="4" name="Slide Number Placeholder 3"/>
          <p:cNvSpPr>
            <a:spLocks noGrp="1"/>
          </p:cNvSpPr>
          <p:nvPr>
            <p:ph type="sldNum" sz="quarter" idx="5"/>
          </p:nvPr>
        </p:nvSpPr>
        <p:spPr/>
        <p:txBody>
          <a:bodyPr/>
          <a:lstStyle/>
          <a:p>
            <a:fld id="{A8FF9383-4628-49A5-804E-E4D506B8331F}" type="slidenum">
              <a:rPr lang="en-US" smtClean="0"/>
              <a:t>27</a:t>
            </a:fld>
            <a:endParaRPr lang="en-US"/>
          </a:p>
        </p:txBody>
      </p:sp>
    </p:spTree>
    <p:extLst>
      <p:ext uri="{BB962C8B-B14F-4D97-AF65-F5344CB8AC3E}">
        <p14:creationId xmlns:p14="http://schemas.microsoft.com/office/powerpoint/2010/main" val="319997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F9383-4628-49A5-804E-E4D506B8331F}" type="slidenum">
              <a:rPr lang="en-US" smtClean="0"/>
              <a:t>29</a:t>
            </a:fld>
            <a:endParaRPr lang="en-US"/>
          </a:p>
        </p:txBody>
      </p:sp>
    </p:spTree>
    <p:extLst>
      <p:ext uri="{BB962C8B-B14F-4D97-AF65-F5344CB8AC3E}">
        <p14:creationId xmlns:p14="http://schemas.microsoft.com/office/powerpoint/2010/main" val="1616431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75966"/>
            <a:ext cx="10363200" cy="906413"/>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828800" y="2910840"/>
            <a:ext cx="8534400" cy="1752600"/>
          </a:xfrm>
        </p:spPr>
        <p:txBody>
          <a:bodyPr>
            <a:noAutofit/>
          </a:bodyPr>
          <a:lstStyle>
            <a:lvl1pPr marL="0" indent="0" algn="ctr">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F3E115-1618-EB4D-A7CE-955A82CF273F}" type="datetime1">
              <a:rPr lang="en-US" smtClean="0"/>
              <a:t>5/27/2020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8C97A-9B5C-D245-8386-9823D0C2B035}" type="slidenum">
              <a:rPr lang="en-US" smtClean="0"/>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1523" y="496531"/>
            <a:ext cx="6888955" cy="920343"/>
          </a:xfrm>
          <a:prstGeom prst="rect">
            <a:avLst/>
          </a:prstGeom>
        </p:spPr>
      </p:pic>
    </p:spTree>
    <p:extLst>
      <p:ext uri="{BB962C8B-B14F-4D97-AF65-F5344CB8AC3E}">
        <p14:creationId xmlns:p14="http://schemas.microsoft.com/office/powerpoint/2010/main" val="41989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96316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264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52989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6F7378"/>
                </a:solidFill>
              </a:defRPr>
            </a:lvl1pPr>
          </a:lstStyle>
          <a:p>
            <a:fld id="{913EC337-C0B9-204E-A85A-B37BE3EFC01F}" type="datetime1">
              <a:rPr lang="en-US" smtClean="0"/>
              <a:t>5/27/2020</a:t>
            </a:fld>
            <a:endParaRPr lang="en-US" dirty="0"/>
          </a:p>
        </p:txBody>
      </p:sp>
      <p:sp>
        <p:nvSpPr>
          <p:cNvPr id="6" name="Footer Placeholder 5"/>
          <p:cNvSpPr>
            <a:spLocks noGrp="1"/>
          </p:cNvSpPr>
          <p:nvPr>
            <p:ph type="ftr" sz="quarter" idx="11"/>
          </p:nvPr>
        </p:nvSpPr>
        <p:spPr/>
        <p:txBody>
          <a:bodyPr/>
          <a:lstStyle>
            <a:lvl1pPr>
              <a:defRPr>
                <a:solidFill>
                  <a:srgbClr val="6F7378"/>
                </a:solidFill>
              </a:defRPr>
            </a:lvl1pPr>
          </a:lstStyle>
          <a:p>
            <a:r>
              <a:rPr lang="en-US"/>
              <a:t>www.AgileFleet.com  |  408-213-9555 </a:t>
            </a:r>
          </a:p>
        </p:txBody>
      </p:sp>
      <p:sp>
        <p:nvSpPr>
          <p:cNvPr id="7" name="Slide Number Placeholder 6"/>
          <p:cNvSpPr>
            <a:spLocks noGrp="1"/>
          </p:cNvSpPr>
          <p:nvPr>
            <p:ph type="sldNum" sz="quarter" idx="12"/>
          </p:nvPr>
        </p:nvSpPr>
        <p:spPr/>
        <p:txBody>
          <a:bodyPr/>
          <a:lstStyle>
            <a:lvl1pPr>
              <a:defRPr>
                <a:solidFill>
                  <a:srgbClr val="6F7378"/>
                </a:solidFill>
              </a:defRPr>
            </a:lvl1pPr>
          </a:lstStyle>
          <a:p>
            <a:fld id="{6858C97A-9B5C-D245-8386-9823D0C2B035}" type="slidenum">
              <a:rPr lang="en-US" smtClean="0"/>
              <a:pPr/>
              <a:t>‹#›</a:t>
            </a:fld>
            <a:endParaRPr lang="en-US"/>
          </a:p>
        </p:txBody>
      </p:sp>
    </p:spTree>
    <p:extLst>
      <p:ext uri="{BB962C8B-B14F-4D97-AF65-F5344CB8AC3E}">
        <p14:creationId xmlns:p14="http://schemas.microsoft.com/office/powerpoint/2010/main" val="24953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87FE47-5680-7444-A263-CD6812B3A38B}" type="datetime1">
              <a:rPr lang="en-US" smtClean="0"/>
              <a:t>5/27/2020</a:t>
            </a:fld>
            <a:endParaRPr lang="en-US"/>
          </a:p>
        </p:txBody>
      </p:sp>
      <p:sp>
        <p:nvSpPr>
          <p:cNvPr id="5" name="Footer Placeholder 4"/>
          <p:cNvSpPr>
            <a:spLocks noGrp="1"/>
          </p:cNvSpPr>
          <p:nvPr>
            <p:ph type="ftr" sz="quarter" idx="11"/>
          </p:nvPr>
        </p:nvSpPr>
        <p:spPr/>
        <p:txBody>
          <a:bodyPr/>
          <a:lstStyle/>
          <a:p>
            <a:r>
              <a:rPr lang="en-US"/>
              <a:t>www.AgileFleet.com  |  408-213-9555 </a:t>
            </a:r>
          </a:p>
        </p:txBody>
      </p:sp>
      <p:sp>
        <p:nvSpPr>
          <p:cNvPr id="6" name="Slide Number Placeholder 5"/>
          <p:cNvSpPr>
            <a:spLocks noGrp="1"/>
          </p:cNvSpPr>
          <p:nvPr>
            <p:ph type="sldNum" sz="quarter" idx="12"/>
          </p:nvPr>
        </p:nvSpPr>
        <p:spPr/>
        <p:txBody>
          <a:bodyPr/>
          <a:lstStyle/>
          <a:p>
            <a:fld id="{6858C97A-9B5C-D245-8386-9823D0C2B035}" type="slidenum">
              <a:rPr lang="en-US" smtClean="0"/>
              <a:t>‹#›</a:t>
            </a:fld>
            <a:endParaRPr lang="en-US"/>
          </a:p>
        </p:txBody>
      </p:sp>
    </p:spTree>
    <p:extLst>
      <p:ext uri="{BB962C8B-B14F-4D97-AF65-F5344CB8AC3E}">
        <p14:creationId xmlns:p14="http://schemas.microsoft.com/office/powerpoint/2010/main" val="121565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1097280"/>
            <a:ext cx="2743200" cy="5028883"/>
          </a:xfrm>
        </p:spPr>
        <p:txBody>
          <a:bodyPr vert="eaVert"/>
          <a:lstStyle>
            <a:lvl1pPr>
              <a:defRPr cap="all"/>
            </a:lvl1pPr>
          </a:lstStyle>
          <a:p>
            <a:r>
              <a:rPr lang="en-US" dirty="0"/>
              <a:t>CLICK TO EDIT MASTER TITLE STYLE</a:t>
            </a:r>
          </a:p>
        </p:txBody>
      </p:sp>
      <p:sp>
        <p:nvSpPr>
          <p:cNvPr id="3" name="Vertical Text Placeholder 2"/>
          <p:cNvSpPr>
            <a:spLocks noGrp="1"/>
          </p:cNvSpPr>
          <p:nvPr>
            <p:ph type="body" orient="vert" idx="1"/>
          </p:nvPr>
        </p:nvSpPr>
        <p:spPr>
          <a:xfrm>
            <a:off x="609601" y="274639"/>
            <a:ext cx="781005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6F7378"/>
                </a:solidFill>
              </a:defRPr>
            </a:lvl1pPr>
          </a:lstStyle>
          <a:p>
            <a:fld id="{C10573B8-F41B-744C-A49D-2FFAB41B9F5E}" type="datetime1">
              <a:rPr lang="en-US" smtClean="0"/>
              <a:t>5/27/2020</a:t>
            </a:fld>
            <a:endParaRPr lang="en-US"/>
          </a:p>
        </p:txBody>
      </p:sp>
      <p:sp>
        <p:nvSpPr>
          <p:cNvPr id="5" name="Footer Placeholder 4"/>
          <p:cNvSpPr>
            <a:spLocks noGrp="1"/>
          </p:cNvSpPr>
          <p:nvPr>
            <p:ph type="ftr" sz="quarter" idx="11"/>
          </p:nvPr>
        </p:nvSpPr>
        <p:spPr/>
        <p:txBody>
          <a:bodyPr/>
          <a:lstStyle>
            <a:lvl1pPr>
              <a:defRPr>
                <a:solidFill>
                  <a:srgbClr val="6F7378"/>
                </a:solidFill>
              </a:defRPr>
            </a:lvl1pPr>
          </a:lstStyle>
          <a:p>
            <a:r>
              <a:rPr lang="en-US"/>
              <a:t>www.AgileFleet.com  |  408-213-9555 </a:t>
            </a:r>
          </a:p>
        </p:txBody>
      </p:sp>
      <p:sp>
        <p:nvSpPr>
          <p:cNvPr id="6" name="Slide Number Placeholder 5"/>
          <p:cNvSpPr>
            <a:spLocks noGrp="1"/>
          </p:cNvSpPr>
          <p:nvPr>
            <p:ph type="sldNum" sz="quarter" idx="12"/>
          </p:nvPr>
        </p:nvSpPr>
        <p:spPr/>
        <p:txBody>
          <a:bodyPr/>
          <a:lstStyle>
            <a:lvl1pPr>
              <a:defRPr>
                <a:solidFill>
                  <a:srgbClr val="6F7378"/>
                </a:solidFill>
              </a:defRPr>
            </a:lvl1pPr>
          </a:lstStyle>
          <a:p>
            <a:fld id="{6858C97A-9B5C-D245-8386-9823D0C2B035}" type="slidenum">
              <a:rPr lang="en-US" smtClean="0"/>
              <a:pPr/>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4038167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roject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14400" y="2112646"/>
            <a:ext cx="10363200" cy="1470025"/>
          </a:xfrm>
        </p:spPr>
        <p:txBody>
          <a:bodyPr/>
          <a:lstStyle>
            <a:lvl1pPr algn="ctr">
              <a:defRPr sz="3600">
                <a:solidFill>
                  <a:schemeClr val="bg1"/>
                </a:solidFill>
              </a:defRPr>
            </a:lvl1pPr>
          </a:lstStyle>
          <a:p>
            <a:r>
              <a:rPr lang="en-US" dirty="0"/>
              <a:t>CLICK TO EDIT MASTER TITLE</a:t>
            </a:r>
          </a:p>
        </p:txBody>
      </p:sp>
      <p:sp>
        <p:nvSpPr>
          <p:cNvPr id="7" name="Date Placeholder 3"/>
          <p:cNvSpPr>
            <a:spLocks noGrp="1"/>
          </p:cNvSpPr>
          <p:nvPr>
            <p:ph type="dt" sz="half" idx="10"/>
          </p:nvPr>
        </p:nvSpPr>
        <p:spPr>
          <a:xfrm>
            <a:off x="609600" y="6451601"/>
            <a:ext cx="2844800" cy="290195"/>
          </a:xfrm>
        </p:spPr>
        <p:txBody>
          <a:bodyPr/>
          <a:lstStyle/>
          <a:p>
            <a:fld id="{8F61CD03-E335-4449-A540-A7668C374898}" type="datetime1">
              <a:rPr lang="en-US" smtClean="0"/>
              <a:t>5/27/2020</a:t>
            </a:fld>
            <a:endParaRPr lang="en-US"/>
          </a:p>
        </p:txBody>
      </p:sp>
      <p:sp>
        <p:nvSpPr>
          <p:cNvPr id="8" name="Footer Placeholder 4"/>
          <p:cNvSpPr>
            <a:spLocks noGrp="1"/>
          </p:cNvSpPr>
          <p:nvPr>
            <p:ph type="ftr" sz="quarter" idx="11"/>
          </p:nvPr>
        </p:nvSpPr>
        <p:spPr>
          <a:xfrm>
            <a:off x="4165600" y="6451601"/>
            <a:ext cx="3860800" cy="290195"/>
          </a:xfrm>
        </p:spPr>
        <p:txBody>
          <a:bodyPr/>
          <a:lstStyle/>
          <a:p>
            <a:endParaRPr lang="en-US" dirty="0"/>
          </a:p>
        </p:txBody>
      </p:sp>
      <p:sp>
        <p:nvSpPr>
          <p:cNvPr id="9" name="Slide Number Placeholder 5"/>
          <p:cNvSpPr>
            <a:spLocks noGrp="1"/>
          </p:cNvSpPr>
          <p:nvPr>
            <p:ph type="sldNum" sz="quarter" idx="12"/>
          </p:nvPr>
        </p:nvSpPr>
        <p:spPr>
          <a:xfrm>
            <a:off x="8737600" y="6451601"/>
            <a:ext cx="2844800" cy="290195"/>
          </a:xfrm>
        </p:spPr>
        <p:txBody>
          <a:bodyPr/>
          <a:lstStyle/>
          <a:p>
            <a:fld id="{6858C97A-9B5C-D245-8386-9823D0C2B035}" type="slidenum">
              <a:rPr lang="en-US" smtClean="0"/>
              <a:t>‹#›</a:t>
            </a:fld>
            <a:endParaRPr lang="en-US"/>
          </a:p>
        </p:txBody>
      </p:sp>
    </p:spTree>
    <p:extLst>
      <p:ext uri="{BB962C8B-B14F-4D97-AF65-F5344CB8AC3E}">
        <p14:creationId xmlns:p14="http://schemas.microsoft.com/office/powerpoint/2010/main" val="417716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akeaway Callout Box">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6A382E-4EFC-6547-BB23-61E7ADF9C6F7}" type="datetime1">
              <a:rPr lang="en-US" smtClean="0"/>
              <a:t>5/27/2020</a:t>
            </a:fld>
            <a:endParaRPr lang="en-US" dirty="0"/>
          </a:p>
        </p:txBody>
      </p:sp>
      <p:sp>
        <p:nvSpPr>
          <p:cNvPr id="4" name="Footer Placeholder 3"/>
          <p:cNvSpPr>
            <a:spLocks noGrp="1"/>
          </p:cNvSpPr>
          <p:nvPr>
            <p:ph type="ftr" sz="quarter" idx="11"/>
          </p:nvPr>
        </p:nvSpPr>
        <p:spPr/>
        <p:txBody>
          <a:bodyPr/>
          <a:lstStyle/>
          <a:p>
            <a:r>
              <a:rPr lang="en-US"/>
              <a:t>www.AgileFleet.com  |  408-213-9555 </a:t>
            </a:r>
            <a:endParaRPr lang="en-US" dirty="0"/>
          </a:p>
        </p:txBody>
      </p:sp>
      <p:sp>
        <p:nvSpPr>
          <p:cNvPr id="5" name="Slide Number Placeholder 4"/>
          <p:cNvSpPr>
            <a:spLocks noGrp="1"/>
          </p:cNvSpPr>
          <p:nvPr>
            <p:ph type="sldNum" sz="quarter" idx="12"/>
          </p:nvPr>
        </p:nvSpPr>
        <p:spPr/>
        <p:txBody>
          <a:bodyPr/>
          <a:lstStyle/>
          <a:p>
            <a:fld id="{6858C97A-9B5C-D245-8386-9823D0C2B035}" type="slidenum">
              <a:rPr lang="en-US" smtClean="0"/>
              <a:pPr/>
              <a:t>‹#›</a:t>
            </a:fld>
            <a:endParaRPr lang="en-US"/>
          </a:p>
        </p:txBody>
      </p:sp>
      <p:sp>
        <p:nvSpPr>
          <p:cNvPr id="6" name="Content Placeholder 2"/>
          <p:cNvSpPr>
            <a:spLocks noGrp="1"/>
          </p:cNvSpPr>
          <p:nvPr>
            <p:ph idx="1"/>
          </p:nvPr>
        </p:nvSpPr>
        <p:spPr>
          <a:xfrm>
            <a:off x="3657600" y="1229360"/>
            <a:ext cx="7924800" cy="491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636696" y="1493521"/>
            <a:ext cx="2126825" cy="4338003"/>
          </a:xfrm>
        </p:spPr>
        <p:txBody>
          <a:bodyPr anchor="ctr" anchorCtr="0">
            <a:noAutofit/>
          </a:bodyPr>
          <a:lstStyle>
            <a:lvl1pPr marL="0" indent="0" algn="ctr">
              <a:lnSpc>
                <a:spcPct val="120000"/>
              </a:lnSpc>
              <a:buNone/>
              <a:defRPr sz="1800" b="1" i="1">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hasCustomPrompt="1"/>
          </p:nvPr>
        </p:nvSpPr>
        <p:spPr>
          <a:xfrm>
            <a:off x="609600" y="72130"/>
            <a:ext cx="7924800" cy="802322"/>
          </a:xfrm>
        </p:spPr>
        <p:txBody>
          <a:bodyPr/>
          <a:lstStyle>
            <a:lvl1pPr>
              <a:lnSpc>
                <a:spcPct val="80000"/>
              </a:lnSpc>
              <a:defRPr sz="2800"/>
            </a:lvl1pPr>
          </a:lstStyle>
          <a:p>
            <a:r>
              <a:rPr lang="en-US" dirty="0"/>
              <a:t>CLICK TO EDIT MASTER 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779342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172620"/>
            <a:ext cx="10363200" cy="1362075"/>
          </a:xfrm>
        </p:spPr>
        <p:txBody>
          <a:bodyPr anchor="ctr"/>
          <a:lstStyle>
            <a:lvl1pPr algn="ctr">
              <a:defRPr sz="2800" b="1" cap="all">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2">
                    <a:lumMod val="50000"/>
                  </a:schemeClr>
                </a:solidFill>
              </a:defRPr>
            </a:lvl1pPr>
          </a:lstStyle>
          <a:p>
            <a:fld id="{F6DBFC1D-3195-454A-A3D3-5A3FA6C73F72}" type="datetime1">
              <a:rPr lang="en-US" smtClean="0"/>
              <a:t>5/27/2020</a:t>
            </a:fld>
            <a:endParaRPr lang="en-US"/>
          </a:p>
        </p:txBody>
      </p:sp>
      <p:sp>
        <p:nvSpPr>
          <p:cNvPr id="5" name="Footer Placeholder 4"/>
          <p:cNvSpPr>
            <a:spLocks noGrp="1"/>
          </p:cNvSpPr>
          <p:nvPr>
            <p:ph type="ftr" sz="quarter" idx="11"/>
          </p:nvPr>
        </p:nvSpPr>
        <p:spPr/>
        <p:txBody>
          <a:bodyPr/>
          <a:lstStyle>
            <a:lvl1pPr>
              <a:defRPr>
                <a:solidFill>
                  <a:schemeClr val="bg2">
                    <a:lumMod val="50000"/>
                  </a:schemeClr>
                </a:solidFill>
              </a:defRPr>
            </a:lvl1pPr>
          </a:lstStyle>
          <a:p>
            <a:r>
              <a:rPr lang="en-US"/>
              <a:t>www.AgileFleet.com  |  408-213-9555 </a:t>
            </a:r>
          </a:p>
        </p:txBody>
      </p:sp>
      <p:sp>
        <p:nvSpPr>
          <p:cNvPr id="6" name="Slide Number Placeholder 5"/>
          <p:cNvSpPr>
            <a:spLocks noGrp="1"/>
          </p:cNvSpPr>
          <p:nvPr>
            <p:ph type="sldNum" sz="quarter" idx="12"/>
          </p:nvPr>
        </p:nvSpPr>
        <p:spPr/>
        <p:txBody>
          <a:bodyPr/>
          <a:lstStyle>
            <a:lvl1pPr>
              <a:defRPr>
                <a:solidFill>
                  <a:schemeClr val="bg2">
                    <a:lumMod val="50000"/>
                  </a:schemeClr>
                </a:solidFill>
              </a:defRPr>
            </a:lvl1pPr>
          </a:lstStyle>
          <a:p>
            <a:fld id="{6858C97A-9B5C-D245-8386-9823D0C2B035}" type="slidenum">
              <a:rPr lang="en-US" smtClean="0"/>
              <a:pPr/>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49686" y="520115"/>
            <a:ext cx="6298601" cy="841474"/>
          </a:xfrm>
          <a:prstGeom prst="rect">
            <a:avLst/>
          </a:prstGeom>
        </p:spPr>
      </p:pic>
    </p:spTree>
    <p:extLst>
      <p:ext uri="{BB962C8B-B14F-4D97-AF65-F5344CB8AC3E}">
        <p14:creationId xmlns:p14="http://schemas.microsoft.com/office/powerpoint/2010/main" val="3119500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oject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14400" y="2112646"/>
            <a:ext cx="10363200" cy="1470025"/>
          </a:xfrm>
        </p:spPr>
        <p:txBody>
          <a:bodyPr/>
          <a:lstStyle>
            <a:lvl1pPr algn="ctr">
              <a:defRPr sz="3600">
                <a:solidFill>
                  <a:schemeClr val="bg1"/>
                </a:solidFill>
              </a:defRPr>
            </a:lvl1pPr>
          </a:lstStyle>
          <a:p>
            <a:r>
              <a:rPr lang="en-US" dirty="0"/>
              <a:t>CLICK TO EDIT MASTER TITLE</a:t>
            </a:r>
          </a:p>
        </p:txBody>
      </p:sp>
      <p:sp>
        <p:nvSpPr>
          <p:cNvPr id="7" name="Date Placeholder 3"/>
          <p:cNvSpPr>
            <a:spLocks noGrp="1"/>
          </p:cNvSpPr>
          <p:nvPr>
            <p:ph type="dt" sz="half" idx="10"/>
          </p:nvPr>
        </p:nvSpPr>
        <p:spPr>
          <a:xfrm>
            <a:off x="609600" y="6451601"/>
            <a:ext cx="2844800" cy="290195"/>
          </a:xfrm>
        </p:spPr>
        <p:txBody>
          <a:bodyPr/>
          <a:lstStyle/>
          <a:p>
            <a:fld id="{8F61CD03-E335-4449-A540-A7668C374898}" type="datetime1">
              <a:rPr lang="en-US" smtClean="0"/>
              <a:t>5/27/2020</a:t>
            </a:fld>
            <a:endParaRPr lang="en-US"/>
          </a:p>
        </p:txBody>
      </p:sp>
      <p:sp>
        <p:nvSpPr>
          <p:cNvPr id="8" name="Footer Placeholder 4"/>
          <p:cNvSpPr>
            <a:spLocks noGrp="1"/>
          </p:cNvSpPr>
          <p:nvPr>
            <p:ph type="ftr" sz="quarter" idx="11"/>
          </p:nvPr>
        </p:nvSpPr>
        <p:spPr>
          <a:xfrm>
            <a:off x="4165600" y="6451601"/>
            <a:ext cx="3860800" cy="290195"/>
          </a:xfrm>
        </p:spPr>
        <p:txBody>
          <a:bodyPr/>
          <a:lstStyle/>
          <a:p>
            <a:endParaRPr lang="en-US" dirty="0"/>
          </a:p>
        </p:txBody>
      </p:sp>
      <p:sp>
        <p:nvSpPr>
          <p:cNvPr id="9" name="Slide Number Placeholder 5"/>
          <p:cNvSpPr>
            <a:spLocks noGrp="1"/>
          </p:cNvSpPr>
          <p:nvPr>
            <p:ph type="sldNum" sz="quarter" idx="12"/>
          </p:nvPr>
        </p:nvSpPr>
        <p:spPr>
          <a:xfrm>
            <a:off x="8737600" y="6451601"/>
            <a:ext cx="2844800" cy="290195"/>
          </a:xfrm>
        </p:spPr>
        <p:txBody>
          <a:bodyPr/>
          <a:lstStyle/>
          <a:p>
            <a:fld id="{6858C97A-9B5C-D245-8386-9823D0C2B035}" type="slidenum">
              <a:rPr lang="en-US" smtClean="0"/>
              <a:t>‹#›</a:t>
            </a:fld>
            <a:endParaRPr lang="en-US"/>
          </a:p>
        </p:txBody>
      </p:sp>
    </p:spTree>
    <p:extLst>
      <p:ext uri="{BB962C8B-B14F-4D97-AF65-F5344CB8AC3E}">
        <p14:creationId xmlns:p14="http://schemas.microsoft.com/office/powerpoint/2010/main" val="18865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55066"/>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291084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14A6AC-097D-2640-8EE1-9CAD9B152543}" type="datetimeFigureOut">
              <a:rPr lang="en-US" smtClean="0">
                <a:solidFill>
                  <a:prstClr val="white"/>
                </a:solidFill>
              </a:rPr>
              <a:pPr/>
              <a:t>5/27/2020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C97A-9B5C-D245-8386-9823D0C2B035}" type="slidenum">
              <a:rPr lang="en-US" smtClean="0"/>
              <a:pPr/>
              <a:t>‹#›</a:t>
            </a:fld>
            <a:endParaRPr lang="en-US"/>
          </a:p>
        </p:txBody>
      </p:sp>
    </p:spTree>
    <p:extLst>
      <p:ext uri="{BB962C8B-B14F-4D97-AF65-F5344CB8AC3E}">
        <p14:creationId xmlns:p14="http://schemas.microsoft.com/office/powerpoint/2010/main" val="1343598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2130"/>
            <a:ext cx="7924800" cy="802322"/>
          </a:xfrm>
        </p:spPr>
        <p:txBody>
          <a:bodyPr/>
          <a:lstStyle>
            <a:lvl1pPr>
              <a:lnSpc>
                <a:spcPct val="80000"/>
              </a:lnSpc>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4A6AC-097D-2640-8EE1-9CAD9B152543}" type="datetimeFigureOut">
              <a:rPr lang="en-US" smtClean="0">
                <a:solidFill>
                  <a:prstClr val="white"/>
                </a:solidFill>
              </a:rPr>
              <a:pPr/>
              <a:t>5/27/2020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C97A-9B5C-D245-8386-9823D0C2B035}" type="slidenum">
              <a:rPr lang="en-US" smtClean="0"/>
              <a:pPr/>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381344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akeaway Callout Box">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1278"/>
            <a:ext cx="7924800" cy="80232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614A6AC-097D-2640-8EE1-9CAD9B152543}" type="datetimeFigureOut">
              <a:rPr lang="en-US" smtClean="0">
                <a:solidFill>
                  <a:prstClr val="white"/>
                </a:solidFill>
              </a:rPr>
              <a:pPr/>
              <a:t>5/27/2020</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58C97A-9B5C-D245-8386-9823D0C2B035}" type="slidenum">
              <a:rPr lang="en-US" smtClean="0"/>
              <a:pPr/>
              <a:t>‹#›</a:t>
            </a:fld>
            <a:endParaRPr lang="en-US"/>
          </a:p>
        </p:txBody>
      </p:sp>
      <p:sp>
        <p:nvSpPr>
          <p:cNvPr id="6" name="Content Placeholder 2"/>
          <p:cNvSpPr>
            <a:spLocks noGrp="1"/>
          </p:cNvSpPr>
          <p:nvPr>
            <p:ph idx="1"/>
          </p:nvPr>
        </p:nvSpPr>
        <p:spPr>
          <a:xfrm>
            <a:off x="3657600" y="1229360"/>
            <a:ext cx="7924800" cy="491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636696" y="1493521"/>
            <a:ext cx="2126825" cy="4338003"/>
          </a:xfrm>
        </p:spPr>
        <p:txBody>
          <a:bodyPr anchor="t" anchorCtr="0">
            <a:normAutofit/>
          </a:bodyPr>
          <a:lstStyle>
            <a:lvl1pPr marL="0" indent="0" algn="l">
              <a:lnSpc>
                <a:spcPct val="120000"/>
              </a:lnSpc>
              <a:buNone/>
              <a:defRPr sz="1800" b="1" i="1">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195301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2130"/>
            <a:ext cx="7924800" cy="802322"/>
          </a:xfrm>
        </p:spPr>
        <p:txBody>
          <a:bodyPr/>
          <a:lstStyle>
            <a:lvl1pPr>
              <a:lnSpc>
                <a:spcPct val="80000"/>
              </a:lnSpc>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EB29A3-7792-3348-8FBE-F57A0C4BC148}" type="datetime1">
              <a:rPr lang="en-US" smtClean="0"/>
              <a:t>5/27/2020</a:t>
            </a:fld>
            <a:endParaRPr lang="en-US"/>
          </a:p>
        </p:txBody>
      </p:sp>
      <p:sp>
        <p:nvSpPr>
          <p:cNvPr id="5" name="Footer Placeholder 4"/>
          <p:cNvSpPr>
            <a:spLocks noGrp="1"/>
          </p:cNvSpPr>
          <p:nvPr>
            <p:ph type="ftr" sz="quarter" idx="11"/>
          </p:nvPr>
        </p:nvSpPr>
        <p:spPr/>
        <p:txBody>
          <a:bodyPr/>
          <a:lstStyle/>
          <a:p>
            <a:r>
              <a:rPr lang="en-US"/>
              <a:t>www.AgileFleet.com  |  408-213-9555 </a:t>
            </a:r>
          </a:p>
        </p:txBody>
      </p:sp>
      <p:sp>
        <p:nvSpPr>
          <p:cNvPr id="6" name="Slide Number Placeholder 5"/>
          <p:cNvSpPr>
            <a:spLocks noGrp="1"/>
          </p:cNvSpPr>
          <p:nvPr>
            <p:ph type="sldNum" sz="quarter" idx="12"/>
          </p:nvPr>
        </p:nvSpPr>
        <p:spPr/>
        <p:txBody>
          <a:bodyPr/>
          <a:lstStyle/>
          <a:p>
            <a:fld id="{6858C97A-9B5C-D245-8386-9823D0C2B035}"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2508167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2">
                    <a:lumMod val="50000"/>
                  </a:schemeClr>
                </a:solidFill>
              </a:defRPr>
            </a:lvl1pPr>
          </a:lstStyle>
          <a:p>
            <a:fld id="{0614A6AC-097D-2640-8EE1-9CAD9B152543}" type="datetimeFigureOut">
              <a:rPr lang="en-US" smtClean="0">
                <a:solidFill>
                  <a:srgbClr val="E6E7E8">
                    <a:lumMod val="50000"/>
                  </a:srgbClr>
                </a:solidFill>
              </a:rPr>
              <a:pPr/>
              <a:t>5/27/2020</a:t>
            </a:fld>
            <a:endParaRPr lang="en-US">
              <a:solidFill>
                <a:srgbClr val="E6E7E8">
                  <a:lumMod val="50000"/>
                </a:srgbClr>
              </a:solidFill>
            </a:endParaRPr>
          </a:p>
        </p:txBody>
      </p:sp>
      <p:sp>
        <p:nvSpPr>
          <p:cNvPr id="5" name="Footer Placeholder 4"/>
          <p:cNvSpPr>
            <a:spLocks noGrp="1"/>
          </p:cNvSpPr>
          <p:nvPr>
            <p:ph type="ftr" sz="quarter" idx="11"/>
          </p:nvPr>
        </p:nvSpPr>
        <p:spPr/>
        <p:txBody>
          <a:bodyPr/>
          <a:lstStyle>
            <a:lvl1pPr>
              <a:defRPr>
                <a:solidFill>
                  <a:schemeClr val="bg2">
                    <a:lumMod val="50000"/>
                  </a:schemeClr>
                </a:solidFill>
              </a:defRPr>
            </a:lvl1pPr>
          </a:lstStyle>
          <a:p>
            <a:endParaRPr lang="en-US">
              <a:solidFill>
                <a:srgbClr val="E6E7E8">
                  <a:lumMod val="50000"/>
                </a:srgbClr>
              </a:solidFill>
            </a:endParaRPr>
          </a:p>
        </p:txBody>
      </p:sp>
      <p:sp>
        <p:nvSpPr>
          <p:cNvPr id="6" name="Slide Number Placeholder 5"/>
          <p:cNvSpPr>
            <a:spLocks noGrp="1"/>
          </p:cNvSpPr>
          <p:nvPr>
            <p:ph type="sldNum" sz="quarter" idx="12"/>
          </p:nvPr>
        </p:nvSpPr>
        <p:spPr/>
        <p:txBody>
          <a:bodyPr/>
          <a:lstStyle>
            <a:lvl1pPr>
              <a:defRPr>
                <a:solidFill>
                  <a:schemeClr val="bg2">
                    <a:lumMod val="50000"/>
                  </a:schemeClr>
                </a:solidFill>
              </a:defRPr>
            </a:lvl1pPr>
          </a:lstStyle>
          <a:p>
            <a:fld id="{6858C97A-9B5C-D245-8386-9823D0C2B035}" type="slidenum">
              <a:rPr lang="en-US" smtClean="0">
                <a:solidFill>
                  <a:srgbClr val="E6E7E8">
                    <a:lumMod val="50000"/>
                  </a:srgbClr>
                </a:solidFill>
              </a:rPr>
              <a:pPr/>
              <a:t>‹#›</a:t>
            </a:fld>
            <a:endParaRPr lang="en-US">
              <a:solidFill>
                <a:srgbClr val="E6E7E8">
                  <a:lumMod val="50000"/>
                </a:srgbClr>
              </a:solidFill>
            </a:endParaRPr>
          </a:p>
        </p:txBody>
      </p:sp>
    </p:spTree>
    <p:extLst>
      <p:ext uri="{BB962C8B-B14F-4D97-AF65-F5344CB8AC3E}">
        <p14:creationId xmlns:p14="http://schemas.microsoft.com/office/powerpoint/2010/main" val="1795345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14A6AC-097D-2640-8EE1-9CAD9B152543}" type="datetimeFigureOut">
              <a:rPr lang="en-US" smtClean="0">
                <a:solidFill>
                  <a:prstClr val="white"/>
                </a:solidFill>
              </a:rPr>
              <a:pPr/>
              <a:t>5/27/2020</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8C97A-9B5C-D245-8386-9823D0C2B035}" type="slidenum">
              <a:rPr lang="en-US" smtClean="0"/>
              <a:pPr/>
              <a:t>‹#›</a:t>
            </a:fld>
            <a:endParaRPr lang="en-US"/>
          </a:p>
        </p:txBody>
      </p:sp>
    </p:spTree>
    <p:extLst>
      <p:ext uri="{BB962C8B-B14F-4D97-AF65-F5344CB8AC3E}">
        <p14:creationId xmlns:p14="http://schemas.microsoft.com/office/powerpoint/2010/main" val="3356004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14A6AC-097D-2640-8EE1-9CAD9B152543}" type="datetimeFigureOut">
              <a:rPr lang="en-US" smtClean="0">
                <a:solidFill>
                  <a:prstClr val="white"/>
                </a:solidFill>
              </a:rPr>
              <a:pPr/>
              <a:t>5/27/2020</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8C97A-9B5C-D245-8386-9823D0C2B035}" type="slidenum">
              <a:rPr lang="en-US" smtClean="0"/>
              <a:pPr/>
              <a:t>‹#›</a:t>
            </a:fld>
            <a:endParaRPr lang="en-US"/>
          </a:p>
        </p:txBody>
      </p:sp>
    </p:spTree>
    <p:extLst>
      <p:ext uri="{BB962C8B-B14F-4D97-AF65-F5344CB8AC3E}">
        <p14:creationId xmlns:p14="http://schemas.microsoft.com/office/powerpoint/2010/main" val="1404703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614A6AC-097D-2640-8EE1-9CAD9B152543}" type="datetimeFigureOut">
              <a:rPr lang="en-US" smtClean="0">
                <a:solidFill>
                  <a:prstClr val="white"/>
                </a:solidFill>
              </a:rPr>
              <a:pPr/>
              <a:t>5/27/2020</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8C97A-9B5C-D245-8386-9823D0C2B035}" type="slidenum">
              <a:rPr lang="en-US" smtClean="0"/>
              <a:pPr/>
              <a:t>‹#›</a:t>
            </a:fld>
            <a:endParaRPr lang="en-US"/>
          </a:p>
        </p:txBody>
      </p:sp>
    </p:spTree>
    <p:extLst>
      <p:ext uri="{BB962C8B-B14F-4D97-AF65-F5344CB8AC3E}">
        <p14:creationId xmlns:p14="http://schemas.microsoft.com/office/powerpoint/2010/main" val="223957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154103"/>
            <a:ext cx="2844800" cy="290195"/>
          </a:xfrm>
        </p:spPr>
        <p:txBody>
          <a:bodyPr/>
          <a:lstStyle>
            <a:lvl1pPr>
              <a:defRPr>
                <a:solidFill>
                  <a:srgbClr val="6F7378"/>
                </a:solidFill>
              </a:defRPr>
            </a:lvl1pPr>
          </a:lstStyle>
          <a:p>
            <a:fld id="{0614A6AC-097D-2640-8EE1-9CAD9B152543}" type="datetimeFigureOut">
              <a:rPr lang="en-US" smtClean="0"/>
              <a:pPr/>
              <a:t>5/27/2020</a:t>
            </a:fld>
            <a:endParaRPr lang="en-US"/>
          </a:p>
        </p:txBody>
      </p:sp>
      <p:sp>
        <p:nvSpPr>
          <p:cNvPr id="3" name="Footer Placeholder 2"/>
          <p:cNvSpPr>
            <a:spLocks noGrp="1"/>
          </p:cNvSpPr>
          <p:nvPr>
            <p:ph type="ftr" sz="quarter" idx="11"/>
          </p:nvPr>
        </p:nvSpPr>
        <p:spPr>
          <a:xfrm>
            <a:off x="4165600" y="6154103"/>
            <a:ext cx="3860800" cy="290195"/>
          </a:xfrm>
        </p:spPr>
        <p:txBody>
          <a:bodyPr/>
          <a:lstStyle>
            <a:lvl1pPr>
              <a:defRPr>
                <a:solidFill>
                  <a:srgbClr val="6F7378"/>
                </a:solidFill>
              </a:defRPr>
            </a:lvl1pPr>
          </a:lstStyle>
          <a:p>
            <a:endParaRPr lang="en-US" dirty="0"/>
          </a:p>
        </p:txBody>
      </p:sp>
      <p:sp>
        <p:nvSpPr>
          <p:cNvPr id="4" name="Slide Number Placeholder 3"/>
          <p:cNvSpPr>
            <a:spLocks noGrp="1"/>
          </p:cNvSpPr>
          <p:nvPr>
            <p:ph type="sldNum" sz="quarter" idx="12"/>
          </p:nvPr>
        </p:nvSpPr>
        <p:spPr>
          <a:xfrm>
            <a:off x="8737600" y="6154103"/>
            <a:ext cx="2844800" cy="290195"/>
          </a:xfrm>
        </p:spPr>
        <p:txBody>
          <a:bodyPr/>
          <a:lstStyle>
            <a:lvl1pPr>
              <a:defRPr>
                <a:solidFill>
                  <a:srgbClr val="6F7378"/>
                </a:solidFill>
              </a:defRPr>
            </a:lvl1pPr>
          </a:lstStyle>
          <a:p>
            <a:fld id="{6858C97A-9B5C-D245-8386-9823D0C2B035}" type="slidenum">
              <a:rPr lang="en-US" smtClean="0"/>
              <a:pPr/>
              <a:t>‹#›</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425" y="347992"/>
            <a:ext cx="4400723" cy="587923"/>
          </a:xfrm>
          <a:prstGeom prst="rect">
            <a:avLst/>
          </a:prstGeom>
        </p:spPr>
      </p:pic>
    </p:spTree>
    <p:extLst>
      <p:ext uri="{BB962C8B-B14F-4D97-AF65-F5344CB8AC3E}">
        <p14:creationId xmlns:p14="http://schemas.microsoft.com/office/powerpoint/2010/main" val="2349615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214" y="273050"/>
            <a:ext cx="4011084" cy="1162050"/>
          </a:xfr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080000" y="1097280"/>
            <a:ext cx="6502400" cy="50288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214"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52213" y="6451601"/>
            <a:ext cx="2844800" cy="290195"/>
          </a:xfrm>
        </p:spPr>
        <p:txBody>
          <a:bodyPr/>
          <a:lstStyle/>
          <a:p>
            <a:fld id="{0614A6AC-097D-2640-8EE1-9CAD9B152543}" type="datetimeFigureOut">
              <a:rPr lang="en-US" smtClean="0">
                <a:solidFill>
                  <a:prstClr val="white"/>
                </a:solidFill>
              </a:rPr>
              <a:pPr/>
              <a:t>5/27/2020</a:t>
            </a:fld>
            <a:endParaRPr lang="en-US">
              <a:solidFill>
                <a:prstClr val="white"/>
              </a:solidFill>
            </a:endParaRPr>
          </a:p>
        </p:txBody>
      </p:sp>
      <p:sp>
        <p:nvSpPr>
          <p:cNvPr id="6" name="Footer Placeholder 5"/>
          <p:cNvSpPr>
            <a:spLocks noGrp="1"/>
          </p:cNvSpPr>
          <p:nvPr>
            <p:ph type="ftr" sz="quarter" idx="11"/>
          </p:nvPr>
        </p:nvSpPr>
        <p:spPr>
          <a:xfrm>
            <a:off x="5080000" y="6451601"/>
            <a:ext cx="3522133" cy="290195"/>
          </a:xfrm>
        </p:spPr>
        <p:txBody>
          <a:bodyPr/>
          <a:lstStyle>
            <a:lvl1pPr>
              <a:defRPr>
                <a:solidFill>
                  <a:srgbClr val="6F7378"/>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6F7378"/>
                </a:solidFill>
              </a:defRPr>
            </a:lvl1pPr>
          </a:lstStyle>
          <a:p>
            <a:fld id="{6858C97A-9B5C-D245-8386-9823D0C2B035}" type="slidenum">
              <a:rPr lang="en-US" smtClean="0"/>
              <a:pPr/>
              <a:t>‹#›</a:t>
            </a:fld>
            <a:endParaRPr lang="en-US" dirty="0"/>
          </a:p>
        </p:txBody>
      </p:sp>
    </p:spTree>
    <p:extLst>
      <p:ext uri="{BB962C8B-B14F-4D97-AF65-F5344CB8AC3E}">
        <p14:creationId xmlns:p14="http://schemas.microsoft.com/office/powerpoint/2010/main" val="3239156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96316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264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52989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6F7378"/>
                </a:solidFill>
              </a:defRPr>
            </a:lvl1pPr>
          </a:lstStyle>
          <a:p>
            <a:fld id="{0614A6AC-097D-2640-8EE1-9CAD9B152543}" type="datetimeFigureOut">
              <a:rPr lang="en-US" smtClean="0"/>
              <a:pPr/>
              <a:t>5/27/2020</a:t>
            </a:fld>
            <a:endParaRPr lang="en-US" dirty="0"/>
          </a:p>
        </p:txBody>
      </p:sp>
      <p:sp>
        <p:nvSpPr>
          <p:cNvPr id="6" name="Footer Placeholder 5"/>
          <p:cNvSpPr>
            <a:spLocks noGrp="1"/>
          </p:cNvSpPr>
          <p:nvPr>
            <p:ph type="ftr" sz="quarter" idx="11"/>
          </p:nvPr>
        </p:nvSpPr>
        <p:spPr/>
        <p:txBody>
          <a:bodyPr/>
          <a:lstStyle>
            <a:lvl1pPr>
              <a:defRPr>
                <a:solidFill>
                  <a:srgbClr val="6F737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6F7378"/>
                </a:solidFill>
              </a:defRPr>
            </a:lvl1pPr>
          </a:lstStyle>
          <a:p>
            <a:fld id="{6858C97A-9B5C-D245-8386-9823D0C2B035}" type="slidenum">
              <a:rPr lang="en-US" smtClean="0"/>
              <a:pPr/>
              <a:t>‹#›</a:t>
            </a:fld>
            <a:endParaRPr lang="en-US"/>
          </a:p>
        </p:txBody>
      </p:sp>
    </p:spTree>
    <p:extLst>
      <p:ext uri="{BB962C8B-B14F-4D97-AF65-F5344CB8AC3E}">
        <p14:creationId xmlns:p14="http://schemas.microsoft.com/office/powerpoint/2010/main" val="1079374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14A6AC-097D-2640-8EE1-9CAD9B152543}" type="datetimeFigureOut">
              <a:rPr lang="en-US" smtClean="0">
                <a:solidFill>
                  <a:prstClr val="white"/>
                </a:solidFill>
              </a:rPr>
              <a:pPr/>
              <a:t>5/27/2020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8C97A-9B5C-D245-8386-9823D0C2B035}" type="slidenum">
              <a:rPr lang="en-US" smtClean="0"/>
              <a:pPr/>
              <a:t>‹#›</a:t>
            </a:fld>
            <a:endParaRPr lang="en-US"/>
          </a:p>
        </p:txBody>
      </p:sp>
    </p:spTree>
    <p:extLst>
      <p:ext uri="{BB962C8B-B14F-4D97-AF65-F5344CB8AC3E}">
        <p14:creationId xmlns:p14="http://schemas.microsoft.com/office/powerpoint/2010/main" val="1747822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1097280"/>
            <a:ext cx="2743200" cy="5028883"/>
          </a:xfrm>
        </p:spPr>
        <p:txBody>
          <a:bodyPr vert="eaVert"/>
          <a:lstStyle>
            <a:lvl1pPr>
              <a:defRPr cap="all"/>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7924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F7378"/>
                </a:solidFill>
              </a:defRPr>
            </a:lvl1pPr>
          </a:lstStyle>
          <a:p>
            <a:fld id="{0614A6AC-097D-2640-8EE1-9CAD9B152543}" type="datetimeFigureOut">
              <a:rPr lang="en-US" smtClean="0"/>
              <a:pPr/>
              <a:t>5/27/2020</a:t>
            </a:fld>
            <a:endParaRPr lang="en-US"/>
          </a:p>
        </p:txBody>
      </p:sp>
      <p:sp>
        <p:nvSpPr>
          <p:cNvPr id="5" name="Footer Placeholder 4"/>
          <p:cNvSpPr>
            <a:spLocks noGrp="1"/>
          </p:cNvSpPr>
          <p:nvPr>
            <p:ph type="ftr" sz="quarter" idx="11"/>
          </p:nvPr>
        </p:nvSpPr>
        <p:spPr/>
        <p:txBody>
          <a:bodyPr/>
          <a:lstStyle>
            <a:lvl1pPr>
              <a:defRPr>
                <a:solidFill>
                  <a:srgbClr val="6F737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6F7378"/>
                </a:solidFill>
              </a:defRPr>
            </a:lvl1pPr>
          </a:lstStyle>
          <a:p>
            <a:fld id="{6858C97A-9B5C-D245-8386-9823D0C2B035}" type="slidenum">
              <a:rPr lang="en-US" smtClean="0"/>
              <a:pPr/>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4171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keaway Callout Box">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6A382E-4EFC-6547-BB23-61E7ADF9C6F7}" type="datetime1">
              <a:rPr lang="en-US" smtClean="0"/>
              <a:t>5/27/2020</a:t>
            </a:fld>
            <a:endParaRPr lang="en-US" dirty="0"/>
          </a:p>
        </p:txBody>
      </p:sp>
      <p:sp>
        <p:nvSpPr>
          <p:cNvPr id="4" name="Footer Placeholder 3"/>
          <p:cNvSpPr>
            <a:spLocks noGrp="1"/>
          </p:cNvSpPr>
          <p:nvPr>
            <p:ph type="ftr" sz="quarter" idx="11"/>
          </p:nvPr>
        </p:nvSpPr>
        <p:spPr/>
        <p:txBody>
          <a:bodyPr/>
          <a:lstStyle/>
          <a:p>
            <a:r>
              <a:rPr lang="en-US"/>
              <a:t>www.AgileFleet.com  |  408-213-9555 </a:t>
            </a:r>
            <a:endParaRPr lang="en-US" dirty="0"/>
          </a:p>
        </p:txBody>
      </p:sp>
      <p:sp>
        <p:nvSpPr>
          <p:cNvPr id="5" name="Slide Number Placeholder 4"/>
          <p:cNvSpPr>
            <a:spLocks noGrp="1"/>
          </p:cNvSpPr>
          <p:nvPr>
            <p:ph type="sldNum" sz="quarter" idx="12"/>
          </p:nvPr>
        </p:nvSpPr>
        <p:spPr/>
        <p:txBody>
          <a:bodyPr/>
          <a:lstStyle/>
          <a:p>
            <a:fld id="{6858C97A-9B5C-D245-8386-9823D0C2B035}" type="slidenum">
              <a:rPr lang="en-US" smtClean="0"/>
              <a:pPr/>
              <a:t>‹#›</a:t>
            </a:fld>
            <a:endParaRPr lang="en-US"/>
          </a:p>
        </p:txBody>
      </p:sp>
      <p:sp>
        <p:nvSpPr>
          <p:cNvPr id="6" name="Content Placeholder 2"/>
          <p:cNvSpPr>
            <a:spLocks noGrp="1"/>
          </p:cNvSpPr>
          <p:nvPr>
            <p:ph idx="1"/>
          </p:nvPr>
        </p:nvSpPr>
        <p:spPr>
          <a:xfrm>
            <a:off x="3657600" y="1229360"/>
            <a:ext cx="7924800" cy="491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636696" y="1493521"/>
            <a:ext cx="2126825" cy="4338003"/>
          </a:xfrm>
        </p:spPr>
        <p:txBody>
          <a:bodyPr anchor="ctr" anchorCtr="0">
            <a:noAutofit/>
          </a:bodyPr>
          <a:lstStyle>
            <a:lvl1pPr marL="0" indent="0" algn="ctr">
              <a:lnSpc>
                <a:spcPct val="120000"/>
              </a:lnSpc>
              <a:buNone/>
              <a:defRPr sz="1800" b="1" i="1">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hasCustomPrompt="1"/>
          </p:nvPr>
        </p:nvSpPr>
        <p:spPr>
          <a:xfrm>
            <a:off x="609600" y="72130"/>
            <a:ext cx="7924800" cy="802322"/>
          </a:xfrm>
        </p:spPr>
        <p:txBody>
          <a:bodyPr/>
          <a:lstStyle>
            <a:lvl1pPr>
              <a:lnSpc>
                <a:spcPct val="80000"/>
              </a:lnSpc>
              <a:defRPr sz="2800"/>
            </a:lvl1pPr>
          </a:lstStyle>
          <a:p>
            <a:r>
              <a:rPr lang="en-US" dirty="0"/>
              <a:t>CLICK TO EDIT MASTER TITLE STYLE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186813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172620"/>
            <a:ext cx="10363200" cy="1362075"/>
          </a:xfrm>
        </p:spPr>
        <p:txBody>
          <a:bodyPr anchor="ctr"/>
          <a:lstStyle>
            <a:lvl1pPr algn="ctr">
              <a:defRPr sz="2800" b="1" cap="all">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2">
                    <a:lumMod val="50000"/>
                  </a:schemeClr>
                </a:solidFill>
              </a:defRPr>
            </a:lvl1pPr>
          </a:lstStyle>
          <a:p>
            <a:fld id="{F6DBFC1D-3195-454A-A3D3-5A3FA6C73F72}" type="datetime1">
              <a:rPr lang="en-US" smtClean="0"/>
              <a:t>5/27/2020</a:t>
            </a:fld>
            <a:endParaRPr lang="en-US"/>
          </a:p>
        </p:txBody>
      </p:sp>
      <p:sp>
        <p:nvSpPr>
          <p:cNvPr id="5" name="Footer Placeholder 4"/>
          <p:cNvSpPr>
            <a:spLocks noGrp="1"/>
          </p:cNvSpPr>
          <p:nvPr>
            <p:ph type="ftr" sz="quarter" idx="11"/>
          </p:nvPr>
        </p:nvSpPr>
        <p:spPr/>
        <p:txBody>
          <a:bodyPr/>
          <a:lstStyle>
            <a:lvl1pPr>
              <a:defRPr>
                <a:solidFill>
                  <a:schemeClr val="bg2">
                    <a:lumMod val="50000"/>
                  </a:schemeClr>
                </a:solidFill>
              </a:defRPr>
            </a:lvl1pPr>
          </a:lstStyle>
          <a:p>
            <a:r>
              <a:rPr lang="en-US"/>
              <a:t>www.AgileFleet.com  |  408-213-9555 </a:t>
            </a:r>
          </a:p>
        </p:txBody>
      </p:sp>
      <p:sp>
        <p:nvSpPr>
          <p:cNvPr id="6" name="Slide Number Placeholder 5"/>
          <p:cNvSpPr>
            <a:spLocks noGrp="1"/>
          </p:cNvSpPr>
          <p:nvPr>
            <p:ph type="sldNum" sz="quarter" idx="12"/>
          </p:nvPr>
        </p:nvSpPr>
        <p:spPr/>
        <p:txBody>
          <a:bodyPr/>
          <a:lstStyle>
            <a:lvl1pPr>
              <a:defRPr>
                <a:solidFill>
                  <a:schemeClr val="bg2">
                    <a:lumMod val="50000"/>
                  </a:schemeClr>
                </a:solidFill>
              </a:defRPr>
            </a:lvl1pPr>
          </a:lstStyle>
          <a:p>
            <a:fld id="{6858C97A-9B5C-D245-8386-9823D0C2B035}" type="slidenum">
              <a:rPr lang="en-US" smtClean="0"/>
              <a:pPr/>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1" y="520115"/>
            <a:ext cx="7782687" cy="103974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601" y="520115"/>
            <a:ext cx="7782687" cy="1039743"/>
          </a:xfrm>
          <a:prstGeom prst="rect">
            <a:avLst/>
          </a:prstGeom>
        </p:spPr>
      </p:pic>
    </p:spTree>
    <p:extLst>
      <p:ext uri="{BB962C8B-B14F-4D97-AF65-F5344CB8AC3E}">
        <p14:creationId xmlns:p14="http://schemas.microsoft.com/office/powerpoint/2010/main" val="19077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18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8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63B4FB-5749-1E45-9E89-4609583B0A16}" type="datetime1">
              <a:rPr lang="en-US" smtClean="0"/>
              <a:t>5/27/2020</a:t>
            </a:fld>
            <a:endParaRPr lang="en-US"/>
          </a:p>
        </p:txBody>
      </p:sp>
      <p:sp>
        <p:nvSpPr>
          <p:cNvPr id="6" name="Footer Placeholder 5"/>
          <p:cNvSpPr>
            <a:spLocks noGrp="1"/>
          </p:cNvSpPr>
          <p:nvPr>
            <p:ph type="ftr" sz="quarter" idx="11"/>
          </p:nvPr>
        </p:nvSpPr>
        <p:spPr/>
        <p:txBody>
          <a:bodyPr/>
          <a:lstStyle/>
          <a:p>
            <a:r>
              <a:rPr lang="en-US"/>
              <a:t>www.AgileFleet.com  |  408-213-9555 </a:t>
            </a:r>
          </a:p>
        </p:txBody>
      </p:sp>
      <p:sp>
        <p:nvSpPr>
          <p:cNvPr id="7" name="Slide Number Placeholder 6"/>
          <p:cNvSpPr>
            <a:spLocks noGrp="1"/>
          </p:cNvSpPr>
          <p:nvPr>
            <p:ph type="sldNum" sz="quarter" idx="12"/>
          </p:nvPr>
        </p:nvSpPr>
        <p:spPr/>
        <p:txBody>
          <a:bodyPr/>
          <a:lstStyle/>
          <a:p>
            <a:fld id="{6858C97A-9B5C-D245-8386-9823D0C2B035}" type="slidenum">
              <a:rPr lang="en-US" smtClean="0"/>
              <a:t>‹#›</a:t>
            </a:fld>
            <a:endParaRPr lang="en-US"/>
          </a:p>
        </p:txBody>
      </p:sp>
    </p:spTree>
    <p:extLst>
      <p:ext uri="{BB962C8B-B14F-4D97-AF65-F5344CB8AC3E}">
        <p14:creationId xmlns:p14="http://schemas.microsoft.com/office/powerpoint/2010/main" val="24734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397A87-834A-6146-97C2-65A07C43B67F}" type="datetime1">
              <a:rPr lang="en-US" smtClean="0"/>
              <a:t>5/27/2020</a:t>
            </a:fld>
            <a:endParaRPr lang="en-US"/>
          </a:p>
        </p:txBody>
      </p:sp>
      <p:sp>
        <p:nvSpPr>
          <p:cNvPr id="8" name="Footer Placeholder 7"/>
          <p:cNvSpPr>
            <a:spLocks noGrp="1"/>
          </p:cNvSpPr>
          <p:nvPr>
            <p:ph type="ftr" sz="quarter" idx="11"/>
          </p:nvPr>
        </p:nvSpPr>
        <p:spPr/>
        <p:txBody>
          <a:bodyPr/>
          <a:lstStyle/>
          <a:p>
            <a:r>
              <a:rPr lang="en-US"/>
              <a:t>www.AgileFleet.com  |  408-213-9555 </a:t>
            </a:r>
          </a:p>
        </p:txBody>
      </p:sp>
      <p:sp>
        <p:nvSpPr>
          <p:cNvPr id="9" name="Slide Number Placeholder 8"/>
          <p:cNvSpPr>
            <a:spLocks noGrp="1"/>
          </p:cNvSpPr>
          <p:nvPr>
            <p:ph type="sldNum" sz="quarter" idx="12"/>
          </p:nvPr>
        </p:nvSpPr>
        <p:spPr/>
        <p:txBody>
          <a:bodyPr/>
          <a:lstStyle/>
          <a:p>
            <a:fld id="{6858C97A-9B5C-D245-8386-9823D0C2B035}" type="slidenum">
              <a:rPr lang="en-US" smtClean="0"/>
              <a:t>‹#›</a:t>
            </a:fld>
            <a:endParaRPr lang="en-US"/>
          </a:p>
        </p:txBody>
      </p:sp>
    </p:spTree>
    <p:extLst>
      <p:ext uri="{BB962C8B-B14F-4D97-AF65-F5344CB8AC3E}">
        <p14:creationId xmlns:p14="http://schemas.microsoft.com/office/powerpoint/2010/main" val="336364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2D7C873-FA01-3440-BD06-CA60C33B6DBA}" type="datetime1">
              <a:rPr lang="en-US" smtClean="0"/>
              <a:t>5/27/2020</a:t>
            </a:fld>
            <a:endParaRPr lang="en-US"/>
          </a:p>
        </p:txBody>
      </p:sp>
      <p:sp>
        <p:nvSpPr>
          <p:cNvPr id="4" name="Footer Placeholder 3"/>
          <p:cNvSpPr>
            <a:spLocks noGrp="1"/>
          </p:cNvSpPr>
          <p:nvPr>
            <p:ph type="ftr" sz="quarter" idx="11"/>
          </p:nvPr>
        </p:nvSpPr>
        <p:spPr/>
        <p:txBody>
          <a:bodyPr/>
          <a:lstStyle/>
          <a:p>
            <a:r>
              <a:rPr lang="en-US"/>
              <a:t>www.AgileFleet.com  |  408-213-9555 </a:t>
            </a:r>
          </a:p>
        </p:txBody>
      </p:sp>
      <p:sp>
        <p:nvSpPr>
          <p:cNvPr id="5" name="Slide Number Placeholder 4"/>
          <p:cNvSpPr>
            <a:spLocks noGrp="1"/>
          </p:cNvSpPr>
          <p:nvPr>
            <p:ph type="sldNum" sz="quarter" idx="12"/>
          </p:nvPr>
        </p:nvSpPr>
        <p:spPr/>
        <p:txBody>
          <a:bodyPr/>
          <a:lstStyle/>
          <a:p>
            <a:fld id="{6858C97A-9B5C-D245-8386-9823D0C2B035}" type="slidenum">
              <a:rPr lang="en-US" smtClean="0"/>
              <a:t>‹#›</a:t>
            </a:fld>
            <a:endParaRPr lang="en-US"/>
          </a:p>
        </p:txBody>
      </p:sp>
    </p:spTree>
    <p:extLst>
      <p:ext uri="{BB962C8B-B14F-4D97-AF65-F5344CB8AC3E}">
        <p14:creationId xmlns:p14="http://schemas.microsoft.com/office/powerpoint/2010/main" val="991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154103"/>
            <a:ext cx="2844800" cy="290195"/>
          </a:xfrm>
        </p:spPr>
        <p:txBody>
          <a:bodyPr/>
          <a:lstStyle>
            <a:lvl1pPr>
              <a:defRPr>
                <a:solidFill>
                  <a:srgbClr val="6F7378"/>
                </a:solidFill>
              </a:defRPr>
            </a:lvl1pPr>
          </a:lstStyle>
          <a:p>
            <a:fld id="{B6580882-FBF4-2448-9005-B9DAD7070673}" type="datetime1">
              <a:rPr lang="en-US" smtClean="0"/>
              <a:t>5/27/2020</a:t>
            </a:fld>
            <a:endParaRPr lang="en-US"/>
          </a:p>
        </p:txBody>
      </p:sp>
      <p:sp>
        <p:nvSpPr>
          <p:cNvPr id="3" name="Footer Placeholder 2"/>
          <p:cNvSpPr>
            <a:spLocks noGrp="1"/>
          </p:cNvSpPr>
          <p:nvPr>
            <p:ph type="ftr" sz="quarter" idx="11"/>
          </p:nvPr>
        </p:nvSpPr>
        <p:spPr>
          <a:xfrm>
            <a:off x="4165600" y="6154103"/>
            <a:ext cx="3860800" cy="290195"/>
          </a:xfrm>
        </p:spPr>
        <p:txBody>
          <a:bodyPr/>
          <a:lstStyle>
            <a:lvl1pPr>
              <a:defRPr>
                <a:solidFill>
                  <a:srgbClr val="6F7378"/>
                </a:solidFill>
              </a:defRPr>
            </a:lvl1pPr>
          </a:lstStyle>
          <a:p>
            <a:r>
              <a:rPr lang="en-US"/>
              <a:t>www.AgileFleet.com  |  408-213-9555 </a:t>
            </a:r>
            <a:endParaRPr lang="en-US" dirty="0"/>
          </a:p>
        </p:txBody>
      </p:sp>
      <p:sp>
        <p:nvSpPr>
          <p:cNvPr id="4" name="Slide Number Placeholder 3"/>
          <p:cNvSpPr>
            <a:spLocks noGrp="1"/>
          </p:cNvSpPr>
          <p:nvPr>
            <p:ph type="sldNum" sz="quarter" idx="12"/>
          </p:nvPr>
        </p:nvSpPr>
        <p:spPr>
          <a:xfrm>
            <a:off x="8737600" y="6154103"/>
            <a:ext cx="2844800" cy="290195"/>
          </a:xfrm>
        </p:spPr>
        <p:txBody>
          <a:bodyPr/>
          <a:lstStyle>
            <a:lvl1pPr>
              <a:defRPr>
                <a:solidFill>
                  <a:srgbClr val="6F7378"/>
                </a:solidFill>
              </a:defRPr>
            </a:lvl1pPr>
          </a:lstStyle>
          <a:p>
            <a:fld id="{6858C97A-9B5C-D245-8386-9823D0C2B035}" type="slidenum">
              <a:rPr lang="en-US" smtClean="0"/>
              <a:pPr/>
              <a:t>‹#›</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425" y="347992"/>
            <a:ext cx="4400723" cy="58792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7425" y="347992"/>
            <a:ext cx="4400723" cy="587923"/>
          </a:xfrm>
          <a:prstGeom prst="rect">
            <a:avLst/>
          </a:prstGeom>
        </p:spPr>
      </p:pic>
    </p:spTree>
    <p:extLst>
      <p:ext uri="{BB962C8B-B14F-4D97-AF65-F5344CB8AC3E}">
        <p14:creationId xmlns:p14="http://schemas.microsoft.com/office/powerpoint/2010/main" val="181747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214" y="273050"/>
            <a:ext cx="4011084" cy="1162050"/>
          </a:xfr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080000" y="1097280"/>
            <a:ext cx="6502400" cy="5028883"/>
          </a:xfrm>
        </p:spPr>
        <p:txBody>
          <a:bodyPr/>
          <a:lstStyle>
            <a:lvl1pPr>
              <a:defRPr sz="2400"/>
            </a:lvl1pPr>
            <a:lvl2pPr>
              <a:defRPr sz="18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214"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52213" y="6451601"/>
            <a:ext cx="2844800" cy="290195"/>
          </a:xfrm>
        </p:spPr>
        <p:txBody>
          <a:bodyPr/>
          <a:lstStyle/>
          <a:p>
            <a:fld id="{03267156-A4FA-2141-B83A-EC8D3EB2715C}" type="datetime1">
              <a:rPr lang="en-US" smtClean="0"/>
              <a:t>5/27/2020</a:t>
            </a:fld>
            <a:endParaRPr lang="en-US"/>
          </a:p>
        </p:txBody>
      </p:sp>
      <p:sp>
        <p:nvSpPr>
          <p:cNvPr id="6" name="Footer Placeholder 5"/>
          <p:cNvSpPr>
            <a:spLocks noGrp="1"/>
          </p:cNvSpPr>
          <p:nvPr>
            <p:ph type="ftr" sz="quarter" idx="11"/>
          </p:nvPr>
        </p:nvSpPr>
        <p:spPr>
          <a:xfrm>
            <a:off x="5080000" y="6451601"/>
            <a:ext cx="4417697" cy="290195"/>
          </a:xfrm>
        </p:spPr>
        <p:txBody>
          <a:bodyPr/>
          <a:lstStyle>
            <a:lvl1pPr>
              <a:defRPr>
                <a:solidFill>
                  <a:srgbClr val="6F7378"/>
                </a:solidFill>
              </a:defRPr>
            </a:lvl1pPr>
          </a:lstStyle>
          <a:p>
            <a:r>
              <a:rPr lang="en-US"/>
              <a:t>www.AgileFleet.com  |  408-213-9555 </a:t>
            </a:r>
            <a:endParaRPr lang="en-US" dirty="0"/>
          </a:p>
        </p:txBody>
      </p:sp>
      <p:sp>
        <p:nvSpPr>
          <p:cNvPr id="7" name="Slide Number Placeholder 6"/>
          <p:cNvSpPr>
            <a:spLocks noGrp="1"/>
          </p:cNvSpPr>
          <p:nvPr>
            <p:ph type="sldNum" sz="quarter" idx="12"/>
          </p:nvPr>
        </p:nvSpPr>
        <p:spPr>
          <a:xfrm>
            <a:off x="9765059" y="6451601"/>
            <a:ext cx="1817341" cy="290195"/>
          </a:xfrm>
        </p:spPr>
        <p:txBody>
          <a:bodyPr/>
          <a:lstStyle>
            <a:lvl1pPr>
              <a:defRPr>
                <a:solidFill>
                  <a:srgbClr val="6F7378"/>
                </a:solidFill>
              </a:defRPr>
            </a:lvl1pPr>
          </a:lstStyle>
          <a:p>
            <a:fld id="{6858C97A-9B5C-D245-8386-9823D0C2B035}" type="slidenum">
              <a:rPr lang="en-US" smtClean="0"/>
              <a:pPr/>
              <a:t>‹#›</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401" y="229659"/>
            <a:ext cx="3514961" cy="469588"/>
          </a:xfrm>
          <a:prstGeom prst="rect">
            <a:avLst/>
          </a:prstGeom>
        </p:spPr>
      </p:pic>
    </p:spTree>
    <p:extLst>
      <p:ext uri="{BB962C8B-B14F-4D97-AF65-F5344CB8AC3E}">
        <p14:creationId xmlns:p14="http://schemas.microsoft.com/office/powerpoint/2010/main" val="12949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2078"/>
            <a:ext cx="10972800" cy="68040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249680"/>
            <a:ext cx="10972800" cy="4897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51601"/>
            <a:ext cx="2844800" cy="290195"/>
          </a:xfrm>
          <a:prstGeom prst="rect">
            <a:avLst/>
          </a:prstGeom>
        </p:spPr>
        <p:txBody>
          <a:bodyPr vert="horz" lIns="91440" tIns="45720" rIns="91440" bIns="45720" rtlCol="0" anchor="ctr"/>
          <a:lstStyle>
            <a:lvl1pPr algn="l">
              <a:defRPr sz="1200">
                <a:solidFill>
                  <a:schemeClr val="bg1"/>
                </a:solidFill>
              </a:defRPr>
            </a:lvl1pPr>
          </a:lstStyle>
          <a:p>
            <a:fld id="{EC5BEB16-F575-6A4A-9EC0-D697A32DDD2C}" type="datetime1">
              <a:rPr lang="en-US" smtClean="0"/>
              <a:t>5/27/2020</a:t>
            </a:fld>
            <a:endParaRPr lang="en-US" dirty="0"/>
          </a:p>
        </p:txBody>
      </p:sp>
      <p:sp>
        <p:nvSpPr>
          <p:cNvPr id="5" name="Footer Placeholder 4"/>
          <p:cNvSpPr>
            <a:spLocks noGrp="1"/>
          </p:cNvSpPr>
          <p:nvPr>
            <p:ph type="ftr" sz="quarter" idx="3"/>
          </p:nvPr>
        </p:nvSpPr>
        <p:spPr>
          <a:xfrm>
            <a:off x="4165600" y="6451601"/>
            <a:ext cx="3860800" cy="290195"/>
          </a:xfrm>
          <a:prstGeom prst="rect">
            <a:avLst/>
          </a:prstGeom>
        </p:spPr>
        <p:txBody>
          <a:bodyPr vert="horz" lIns="91440" tIns="45720" rIns="91440" bIns="45720" rtlCol="0" anchor="ctr"/>
          <a:lstStyle>
            <a:lvl1pPr algn="ctr">
              <a:defRPr sz="1200">
                <a:solidFill>
                  <a:srgbClr val="FFFFFF"/>
                </a:solidFill>
              </a:defRPr>
            </a:lvl1pPr>
          </a:lstStyle>
          <a:p>
            <a:r>
              <a:rPr lang="en-US"/>
              <a:t>www.AgileFleet.com  |  408-213-9555 </a:t>
            </a:r>
            <a:endParaRPr lang="en-US" dirty="0"/>
          </a:p>
        </p:txBody>
      </p:sp>
      <p:sp>
        <p:nvSpPr>
          <p:cNvPr id="6" name="Slide Number Placeholder 5"/>
          <p:cNvSpPr>
            <a:spLocks noGrp="1"/>
          </p:cNvSpPr>
          <p:nvPr>
            <p:ph type="sldNum" sz="quarter" idx="4"/>
          </p:nvPr>
        </p:nvSpPr>
        <p:spPr>
          <a:xfrm>
            <a:off x="8737600" y="6451601"/>
            <a:ext cx="2844800" cy="290195"/>
          </a:xfrm>
          <a:prstGeom prst="rect">
            <a:avLst/>
          </a:prstGeom>
        </p:spPr>
        <p:txBody>
          <a:bodyPr vert="horz" lIns="91440" tIns="45720" rIns="91440" bIns="45720" rtlCol="0" anchor="ctr"/>
          <a:lstStyle>
            <a:lvl1pPr algn="r">
              <a:defRPr sz="1200">
                <a:solidFill>
                  <a:srgbClr val="FFFFFF"/>
                </a:solidFill>
              </a:defRPr>
            </a:lvl1pPr>
          </a:lstStyle>
          <a:p>
            <a:fld id="{6858C97A-9B5C-D245-8386-9823D0C2B035}" type="slidenum">
              <a:rPr lang="en-US" smtClean="0"/>
              <a:pPr/>
              <a:t>‹#›</a:t>
            </a:fld>
            <a:endParaRPr lang="en-US"/>
          </a:p>
        </p:txBody>
      </p:sp>
    </p:spTree>
    <p:extLst>
      <p:ext uri="{BB962C8B-B14F-4D97-AF65-F5344CB8AC3E}">
        <p14:creationId xmlns:p14="http://schemas.microsoft.com/office/powerpoint/2010/main" val="18826471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678" r:id="rId14"/>
    <p:sldLayoutId id="2147483679" r:id="rId15"/>
    <p:sldLayoutId id="2147483688" r:id="rId16"/>
  </p:sldLayoutIdLst>
  <p:hf sldNum="0" hdr="0" dt="0"/>
  <p:txStyles>
    <p:titleStyle>
      <a:lvl1pPr algn="l" defTabSz="457200" rtl="0" eaLnBrk="1" latinLnBrk="0" hangingPunct="1">
        <a:spcBef>
          <a:spcPct val="0"/>
        </a:spcBef>
        <a:buNone/>
        <a:defRPr sz="2800" b="1" kern="1200" cap="all">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2078"/>
            <a:ext cx="10972800" cy="68040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249680"/>
            <a:ext cx="10972800" cy="4897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451601"/>
            <a:ext cx="2844800" cy="290195"/>
          </a:xfrm>
          <a:prstGeom prst="rect">
            <a:avLst/>
          </a:prstGeom>
        </p:spPr>
        <p:txBody>
          <a:bodyPr vert="horz" lIns="91440" tIns="45720" rIns="91440" bIns="45720" rtlCol="0" anchor="ctr"/>
          <a:lstStyle>
            <a:lvl1pPr algn="l">
              <a:defRPr sz="1200">
                <a:solidFill>
                  <a:schemeClr val="bg1"/>
                </a:solidFill>
              </a:defRPr>
            </a:lvl1pPr>
          </a:lstStyle>
          <a:p>
            <a:fld id="{0614A6AC-097D-2640-8EE1-9CAD9B152543}" type="datetimeFigureOut">
              <a:rPr lang="en-US" smtClean="0">
                <a:solidFill>
                  <a:prstClr val="white"/>
                </a:solidFill>
              </a:rPr>
              <a:pPr/>
              <a:t>5/27/2020</a:t>
            </a:fld>
            <a:endParaRPr lang="en-US" dirty="0">
              <a:solidFill>
                <a:prstClr val="white"/>
              </a:solidFill>
            </a:endParaRPr>
          </a:p>
        </p:txBody>
      </p:sp>
      <p:sp>
        <p:nvSpPr>
          <p:cNvPr id="5" name="Footer Placeholder 4"/>
          <p:cNvSpPr>
            <a:spLocks noGrp="1"/>
          </p:cNvSpPr>
          <p:nvPr>
            <p:ph type="ftr" sz="quarter" idx="3"/>
          </p:nvPr>
        </p:nvSpPr>
        <p:spPr>
          <a:xfrm>
            <a:off x="4165600" y="6451601"/>
            <a:ext cx="3860800" cy="29019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8737600" y="6451601"/>
            <a:ext cx="2844800" cy="290195"/>
          </a:xfrm>
          <a:prstGeom prst="rect">
            <a:avLst/>
          </a:prstGeom>
        </p:spPr>
        <p:txBody>
          <a:bodyPr vert="horz" lIns="91440" tIns="45720" rIns="91440" bIns="45720" rtlCol="0" anchor="ctr"/>
          <a:lstStyle>
            <a:lvl1pPr algn="r">
              <a:defRPr sz="1200">
                <a:solidFill>
                  <a:srgbClr val="FFFFFF"/>
                </a:solidFill>
              </a:defRPr>
            </a:lvl1pPr>
          </a:lstStyle>
          <a:p>
            <a:fld id="{6858C97A-9B5C-D245-8386-9823D0C2B035}" type="slidenum">
              <a:rPr lang="en-US" smtClean="0"/>
              <a:pPr/>
              <a:t>‹#›</a:t>
            </a:fld>
            <a:endParaRPr lang="en-US"/>
          </a:p>
        </p:txBody>
      </p:sp>
    </p:spTree>
    <p:extLst>
      <p:ext uri="{BB962C8B-B14F-4D97-AF65-F5344CB8AC3E}">
        <p14:creationId xmlns:p14="http://schemas.microsoft.com/office/powerpoint/2010/main" val="114026367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457200" rtl="0" eaLnBrk="1" latinLnBrk="0" hangingPunct="1">
        <a:spcBef>
          <a:spcPct val="0"/>
        </a:spcBef>
        <a:buNone/>
        <a:defRPr sz="3200" b="1" kern="1200" cap="all">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https://cdn2.hubspot.net/hub/437692/hubfs/Staff_photos/phelps108.jpg?t=1498571307861&amp;width=108&amp;name=phelps108.jpg" TargetMode="Externa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www.osha.gov/Publications/OSHA3990.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2836" y="2054687"/>
            <a:ext cx="10879792" cy="1470025"/>
          </a:xfrm>
        </p:spPr>
        <p:txBody>
          <a:bodyPr/>
          <a:lstStyle/>
          <a:p>
            <a:pPr algn="r"/>
            <a:r>
              <a:rPr lang="en-US" sz="2800" b="0" dirty="0">
                <a:latin typeface="Franklin Gothic Demi Cond" panose="020B0706030402020204" pitchFamily="34" charset="0"/>
              </a:rPr>
              <a:t>FleetCommander town hall</a:t>
            </a:r>
            <a:br>
              <a:rPr lang="en-US" sz="2800" b="0" dirty="0">
                <a:latin typeface="Franklin Gothic Demi Cond" panose="020B0706030402020204" pitchFamily="34" charset="0"/>
              </a:rPr>
            </a:br>
            <a:r>
              <a:rPr lang="en-US" sz="2800" b="0" dirty="0">
                <a:latin typeface="Franklin Gothic Demi Cond" panose="020B0706030402020204" pitchFamily="34" charset="0"/>
              </a:rPr>
              <a:t>tips for Operating and re-opening your motor pool</a:t>
            </a:r>
            <a:br>
              <a:rPr lang="en-US" sz="2800" b="0" dirty="0">
                <a:latin typeface="Franklin Gothic Demi Cond" panose="020B0706030402020204" pitchFamily="34" charset="0"/>
              </a:rPr>
            </a:br>
            <a:r>
              <a:rPr lang="en-US" sz="2000" b="0" dirty="0">
                <a:latin typeface="Franklin Gothic Demi Cond" panose="020B0706030402020204" pitchFamily="34" charset="0"/>
              </a:rPr>
              <a:t>May 27, 2020</a:t>
            </a:r>
            <a:endParaRPr lang="en-US" sz="1050" b="0" dirty="0">
              <a:latin typeface="Franklin Gothic Demi Cond" panose="020B07060304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672" y="122429"/>
            <a:ext cx="5607175" cy="998801"/>
          </a:xfrm>
          <a:prstGeom prst="rect">
            <a:avLst/>
          </a:prstGeom>
        </p:spPr>
      </p:pic>
    </p:spTree>
    <p:extLst>
      <p:ext uri="{BB962C8B-B14F-4D97-AF65-F5344CB8AC3E}">
        <p14:creationId xmlns:p14="http://schemas.microsoft.com/office/powerpoint/2010/main" val="3624444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5" name="Picture 4" descr="A picture containing monitor, clock, meter, screen&#10;&#10;Description automatically generated">
            <a:extLst>
              <a:ext uri="{FF2B5EF4-FFF2-40B4-BE49-F238E27FC236}">
                <a16:creationId xmlns:a16="http://schemas.microsoft.com/office/drawing/2014/main" id="{AADE84E4-D7BA-4AB3-8B60-AE7BA3EC8EE8}"/>
              </a:ext>
            </a:extLst>
          </p:cNvPr>
          <p:cNvPicPr>
            <a:picLocks noChangeAspect="1"/>
          </p:cNvPicPr>
          <p:nvPr/>
        </p:nvPicPr>
        <p:blipFill>
          <a:blip r:embed="rId2"/>
          <a:stretch>
            <a:fillRect/>
          </a:stretch>
        </p:blipFill>
        <p:spPr>
          <a:xfrm>
            <a:off x="2442905" y="2540074"/>
            <a:ext cx="7306190" cy="1395758"/>
          </a:xfrm>
          <a:prstGeom prst="rect">
            <a:avLst/>
          </a:prstGeom>
        </p:spPr>
      </p:pic>
      <p:cxnSp>
        <p:nvCxnSpPr>
          <p:cNvPr id="6" name="Straight Arrow Connector 5">
            <a:extLst>
              <a:ext uri="{FF2B5EF4-FFF2-40B4-BE49-F238E27FC236}">
                <a16:creationId xmlns:a16="http://schemas.microsoft.com/office/drawing/2014/main" id="{E978A7C8-0191-4487-8FBB-4898C8F4A4FF}"/>
              </a:ext>
            </a:extLst>
          </p:cNvPr>
          <p:cNvCxnSpPr>
            <a:cxnSpLocks/>
          </p:cNvCxnSpPr>
          <p:nvPr/>
        </p:nvCxnSpPr>
        <p:spPr>
          <a:xfrm flipH="1">
            <a:off x="3507971" y="2660073"/>
            <a:ext cx="2410691" cy="665018"/>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518410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5" name="Picture 4" descr="A screenshot of a cell phone&#10;&#10;Description automatically generated">
            <a:extLst>
              <a:ext uri="{FF2B5EF4-FFF2-40B4-BE49-F238E27FC236}">
                <a16:creationId xmlns:a16="http://schemas.microsoft.com/office/drawing/2014/main" id="{08C1E344-175B-40E2-A8CD-2CAB50B6F78D}"/>
              </a:ext>
            </a:extLst>
          </p:cNvPr>
          <p:cNvPicPr>
            <a:picLocks noChangeAspect="1"/>
          </p:cNvPicPr>
          <p:nvPr/>
        </p:nvPicPr>
        <p:blipFill>
          <a:blip r:embed="rId2"/>
          <a:stretch>
            <a:fillRect/>
          </a:stretch>
        </p:blipFill>
        <p:spPr>
          <a:xfrm>
            <a:off x="4257675" y="1752600"/>
            <a:ext cx="3676650" cy="3352800"/>
          </a:xfrm>
          <a:prstGeom prst="rect">
            <a:avLst/>
          </a:prstGeom>
        </p:spPr>
      </p:pic>
      <p:cxnSp>
        <p:nvCxnSpPr>
          <p:cNvPr id="6" name="Straight Arrow Connector 5">
            <a:extLst>
              <a:ext uri="{FF2B5EF4-FFF2-40B4-BE49-F238E27FC236}">
                <a16:creationId xmlns:a16="http://schemas.microsoft.com/office/drawing/2014/main" id="{389E956D-B04C-425F-A85C-E0A5F7337338}"/>
              </a:ext>
            </a:extLst>
          </p:cNvPr>
          <p:cNvCxnSpPr>
            <a:cxnSpLocks/>
          </p:cNvCxnSpPr>
          <p:nvPr/>
        </p:nvCxnSpPr>
        <p:spPr>
          <a:xfrm>
            <a:off x="1058487" y="4305993"/>
            <a:ext cx="3316777"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4577BE9-1887-45A1-9BD2-D8BD016709CE}"/>
              </a:ext>
            </a:extLst>
          </p:cNvPr>
          <p:cNvCxnSpPr>
            <a:cxnSpLocks/>
          </p:cNvCxnSpPr>
          <p:nvPr/>
        </p:nvCxnSpPr>
        <p:spPr>
          <a:xfrm flipV="1">
            <a:off x="4572000" y="2288541"/>
            <a:ext cx="2585258" cy="1374485"/>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20609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5" name="Picture 4" descr="A screenshot of a cell phone&#10;&#10;Description automatically generated">
            <a:extLst>
              <a:ext uri="{FF2B5EF4-FFF2-40B4-BE49-F238E27FC236}">
                <a16:creationId xmlns:a16="http://schemas.microsoft.com/office/drawing/2014/main" id="{E75FBA5E-2533-43EC-A256-8BCE778B46EC}"/>
              </a:ext>
            </a:extLst>
          </p:cNvPr>
          <p:cNvPicPr>
            <a:picLocks noChangeAspect="1"/>
          </p:cNvPicPr>
          <p:nvPr/>
        </p:nvPicPr>
        <p:blipFill>
          <a:blip r:embed="rId2"/>
          <a:stretch>
            <a:fillRect/>
          </a:stretch>
        </p:blipFill>
        <p:spPr>
          <a:xfrm>
            <a:off x="4257675" y="1752600"/>
            <a:ext cx="3676650" cy="3352800"/>
          </a:xfrm>
          <a:prstGeom prst="rect">
            <a:avLst/>
          </a:prstGeom>
        </p:spPr>
      </p:pic>
      <p:cxnSp>
        <p:nvCxnSpPr>
          <p:cNvPr id="6" name="Straight Arrow Connector 5">
            <a:extLst>
              <a:ext uri="{FF2B5EF4-FFF2-40B4-BE49-F238E27FC236}">
                <a16:creationId xmlns:a16="http://schemas.microsoft.com/office/drawing/2014/main" id="{7944D8BF-2957-4E46-BF83-BE5078B2A580}"/>
              </a:ext>
            </a:extLst>
          </p:cNvPr>
          <p:cNvCxnSpPr>
            <a:cxnSpLocks/>
          </p:cNvCxnSpPr>
          <p:nvPr/>
        </p:nvCxnSpPr>
        <p:spPr>
          <a:xfrm flipV="1">
            <a:off x="4572000" y="2288541"/>
            <a:ext cx="2585258" cy="1374485"/>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16599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5" name="Picture 4" descr="A picture containing monitor, screenshot, screen, sitting&#10;&#10;Description automatically generated">
            <a:extLst>
              <a:ext uri="{FF2B5EF4-FFF2-40B4-BE49-F238E27FC236}">
                <a16:creationId xmlns:a16="http://schemas.microsoft.com/office/drawing/2014/main" id="{AA4765F5-18CC-4929-AFCB-501FAA8A61D8}"/>
              </a:ext>
            </a:extLst>
          </p:cNvPr>
          <p:cNvPicPr>
            <a:picLocks noChangeAspect="1"/>
          </p:cNvPicPr>
          <p:nvPr/>
        </p:nvPicPr>
        <p:blipFill>
          <a:blip r:embed="rId2"/>
          <a:stretch>
            <a:fillRect/>
          </a:stretch>
        </p:blipFill>
        <p:spPr>
          <a:xfrm>
            <a:off x="0" y="7562"/>
            <a:ext cx="12189843" cy="6850438"/>
          </a:xfrm>
          <a:prstGeom prst="rect">
            <a:avLst/>
          </a:prstGeom>
        </p:spPr>
      </p:pic>
      <p:cxnSp>
        <p:nvCxnSpPr>
          <p:cNvPr id="6" name="Straight Arrow Connector 5">
            <a:extLst>
              <a:ext uri="{FF2B5EF4-FFF2-40B4-BE49-F238E27FC236}">
                <a16:creationId xmlns:a16="http://schemas.microsoft.com/office/drawing/2014/main" id="{D7F4DFD5-1108-4D7F-B922-1BA3961E704B}"/>
              </a:ext>
            </a:extLst>
          </p:cNvPr>
          <p:cNvCxnSpPr>
            <a:cxnSpLocks/>
          </p:cNvCxnSpPr>
          <p:nvPr/>
        </p:nvCxnSpPr>
        <p:spPr>
          <a:xfrm>
            <a:off x="4297680" y="5341476"/>
            <a:ext cx="1490748" cy="1255222"/>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79183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AAA02-0515-4AD2-B513-00E319D54867}"/>
              </a:ext>
            </a:extLst>
          </p:cNvPr>
          <p:cNvSpPr>
            <a:spLocks noGrp="1"/>
          </p:cNvSpPr>
          <p:nvPr>
            <p:ph type="title"/>
          </p:nvPr>
        </p:nvSpPr>
        <p:spPr>
          <a:xfrm>
            <a:off x="3573518" y="2276508"/>
            <a:ext cx="7948175" cy="1021556"/>
          </a:xfrm>
        </p:spPr>
        <p:txBody>
          <a:bodyPr/>
          <a:lstStyle/>
          <a:p>
            <a:pPr algn="r"/>
            <a:r>
              <a:rPr lang="en-US" dirty="0"/>
              <a:t>Where are we now?</a:t>
            </a:r>
            <a:endParaRPr lang="en-US" sz="3000" dirty="0"/>
          </a:p>
        </p:txBody>
      </p:sp>
      <p:sp>
        <p:nvSpPr>
          <p:cNvPr id="4" name="Footer Placeholder 3">
            <a:extLst>
              <a:ext uri="{FF2B5EF4-FFF2-40B4-BE49-F238E27FC236}">
                <a16:creationId xmlns:a16="http://schemas.microsoft.com/office/drawing/2014/main" id="{AAEEBA7B-FB2E-428F-9201-ED411EEDA76A}"/>
              </a:ext>
            </a:extLst>
          </p:cNvPr>
          <p:cNvSpPr>
            <a:spLocks noGrp="1"/>
          </p:cNvSpPr>
          <p:nvPr>
            <p:ph type="ftr" sz="quarter" idx="11"/>
          </p:nvPr>
        </p:nvSpPr>
        <p:spPr/>
        <p:txBody>
          <a:bodyPr/>
          <a:lstStyle/>
          <a:p>
            <a:r>
              <a:rPr lang="en-US"/>
              <a:t>www.AgileFleet.com  |  408-213-9555 </a:t>
            </a:r>
          </a:p>
        </p:txBody>
      </p:sp>
    </p:spTree>
    <p:extLst>
      <p:ext uri="{BB962C8B-B14F-4D97-AF65-F5344CB8AC3E}">
        <p14:creationId xmlns:p14="http://schemas.microsoft.com/office/powerpoint/2010/main" val="209615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 now?</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599" y="1249573"/>
            <a:ext cx="10396451" cy="4725714"/>
          </a:xfrm>
        </p:spPr>
        <p:txBody>
          <a:bodyPr>
            <a:normAutofit/>
          </a:bodyPr>
          <a:lstStyle/>
          <a:p>
            <a:pPr lvl="1">
              <a:buFont typeface="Arial" panose="020B0604020202020204" pitchFamily="34" charset="0"/>
              <a:buChar char="•"/>
            </a:pPr>
            <a:r>
              <a:rPr lang="en-US" sz="2800" dirty="0"/>
              <a:t>No vaccine for Covid-19</a:t>
            </a:r>
          </a:p>
          <a:p>
            <a:pPr lvl="1">
              <a:buFont typeface="Arial" panose="020B0604020202020204" pitchFamily="34" charset="0"/>
              <a:buChar char="•"/>
            </a:pPr>
            <a:r>
              <a:rPr lang="en-US" sz="2800" dirty="0"/>
              <a:t>No widespread, intensive testing for Covid-19</a:t>
            </a:r>
          </a:p>
          <a:p>
            <a:pPr lvl="1">
              <a:buFont typeface="Arial" panose="020B0604020202020204" pitchFamily="34" charset="0"/>
              <a:buChar char="•"/>
            </a:pPr>
            <a:r>
              <a:rPr lang="en-US" sz="2800" dirty="0"/>
              <a:t>Can’t count on shared responsibility amongst users</a:t>
            </a:r>
          </a:p>
          <a:p>
            <a:pPr lvl="1">
              <a:buFont typeface="Arial" panose="020B0604020202020204" pitchFamily="34" charset="0"/>
              <a:buChar char="•"/>
            </a:pPr>
            <a:r>
              <a:rPr lang="en-US" sz="2800" dirty="0"/>
              <a:t>Therefore, your users need to trust that you’re doing everything you can to protect them</a:t>
            </a:r>
          </a:p>
          <a:p>
            <a:pPr lvl="1">
              <a:buFont typeface="Arial" panose="020B0604020202020204" pitchFamily="34" charset="0"/>
              <a:buChar char="•"/>
            </a:pPr>
            <a:r>
              <a:rPr lang="en-US" sz="2800" dirty="0"/>
              <a:t>Hopefully, low usage at first will allow you to acclimate to the situation</a:t>
            </a:r>
          </a:p>
        </p:txBody>
      </p:sp>
    </p:spTree>
    <p:extLst>
      <p:ext uri="{BB962C8B-B14F-4D97-AF65-F5344CB8AC3E}">
        <p14:creationId xmlns:p14="http://schemas.microsoft.com/office/powerpoint/2010/main" val="1552849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AAA02-0515-4AD2-B513-00E319D54867}"/>
              </a:ext>
            </a:extLst>
          </p:cNvPr>
          <p:cNvSpPr>
            <a:spLocks noGrp="1"/>
          </p:cNvSpPr>
          <p:nvPr>
            <p:ph type="title"/>
          </p:nvPr>
        </p:nvSpPr>
        <p:spPr>
          <a:xfrm>
            <a:off x="3291840" y="2276508"/>
            <a:ext cx="8229853" cy="1021556"/>
          </a:xfrm>
        </p:spPr>
        <p:txBody>
          <a:bodyPr/>
          <a:lstStyle/>
          <a:p>
            <a:pPr algn="r"/>
            <a:r>
              <a:rPr lang="en-US" dirty="0"/>
              <a:t>Adapting your FleetCommander environment</a:t>
            </a:r>
            <a:endParaRPr lang="en-US" sz="3000" dirty="0"/>
          </a:p>
        </p:txBody>
      </p:sp>
      <p:sp>
        <p:nvSpPr>
          <p:cNvPr id="4" name="Footer Placeholder 3">
            <a:extLst>
              <a:ext uri="{FF2B5EF4-FFF2-40B4-BE49-F238E27FC236}">
                <a16:creationId xmlns:a16="http://schemas.microsoft.com/office/drawing/2014/main" id="{AAEEBA7B-FB2E-428F-9201-ED411EEDA76A}"/>
              </a:ext>
            </a:extLst>
          </p:cNvPr>
          <p:cNvSpPr>
            <a:spLocks noGrp="1"/>
          </p:cNvSpPr>
          <p:nvPr>
            <p:ph type="ftr" sz="quarter" idx="11"/>
          </p:nvPr>
        </p:nvSpPr>
        <p:spPr/>
        <p:txBody>
          <a:bodyPr/>
          <a:lstStyle/>
          <a:p>
            <a:r>
              <a:rPr lang="en-US"/>
              <a:t>www.AgileFleet.com  |  408-213-9555 </a:t>
            </a:r>
          </a:p>
        </p:txBody>
      </p:sp>
    </p:spTree>
    <p:extLst>
      <p:ext uri="{BB962C8B-B14F-4D97-AF65-F5344CB8AC3E}">
        <p14:creationId xmlns:p14="http://schemas.microsoft.com/office/powerpoint/2010/main" val="55201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494940" y="1257701"/>
            <a:ext cx="10322411" cy="4138319"/>
          </a:xfrm>
        </p:spPr>
        <p:txBody>
          <a:bodyPr>
            <a:normAutofit/>
          </a:bodyPr>
          <a:lstStyle/>
          <a:p>
            <a:pPr marL="0" indent="0">
              <a:buNone/>
            </a:pPr>
            <a:r>
              <a:rPr lang="en-US" sz="2800" dirty="0"/>
              <a:t>Optimizing FleetCommander for changing conditions</a:t>
            </a:r>
          </a:p>
          <a:p>
            <a:pPr lvl="1">
              <a:buFont typeface="Arial" panose="020B0604020202020204" pitchFamily="34" charset="0"/>
              <a:buChar char="•"/>
            </a:pPr>
            <a:r>
              <a:rPr lang="en-US" sz="2800" dirty="0"/>
              <a:t>Communicate with your users</a:t>
            </a:r>
          </a:p>
          <a:p>
            <a:pPr lvl="1">
              <a:buFont typeface="Arial" panose="020B0604020202020204" pitchFamily="34" charset="0"/>
              <a:buChar char="•"/>
            </a:pPr>
            <a:r>
              <a:rPr lang="en-US" sz="2800" dirty="0"/>
              <a:t>Disable and/or restrict reservations</a:t>
            </a:r>
          </a:p>
          <a:p>
            <a:pPr lvl="1">
              <a:buFont typeface="Arial" panose="020B0604020202020204" pitchFamily="34" charset="0"/>
              <a:buChar char="•"/>
            </a:pPr>
            <a:r>
              <a:rPr lang="en-US" sz="2800" dirty="0"/>
              <a:t>Key control system changes</a:t>
            </a:r>
          </a:p>
          <a:p>
            <a:pPr lvl="1">
              <a:buFont typeface="Arial" panose="020B0604020202020204" pitchFamily="34" charset="0"/>
              <a:buChar char="•"/>
            </a:pPr>
            <a:r>
              <a:rPr lang="en-US" sz="2800" dirty="0"/>
              <a:t>Add GPSI alerts and reports</a:t>
            </a:r>
          </a:p>
          <a:p>
            <a:pPr lvl="1">
              <a:buFont typeface="Arial" panose="020B0604020202020204" pitchFamily="34" charset="0"/>
              <a:buChar char="•"/>
            </a:pPr>
            <a:r>
              <a:rPr lang="en-US" sz="2800" dirty="0"/>
              <a:t>Enforce cleaning procedures</a:t>
            </a:r>
            <a:endParaRPr lang="en-US" sz="2200" dirty="0"/>
          </a:p>
        </p:txBody>
      </p:sp>
    </p:spTree>
    <p:extLst>
      <p:ext uri="{BB962C8B-B14F-4D97-AF65-F5344CB8AC3E}">
        <p14:creationId xmlns:p14="http://schemas.microsoft.com/office/powerpoint/2010/main" val="95518970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C8CF-AD00-4C76-ABD6-23250C13B92B}"/>
              </a:ext>
            </a:extLst>
          </p:cNvPr>
          <p:cNvSpPr>
            <a:spLocks noGrp="1"/>
          </p:cNvSpPr>
          <p:nvPr>
            <p:ph type="title"/>
          </p:nvPr>
        </p:nvSpPr>
        <p:spPr/>
        <p:txBody>
          <a:bodyPr/>
          <a:lstStyle/>
          <a:p>
            <a:r>
              <a:rPr lang="en-US" dirty="0"/>
              <a:t>Operating and Re-Opening</a:t>
            </a:r>
          </a:p>
        </p:txBody>
      </p:sp>
      <p:sp>
        <p:nvSpPr>
          <p:cNvPr id="4" name="Footer Placeholder 3">
            <a:extLst>
              <a:ext uri="{FF2B5EF4-FFF2-40B4-BE49-F238E27FC236}">
                <a16:creationId xmlns:a16="http://schemas.microsoft.com/office/drawing/2014/main" id="{C8770F30-D161-447E-A0DF-5655C05825EB}"/>
              </a:ext>
            </a:extLst>
          </p:cNvPr>
          <p:cNvSpPr>
            <a:spLocks noGrp="1"/>
          </p:cNvSpPr>
          <p:nvPr>
            <p:ph type="ftr" sz="quarter" idx="11"/>
          </p:nvPr>
        </p:nvSpPr>
        <p:spPr/>
        <p:txBody>
          <a:bodyPr/>
          <a:lstStyle/>
          <a:p>
            <a:r>
              <a:rPr lang="en-US"/>
              <a:t>www.AgileFleet.com  |  408-213-9555 </a:t>
            </a:r>
          </a:p>
        </p:txBody>
      </p:sp>
      <p:sp>
        <p:nvSpPr>
          <p:cNvPr id="5" name="Rectangle 2">
            <a:extLst>
              <a:ext uri="{FF2B5EF4-FFF2-40B4-BE49-F238E27FC236}">
                <a16:creationId xmlns:a16="http://schemas.microsoft.com/office/drawing/2014/main" id="{B3713DF8-A5FD-46A6-9C9A-49125F176BC8}"/>
              </a:ext>
            </a:extLst>
          </p:cNvPr>
          <p:cNvSpPr txBox="1">
            <a:spLocks noChangeArrowheads="1"/>
          </p:cNvSpPr>
          <p:nvPr/>
        </p:nvSpPr>
        <p:spPr>
          <a:xfrm>
            <a:off x="2700745" y="2324100"/>
            <a:ext cx="6790509" cy="2209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cap="all">
                <a:solidFill>
                  <a:schemeClr val="tx1"/>
                </a:solidFill>
                <a:latin typeface="+mj-lt"/>
                <a:ea typeface="Eurostile LT ExtendedTwo" charset="0"/>
                <a:cs typeface="Eurostile LT ExtendedTwo" charset="0"/>
              </a:defRPr>
            </a:lvl1pPr>
          </a:lstStyle>
          <a:p>
            <a:pPr algn="ctr"/>
            <a:r>
              <a:rPr lang="en-US" sz="3200" b="0" cap="none" dirty="0">
                <a:solidFill>
                  <a:srgbClr val="006699"/>
                </a:solidFill>
                <a:latin typeface="Verdana" pitchFamily="34" charset="0"/>
              </a:rPr>
              <a:t>Communication with Users</a:t>
            </a:r>
          </a:p>
        </p:txBody>
      </p:sp>
    </p:spTree>
    <p:extLst>
      <p:ext uri="{BB962C8B-B14F-4D97-AF65-F5344CB8AC3E}">
        <p14:creationId xmlns:p14="http://schemas.microsoft.com/office/powerpoint/2010/main" val="4051922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9D7E881-23E6-477A-B75E-C36B5B030525}"/>
              </a:ext>
            </a:extLst>
          </p:cNvPr>
          <p:cNvPicPr>
            <a:picLocks noChangeAspect="1"/>
          </p:cNvPicPr>
          <p:nvPr/>
        </p:nvPicPr>
        <p:blipFill rotWithShape="1">
          <a:blip r:embed="rId3"/>
          <a:srcRect l="10197" r="18073"/>
          <a:stretch/>
        </p:blipFill>
        <p:spPr>
          <a:xfrm>
            <a:off x="4469472" y="1291822"/>
            <a:ext cx="7113856" cy="5005222"/>
          </a:xfrm>
          <a:prstGeom prst="rect">
            <a:avLst/>
          </a:prstGeom>
        </p:spPr>
      </p:pic>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165253" y="1533883"/>
            <a:ext cx="3595860" cy="1720984"/>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Login page</a:t>
            </a:r>
          </a:p>
          <a:p>
            <a:pPr marL="342900"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Welcome text</a:t>
            </a:r>
          </a:p>
          <a:p>
            <a:pPr marL="342900"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Header and/or footer text for all main website pages</a:t>
            </a:r>
          </a:p>
        </p:txBody>
      </p:sp>
      <p:sp>
        <p:nvSpPr>
          <p:cNvPr id="6" name="TextBox 5">
            <a:extLst>
              <a:ext uri="{FF2B5EF4-FFF2-40B4-BE49-F238E27FC236}">
                <a16:creationId xmlns:a16="http://schemas.microsoft.com/office/drawing/2014/main" id="{D13C740C-C284-4D15-9C49-EF20CB5401A7}"/>
              </a:ext>
            </a:extLst>
          </p:cNvPr>
          <p:cNvSpPr txBox="1"/>
          <p:nvPr/>
        </p:nvSpPr>
        <p:spPr>
          <a:xfrm>
            <a:off x="598909"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Update Layouts: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Communication with users</a:t>
            </a:r>
          </a:p>
        </p:txBody>
      </p:sp>
    </p:spTree>
    <p:extLst>
      <p:ext uri="{BB962C8B-B14F-4D97-AF65-F5344CB8AC3E}">
        <p14:creationId xmlns:p14="http://schemas.microsoft.com/office/powerpoint/2010/main" val="5554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599" y="1249573"/>
            <a:ext cx="8315325" cy="4718965"/>
          </a:xfrm>
        </p:spPr>
        <p:txBody>
          <a:bodyPr>
            <a:normAutofit fontScale="92500" lnSpcReduction="10000"/>
          </a:bodyPr>
          <a:lstStyle/>
          <a:p>
            <a:pPr marL="0" indent="0">
              <a:buNone/>
            </a:pPr>
            <a:r>
              <a:rPr lang="en-US" sz="3200" dirty="0"/>
              <a:t>Agenda</a:t>
            </a:r>
          </a:p>
          <a:p>
            <a:pPr lvl="1">
              <a:buFont typeface="Arial" panose="020B0604020202020204" pitchFamily="34" charset="0"/>
              <a:buChar char="•"/>
            </a:pPr>
            <a:r>
              <a:rPr lang="en-US" sz="3200" dirty="0"/>
              <a:t>Introductions</a:t>
            </a:r>
          </a:p>
          <a:p>
            <a:pPr lvl="1">
              <a:buFont typeface="Arial" panose="020B0604020202020204" pitchFamily="34" charset="0"/>
              <a:buChar char="•"/>
            </a:pPr>
            <a:r>
              <a:rPr lang="en-US" sz="3200" dirty="0"/>
              <a:t>Guidance for this Zoom meeting</a:t>
            </a:r>
          </a:p>
          <a:p>
            <a:pPr lvl="1">
              <a:buFont typeface="Arial" panose="020B0604020202020204" pitchFamily="34" charset="0"/>
              <a:buChar char="•"/>
            </a:pPr>
            <a:r>
              <a:rPr lang="en-US" sz="3200" dirty="0"/>
              <a:t>Where are we now with respect to Covid-19?</a:t>
            </a:r>
          </a:p>
          <a:p>
            <a:pPr lvl="1">
              <a:buFont typeface="Arial" panose="020B0604020202020204" pitchFamily="34" charset="0"/>
              <a:buChar char="•"/>
            </a:pPr>
            <a:r>
              <a:rPr lang="en-US" sz="3200" dirty="0"/>
              <a:t>FleetCommander settings</a:t>
            </a:r>
          </a:p>
          <a:p>
            <a:pPr lvl="1">
              <a:buFont typeface="Arial" panose="020B0604020202020204" pitchFamily="34" charset="0"/>
              <a:buChar char="•"/>
            </a:pPr>
            <a:r>
              <a:rPr lang="en-US" sz="3200" dirty="0"/>
              <a:t>NAFA Communities</a:t>
            </a:r>
          </a:p>
          <a:p>
            <a:pPr lvl="1">
              <a:buFont typeface="Arial" panose="020B0604020202020204" pitchFamily="34" charset="0"/>
              <a:buChar char="•"/>
            </a:pPr>
            <a:r>
              <a:rPr lang="en-US" sz="3200" dirty="0"/>
              <a:t>Rental Car Agencies</a:t>
            </a:r>
          </a:p>
          <a:p>
            <a:pPr lvl="1">
              <a:buFont typeface="Arial" panose="020B0604020202020204" pitchFamily="34" charset="0"/>
              <a:buChar char="•"/>
            </a:pPr>
            <a:r>
              <a:rPr lang="en-US" sz="3200" dirty="0"/>
              <a:t>Publications</a:t>
            </a:r>
            <a:endParaRPr lang="en-US" sz="2200" dirty="0"/>
          </a:p>
          <a:p>
            <a:pPr lvl="1">
              <a:buFont typeface="Arial" panose="020B0604020202020204" pitchFamily="34" charset="0"/>
              <a:buChar char="•"/>
            </a:pPr>
            <a:r>
              <a:rPr lang="en-US" sz="3200" dirty="0"/>
              <a:t>Open forum</a:t>
            </a:r>
          </a:p>
        </p:txBody>
      </p:sp>
    </p:spTree>
    <p:extLst>
      <p:ext uri="{BB962C8B-B14F-4D97-AF65-F5344CB8AC3E}">
        <p14:creationId xmlns:p14="http://schemas.microsoft.com/office/powerpoint/2010/main" val="157894360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10405" y="1691190"/>
            <a:ext cx="4485395" cy="2288447"/>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Make Reservations help text</a:t>
            </a:r>
          </a:p>
          <a:p>
            <a:pPr marL="1257300" lvl="2" indent="-342900">
              <a:lnSpc>
                <a:spcPct val="107000"/>
              </a:lnSpc>
              <a:spcAft>
                <a:spcPts val="800"/>
              </a:spcAft>
              <a:buFont typeface="Wingdings" panose="05000000000000000000" pitchFamily="2" charset="2"/>
              <a:buChar char="Ø"/>
            </a:pPr>
            <a:r>
              <a:rPr lang="en-US" sz="2200" dirty="0">
                <a:cs typeface="Times New Roman" panose="02020603050405020304" pitchFamily="18" charset="0"/>
              </a:rPr>
              <a:t>Request page</a:t>
            </a:r>
          </a:p>
          <a:p>
            <a:pPr marL="1257300" lvl="2" indent="-342900">
              <a:lnSpc>
                <a:spcPct val="107000"/>
              </a:lnSpc>
              <a:spcAft>
                <a:spcPts val="800"/>
              </a:spcAft>
              <a:buFont typeface="Wingdings" panose="05000000000000000000" pitchFamily="2" charset="2"/>
              <a:buChar char="Ø"/>
            </a:pPr>
            <a:r>
              <a:rPr lang="en-US" sz="2200" dirty="0">
                <a:cs typeface="Times New Roman" panose="02020603050405020304" pitchFamily="18" charset="0"/>
              </a:rPr>
              <a:t>Usage type</a:t>
            </a:r>
          </a:p>
          <a:p>
            <a:pPr marL="1257300" lvl="2" indent="-342900">
              <a:lnSpc>
                <a:spcPct val="107000"/>
              </a:lnSpc>
              <a:spcAft>
                <a:spcPts val="800"/>
              </a:spcAft>
              <a:buFont typeface="Wingdings" panose="05000000000000000000" pitchFamily="2" charset="2"/>
              <a:buChar char="Ø"/>
            </a:pPr>
            <a:r>
              <a:rPr lang="en-US" sz="2200" dirty="0">
                <a:cs typeface="Times New Roman" panose="02020603050405020304" pitchFamily="18" charset="0"/>
              </a:rPr>
              <a:t>Reservation form</a:t>
            </a:r>
          </a:p>
          <a:p>
            <a:pPr marL="1257300" lvl="2" indent="-342900">
              <a:lnSpc>
                <a:spcPct val="107000"/>
              </a:lnSpc>
              <a:spcAft>
                <a:spcPts val="800"/>
              </a:spcAft>
              <a:buFont typeface="Wingdings" panose="05000000000000000000" pitchFamily="2" charset="2"/>
              <a:buChar char="Ø"/>
            </a:pPr>
            <a:r>
              <a:rPr lang="en-US" sz="2200" dirty="0">
                <a:cs typeface="Times New Roman" panose="02020603050405020304" pitchFamily="18" charset="0"/>
              </a:rPr>
              <a:t>Confirmation page</a:t>
            </a:r>
          </a:p>
        </p:txBody>
      </p:sp>
      <p:sp>
        <p:nvSpPr>
          <p:cNvPr id="6" name="TextBox 5">
            <a:extLst>
              <a:ext uri="{FF2B5EF4-FFF2-40B4-BE49-F238E27FC236}">
                <a16:creationId xmlns:a16="http://schemas.microsoft.com/office/drawing/2014/main" id="{D13C740C-C284-4D15-9C49-EF20CB5401A7}"/>
              </a:ext>
            </a:extLst>
          </p:cNvPr>
          <p:cNvSpPr txBox="1"/>
          <p:nvPr/>
        </p:nvSpPr>
        <p:spPr>
          <a:xfrm>
            <a:off x="598909"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Update Layouts: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Communication with users</a:t>
            </a:r>
          </a:p>
        </p:txBody>
      </p:sp>
      <p:pic>
        <p:nvPicPr>
          <p:cNvPr id="4" name="Picture 3">
            <a:extLst>
              <a:ext uri="{FF2B5EF4-FFF2-40B4-BE49-F238E27FC236}">
                <a16:creationId xmlns:a16="http://schemas.microsoft.com/office/drawing/2014/main" id="{FB6355F9-B8C8-4277-9D9E-878BBF4AAC4F}"/>
              </a:ext>
            </a:extLst>
          </p:cNvPr>
          <p:cNvPicPr>
            <a:picLocks noChangeAspect="1"/>
          </p:cNvPicPr>
          <p:nvPr/>
        </p:nvPicPr>
        <p:blipFill>
          <a:blip r:embed="rId3"/>
          <a:stretch>
            <a:fillRect/>
          </a:stretch>
        </p:blipFill>
        <p:spPr>
          <a:xfrm>
            <a:off x="4575687" y="1062048"/>
            <a:ext cx="5866667" cy="2276190"/>
          </a:xfrm>
          <a:prstGeom prst="rect">
            <a:avLst/>
          </a:prstGeom>
        </p:spPr>
      </p:pic>
      <p:pic>
        <p:nvPicPr>
          <p:cNvPr id="5" name="Picture 4">
            <a:extLst>
              <a:ext uri="{FF2B5EF4-FFF2-40B4-BE49-F238E27FC236}">
                <a16:creationId xmlns:a16="http://schemas.microsoft.com/office/drawing/2014/main" id="{78475AB9-70A3-4E7B-9381-5566DB077626}"/>
              </a:ext>
            </a:extLst>
          </p:cNvPr>
          <p:cNvPicPr>
            <a:picLocks noChangeAspect="1"/>
          </p:cNvPicPr>
          <p:nvPr/>
        </p:nvPicPr>
        <p:blipFill>
          <a:blip r:embed="rId4"/>
          <a:stretch>
            <a:fillRect/>
          </a:stretch>
        </p:blipFill>
        <p:spPr>
          <a:xfrm>
            <a:off x="6096000" y="1691190"/>
            <a:ext cx="6095238" cy="4104762"/>
          </a:xfrm>
          <a:prstGeom prst="rect">
            <a:avLst/>
          </a:prstGeom>
        </p:spPr>
      </p:pic>
      <p:pic>
        <p:nvPicPr>
          <p:cNvPr id="7" name="Picture 6">
            <a:extLst>
              <a:ext uri="{FF2B5EF4-FFF2-40B4-BE49-F238E27FC236}">
                <a16:creationId xmlns:a16="http://schemas.microsoft.com/office/drawing/2014/main" id="{DE6E04D8-FD24-4971-B1AD-CC1ED1EB3887}"/>
              </a:ext>
            </a:extLst>
          </p:cNvPr>
          <p:cNvPicPr>
            <a:picLocks noChangeAspect="1"/>
          </p:cNvPicPr>
          <p:nvPr/>
        </p:nvPicPr>
        <p:blipFill>
          <a:blip r:embed="rId5"/>
          <a:stretch>
            <a:fillRect/>
          </a:stretch>
        </p:blipFill>
        <p:spPr>
          <a:xfrm>
            <a:off x="3805397" y="2352983"/>
            <a:ext cx="4299662" cy="3897535"/>
          </a:xfrm>
          <a:prstGeom prst="rect">
            <a:avLst/>
          </a:prstGeom>
        </p:spPr>
      </p:pic>
      <p:pic>
        <p:nvPicPr>
          <p:cNvPr id="8" name="Picture 7">
            <a:extLst>
              <a:ext uri="{FF2B5EF4-FFF2-40B4-BE49-F238E27FC236}">
                <a16:creationId xmlns:a16="http://schemas.microsoft.com/office/drawing/2014/main" id="{AD7194E7-703D-446A-A5EB-32B48F21E6E5}"/>
              </a:ext>
            </a:extLst>
          </p:cNvPr>
          <p:cNvPicPr>
            <a:picLocks noChangeAspect="1"/>
          </p:cNvPicPr>
          <p:nvPr/>
        </p:nvPicPr>
        <p:blipFill>
          <a:blip r:embed="rId6"/>
          <a:stretch>
            <a:fillRect/>
          </a:stretch>
        </p:blipFill>
        <p:spPr>
          <a:xfrm>
            <a:off x="7271979" y="2834409"/>
            <a:ext cx="4549467" cy="3416109"/>
          </a:xfrm>
          <a:prstGeom prst="rect">
            <a:avLst/>
          </a:prstGeom>
        </p:spPr>
      </p:pic>
    </p:spTree>
    <p:extLst>
      <p:ext uri="{BB962C8B-B14F-4D97-AF65-F5344CB8AC3E}">
        <p14:creationId xmlns:p14="http://schemas.microsoft.com/office/powerpoint/2010/main" val="391709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447514" y="1734644"/>
            <a:ext cx="5400836" cy="1256113"/>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Update layout of cancellation emails</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Use Email User Tool or Driver/Requestor Email</a:t>
            </a:r>
          </a:p>
        </p:txBody>
      </p:sp>
      <p:sp>
        <p:nvSpPr>
          <p:cNvPr id="6" name="TextBox 5">
            <a:extLst>
              <a:ext uri="{FF2B5EF4-FFF2-40B4-BE49-F238E27FC236}">
                <a16:creationId xmlns:a16="http://schemas.microsoft.com/office/drawing/2014/main" id="{D13C740C-C284-4D15-9C49-EF20CB5401A7}"/>
              </a:ext>
            </a:extLst>
          </p:cNvPr>
          <p:cNvSpPr txBox="1"/>
          <p:nvPr/>
        </p:nvSpPr>
        <p:spPr>
          <a:xfrm>
            <a:off x="598909"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Emails: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Communication with users</a:t>
            </a:r>
          </a:p>
        </p:txBody>
      </p:sp>
      <p:pic>
        <p:nvPicPr>
          <p:cNvPr id="4" name="Picture 3">
            <a:extLst>
              <a:ext uri="{FF2B5EF4-FFF2-40B4-BE49-F238E27FC236}">
                <a16:creationId xmlns:a16="http://schemas.microsoft.com/office/drawing/2014/main" id="{1B0C5953-6A1B-4559-9E8F-71C9E61F5EE0}"/>
              </a:ext>
            </a:extLst>
          </p:cNvPr>
          <p:cNvPicPr>
            <a:picLocks noChangeAspect="1"/>
          </p:cNvPicPr>
          <p:nvPr/>
        </p:nvPicPr>
        <p:blipFill>
          <a:blip r:embed="rId3"/>
          <a:stretch>
            <a:fillRect/>
          </a:stretch>
        </p:blipFill>
        <p:spPr>
          <a:xfrm>
            <a:off x="663519" y="3504965"/>
            <a:ext cx="5081171" cy="2247574"/>
          </a:xfrm>
          <a:prstGeom prst="rect">
            <a:avLst/>
          </a:prstGeom>
        </p:spPr>
      </p:pic>
      <p:pic>
        <p:nvPicPr>
          <p:cNvPr id="7" name="Picture 6">
            <a:extLst>
              <a:ext uri="{FF2B5EF4-FFF2-40B4-BE49-F238E27FC236}">
                <a16:creationId xmlns:a16="http://schemas.microsoft.com/office/drawing/2014/main" id="{71F27ECF-1EA8-4497-9FF9-5E4956949A85}"/>
              </a:ext>
            </a:extLst>
          </p:cNvPr>
          <p:cNvPicPr>
            <a:picLocks noChangeAspect="1"/>
          </p:cNvPicPr>
          <p:nvPr/>
        </p:nvPicPr>
        <p:blipFill>
          <a:blip r:embed="rId4"/>
          <a:stretch>
            <a:fillRect/>
          </a:stretch>
        </p:blipFill>
        <p:spPr>
          <a:xfrm>
            <a:off x="6754543" y="1062048"/>
            <a:ext cx="5189581" cy="5087207"/>
          </a:xfrm>
          <a:prstGeom prst="rect">
            <a:avLst/>
          </a:prstGeom>
        </p:spPr>
      </p:pic>
    </p:spTree>
    <p:extLst>
      <p:ext uri="{BB962C8B-B14F-4D97-AF65-F5344CB8AC3E}">
        <p14:creationId xmlns:p14="http://schemas.microsoft.com/office/powerpoint/2010/main" val="30178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C8CF-AD00-4C76-ABD6-23250C13B92B}"/>
              </a:ext>
            </a:extLst>
          </p:cNvPr>
          <p:cNvSpPr>
            <a:spLocks noGrp="1"/>
          </p:cNvSpPr>
          <p:nvPr>
            <p:ph type="title"/>
          </p:nvPr>
        </p:nvSpPr>
        <p:spPr/>
        <p:txBody>
          <a:bodyPr/>
          <a:lstStyle/>
          <a:p>
            <a:r>
              <a:rPr lang="en-US" dirty="0"/>
              <a:t>Operating and Re-Opening</a:t>
            </a:r>
          </a:p>
        </p:txBody>
      </p:sp>
      <p:sp>
        <p:nvSpPr>
          <p:cNvPr id="4" name="Footer Placeholder 3">
            <a:extLst>
              <a:ext uri="{FF2B5EF4-FFF2-40B4-BE49-F238E27FC236}">
                <a16:creationId xmlns:a16="http://schemas.microsoft.com/office/drawing/2014/main" id="{C8770F30-D161-447E-A0DF-5655C05825EB}"/>
              </a:ext>
            </a:extLst>
          </p:cNvPr>
          <p:cNvSpPr>
            <a:spLocks noGrp="1"/>
          </p:cNvSpPr>
          <p:nvPr>
            <p:ph type="ftr" sz="quarter" idx="11"/>
          </p:nvPr>
        </p:nvSpPr>
        <p:spPr/>
        <p:txBody>
          <a:bodyPr/>
          <a:lstStyle/>
          <a:p>
            <a:r>
              <a:rPr lang="en-US"/>
              <a:t>www.AgileFleet.com  |  408-213-9555 </a:t>
            </a:r>
          </a:p>
        </p:txBody>
      </p:sp>
      <p:sp>
        <p:nvSpPr>
          <p:cNvPr id="5" name="Rectangle 2">
            <a:extLst>
              <a:ext uri="{FF2B5EF4-FFF2-40B4-BE49-F238E27FC236}">
                <a16:creationId xmlns:a16="http://schemas.microsoft.com/office/drawing/2014/main" id="{B3713DF8-A5FD-46A6-9C9A-49125F176BC8}"/>
              </a:ext>
            </a:extLst>
          </p:cNvPr>
          <p:cNvSpPr txBox="1">
            <a:spLocks noChangeArrowheads="1"/>
          </p:cNvSpPr>
          <p:nvPr/>
        </p:nvSpPr>
        <p:spPr>
          <a:xfrm>
            <a:off x="2375026" y="2324100"/>
            <a:ext cx="7441948" cy="2209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cap="all">
                <a:solidFill>
                  <a:schemeClr val="tx1"/>
                </a:solidFill>
                <a:latin typeface="+mj-lt"/>
                <a:ea typeface="Eurostile LT ExtendedTwo" charset="0"/>
                <a:cs typeface="Eurostile LT ExtendedTwo" charset="0"/>
              </a:defRPr>
            </a:lvl1pPr>
          </a:lstStyle>
          <a:p>
            <a:pPr algn="ctr"/>
            <a:r>
              <a:rPr lang="en-US" sz="3200" b="0" cap="none" dirty="0">
                <a:solidFill>
                  <a:srgbClr val="006699"/>
                </a:solidFill>
                <a:latin typeface="Verdana" pitchFamily="34" charset="0"/>
              </a:rPr>
              <a:t>Disable and Restrict Reservations</a:t>
            </a:r>
          </a:p>
        </p:txBody>
      </p:sp>
    </p:spTree>
    <p:extLst>
      <p:ext uri="{BB962C8B-B14F-4D97-AF65-F5344CB8AC3E}">
        <p14:creationId xmlns:p14="http://schemas.microsoft.com/office/powerpoint/2010/main" val="2359925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447514" y="1734644"/>
            <a:ext cx="4723808" cy="1153521"/>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Add a daily holiday if closures are infrequent or for short periods of time</a:t>
            </a:r>
          </a:p>
        </p:txBody>
      </p:sp>
      <p:sp>
        <p:nvSpPr>
          <p:cNvPr id="6" name="TextBox 5">
            <a:extLst>
              <a:ext uri="{FF2B5EF4-FFF2-40B4-BE49-F238E27FC236}">
                <a16:creationId xmlns:a16="http://schemas.microsoft.com/office/drawing/2014/main" id="{D13C740C-C284-4D15-9C49-EF20CB5401A7}"/>
              </a:ext>
            </a:extLst>
          </p:cNvPr>
          <p:cNvSpPr txBox="1"/>
          <p:nvPr/>
        </p:nvSpPr>
        <p:spPr>
          <a:xfrm>
            <a:off x="1319785" y="1079825"/>
            <a:ext cx="2131039" cy="459549"/>
          </a:xfrm>
          <a:prstGeom prst="rect">
            <a:avLst/>
          </a:prstGeom>
          <a:noFill/>
        </p:spPr>
        <p:txBody>
          <a:bodyPr wrap="square" rtlCol="0">
            <a:spAutoFit/>
          </a:bodyPr>
          <a:lstStyle/>
          <a:p>
            <a:pPr algn="ctr">
              <a:lnSpc>
                <a:spcPct val="107000"/>
              </a:lnSpc>
              <a:spcAft>
                <a:spcPts val="800"/>
              </a:spcAft>
            </a:pPr>
            <a:r>
              <a:rPr lang="en-US" sz="2400" u="sng" dirty="0">
                <a:ea typeface="Calibri" panose="020F0502020204030204" pitchFamily="34" charset="0"/>
                <a:cs typeface="Times New Roman" panose="02020603050405020304" pitchFamily="18" charset="0"/>
              </a:rPr>
              <a:t>Holidays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6769300" cy="802322"/>
          </a:xfrm>
        </p:spPr>
        <p:txBody>
          <a:bodyPr/>
          <a:lstStyle/>
          <a:p>
            <a:r>
              <a:rPr lang="en-US" dirty="0"/>
              <a:t>Disable and Restrict reservations</a:t>
            </a:r>
          </a:p>
        </p:txBody>
      </p:sp>
      <p:pic>
        <p:nvPicPr>
          <p:cNvPr id="4" name="Picture 3">
            <a:extLst>
              <a:ext uri="{FF2B5EF4-FFF2-40B4-BE49-F238E27FC236}">
                <a16:creationId xmlns:a16="http://schemas.microsoft.com/office/drawing/2014/main" id="{33473EE0-4AAE-4353-9BE8-08375E5AA668}"/>
              </a:ext>
            </a:extLst>
          </p:cNvPr>
          <p:cNvPicPr>
            <a:picLocks noChangeAspect="1"/>
          </p:cNvPicPr>
          <p:nvPr/>
        </p:nvPicPr>
        <p:blipFill>
          <a:blip r:embed="rId3"/>
          <a:stretch>
            <a:fillRect/>
          </a:stretch>
        </p:blipFill>
        <p:spPr>
          <a:xfrm>
            <a:off x="656512" y="3605342"/>
            <a:ext cx="4400000" cy="1923810"/>
          </a:xfrm>
          <a:prstGeom prst="rect">
            <a:avLst/>
          </a:prstGeom>
        </p:spPr>
      </p:pic>
      <p:pic>
        <p:nvPicPr>
          <p:cNvPr id="1026" name="Picture 2">
            <a:extLst>
              <a:ext uri="{FF2B5EF4-FFF2-40B4-BE49-F238E27FC236}">
                <a16:creationId xmlns:a16="http://schemas.microsoft.com/office/drawing/2014/main" id="{08AD0BB9-2E68-463A-905A-86D962271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488" y="4175395"/>
            <a:ext cx="4191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22C92F2-C450-4712-BF52-6B1F963DCE0E}"/>
              </a:ext>
            </a:extLst>
          </p:cNvPr>
          <p:cNvPicPr>
            <a:picLocks noChangeAspect="1"/>
          </p:cNvPicPr>
          <p:nvPr/>
        </p:nvPicPr>
        <p:blipFill>
          <a:blip r:embed="rId5"/>
          <a:stretch>
            <a:fillRect/>
          </a:stretch>
        </p:blipFill>
        <p:spPr>
          <a:xfrm>
            <a:off x="6963797" y="2960312"/>
            <a:ext cx="4952381" cy="1009524"/>
          </a:xfrm>
          <a:prstGeom prst="rect">
            <a:avLst/>
          </a:prstGeom>
        </p:spPr>
      </p:pic>
      <p:sp>
        <p:nvSpPr>
          <p:cNvPr id="9" name="Rectangle 8">
            <a:extLst>
              <a:ext uri="{FF2B5EF4-FFF2-40B4-BE49-F238E27FC236}">
                <a16:creationId xmlns:a16="http://schemas.microsoft.com/office/drawing/2014/main" id="{C6AEF411-8EE7-481C-990C-CE1C00960888}"/>
              </a:ext>
            </a:extLst>
          </p:cNvPr>
          <p:cNvSpPr/>
          <p:nvPr/>
        </p:nvSpPr>
        <p:spPr>
          <a:xfrm>
            <a:off x="6533493" y="1734644"/>
            <a:ext cx="5525985" cy="1153521"/>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For extended time periods, change the Reservation Start and End Between hours for affected sites and days.</a:t>
            </a:r>
          </a:p>
        </p:txBody>
      </p:sp>
      <p:sp>
        <p:nvSpPr>
          <p:cNvPr id="10" name="TextBox 9">
            <a:extLst>
              <a:ext uri="{FF2B5EF4-FFF2-40B4-BE49-F238E27FC236}">
                <a16:creationId xmlns:a16="http://schemas.microsoft.com/office/drawing/2014/main" id="{8F1B3C8D-E4DC-45A6-9673-3F4542889ADD}"/>
              </a:ext>
            </a:extLst>
          </p:cNvPr>
          <p:cNvSpPr txBox="1"/>
          <p:nvPr/>
        </p:nvSpPr>
        <p:spPr>
          <a:xfrm>
            <a:off x="8374467" y="1079825"/>
            <a:ext cx="2131039" cy="459549"/>
          </a:xfrm>
          <a:prstGeom prst="rect">
            <a:avLst/>
          </a:prstGeom>
          <a:noFill/>
        </p:spPr>
        <p:txBody>
          <a:bodyPr wrap="square" rtlCol="0">
            <a:spAutoFit/>
          </a:bodyPr>
          <a:lstStyle/>
          <a:p>
            <a:pPr algn="ctr">
              <a:lnSpc>
                <a:spcPct val="107000"/>
              </a:lnSpc>
              <a:spcAft>
                <a:spcPts val="800"/>
              </a:spcAft>
            </a:pPr>
            <a:r>
              <a:rPr lang="en-US" sz="2400" u="sng" dirty="0">
                <a:ea typeface="Calibri" panose="020F0502020204030204" pitchFamily="34" charset="0"/>
                <a:cs typeface="Times New Roman" panose="02020603050405020304" pitchFamily="18" charset="0"/>
              </a:rPr>
              <a:t>Weekdays</a:t>
            </a:r>
          </a:p>
        </p:txBody>
      </p:sp>
      <p:pic>
        <p:nvPicPr>
          <p:cNvPr id="7" name="Picture 6">
            <a:extLst>
              <a:ext uri="{FF2B5EF4-FFF2-40B4-BE49-F238E27FC236}">
                <a16:creationId xmlns:a16="http://schemas.microsoft.com/office/drawing/2014/main" id="{EFD6654B-BDD0-4715-9184-B0DFBFA15DB8}"/>
              </a:ext>
            </a:extLst>
          </p:cNvPr>
          <p:cNvPicPr>
            <a:picLocks noChangeAspect="1"/>
          </p:cNvPicPr>
          <p:nvPr/>
        </p:nvPicPr>
        <p:blipFill>
          <a:blip r:embed="rId6"/>
          <a:stretch>
            <a:fillRect/>
          </a:stretch>
        </p:blipFill>
        <p:spPr>
          <a:xfrm>
            <a:off x="504395" y="2960312"/>
            <a:ext cx="4723809" cy="342857"/>
          </a:xfrm>
          <a:prstGeom prst="rect">
            <a:avLst/>
          </a:prstGeom>
        </p:spPr>
      </p:pic>
      <p:sp>
        <p:nvSpPr>
          <p:cNvPr id="13" name="Rectangle 12">
            <a:extLst>
              <a:ext uri="{FF2B5EF4-FFF2-40B4-BE49-F238E27FC236}">
                <a16:creationId xmlns:a16="http://schemas.microsoft.com/office/drawing/2014/main" id="{60915F2F-ACBE-4A62-A487-10F3911A635A}"/>
              </a:ext>
            </a:extLst>
          </p:cNvPr>
          <p:cNvSpPr/>
          <p:nvPr/>
        </p:nvSpPr>
        <p:spPr>
          <a:xfrm>
            <a:off x="2733515" y="5985747"/>
            <a:ext cx="6213840" cy="428964"/>
          </a:xfrm>
          <a:prstGeom prst="rect">
            <a:avLst/>
          </a:prstGeom>
        </p:spPr>
        <p:txBody>
          <a:bodyPr wrap="square">
            <a:spAutoFit/>
          </a:bodyPr>
          <a:lstStyle/>
          <a:p>
            <a:pPr lvl="1">
              <a:lnSpc>
                <a:spcPct val="107000"/>
              </a:lnSpc>
              <a:spcAft>
                <a:spcPts val="800"/>
              </a:spcAft>
            </a:pPr>
            <a:r>
              <a:rPr lang="en-US" sz="2200" i="1" dirty="0">
                <a:cs typeface="Times New Roman" panose="02020603050405020304" pitchFamily="18" charset="0"/>
              </a:rPr>
              <a:t>*Administrators can bypass these restrictions*</a:t>
            </a:r>
          </a:p>
        </p:txBody>
      </p:sp>
    </p:spTree>
    <p:extLst>
      <p:ext uri="{BB962C8B-B14F-4D97-AF65-F5344CB8AC3E}">
        <p14:creationId xmlns:p14="http://schemas.microsoft.com/office/powerpoint/2010/main" val="230612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162" y="1599620"/>
            <a:ext cx="6228522" cy="2650726"/>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For affected sites and usage types, turn off:</a:t>
            </a:r>
          </a:p>
          <a:p>
            <a:pPr marL="1257300" lvl="2" indent="-342900">
              <a:lnSpc>
                <a:spcPct val="107000"/>
              </a:lnSpc>
              <a:spcAft>
                <a:spcPts val="800"/>
              </a:spcAft>
              <a:buFont typeface="Wingdings" panose="05000000000000000000" pitchFamily="2" charset="2"/>
              <a:buChar char="Ø"/>
            </a:pPr>
            <a:r>
              <a:rPr lang="en-US" sz="2200" dirty="0">
                <a:cs typeface="Times New Roman" panose="02020603050405020304" pitchFamily="18" charset="0"/>
              </a:rPr>
              <a:t>Auto-approval</a:t>
            </a:r>
          </a:p>
          <a:p>
            <a:pPr marL="1257300" lvl="2" indent="-342900">
              <a:lnSpc>
                <a:spcPct val="107000"/>
              </a:lnSpc>
              <a:spcAft>
                <a:spcPts val="800"/>
              </a:spcAft>
              <a:buFont typeface="Wingdings" panose="05000000000000000000" pitchFamily="2" charset="2"/>
              <a:buChar char="Ø"/>
            </a:pPr>
            <a:r>
              <a:rPr lang="en-US" sz="2200" dirty="0">
                <a:cs typeface="Times New Roman" panose="02020603050405020304" pitchFamily="18" charset="0"/>
              </a:rPr>
              <a:t>Auto-assign</a:t>
            </a:r>
          </a:p>
          <a:p>
            <a:pPr marL="1257300" lvl="2" indent="-342900">
              <a:lnSpc>
                <a:spcPct val="107000"/>
              </a:lnSpc>
              <a:spcAft>
                <a:spcPts val="800"/>
              </a:spcAft>
              <a:buFont typeface="Wingdings" panose="05000000000000000000" pitchFamily="2" charset="2"/>
              <a:buChar char="Ø"/>
            </a:pPr>
            <a:r>
              <a:rPr lang="en-US" sz="2200" dirty="0">
                <a:cs typeface="Times New Roman" panose="02020603050405020304" pitchFamily="18" charset="0"/>
              </a:rPr>
              <a:t>Manual-assign</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All reservations will go into a pending status to be reviewed and approved or cancelled.</a:t>
            </a:r>
          </a:p>
        </p:txBody>
      </p:sp>
      <p:sp>
        <p:nvSpPr>
          <p:cNvPr id="6" name="TextBox 5">
            <a:extLst>
              <a:ext uri="{FF2B5EF4-FFF2-40B4-BE49-F238E27FC236}">
                <a16:creationId xmlns:a16="http://schemas.microsoft.com/office/drawing/2014/main" id="{D13C740C-C284-4D15-9C49-EF20CB5401A7}"/>
              </a:ext>
            </a:extLst>
          </p:cNvPr>
          <p:cNvSpPr txBox="1"/>
          <p:nvPr/>
        </p:nvSpPr>
        <p:spPr>
          <a:xfrm>
            <a:off x="1623141" y="1062048"/>
            <a:ext cx="3297230" cy="459549"/>
          </a:xfrm>
          <a:prstGeom prst="rect">
            <a:avLst/>
          </a:prstGeom>
          <a:noFill/>
        </p:spPr>
        <p:txBody>
          <a:bodyPr wrap="square" rtlCol="0">
            <a:spAutoFit/>
          </a:bodyPr>
          <a:lstStyle/>
          <a:p>
            <a:pPr algn="ctr">
              <a:lnSpc>
                <a:spcPct val="107000"/>
              </a:lnSpc>
              <a:spcAft>
                <a:spcPts val="800"/>
              </a:spcAft>
            </a:pPr>
            <a:r>
              <a:rPr lang="en-US" sz="2400" u="sng" dirty="0">
                <a:ea typeface="Calibri" panose="020F0502020204030204" pitchFamily="34" charset="0"/>
                <a:cs typeface="Times New Roman" panose="02020603050405020304" pitchFamily="18" charset="0"/>
              </a:rPr>
              <a:t>Review all reservations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8" y="82234"/>
            <a:ext cx="6862065" cy="802322"/>
          </a:xfrm>
        </p:spPr>
        <p:txBody>
          <a:bodyPr/>
          <a:lstStyle/>
          <a:p>
            <a:r>
              <a:rPr lang="en-US" dirty="0"/>
              <a:t>Disable and Restrict reservations</a:t>
            </a:r>
          </a:p>
        </p:txBody>
      </p:sp>
      <p:pic>
        <p:nvPicPr>
          <p:cNvPr id="4" name="Picture 3">
            <a:extLst>
              <a:ext uri="{FF2B5EF4-FFF2-40B4-BE49-F238E27FC236}">
                <a16:creationId xmlns:a16="http://schemas.microsoft.com/office/drawing/2014/main" id="{C3063A68-FA7D-40C5-BAF3-564831473085}"/>
              </a:ext>
            </a:extLst>
          </p:cNvPr>
          <p:cNvPicPr>
            <a:picLocks noChangeAspect="1"/>
          </p:cNvPicPr>
          <p:nvPr/>
        </p:nvPicPr>
        <p:blipFill rotWithShape="1">
          <a:blip r:embed="rId3"/>
          <a:srcRect r="2678"/>
          <a:stretch/>
        </p:blipFill>
        <p:spPr>
          <a:xfrm>
            <a:off x="118950" y="4514878"/>
            <a:ext cx="7223195" cy="1401929"/>
          </a:xfrm>
          <a:prstGeom prst="rect">
            <a:avLst/>
          </a:prstGeom>
        </p:spPr>
      </p:pic>
      <p:sp>
        <p:nvSpPr>
          <p:cNvPr id="7" name="Rectangle 6">
            <a:extLst>
              <a:ext uri="{FF2B5EF4-FFF2-40B4-BE49-F238E27FC236}">
                <a16:creationId xmlns:a16="http://schemas.microsoft.com/office/drawing/2014/main" id="{0E976D15-5EBE-4FEF-8F8B-8ED939885482}"/>
              </a:ext>
            </a:extLst>
          </p:cNvPr>
          <p:cNvSpPr/>
          <p:nvPr/>
        </p:nvSpPr>
        <p:spPr>
          <a:xfrm>
            <a:off x="6676035" y="1599620"/>
            <a:ext cx="5515965" cy="1515800"/>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For each usage type that should not be on reservations, uncheck “Active.” This will deactivate the usage type for all users.</a:t>
            </a:r>
          </a:p>
        </p:txBody>
      </p:sp>
      <p:sp>
        <p:nvSpPr>
          <p:cNvPr id="8" name="TextBox 7">
            <a:extLst>
              <a:ext uri="{FF2B5EF4-FFF2-40B4-BE49-F238E27FC236}">
                <a16:creationId xmlns:a16="http://schemas.microsoft.com/office/drawing/2014/main" id="{98BA76D7-17FB-405D-AEE8-502FB31EA08F}"/>
              </a:ext>
            </a:extLst>
          </p:cNvPr>
          <p:cNvSpPr txBox="1"/>
          <p:nvPr/>
        </p:nvSpPr>
        <p:spPr>
          <a:xfrm>
            <a:off x="7785402" y="1062048"/>
            <a:ext cx="3297230" cy="459549"/>
          </a:xfrm>
          <a:prstGeom prst="rect">
            <a:avLst/>
          </a:prstGeom>
          <a:noFill/>
        </p:spPr>
        <p:txBody>
          <a:bodyPr wrap="square" rtlCol="0">
            <a:spAutoFit/>
          </a:bodyPr>
          <a:lstStyle/>
          <a:p>
            <a:pPr algn="ctr">
              <a:lnSpc>
                <a:spcPct val="107000"/>
              </a:lnSpc>
              <a:spcAft>
                <a:spcPts val="800"/>
              </a:spcAft>
            </a:pPr>
            <a:r>
              <a:rPr lang="en-US" sz="2400" u="sng" dirty="0">
                <a:ea typeface="Calibri" panose="020F0502020204030204" pitchFamily="34" charset="0"/>
                <a:cs typeface="Times New Roman" panose="02020603050405020304" pitchFamily="18" charset="0"/>
              </a:rPr>
              <a:t>Disable Usage Types</a:t>
            </a:r>
          </a:p>
        </p:txBody>
      </p:sp>
      <p:pic>
        <p:nvPicPr>
          <p:cNvPr id="9" name="Picture 8">
            <a:extLst>
              <a:ext uri="{FF2B5EF4-FFF2-40B4-BE49-F238E27FC236}">
                <a16:creationId xmlns:a16="http://schemas.microsoft.com/office/drawing/2014/main" id="{43B34A93-AAF5-42D8-AF24-4DDC5E4DBAE7}"/>
              </a:ext>
            </a:extLst>
          </p:cNvPr>
          <p:cNvPicPr>
            <a:picLocks noChangeAspect="1"/>
          </p:cNvPicPr>
          <p:nvPr/>
        </p:nvPicPr>
        <p:blipFill rotWithShape="1">
          <a:blip r:embed="rId4"/>
          <a:srcRect l="112" t="3432"/>
          <a:stretch/>
        </p:blipFill>
        <p:spPr>
          <a:xfrm>
            <a:off x="8512090" y="3221395"/>
            <a:ext cx="2473298" cy="2982622"/>
          </a:xfrm>
          <a:prstGeom prst="rect">
            <a:avLst/>
          </a:prstGeom>
        </p:spPr>
      </p:pic>
    </p:spTree>
    <p:extLst>
      <p:ext uri="{BB962C8B-B14F-4D97-AF65-F5344CB8AC3E}">
        <p14:creationId xmlns:p14="http://schemas.microsoft.com/office/powerpoint/2010/main" val="13161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409287" y="1579281"/>
            <a:ext cx="11373426" cy="1720984"/>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Create new cancellation type i.e. “Cancelled due to COVID-19”</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Review any current reservations with “Approved” status using Reservation Detail report</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Cancel those that need to be or decline pending reservations with the COVID-19 cancellation type</a:t>
            </a:r>
          </a:p>
        </p:txBody>
      </p:sp>
      <p:sp>
        <p:nvSpPr>
          <p:cNvPr id="6" name="TextBox 5">
            <a:extLst>
              <a:ext uri="{FF2B5EF4-FFF2-40B4-BE49-F238E27FC236}">
                <a16:creationId xmlns:a16="http://schemas.microsoft.com/office/drawing/2014/main" id="{D13C740C-C284-4D15-9C49-EF20CB5401A7}"/>
              </a:ext>
            </a:extLst>
          </p:cNvPr>
          <p:cNvSpPr txBox="1"/>
          <p:nvPr/>
        </p:nvSpPr>
        <p:spPr>
          <a:xfrm>
            <a:off x="598909"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Cancel Reservations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Disable and Restrict reservations</a:t>
            </a:r>
          </a:p>
        </p:txBody>
      </p:sp>
      <p:pic>
        <p:nvPicPr>
          <p:cNvPr id="4" name="Picture 3">
            <a:extLst>
              <a:ext uri="{FF2B5EF4-FFF2-40B4-BE49-F238E27FC236}">
                <a16:creationId xmlns:a16="http://schemas.microsoft.com/office/drawing/2014/main" id="{FE5B91FF-A582-4F9D-90E9-92697D8CD389}"/>
              </a:ext>
            </a:extLst>
          </p:cNvPr>
          <p:cNvPicPr>
            <a:picLocks noChangeAspect="1"/>
          </p:cNvPicPr>
          <p:nvPr/>
        </p:nvPicPr>
        <p:blipFill>
          <a:blip r:embed="rId3"/>
          <a:stretch>
            <a:fillRect/>
          </a:stretch>
        </p:blipFill>
        <p:spPr>
          <a:xfrm>
            <a:off x="6673395" y="3001953"/>
            <a:ext cx="4197722" cy="2493327"/>
          </a:xfrm>
          <a:prstGeom prst="rect">
            <a:avLst/>
          </a:prstGeom>
        </p:spPr>
      </p:pic>
      <p:sp>
        <p:nvSpPr>
          <p:cNvPr id="9" name="Rectangle 8">
            <a:extLst>
              <a:ext uri="{FF2B5EF4-FFF2-40B4-BE49-F238E27FC236}">
                <a16:creationId xmlns:a16="http://schemas.microsoft.com/office/drawing/2014/main" id="{D5D2F8FE-0B77-44E4-92C3-32984EA59622}"/>
              </a:ext>
            </a:extLst>
          </p:cNvPr>
          <p:cNvSpPr/>
          <p:nvPr/>
        </p:nvSpPr>
        <p:spPr>
          <a:xfrm>
            <a:off x="409287" y="3958805"/>
            <a:ext cx="5834197" cy="791242"/>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Make specific vehicles “Unavailable” under the vehicle’s profile</a:t>
            </a:r>
          </a:p>
        </p:txBody>
      </p:sp>
      <p:sp>
        <p:nvSpPr>
          <p:cNvPr id="10" name="TextBox 9">
            <a:extLst>
              <a:ext uri="{FF2B5EF4-FFF2-40B4-BE49-F238E27FC236}">
                <a16:creationId xmlns:a16="http://schemas.microsoft.com/office/drawing/2014/main" id="{234F1411-4DB8-41E6-B2E2-24CB526FCC88}"/>
              </a:ext>
            </a:extLst>
          </p:cNvPr>
          <p:cNvSpPr txBox="1"/>
          <p:nvPr/>
        </p:nvSpPr>
        <p:spPr>
          <a:xfrm>
            <a:off x="598909" y="3451097"/>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Unavailable Vehicles</a:t>
            </a:r>
          </a:p>
        </p:txBody>
      </p:sp>
      <p:sp>
        <p:nvSpPr>
          <p:cNvPr id="11" name="Rectangle 10">
            <a:extLst>
              <a:ext uri="{FF2B5EF4-FFF2-40B4-BE49-F238E27FC236}">
                <a16:creationId xmlns:a16="http://schemas.microsoft.com/office/drawing/2014/main" id="{F1DA7AE1-8234-431C-8974-01D9EB047189}"/>
              </a:ext>
            </a:extLst>
          </p:cNvPr>
          <p:cNvSpPr/>
          <p:nvPr/>
        </p:nvSpPr>
        <p:spPr>
          <a:xfrm>
            <a:off x="409287" y="5355025"/>
            <a:ext cx="6264108" cy="791242"/>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Review your Vehicle Usage report to make sure your vehicles are rotating through</a:t>
            </a:r>
          </a:p>
        </p:txBody>
      </p:sp>
      <p:sp>
        <p:nvSpPr>
          <p:cNvPr id="13" name="TextBox 12">
            <a:extLst>
              <a:ext uri="{FF2B5EF4-FFF2-40B4-BE49-F238E27FC236}">
                <a16:creationId xmlns:a16="http://schemas.microsoft.com/office/drawing/2014/main" id="{6374EF83-9AA6-481D-BE61-57B4F7FFD954}"/>
              </a:ext>
            </a:extLst>
          </p:cNvPr>
          <p:cNvSpPr txBox="1"/>
          <p:nvPr/>
        </p:nvSpPr>
        <p:spPr>
          <a:xfrm>
            <a:off x="598909" y="4856842"/>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Review Reports</a:t>
            </a:r>
          </a:p>
        </p:txBody>
      </p:sp>
    </p:spTree>
    <p:extLst>
      <p:ext uri="{BB962C8B-B14F-4D97-AF65-F5344CB8AC3E}">
        <p14:creationId xmlns:p14="http://schemas.microsoft.com/office/powerpoint/2010/main" val="404854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C8CF-AD00-4C76-ABD6-23250C13B92B}"/>
              </a:ext>
            </a:extLst>
          </p:cNvPr>
          <p:cNvSpPr>
            <a:spLocks noGrp="1"/>
          </p:cNvSpPr>
          <p:nvPr>
            <p:ph type="title"/>
          </p:nvPr>
        </p:nvSpPr>
        <p:spPr/>
        <p:txBody>
          <a:bodyPr/>
          <a:lstStyle/>
          <a:p>
            <a:r>
              <a:rPr lang="en-US" dirty="0"/>
              <a:t>Operating and Re-Opening</a:t>
            </a:r>
          </a:p>
        </p:txBody>
      </p:sp>
      <p:sp>
        <p:nvSpPr>
          <p:cNvPr id="4" name="Footer Placeholder 3">
            <a:extLst>
              <a:ext uri="{FF2B5EF4-FFF2-40B4-BE49-F238E27FC236}">
                <a16:creationId xmlns:a16="http://schemas.microsoft.com/office/drawing/2014/main" id="{C8770F30-D161-447E-A0DF-5655C05825EB}"/>
              </a:ext>
            </a:extLst>
          </p:cNvPr>
          <p:cNvSpPr>
            <a:spLocks noGrp="1"/>
          </p:cNvSpPr>
          <p:nvPr>
            <p:ph type="ftr" sz="quarter" idx="11"/>
          </p:nvPr>
        </p:nvSpPr>
        <p:spPr/>
        <p:txBody>
          <a:bodyPr/>
          <a:lstStyle/>
          <a:p>
            <a:r>
              <a:rPr lang="en-US"/>
              <a:t>www.AgileFleet.com  |  408-213-9555 </a:t>
            </a:r>
          </a:p>
        </p:txBody>
      </p:sp>
      <p:sp>
        <p:nvSpPr>
          <p:cNvPr id="5" name="Rectangle 2">
            <a:extLst>
              <a:ext uri="{FF2B5EF4-FFF2-40B4-BE49-F238E27FC236}">
                <a16:creationId xmlns:a16="http://schemas.microsoft.com/office/drawing/2014/main" id="{B3713DF8-A5FD-46A6-9C9A-49125F176BC8}"/>
              </a:ext>
            </a:extLst>
          </p:cNvPr>
          <p:cNvSpPr txBox="1">
            <a:spLocks noChangeArrowheads="1"/>
          </p:cNvSpPr>
          <p:nvPr/>
        </p:nvSpPr>
        <p:spPr>
          <a:xfrm>
            <a:off x="2375026" y="2324100"/>
            <a:ext cx="7441948" cy="2209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cap="all">
                <a:solidFill>
                  <a:schemeClr val="tx1"/>
                </a:solidFill>
                <a:latin typeface="+mj-lt"/>
                <a:ea typeface="Eurostile LT ExtendedTwo" charset="0"/>
                <a:cs typeface="Eurostile LT ExtendedTwo" charset="0"/>
              </a:defRPr>
            </a:lvl1pPr>
          </a:lstStyle>
          <a:p>
            <a:pPr algn="ctr"/>
            <a:r>
              <a:rPr lang="en-US" sz="3200" b="0" cap="none" dirty="0">
                <a:solidFill>
                  <a:srgbClr val="006699"/>
                </a:solidFill>
                <a:latin typeface="Verdana" pitchFamily="34" charset="0"/>
              </a:rPr>
              <a:t>Key Control System Changes</a:t>
            </a:r>
          </a:p>
        </p:txBody>
      </p:sp>
    </p:spTree>
    <p:extLst>
      <p:ext uri="{BB962C8B-B14F-4D97-AF65-F5344CB8AC3E}">
        <p14:creationId xmlns:p14="http://schemas.microsoft.com/office/powerpoint/2010/main" val="3340582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193157" y="5176993"/>
            <a:ext cx="5648486" cy="791242"/>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If all reservations should be reviewed, disable Grab-and-Go by usage type</a:t>
            </a:r>
          </a:p>
        </p:txBody>
      </p:sp>
      <p:sp>
        <p:nvSpPr>
          <p:cNvPr id="6" name="TextBox 5">
            <a:extLst>
              <a:ext uri="{FF2B5EF4-FFF2-40B4-BE49-F238E27FC236}">
                <a16:creationId xmlns:a16="http://schemas.microsoft.com/office/drawing/2014/main" id="{D13C740C-C284-4D15-9C49-EF20CB5401A7}"/>
              </a:ext>
            </a:extLst>
          </p:cNvPr>
          <p:cNvSpPr txBox="1"/>
          <p:nvPr/>
        </p:nvSpPr>
        <p:spPr>
          <a:xfrm>
            <a:off x="447514" y="4661836"/>
            <a:ext cx="564848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Disable Grab-and-Go:</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Key control system updates</a:t>
            </a:r>
          </a:p>
        </p:txBody>
      </p:sp>
      <p:sp>
        <p:nvSpPr>
          <p:cNvPr id="8" name="Rectangle 7">
            <a:extLst>
              <a:ext uri="{FF2B5EF4-FFF2-40B4-BE49-F238E27FC236}">
                <a16:creationId xmlns:a16="http://schemas.microsoft.com/office/drawing/2014/main" id="{E76E7D95-7594-4DAC-8591-080C5A165A98}"/>
              </a:ext>
            </a:extLst>
          </p:cNvPr>
          <p:cNvSpPr/>
          <p:nvPr/>
        </p:nvSpPr>
        <p:spPr>
          <a:xfrm>
            <a:off x="193157" y="2291242"/>
            <a:ext cx="5648486" cy="1256113"/>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If no keys and vehicles should be accessed, disable affected kiosks</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Uncheck both boxes</a:t>
            </a:r>
          </a:p>
        </p:txBody>
      </p:sp>
      <p:sp>
        <p:nvSpPr>
          <p:cNvPr id="9" name="TextBox 8">
            <a:extLst>
              <a:ext uri="{FF2B5EF4-FFF2-40B4-BE49-F238E27FC236}">
                <a16:creationId xmlns:a16="http://schemas.microsoft.com/office/drawing/2014/main" id="{081D872A-3DA8-4C3C-8B8A-C95C1B62528D}"/>
              </a:ext>
            </a:extLst>
          </p:cNvPr>
          <p:cNvSpPr txBox="1"/>
          <p:nvPr/>
        </p:nvSpPr>
        <p:spPr>
          <a:xfrm>
            <a:off x="447514" y="1776085"/>
            <a:ext cx="564848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Disable Kiosk:</a:t>
            </a:r>
          </a:p>
        </p:txBody>
      </p:sp>
      <p:sp>
        <p:nvSpPr>
          <p:cNvPr id="11" name="TextBox 10">
            <a:extLst>
              <a:ext uri="{FF2B5EF4-FFF2-40B4-BE49-F238E27FC236}">
                <a16:creationId xmlns:a16="http://schemas.microsoft.com/office/drawing/2014/main" id="{2E22F8B3-B864-4BEE-B625-ABA1BF3C863D}"/>
              </a:ext>
            </a:extLst>
          </p:cNvPr>
          <p:cNvSpPr txBox="1"/>
          <p:nvPr/>
        </p:nvSpPr>
        <p:spPr>
          <a:xfrm>
            <a:off x="1278061" y="4161810"/>
            <a:ext cx="3684599" cy="459549"/>
          </a:xfrm>
          <a:prstGeom prst="rect">
            <a:avLst/>
          </a:prstGeom>
          <a:noFill/>
        </p:spPr>
        <p:txBody>
          <a:bodyPr wrap="square" rtlCol="0">
            <a:spAutoFit/>
          </a:bodyPr>
          <a:lstStyle/>
          <a:p>
            <a:pPr>
              <a:lnSpc>
                <a:spcPct val="107000"/>
              </a:lnSpc>
              <a:spcAft>
                <a:spcPts val="800"/>
              </a:spcAft>
            </a:pPr>
            <a:r>
              <a:rPr lang="en-US" sz="2400" b="1" dirty="0">
                <a:ea typeface="Calibri" panose="020F0502020204030204" pitchFamily="34" charset="0"/>
                <a:cs typeface="Times New Roman" panose="02020603050405020304" pitchFamily="18" charset="0"/>
              </a:rPr>
              <a:t>Restricted Use of Vehicles:</a:t>
            </a:r>
          </a:p>
        </p:txBody>
      </p:sp>
      <p:sp>
        <p:nvSpPr>
          <p:cNvPr id="13" name="TextBox 12">
            <a:extLst>
              <a:ext uri="{FF2B5EF4-FFF2-40B4-BE49-F238E27FC236}">
                <a16:creationId xmlns:a16="http://schemas.microsoft.com/office/drawing/2014/main" id="{5A34DE0F-5F8A-4737-A0CD-31AA0C2AF002}"/>
              </a:ext>
            </a:extLst>
          </p:cNvPr>
          <p:cNvSpPr txBox="1"/>
          <p:nvPr/>
        </p:nvSpPr>
        <p:spPr>
          <a:xfrm>
            <a:off x="1931364" y="1276059"/>
            <a:ext cx="2172072" cy="459549"/>
          </a:xfrm>
          <a:prstGeom prst="rect">
            <a:avLst/>
          </a:prstGeom>
          <a:noFill/>
        </p:spPr>
        <p:txBody>
          <a:bodyPr wrap="square" rtlCol="0">
            <a:spAutoFit/>
          </a:bodyPr>
          <a:lstStyle/>
          <a:p>
            <a:pPr>
              <a:lnSpc>
                <a:spcPct val="107000"/>
              </a:lnSpc>
              <a:spcAft>
                <a:spcPts val="800"/>
              </a:spcAft>
            </a:pPr>
            <a:r>
              <a:rPr lang="en-US" sz="2400" b="1" dirty="0">
                <a:ea typeface="Calibri" panose="020F0502020204030204" pitchFamily="34" charset="0"/>
                <a:cs typeface="Times New Roman" panose="02020603050405020304" pitchFamily="18" charset="0"/>
              </a:rPr>
              <a:t>No Vehicle Use:</a:t>
            </a:r>
          </a:p>
        </p:txBody>
      </p:sp>
      <p:pic>
        <p:nvPicPr>
          <p:cNvPr id="7" name="Picture 6">
            <a:extLst>
              <a:ext uri="{FF2B5EF4-FFF2-40B4-BE49-F238E27FC236}">
                <a16:creationId xmlns:a16="http://schemas.microsoft.com/office/drawing/2014/main" id="{1669A60E-B7BB-429A-BC1A-559C3C442741}"/>
              </a:ext>
            </a:extLst>
          </p:cNvPr>
          <p:cNvPicPr>
            <a:picLocks noChangeAspect="1"/>
          </p:cNvPicPr>
          <p:nvPr/>
        </p:nvPicPr>
        <p:blipFill>
          <a:blip r:embed="rId3"/>
          <a:stretch>
            <a:fillRect/>
          </a:stretch>
        </p:blipFill>
        <p:spPr>
          <a:xfrm>
            <a:off x="7388177" y="1203958"/>
            <a:ext cx="4338817" cy="4820907"/>
          </a:xfrm>
          <a:prstGeom prst="rect">
            <a:avLst/>
          </a:prstGeom>
        </p:spPr>
      </p:pic>
      <p:cxnSp>
        <p:nvCxnSpPr>
          <p:cNvPr id="16" name="Straight Arrow Connector 15">
            <a:extLst>
              <a:ext uri="{FF2B5EF4-FFF2-40B4-BE49-F238E27FC236}">
                <a16:creationId xmlns:a16="http://schemas.microsoft.com/office/drawing/2014/main" id="{1E46B324-DCD0-458E-A008-223AC99532E7}"/>
              </a:ext>
            </a:extLst>
          </p:cNvPr>
          <p:cNvCxnSpPr>
            <a:cxnSpLocks/>
          </p:cNvCxnSpPr>
          <p:nvPr/>
        </p:nvCxnSpPr>
        <p:spPr>
          <a:xfrm>
            <a:off x="4962660" y="3000375"/>
            <a:ext cx="2524818" cy="56446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87703F2-3F9B-4DB1-BF68-51B813A50822}"/>
              </a:ext>
            </a:extLst>
          </p:cNvPr>
          <p:cNvCxnSpPr>
            <a:cxnSpLocks/>
          </p:cNvCxnSpPr>
          <p:nvPr/>
        </p:nvCxnSpPr>
        <p:spPr>
          <a:xfrm>
            <a:off x="4962660" y="3000375"/>
            <a:ext cx="2425517" cy="813318"/>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CDC00B8-BFE4-4820-805C-5029D1B1C00A}"/>
              </a:ext>
            </a:extLst>
          </p:cNvPr>
          <p:cNvCxnSpPr>
            <a:cxnSpLocks/>
          </p:cNvCxnSpPr>
          <p:nvPr/>
        </p:nvCxnSpPr>
        <p:spPr>
          <a:xfrm>
            <a:off x="5393635" y="5698435"/>
            <a:ext cx="2093843" cy="141926"/>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76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C8CF-AD00-4C76-ABD6-23250C13B92B}"/>
              </a:ext>
            </a:extLst>
          </p:cNvPr>
          <p:cNvSpPr>
            <a:spLocks noGrp="1"/>
          </p:cNvSpPr>
          <p:nvPr>
            <p:ph type="title"/>
          </p:nvPr>
        </p:nvSpPr>
        <p:spPr/>
        <p:txBody>
          <a:bodyPr/>
          <a:lstStyle/>
          <a:p>
            <a:r>
              <a:rPr lang="en-US" dirty="0"/>
              <a:t>Operating and Re-Opening</a:t>
            </a:r>
          </a:p>
        </p:txBody>
      </p:sp>
      <p:sp>
        <p:nvSpPr>
          <p:cNvPr id="4" name="Footer Placeholder 3">
            <a:extLst>
              <a:ext uri="{FF2B5EF4-FFF2-40B4-BE49-F238E27FC236}">
                <a16:creationId xmlns:a16="http://schemas.microsoft.com/office/drawing/2014/main" id="{C8770F30-D161-447E-A0DF-5655C05825EB}"/>
              </a:ext>
            </a:extLst>
          </p:cNvPr>
          <p:cNvSpPr>
            <a:spLocks noGrp="1"/>
          </p:cNvSpPr>
          <p:nvPr>
            <p:ph type="ftr" sz="quarter" idx="11"/>
          </p:nvPr>
        </p:nvSpPr>
        <p:spPr/>
        <p:txBody>
          <a:bodyPr/>
          <a:lstStyle/>
          <a:p>
            <a:r>
              <a:rPr lang="en-US"/>
              <a:t>www.AgileFleet.com  |  408-213-9555 </a:t>
            </a:r>
          </a:p>
        </p:txBody>
      </p:sp>
      <p:sp>
        <p:nvSpPr>
          <p:cNvPr id="5" name="Rectangle 2">
            <a:extLst>
              <a:ext uri="{FF2B5EF4-FFF2-40B4-BE49-F238E27FC236}">
                <a16:creationId xmlns:a16="http://schemas.microsoft.com/office/drawing/2014/main" id="{B3713DF8-A5FD-46A6-9C9A-49125F176BC8}"/>
              </a:ext>
            </a:extLst>
          </p:cNvPr>
          <p:cNvSpPr txBox="1">
            <a:spLocks noChangeArrowheads="1"/>
          </p:cNvSpPr>
          <p:nvPr/>
        </p:nvSpPr>
        <p:spPr>
          <a:xfrm>
            <a:off x="2375026" y="2324100"/>
            <a:ext cx="7441948" cy="2209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cap="all">
                <a:solidFill>
                  <a:schemeClr val="tx1"/>
                </a:solidFill>
                <a:latin typeface="+mj-lt"/>
                <a:ea typeface="Eurostile LT ExtendedTwo" charset="0"/>
                <a:cs typeface="Eurostile LT ExtendedTwo" charset="0"/>
              </a:defRPr>
            </a:lvl1pPr>
          </a:lstStyle>
          <a:p>
            <a:pPr algn="ctr"/>
            <a:r>
              <a:rPr lang="en-US" sz="3200" b="0" cap="none" dirty="0">
                <a:solidFill>
                  <a:srgbClr val="006699"/>
                </a:solidFill>
                <a:latin typeface="Verdana" pitchFamily="34" charset="0"/>
              </a:rPr>
              <a:t>GPSI Alerts and Reports</a:t>
            </a:r>
          </a:p>
        </p:txBody>
      </p:sp>
    </p:spTree>
    <p:extLst>
      <p:ext uri="{BB962C8B-B14F-4D97-AF65-F5344CB8AC3E}">
        <p14:creationId xmlns:p14="http://schemas.microsoft.com/office/powerpoint/2010/main" val="2793534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GPSI Alerts and Reports</a:t>
            </a:r>
          </a:p>
        </p:txBody>
      </p:sp>
      <p:sp>
        <p:nvSpPr>
          <p:cNvPr id="8" name="Rectangle 7">
            <a:extLst>
              <a:ext uri="{FF2B5EF4-FFF2-40B4-BE49-F238E27FC236}">
                <a16:creationId xmlns:a16="http://schemas.microsoft.com/office/drawing/2014/main" id="{E76E7D95-7594-4DAC-8591-080C5A165A98}"/>
              </a:ext>
            </a:extLst>
          </p:cNvPr>
          <p:cNvSpPr/>
          <p:nvPr/>
        </p:nvSpPr>
        <p:spPr>
          <a:xfrm>
            <a:off x="193156" y="1612509"/>
            <a:ext cx="10720649" cy="4564711"/>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“Odd hours” report or alert can notify admins if vehicles are operating outside of business hours or authorized trips</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“Ignition Alert” can notify when a vehicle when a vehicle turns on, if vehicles aren’t supposed to be used during this time</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“Begin/End of Day” report can show first start and last stop each day</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Diagnostic (DTC) and Switch Alerts and Reports can help notify of diagnostic trouble codes, low battery voltage, external power lost, etc. which can help you maintain your fleet</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Speeding Reports and Alerts: if policy is in place, review these alerts and reports. Law enforcement is seeing increased speeding with less-crowded roads.</a:t>
            </a:r>
          </a:p>
          <a:p>
            <a:pPr marL="800100" lvl="1" indent="-342900">
              <a:lnSpc>
                <a:spcPct val="107000"/>
              </a:lnSpc>
              <a:spcAft>
                <a:spcPts val="800"/>
              </a:spcAft>
              <a:buFont typeface="Arial" panose="020B0604020202020204" pitchFamily="34" charset="0"/>
              <a:buChar char="•"/>
            </a:pPr>
            <a:endParaRPr lang="en-US" sz="2200" dirty="0">
              <a:cs typeface="Times New Roman" panose="02020603050405020304" pitchFamily="18" charset="0"/>
            </a:endParaRPr>
          </a:p>
        </p:txBody>
      </p:sp>
      <p:sp>
        <p:nvSpPr>
          <p:cNvPr id="9" name="TextBox 8">
            <a:extLst>
              <a:ext uri="{FF2B5EF4-FFF2-40B4-BE49-F238E27FC236}">
                <a16:creationId xmlns:a16="http://schemas.microsoft.com/office/drawing/2014/main" id="{081D872A-3DA8-4C3C-8B8A-C95C1B62528D}"/>
              </a:ext>
            </a:extLst>
          </p:cNvPr>
          <p:cNvSpPr txBox="1"/>
          <p:nvPr/>
        </p:nvSpPr>
        <p:spPr>
          <a:xfrm>
            <a:off x="447514" y="1097352"/>
            <a:ext cx="564848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Establish Reports/Alerts</a:t>
            </a:r>
          </a:p>
        </p:txBody>
      </p:sp>
    </p:spTree>
    <p:extLst>
      <p:ext uri="{BB962C8B-B14F-4D97-AF65-F5344CB8AC3E}">
        <p14:creationId xmlns:p14="http://schemas.microsoft.com/office/powerpoint/2010/main" val="304491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2130"/>
            <a:ext cx="7924800" cy="802322"/>
          </a:xfrm>
        </p:spPr>
        <p:txBody>
          <a:bodyPr/>
          <a:lstStyle/>
          <a:p>
            <a:r>
              <a:rPr lang="en-US" dirty="0"/>
              <a:t>Introductions</a:t>
            </a:r>
          </a:p>
        </p:txBody>
      </p:sp>
      <p:sp>
        <p:nvSpPr>
          <p:cNvPr id="6" name="Footer Placeholder 3">
            <a:extLst>
              <a:ext uri="{FF2B5EF4-FFF2-40B4-BE49-F238E27FC236}">
                <a16:creationId xmlns:a16="http://schemas.microsoft.com/office/drawing/2014/main" id="{063F3B77-4CA1-49FA-90F9-B9796FE69D1C}"/>
              </a:ext>
            </a:extLst>
          </p:cNvPr>
          <p:cNvSpPr>
            <a:spLocks noGrp="1"/>
          </p:cNvSpPr>
          <p:nvPr>
            <p:ph type="ftr" sz="quarter" idx="11"/>
          </p:nvPr>
        </p:nvSpPr>
        <p:spPr>
          <a:xfrm>
            <a:off x="4648200" y="6451601"/>
            <a:ext cx="2895600" cy="290195"/>
          </a:xfrm>
        </p:spPr>
        <p:txBody>
          <a:bodyPr/>
          <a:lstStyle/>
          <a:p>
            <a:r>
              <a:rPr lang="en-US" dirty="0"/>
              <a:t>www.AgileFleet.com  |  408-213-9555 </a:t>
            </a:r>
          </a:p>
        </p:txBody>
      </p:sp>
      <p:pic>
        <p:nvPicPr>
          <p:cNvPr id="1027" name="Picture 3" descr="phelps108.jpg">
            <a:extLst>
              <a:ext uri="{FF2B5EF4-FFF2-40B4-BE49-F238E27FC236}">
                <a16:creationId xmlns:a16="http://schemas.microsoft.com/office/drawing/2014/main" id="{6254D356-1A4A-48E5-A8FC-DE08B5EE1433}"/>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3497074" y="1352174"/>
            <a:ext cx="1564502" cy="217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47E1AA6-15A5-4FB3-9E50-A1E91C36B743}"/>
              </a:ext>
            </a:extLst>
          </p:cNvPr>
          <p:cNvSpPr/>
          <p:nvPr/>
        </p:nvSpPr>
        <p:spPr>
          <a:xfrm>
            <a:off x="118365" y="3596542"/>
            <a:ext cx="2531165" cy="523220"/>
          </a:xfrm>
          <a:prstGeom prst="rect">
            <a:avLst/>
          </a:prstGeom>
        </p:spPr>
        <p:txBody>
          <a:bodyPr wrap="square">
            <a:spAutoFit/>
          </a:bodyPr>
          <a:lstStyle/>
          <a:p>
            <a:pPr algn="ctr"/>
            <a:r>
              <a:rPr lang="en-US" sz="1400" dirty="0">
                <a:latin typeface="Arial" panose="020B0604020202020204" pitchFamily="34" charset="0"/>
                <a:ea typeface="Times New Roman" panose="02020603050405020304" pitchFamily="18" charset="0"/>
              </a:rPr>
              <a:t>Matt Wade</a:t>
            </a:r>
            <a:br>
              <a:rPr lang="en-US" sz="1400" dirty="0">
                <a:latin typeface="Arial" panose="020B0604020202020204" pitchFamily="34" charset="0"/>
                <a:ea typeface="Times New Roman" panose="02020603050405020304" pitchFamily="18" charset="0"/>
              </a:rPr>
            </a:br>
            <a:r>
              <a:rPr lang="en-US" sz="1400" dirty="0">
                <a:latin typeface="Arial" panose="020B0604020202020204" pitchFamily="34" charset="0"/>
                <a:ea typeface="Times New Roman" panose="02020603050405020304" pitchFamily="18" charset="0"/>
              </a:rPr>
              <a:t>VP, Client Success</a:t>
            </a:r>
            <a:endParaRPr lang="en-US" sz="1400" dirty="0"/>
          </a:p>
        </p:txBody>
      </p:sp>
      <p:sp>
        <p:nvSpPr>
          <p:cNvPr id="3" name="Rectangle 2">
            <a:extLst>
              <a:ext uri="{FF2B5EF4-FFF2-40B4-BE49-F238E27FC236}">
                <a16:creationId xmlns:a16="http://schemas.microsoft.com/office/drawing/2014/main" id="{1A1F651C-373B-42F1-A8E0-2CE915B17BF4}"/>
              </a:ext>
            </a:extLst>
          </p:cNvPr>
          <p:cNvSpPr/>
          <p:nvPr/>
        </p:nvSpPr>
        <p:spPr>
          <a:xfrm>
            <a:off x="2831734" y="3596542"/>
            <a:ext cx="2989941" cy="523220"/>
          </a:xfrm>
          <a:prstGeom prst="rect">
            <a:avLst/>
          </a:prstGeom>
        </p:spPr>
        <p:txBody>
          <a:bodyPr wrap="square">
            <a:spAutoFit/>
          </a:bodyPr>
          <a:lstStyle/>
          <a:p>
            <a:pPr algn="ctr"/>
            <a:r>
              <a:rPr lang="en-US" sz="1400" dirty="0">
                <a:latin typeface="Arial" panose="020B0604020202020204" pitchFamily="34" charset="0"/>
                <a:ea typeface="Times New Roman" panose="02020603050405020304" pitchFamily="18" charset="0"/>
              </a:rPr>
              <a:t>Phelps Rogovoy</a:t>
            </a:r>
            <a:br>
              <a:rPr lang="en-US" sz="1400" dirty="0">
                <a:latin typeface="Arial" panose="020B0604020202020204" pitchFamily="34" charset="0"/>
                <a:ea typeface="Times New Roman" panose="02020603050405020304" pitchFamily="18" charset="0"/>
              </a:rPr>
            </a:br>
            <a:r>
              <a:rPr lang="en-US" sz="1400" dirty="0">
                <a:latin typeface="Arial" panose="020B0604020202020204" pitchFamily="34" charset="0"/>
                <a:ea typeface="Times New Roman" panose="02020603050405020304" pitchFamily="18" charset="0"/>
              </a:rPr>
              <a:t>Director, Implementation &amp; Support</a:t>
            </a:r>
            <a:endParaRPr lang="en-US" sz="1400" dirty="0"/>
          </a:p>
        </p:txBody>
      </p:sp>
      <p:pic>
        <p:nvPicPr>
          <p:cNvPr id="8" name="Picture 7" descr="A person wearing a suit and tie&#10;&#10;Description automatically generated">
            <a:extLst>
              <a:ext uri="{FF2B5EF4-FFF2-40B4-BE49-F238E27FC236}">
                <a16:creationId xmlns:a16="http://schemas.microsoft.com/office/drawing/2014/main" id="{077992A7-8B41-4004-AEE9-A3A678BF7E92}"/>
              </a:ext>
            </a:extLst>
          </p:cNvPr>
          <p:cNvPicPr>
            <a:picLocks noChangeAspect="1"/>
          </p:cNvPicPr>
          <p:nvPr/>
        </p:nvPicPr>
        <p:blipFill>
          <a:blip r:embed="rId3"/>
          <a:stretch>
            <a:fillRect/>
          </a:stretch>
        </p:blipFill>
        <p:spPr>
          <a:xfrm>
            <a:off x="594808" y="1348163"/>
            <a:ext cx="1736333" cy="2174758"/>
          </a:xfrm>
          <a:prstGeom prst="rect">
            <a:avLst/>
          </a:prstGeom>
        </p:spPr>
      </p:pic>
      <p:pic>
        <p:nvPicPr>
          <p:cNvPr id="11" name="Picture 10">
            <a:extLst>
              <a:ext uri="{FF2B5EF4-FFF2-40B4-BE49-F238E27FC236}">
                <a16:creationId xmlns:a16="http://schemas.microsoft.com/office/drawing/2014/main" id="{401FF8F3-A955-4030-A516-30F73478DEEC}"/>
              </a:ext>
            </a:extLst>
          </p:cNvPr>
          <p:cNvPicPr>
            <a:picLocks noChangeAspect="1"/>
          </p:cNvPicPr>
          <p:nvPr/>
        </p:nvPicPr>
        <p:blipFill>
          <a:blip r:embed="rId4"/>
          <a:stretch>
            <a:fillRect/>
          </a:stretch>
        </p:blipFill>
        <p:spPr>
          <a:xfrm>
            <a:off x="6194007" y="1352174"/>
            <a:ext cx="1736334" cy="2170215"/>
          </a:xfrm>
          <a:prstGeom prst="rect">
            <a:avLst/>
          </a:prstGeom>
        </p:spPr>
      </p:pic>
      <p:sp>
        <p:nvSpPr>
          <p:cNvPr id="12" name="Rectangle 11">
            <a:extLst>
              <a:ext uri="{FF2B5EF4-FFF2-40B4-BE49-F238E27FC236}">
                <a16:creationId xmlns:a16="http://schemas.microsoft.com/office/drawing/2014/main" id="{CC3B58EC-E92D-4878-A50C-8102B1FD4A14}"/>
              </a:ext>
            </a:extLst>
          </p:cNvPr>
          <p:cNvSpPr/>
          <p:nvPr/>
        </p:nvSpPr>
        <p:spPr>
          <a:xfrm>
            <a:off x="5694088" y="3596542"/>
            <a:ext cx="2989941" cy="523220"/>
          </a:xfrm>
          <a:prstGeom prst="rect">
            <a:avLst/>
          </a:prstGeom>
        </p:spPr>
        <p:txBody>
          <a:bodyPr wrap="square">
            <a:spAutoFit/>
          </a:bodyPr>
          <a:lstStyle/>
          <a:p>
            <a:pPr algn="ctr"/>
            <a:r>
              <a:rPr lang="en-US" sz="1400" dirty="0">
                <a:latin typeface="Arial" panose="020B0604020202020204" pitchFamily="34" charset="0"/>
                <a:ea typeface="Times New Roman" panose="02020603050405020304" pitchFamily="18" charset="0"/>
              </a:rPr>
              <a:t>Jen Thomas</a:t>
            </a:r>
          </a:p>
          <a:p>
            <a:pPr algn="ctr"/>
            <a:r>
              <a:rPr lang="en-US" sz="1400" dirty="0">
                <a:latin typeface="Arial" panose="020B0604020202020204" pitchFamily="34" charset="0"/>
                <a:ea typeface="Times New Roman" panose="02020603050405020304" pitchFamily="18" charset="0"/>
              </a:rPr>
              <a:t>Implementation Manager</a:t>
            </a:r>
            <a:endParaRPr lang="en-US" sz="1400" dirty="0"/>
          </a:p>
        </p:txBody>
      </p:sp>
      <p:pic>
        <p:nvPicPr>
          <p:cNvPr id="13" name="Picture 12">
            <a:extLst>
              <a:ext uri="{FF2B5EF4-FFF2-40B4-BE49-F238E27FC236}">
                <a16:creationId xmlns:a16="http://schemas.microsoft.com/office/drawing/2014/main" id="{A9FCC4C5-4F21-44D9-987F-60128A4420EE}"/>
              </a:ext>
            </a:extLst>
          </p:cNvPr>
          <p:cNvPicPr>
            <a:picLocks noChangeAspect="1"/>
          </p:cNvPicPr>
          <p:nvPr/>
        </p:nvPicPr>
        <p:blipFill>
          <a:blip r:embed="rId5"/>
          <a:stretch>
            <a:fillRect/>
          </a:stretch>
        </p:blipFill>
        <p:spPr>
          <a:xfrm>
            <a:off x="9131758" y="1348164"/>
            <a:ext cx="1736334" cy="2170418"/>
          </a:xfrm>
          <a:prstGeom prst="rect">
            <a:avLst/>
          </a:prstGeom>
        </p:spPr>
      </p:pic>
      <p:sp>
        <p:nvSpPr>
          <p:cNvPr id="15" name="Rectangle 14">
            <a:extLst>
              <a:ext uri="{FF2B5EF4-FFF2-40B4-BE49-F238E27FC236}">
                <a16:creationId xmlns:a16="http://schemas.microsoft.com/office/drawing/2014/main" id="{5A1D3001-1A06-48AF-8988-6089F72FFA82}"/>
              </a:ext>
            </a:extLst>
          </p:cNvPr>
          <p:cNvSpPr/>
          <p:nvPr/>
        </p:nvSpPr>
        <p:spPr>
          <a:xfrm>
            <a:off x="8539815" y="3596542"/>
            <a:ext cx="2989941" cy="523220"/>
          </a:xfrm>
          <a:prstGeom prst="rect">
            <a:avLst/>
          </a:prstGeom>
        </p:spPr>
        <p:txBody>
          <a:bodyPr wrap="square">
            <a:spAutoFit/>
          </a:bodyPr>
          <a:lstStyle/>
          <a:p>
            <a:pPr algn="ctr"/>
            <a:r>
              <a:rPr lang="en-US" sz="1400" dirty="0">
                <a:latin typeface="Arial" panose="020B0604020202020204" pitchFamily="34" charset="0"/>
                <a:ea typeface="Times New Roman" panose="02020603050405020304" pitchFamily="18" charset="0"/>
              </a:rPr>
              <a:t>Helen Lagerblade</a:t>
            </a:r>
          </a:p>
          <a:p>
            <a:pPr algn="ctr"/>
            <a:r>
              <a:rPr lang="en-US" sz="1400" dirty="0">
                <a:latin typeface="Arial" panose="020B0604020202020204" pitchFamily="34" charset="0"/>
                <a:ea typeface="Times New Roman" panose="02020603050405020304" pitchFamily="18" charset="0"/>
              </a:rPr>
              <a:t>Technical Support Specialist</a:t>
            </a:r>
            <a:endParaRPr lang="en-US" sz="1400" dirty="0"/>
          </a:p>
        </p:txBody>
      </p:sp>
    </p:spTree>
    <p:extLst>
      <p:ext uri="{BB962C8B-B14F-4D97-AF65-F5344CB8AC3E}">
        <p14:creationId xmlns:p14="http://schemas.microsoft.com/office/powerpoint/2010/main" val="2255100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C8CF-AD00-4C76-ABD6-23250C13B92B}"/>
              </a:ext>
            </a:extLst>
          </p:cNvPr>
          <p:cNvSpPr>
            <a:spLocks noGrp="1"/>
          </p:cNvSpPr>
          <p:nvPr>
            <p:ph type="title"/>
          </p:nvPr>
        </p:nvSpPr>
        <p:spPr/>
        <p:txBody>
          <a:bodyPr/>
          <a:lstStyle/>
          <a:p>
            <a:r>
              <a:rPr lang="en-US" dirty="0"/>
              <a:t>Operating and Re-Opening</a:t>
            </a:r>
          </a:p>
        </p:txBody>
      </p:sp>
      <p:sp>
        <p:nvSpPr>
          <p:cNvPr id="4" name="Footer Placeholder 3">
            <a:extLst>
              <a:ext uri="{FF2B5EF4-FFF2-40B4-BE49-F238E27FC236}">
                <a16:creationId xmlns:a16="http://schemas.microsoft.com/office/drawing/2014/main" id="{C8770F30-D161-447E-A0DF-5655C05825EB}"/>
              </a:ext>
            </a:extLst>
          </p:cNvPr>
          <p:cNvSpPr>
            <a:spLocks noGrp="1"/>
          </p:cNvSpPr>
          <p:nvPr>
            <p:ph type="ftr" sz="quarter" idx="11"/>
          </p:nvPr>
        </p:nvSpPr>
        <p:spPr/>
        <p:txBody>
          <a:bodyPr/>
          <a:lstStyle/>
          <a:p>
            <a:r>
              <a:rPr lang="en-US"/>
              <a:t>www.AgileFleet.com  |  408-213-9555 </a:t>
            </a:r>
          </a:p>
        </p:txBody>
      </p:sp>
      <p:sp>
        <p:nvSpPr>
          <p:cNvPr id="5" name="Rectangle 2">
            <a:extLst>
              <a:ext uri="{FF2B5EF4-FFF2-40B4-BE49-F238E27FC236}">
                <a16:creationId xmlns:a16="http://schemas.microsoft.com/office/drawing/2014/main" id="{B3713DF8-A5FD-46A6-9C9A-49125F176BC8}"/>
              </a:ext>
            </a:extLst>
          </p:cNvPr>
          <p:cNvSpPr txBox="1">
            <a:spLocks noChangeArrowheads="1"/>
          </p:cNvSpPr>
          <p:nvPr/>
        </p:nvSpPr>
        <p:spPr>
          <a:xfrm>
            <a:off x="2375026" y="2324100"/>
            <a:ext cx="7441948" cy="2209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cap="all">
                <a:solidFill>
                  <a:schemeClr val="tx1"/>
                </a:solidFill>
                <a:latin typeface="+mj-lt"/>
                <a:ea typeface="Eurostile LT ExtendedTwo" charset="0"/>
                <a:cs typeface="Eurostile LT ExtendedTwo" charset="0"/>
              </a:defRPr>
            </a:lvl1pPr>
          </a:lstStyle>
          <a:p>
            <a:pPr algn="ctr"/>
            <a:r>
              <a:rPr lang="en-US" sz="3200" b="0" cap="none" dirty="0">
                <a:solidFill>
                  <a:srgbClr val="006699"/>
                </a:solidFill>
                <a:latin typeface="Verdana" pitchFamily="34" charset="0"/>
              </a:rPr>
              <a:t>Cleaning Procedures</a:t>
            </a:r>
          </a:p>
        </p:txBody>
      </p:sp>
    </p:spTree>
    <p:extLst>
      <p:ext uri="{BB962C8B-B14F-4D97-AF65-F5344CB8AC3E}">
        <p14:creationId xmlns:p14="http://schemas.microsoft.com/office/powerpoint/2010/main" val="3661745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447513" y="1734644"/>
            <a:ext cx="4919617" cy="1515800"/>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Extend the End Buffer to allow for cleaning or the virus to die on surfaces – up to 5 days depending on the surface</a:t>
            </a:r>
          </a:p>
        </p:txBody>
      </p:sp>
      <p:sp>
        <p:nvSpPr>
          <p:cNvPr id="6" name="TextBox 5">
            <a:extLst>
              <a:ext uri="{FF2B5EF4-FFF2-40B4-BE49-F238E27FC236}">
                <a16:creationId xmlns:a16="http://schemas.microsoft.com/office/drawing/2014/main" id="{D13C740C-C284-4D15-9C49-EF20CB5401A7}"/>
              </a:ext>
            </a:extLst>
          </p:cNvPr>
          <p:cNvSpPr txBox="1"/>
          <p:nvPr/>
        </p:nvSpPr>
        <p:spPr>
          <a:xfrm>
            <a:off x="598909"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Extend Buffer Time:</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Cleaning procedures</a:t>
            </a:r>
          </a:p>
        </p:txBody>
      </p:sp>
      <p:pic>
        <p:nvPicPr>
          <p:cNvPr id="4" name="Picture 3">
            <a:extLst>
              <a:ext uri="{FF2B5EF4-FFF2-40B4-BE49-F238E27FC236}">
                <a16:creationId xmlns:a16="http://schemas.microsoft.com/office/drawing/2014/main" id="{CA0D1B1B-0E02-40D9-A8CD-D7ED5DCF960C}"/>
              </a:ext>
            </a:extLst>
          </p:cNvPr>
          <p:cNvPicPr>
            <a:picLocks noChangeAspect="1"/>
          </p:cNvPicPr>
          <p:nvPr/>
        </p:nvPicPr>
        <p:blipFill>
          <a:blip r:embed="rId3"/>
          <a:stretch>
            <a:fillRect/>
          </a:stretch>
        </p:blipFill>
        <p:spPr>
          <a:xfrm>
            <a:off x="447514" y="3504965"/>
            <a:ext cx="5247619" cy="2571429"/>
          </a:xfrm>
          <a:prstGeom prst="rect">
            <a:avLst/>
          </a:prstGeom>
        </p:spPr>
      </p:pic>
      <p:sp>
        <p:nvSpPr>
          <p:cNvPr id="8" name="Rectangle 7">
            <a:extLst>
              <a:ext uri="{FF2B5EF4-FFF2-40B4-BE49-F238E27FC236}">
                <a16:creationId xmlns:a16="http://schemas.microsoft.com/office/drawing/2014/main" id="{05ACE8E0-2043-4182-8184-F49D6CD216F9}"/>
              </a:ext>
            </a:extLst>
          </p:cNvPr>
          <p:cNvSpPr/>
          <p:nvPr/>
        </p:nvSpPr>
        <p:spPr>
          <a:xfrm>
            <a:off x="6824872" y="1734644"/>
            <a:ext cx="4919617" cy="1618392"/>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Have screen-safe, disinfectant wipes at key control systems</a:t>
            </a:r>
          </a:p>
          <a:p>
            <a:pPr marL="1257300" lvl="2"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On screens, remove excess liquid before wiping </a:t>
            </a:r>
          </a:p>
        </p:txBody>
      </p:sp>
      <p:sp>
        <p:nvSpPr>
          <p:cNvPr id="9" name="TextBox 8">
            <a:extLst>
              <a:ext uri="{FF2B5EF4-FFF2-40B4-BE49-F238E27FC236}">
                <a16:creationId xmlns:a16="http://schemas.microsoft.com/office/drawing/2014/main" id="{2B57888A-F8CD-488A-8C0F-AF7F3E3145BF}"/>
              </a:ext>
            </a:extLst>
          </p:cNvPr>
          <p:cNvSpPr txBox="1"/>
          <p:nvPr/>
        </p:nvSpPr>
        <p:spPr>
          <a:xfrm>
            <a:off x="6976268"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Cleaning Wipes:</a:t>
            </a:r>
          </a:p>
        </p:txBody>
      </p:sp>
    </p:spTree>
    <p:extLst>
      <p:ext uri="{BB962C8B-B14F-4D97-AF65-F5344CB8AC3E}">
        <p14:creationId xmlns:p14="http://schemas.microsoft.com/office/powerpoint/2010/main" val="13791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434261" y="1699089"/>
            <a:ext cx="6708661" cy="4147930"/>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Create an COVID-19 Inspection and/or Prep Plan</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Add the Inspection/Prep Steps</a:t>
            </a:r>
          </a:p>
          <a:p>
            <a:pPr marL="1257300" lvl="2"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Sanitize interior high touch areas</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Door handles</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Steering wheel, mirrors, and shift lever</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Locks and window buttons</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Wiper and turn signal stalks</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Seat belts and arm rests</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Climate control and radio buttons</a:t>
            </a:r>
          </a:p>
        </p:txBody>
      </p:sp>
      <p:sp>
        <p:nvSpPr>
          <p:cNvPr id="6" name="TextBox 5">
            <a:extLst>
              <a:ext uri="{FF2B5EF4-FFF2-40B4-BE49-F238E27FC236}">
                <a16:creationId xmlns:a16="http://schemas.microsoft.com/office/drawing/2014/main" id="{D13C740C-C284-4D15-9C49-EF20CB5401A7}"/>
              </a:ext>
            </a:extLst>
          </p:cNvPr>
          <p:cNvSpPr txBox="1"/>
          <p:nvPr/>
        </p:nvSpPr>
        <p:spPr>
          <a:xfrm>
            <a:off x="598909"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Enable Prep and/or Inspection Plans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Cleaning procedures</a:t>
            </a:r>
          </a:p>
        </p:txBody>
      </p:sp>
      <p:sp>
        <p:nvSpPr>
          <p:cNvPr id="7" name="Rectangle 6">
            <a:extLst>
              <a:ext uri="{FF2B5EF4-FFF2-40B4-BE49-F238E27FC236}">
                <a16:creationId xmlns:a16="http://schemas.microsoft.com/office/drawing/2014/main" id="{7512CFBE-4B13-4BA1-8878-3FD164F04843}"/>
              </a:ext>
            </a:extLst>
          </p:cNvPr>
          <p:cNvSpPr/>
          <p:nvPr/>
        </p:nvSpPr>
        <p:spPr>
          <a:xfrm>
            <a:off x="5960417" y="2628830"/>
            <a:ext cx="5979791" cy="2288447"/>
          </a:xfrm>
          <a:prstGeom prst="rect">
            <a:avLst/>
          </a:prstGeom>
        </p:spPr>
        <p:txBody>
          <a:bodyPr wrap="square">
            <a:spAutoFit/>
          </a:bodyPr>
          <a:lstStyle/>
          <a:p>
            <a:pPr marL="1257300" lvl="2"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Sanitize exterior high touch areas</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Keys and Fuel Card</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Door handles</a:t>
            </a:r>
          </a:p>
          <a:p>
            <a:pPr marL="1714500" lvl="3"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Fuel door and cap</a:t>
            </a:r>
          </a:p>
          <a:p>
            <a:pPr marL="1257300" lvl="2"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Let vehicle sit and dry for 60 minutes</a:t>
            </a:r>
          </a:p>
        </p:txBody>
      </p:sp>
    </p:spTree>
    <p:extLst>
      <p:ext uri="{BB962C8B-B14F-4D97-AF65-F5344CB8AC3E}">
        <p14:creationId xmlns:p14="http://schemas.microsoft.com/office/powerpoint/2010/main" val="276854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500"/>
                                        <p:tgtEl>
                                          <p:spTgt spid="7">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fade">
                                      <p:cBhvr>
                                        <p:cTn id="36" dur="500"/>
                                        <p:tgtEl>
                                          <p:spTgt spid="7">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5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a:p>
            <a:r>
              <a:rPr lang="en-US" dirty="0"/>
              <a:t>www.AgileFleet.com  |  408-213-9555 </a:t>
            </a:r>
          </a:p>
          <a:p>
            <a:endParaRPr lang="en-US" dirty="0"/>
          </a:p>
        </p:txBody>
      </p:sp>
      <p:sp>
        <p:nvSpPr>
          <p:cNvPr id="2" name="Rectangle 1">
            <a:extLst>
              <a:ext uri="{FF2B5EF4-FFF2-40B4-BE49-F238E27FC236}">
                <a16:creationId xmlns:a16="http://schemas.microsoft.com/office/drawing/2014/main" id="{99C8B62A-8FBE-42F5-8884-59164EB14C6A}"/>
              </a:ext>
            </a:extLst>
          </p:cNvPr>
          <p:cNvSpPr/>
          <p:nvPr/>
        </p:nvSpPr>
        <p:spPr>
          <a:xfrm>
            <a:off x="434262" y="1699089"/>
            <a:ext cx="4787096" cy="1256113"/>
          </a:xfrm>
          <a:prstGeom prst="rect">
            <a:avLst/>
          </a:prstGeom>
        </p:spPr>
        <p:txBody>
          <a:bodyPr wrap="square">
            <a:spAutoFit/>
          </a:bodyPr>
          <a:lstStyle/>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Enable Plans by Usage Type</a:t>
            </a:r>
          </a:p>
          <a:p>
            <a:pPr marL="800100" lvl="1" indent="-342900">
              <a:lnSpc>
                <a:spcPct val="107000"/>
              </a:lnSpc>
              <a:spcAft>
                <a:spcPts val="800"/>
              </a:spcAft>
              <a:buFont typeface="Arial" panose="020B0604020202020204" pitchFamily="34" charset="0"/>
              <a:buChar char="•"/>
            </a:pPr>
            <a:r>
              <a:rPr lang="en-US" sz="2200" dirty="0">
                <a:cs typeface="Times New Roman" panose="02020603050405020304" pitchFamily="18" charset="0"/>
              </a:rPr>
              <a:t>Set Plan Frequency: “Prompt after every use”</a:t>
            </a:r>
          </a:p>
        </p:txBody>
      </p:sp>
      <p:sp>
        <p:nvSpPr>
          <p:cNvPr id="6" name="TextBox 5">
            <a:extLst>
              <a:ext uri="{FF2B5EF4-FFF2-40B4-BE49-F238E27FC236}">
                <a16:creationId xmlns:a16="http://schemas.microsoft.com/office/drawing/2014/main" id="{D13C740C-C284-4D15-9C49-EF20CB5401A7}"/>
              </a:ext>
            </a:extLst>
          </p:cNvPr>
          <p:cNvSpPr txBox="1"/>
          <p:nvPr/>
        </p:nvSpPr>
        <p:spPr>
          <a:xfrm>
            <a:off x="598909" y="1062048"/>
            <a:ext cx="7953556" cy="459549"/>
          </a:xfrm>
          <a:prstGeom prst="rect">
            <a:avLst/>
          </a:prstGeom>
          <a:noFill/>
        </p:spPr>
        <p:txBody>
          <a:bodyPr wrap="square" rtlCol="0">
            <a:spAutoFit/>
          </a:bodyPr>
          <a:lstStyle/>
          <a:p>
            <a:pPr>
              <a:lnSpc>
                <a:spcPct val="107000"/>
              </a:lnSpc>
              <a:spcAft>
                <a:spcPts val="800"/>
              </a:spcAft>
            </a:pPr>
            <a:r>
              <a:rPr lang="en-US" sz="2400" u="sng" dirty="0">
                <a:ea typeface="Calibri" panose="020F0502020204030204" pitchFamily="34" charset="0"/>
                <a:cs typeface="Times New Roman" panose="02020603050405020304" pitchFamily="18" charset="0"/>
              </a:rPr>
              <a:t>Enable Prep and/or Inspection Plans</a:t>
            </a:r>
          </a:p>
        </p:txBody>
      </p:sp>
      <p:sp>
        <p:nvSpPr>
          <p:cNvPr id="12" name="Title 1">
            <a:extLst>
              <a:ext uri="{FF2B5EF4-FFF2-40B4-BE49-F238E27FC236}">
                <a16:creationId xmlns:a16="http://schemas.microsoft.com/office/drawing/2014/main" id="{58C56B40-334B-4055-99C4-DED924DDD648}"/>
              </a:ext>
            </a:extLst>
          </p:cNvPr>
          <p:cNvSpPr>
            <a:spLocks noGrp="1"/>
          </p:cNvSpPr>
          <p:nvPr>
            <p:ph type="title"/>
          </p:nvPr>
        </p:nvSpPr>
        <p:spPr>
          <a:xfrm>
            <a:off x="598909" y="82234"/>
            <a:ext cx="5943600" cy="802322"/>
          </a:xfrm>
        </p:spPr>
        <p:txBody>
          <a:bodyPr/>
          <a:lstStyle/>
          <a:p>
            <a:r>
              <a:rPr lang="en-US" dirty="0"/>
              <a:t>Cleaning procedures</a:t>
            </a:r>
          </a:p>
        </p:txBody>
      </p:sp>
      <p:pic>
        <p:nvPicPr>
          <p:cNvPr id="4" name="Picture 3">
            <a:extLst>
              <a:ext uri="{FF2B5EF4-FFF2-40B4-BE49-F238E27FC236}">
                <a16:creationId xmlns:a16="http://schemas.microsoft.com/office/drawing/2014/main" id="{5A1B412A-6349-4A96-A961-688078A186EC}"/>
              </a:ext>
            </a:extLst>
          </p:cNvPr>
          <p:cNvPicPr>
            <a:picLocks noChangeAspect="1"/>
          </p:cNvPicPr>
          <p:nvPr/>
        </p:nvPicPr>
        <p:blipFill>
          <a:blip r:embed="rId3"/>
          <a:stretch>
            <a:fillRect/>
          </a:stretch>
        </p:blipFill>
        <p:spPr>
          <a:xfrm>
            <a:off x="1497475" y="2955202"/>
            <a:ext cx="2660669" cy="3318907"/>
          </a:xfrm>
          <a:prstGeom prst="rect">
            <a:avLst/>
          </a:prstGeom>
        </p:spPr>
      </p:pic>
      <p:pic>
        <p:nvPicPr>
          <p:cNvPr id="5" name="Picture 4">
            <a:extLst>
              <a:ext uri="{FF2B5EF4-FFF2-40B4-BE49-F238E27FC236}">
                <a16:creationId xmlns:a16="http://schemas.microsoft.com/office/drawing/2014/main" id="{61CAEF35-012B-4F51-9BB5-751A9025B8B9}"/>
              </a:ext>
            </a:extLst>
          </p:cNvPr>
          <p:cNvPicPr>
            <a:picLocks noChangeAspect="1"/>
          </p:cNvPicPr>
          <p:nvPr/>
        </p:nvPicPr>
        <p:blipFill>
          <a:blip r:embed="rId4"/>
          <a:stretch>
            <a:fillRect/>
          </a:stretch>
        </p:blipFill>
        <p:spPr>
          <a:xfrm>
            <a:off x="5658677" y="1291822"/>
            <a:ext cx="6262625" cy="4832944"/>
          </a:xfrm>
          <a:prstGeom prst="rect">
            <a:avLst/>
          </a:prstGeom>
        </p:spPr>
      </p:pic>
    </p:spTree>
    <p:extLst>
      <p:ext uri="{BB962C8B-B14F-4D97-AF65-F5344CB8AC3E}">
        <p14:creationId xmlns:p14="http://schemas.microsoft.com/office/powerpoint/2010/main" val="201071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AAA02-0515-4AD2-B513-00E319D54867}"/>
              </a:ext>
            </a:extLst>
          </p:cNvPr>
          <p:cNvSpPr>
            <a:spLocks noGrp="1"/>
          </p:cNvSpPr>
          <p:nvPr>
            <p:ph type="title"/>
          </p:nvPr>
        </p:nvSpPr>
        <p:spPr>
          <a:xfrm>
            <a:off x="3573518" y="2276508"/>
            <a:ext cx="7948175" cy="1021556"/>
          </a:xfrm>
        </p:spPr>
        <p:txBody>
          <a:bodyPr/>
          <a:lstStyle/>
          <a:p>
            <a:pPr algn="r"/>
            <a:r>
              <a:rPr lang="en-US" dirty="0"/>
              <a:t>NAFA Communities</a:t>
            </a:r>
            <a:endParaRPr lang="en-US" sz="3000" dirty="0"/>
          </a:p>
        </p:txBody>
      </p:sp>
      <p:sp>
        <p:nvSpPr>
          <p:cNvPr id="4" name="Footer Placeholder 3">
            <a:extLst>
              <a:ext uri="{FF2B5EF4-FFF2-40B4-BE49-F238E27FC236}">
                <a16:creationId xmlns:a16="http://schemas.microsoft.com/office/drawing/2014/main" id="{AAEEBA7B-FB2E-428F-9201-ED411EEDA76A}"/>
              </a:ext>
            </a:extLst>
          </p:cNvPr>
          <p:cNvSpPr>
            <a:spLocks noGrp="1"/>
          </p:cNvSpPr>
          <p:nvPr>
            <p:ph type="ftr" sz="quarter" idx="11"/>
          </p:nvPr>
        </p:nvSpPr>
        <p:spPr/>
        <p:txBody>
          <a:bodyPr/>
          <a:lstStyle/>
          <a:p>
            <a:r>
              <a:rPr lang="en-US"/>
              <a:t>www.AgileFleet.com  |  408-213-9555 </a:t>
            </a:r>
          </a:p>
        </p:txBody>
      </p:sp>
    </p:spTree>
    <p:extLst>
      <p:ext uri="{BB962C8B-B14F-4D97-AF65-F5344CB8AC3E}">
        <p14:creationId xmlns:p14="http://schemas.microsoft.com/office/powerpoint/2010/main" val="2601614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NAFA Communities</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600" y="1249573"/>
            <a:ext cx="8966662" cy="4725714"/>
          </a:xfrm>
        </p:spPr>
        <p:txBody>
          <a:bodyPr>
            <a:normAutofit/>
          </a:bodyPr>
          <a:lstStyle/>
          <a:p>
            <a:pPr lvl="1">
              <a:buFont typeface="Arial" panose="020B0604020202020204" pitchFamily="34" charset="0"/>
              <a:buChar char="•"/>
            </a:pPr>
            <a:r>
              <a:rPr lang="en-US" sz="2400" dirty="0"/>
              <a:t>National Association of Fleet Administrators (NAFA)</a:t>
            </a:r>
          </a:p>
          <a:p>
            <a:pPr lvl="1">
              <a:buFont typeface="Arial" panose="020B0604020202020204" pitchFamily="34" charset="0"/>
              <a:buChar char="•"/>
            </a:pPr>
            <a:r>
              <a:rPr lang="en-US" sz="2400" dirty="0"/>
              <a:t>Communities to discuss fleet-related issues</a:t>
            </a:r>
          </a:p>
          <a:p>
            <a:pPr lvl="1">
              <a:buFont typeface="Arial" panose="020B0604020202020204" pitchFamily="34" charset="0"/>
              <a:buChar char="•"/>
            </a:pPr>
            <a:r>
              <a:rPr lang="en-US" sz="2400" dirty="0"/>
              <a:t>Much discussion about COVID-19</a:t>
            </a:r>
          </a:p>
          <a:p>
            <a:pPr lvl="1">
              <a:buFont typeface="Arial" panose="020B0604020202020204" pitchFamily="34" charset="0"/>
              <a:buChar char="•"/>
            </a:pPr>
            <a:r>
              <a:rPr lang="en-US" sz="2400" dirty="0"/>
              <a:t>Foggers</a:t>
            </a:r>
          </a:p>
          <a:p>
            <a:pPr lvl="2">
              <a:buFont typeface="Wingdings" panose="05000000000000000000" pitchFamily="2" charset="2"/>
              <a:buChar char="Ø"/>
            </a:pPr>
            <a:r>
              <a:rPr lang="en-US" sz="2000" dirty="0"/>
              <a:t>May be the most efficient way to disinfect vehicles</a:t>
            </a:r>
          </a:p>
          <a:p>
            <a:pPr lvl="2">
              <a:buFont typeface="Wingdings" panose="05000000000000000000" pitchFamily="2" charset="2"/>
              <a:buChar char="Ø"/>
            </a:pPr>
            <a:r>
              <a:rPr lang="en-US" sz="2000" dirty="0"/>
              <a:t>Some available that don’t require PPE to apply</a:t>
            </a:r>
          </a:p>
          <a:p>
            <a:pPr lvl="2">
              <a:buFont typeface="Wingdings" panose="05000000000000000000" pitchFamily="2" charset="2"/>
              <a:buChar char="Ø"/>
            </a:pPr>
            <a:r>
              <a:rPr lang="en-US" sz="2000" dirty="0"/>
              <a:t>Needs to be sized correctly for the vehicle</a:t>
            </a:r>
          </a:p>
          <a:p>
            <a:pPr lvl="2">
              <a:buFont typeface="Wingdings" panose="05000000000000000000" pitchFamily="2" charset="2"/>
              <a:buChar char="Ø"/>
            </a:pPr>
            <a:r>
              <a:rPr lang="en-US" sz="2000" dirty="0"/>
              <a:t>May take months to get them</a:t>
            </a:r>
          </a:p>
          <a:p>
            <a:pPr lvl="2">
              <a:buFont typeface="Wingdings" panose="05000000000000000000" pitchFamily="2" charset="2"/>
              <a:buChar char="Ø"/>
            </a:pPr>
            <a:r>
              <a:rPr lang="en-US" sz="2000" dirty="0"/>
              <a:t>Brands: Ryobi, Vector Fog, </a:t>
            </a:r>
            <a:r>
              <a:rPr lang="en-US" sz="2000" dirty="0" err="1"/>
              <a:t>GenEon</a:t>
            </a:r>
            <a:r>
              <a:rPr lang="en-US" sz="2000" dirty="0"/>
              <a:t> </a:t>
            </a:r>
            <a:r>
              <a:rPr lang="en-US" sz="2000" dirty="0" err="1"/>
              <a:t>bMist</a:t>
            </a:r>
            <a:r>
              <a:rPr lang="en-US" sz="2000" dirty="0"/>
              <a:t>, Clorox 360, Victory</a:t>
            </a:r>
          </a:p>
          <a:p>
            <a:pPr lvl="1">
              <a:buFont typeface="Arial" panose="020B0604020202020204" pitchFamily="34" charset="0"/>
              <a:buChar char="•"/>
            </a:pPr>
            <a:r>
              <a:rPr lang="en-US" sz="2400" dirty="0"/>
              <a:t>Hire an outside vendor to perform the cleaning</a:t>
            </a:r>
          </a:p>
        </p:txBody>
      </p:sp>
    </p:spTree>
    <p:extLst>
      <p:ext uri="{BB962C8B-B14F-4D97-AF65-F5344CB8AC3E}">
        <p14:creationId xmlns:p14="http://schemas.microsoft.com/office/powerpoint/2010/main" val="390893829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NAFA Communities</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599" y="1249573"/>
            <a:ext cx="9591675" cy="5027402"/>
          </a:xfrm>
        </p:spPr>
        <p:txBody>
          <a:bodyPr>
            <a:normAutofit fontScale="92500" lnSpcReduction="20000"/>
          </a:bodyPr>
          <a:lstStyle/>
          <a:p>
            <a:pPr lvl="1">
              <a:spcBef>
                <a:spcPts val="600"/>
              </a:spcBef>
              <a:buFont typeface="Arial" panose="020B0604020202020204" pitchFamily="34" charset="0"/>
              <a:buChar char="•"/>
            </a:pPr>
            <a:r>
              <a:rPr lang="en-US" sz="2400" dirty="0"/>
              <a:t>Disinfect high-touch points, including but not limited to:</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Exterior driver side door handle</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Steering wheel - including buttons</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Center console - outside only</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Gear selector (dial/handle)</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Radio/HVAC areas</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Touchscreen</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Start/Stop button or the place where the key is inserted</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Driver door armrest and center console</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Window/seat/mirror controls</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Rear view </a:t>
            </a:r>
            <a:r>
              <a:rPr lang="en-US" sz="2000" dirty="0">
                <a:latin typeface="Calibri" panose="020F0502020204030204" pitchFamily="34" charset="0"/>
                <a:ea typeface="Calibri" panose="020F0502020204030204" pitchFamily="34" charset="0"/>
                <a:cs typeface="Times New Roman" panose="02020603050405020304" pitchFamily="18" charset="0"/>
              </a:rPr>
              <a:t>m</a:t>
            </a:r>
            <a:r>
              <a:rPr lang="en-US" sz="2000" dirty="0">
                <a:effectLst/>
                <a:latin typeface="Calibri" panose="020F0502020204030204" pitchFamily="34" charset="0"/>
                <a:ea typeface="Calibri" panose="020F0502020204030204" pitchFamily="34" charset="0"/>
                <a:cs typeface="Times New Roman" panose="02020603050405020304" pitchFamily="18" charset="0"/>
              </a:rPr>
              <a:t>irror</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Seatbelt buckle &amp; anchor</a:t>
            </a:r>
          </a:p>
          <a:p>
            <a:pPr lvl="2" indent="-342900">
              <a:spcBef>
                <a:spcPts val="600"/>
              </a:spcBef>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Key fob (place in </a:t>
            </a:r>
            <a:r>
              <a:rPr lang="en-US" sz="2000" dirty="0">
                <a:latin typeface="Calibri" panose="020F0502020204030204" pitchFamily="34" charset="0"/>
                <a:cs typeface="Times New Roman" panose="02020603050405020304" pitchFamily="18" charset="0"/>
              </a:rPr>
              <a:t>satchel bag or envelope when done disinfecting)</a:t>
            </a:r>
          </a:p>
          <a:p>
            <a:pPr lvl="1" indent="-342900">
              <a:spcBef>
                <a:spcPts val="600"/>
              </a:spcBef>
              <a:buFont typeface="Arial" panose="020B0604020202020204" pitchFamily="34" charset="0"/>
              <a:buChar char="•"/>
            </a:pPr>
            <a:r>
              <a:rPr lang="en-US" sz="2400" dirty="0"/>
              <a:t>Place signage inside and/or outside the vehicle indicating it’s been cleaned</a:t>
            </a:r>
          </a:p>
          <a:p>
            <a:pPr marL="457200" lvl="1" indent="0">
              <a:buNone/>
            </a:pPr>
            <a:endParaRPr lang="en-US" sz="2400" dirty="0"/>
          </a:p>
        </p:txBody>
      </p:sp>
    </p:spTree>
    <p:extLst>
      <p:ext uri="{BB962C8B-B14F-4D97-AF65-F5344CB8AC3E}">
        <p14:creationId xmlns:p14="http://schemas.microsoft.com/office/powerpoint/2010/main" val="233131193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AAA02-0515-4AD2-B513-00E319D54867}"/>
              </a:ext>
            </a:extLst>
          </p:cNvPr>
          <p:cNvSpPr>
            <a:spLocks noGrp="1"/>
          </p:cNvSpPr>
          <p:nvPr>
            <p:ph type="title"/>
          </p:nvPr>
        </p:nvSpPr>
        <p:spPr>
          <a:xfrm>
            <a:off x="3573518" y="2276508"/>
            <a:ext cx="7948175" cy="1021556"/>
          </a:xfrm>
        </p:spPr>
        <p:txBody>
          <a:bodyPr/>
          <a:lstStyle/>
          <a:p>
            <a:pPr algn="r"/>
            <a:r>
              <a:rPr lang="en-US" dirty="0"/>
              <a:t>Rental Car Agencies</a:t>
            </a:r>
            <a:endParaRPr lang="en-US" sz="3000" dirty="0"/>
          </a:p>
        </p:txBody>
      </p:sp>
      <p:sp>
        <p:nvSpPr>
          <p:cNvPr id="4" name="Footer Placeholder 3">
            <a:extLst>
              <a:ext uri="{FF2B5EF4-FFF2-40B4-BE49-F238E27FC236}">
                <a16:creationId xmlns:a16="http://schemas.microsoft.com/office/drawing/2014/main" id="{AAEEBA7B-FB2E-428F-9201-ED411EEDA76A}"/>
              </a:ext>
            </a:extLst>
          </p:cNvPr>
          <p:cNvSpPr>
            <a:spLocks noGrp="1"/>
          </p:cNvSpPr>
          <p:nvPr>
            <p:ph type="ftr" sz="quarter" idx="11"/>
          </p:nvPr>
        </p:nvSpPr>
        <p:spPr/>
        <p:txBody>
          <a:bodyPr/>
          <a:lstStyle/>
          <a:p>
            <a:r>
              <a:rPr lang="en-US"/>
              <a:t>www.AgileFleet.com  |  408-213-9555 </a:t>
            </a:r>
          </a:p>
        </p:txBody>
      </p:sp>
    </p:spTree>
    <p:extLst>
      <p:ext uri="{BB962C8B-B14F-4D97-AF65-F5344CB8AC3E}">
        <p14:creationId xmlns:p14="http://schemas.microsoft.com/office/powerpoint/2010/main" val="2028383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Rental Car Agencies</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600" y="1249573"/>
            <a:ext cx="8966662" cy="4725714"/>
          </a:xfrm>
        </p:spPr>
        <p:txBody>
          <a:bodyPr>
            <a:normAutofit/>
          </a:bodyPr>
          <a:lstStyle/>
          <a:p>
            <a:pPr marL="0" indent="0">
              <a:buNone/>
            </a:pPr>
            <a:r>
              <a:rPr lang="en-US" dirty="0"/>
              <a:t>Hertz Gold Standard Clean Program</a:t>
            </a:r>
          </a:p>
        </p:txBody>
      </p:sp>
      <p:pic>
        <p:nvPicPr>
          <p:cNvPr id="5" name="Picture 4">
            <a:extLst>
              <a:ext uri="{FF2B5EF4-FFF2-40B4-BE49-F238E27FC236}">
                <a16:creationId xmlns:a16="http://schemas.microsoft.com/office/drawing/2014/main" id="{6916EE17-6A8D-48DB-9630-DFF918A4984D}"/>
              </a:ext>
            </a:extLst>
          </p:cNvPr>
          <p:cNvPicPr>
            <a:picLocks noChangeAspect="1"/>
          </p:cNvPicPr>
          <p:nvPr/>
        </p:nvPicPr>
        <p:blipFill>
          <a:blip r:embed="rId2"/>
          <a:stretch>
            <a:fillRect/>
          </a:stretch>
        </p:blipFill>
        <p:spPr>
          <a:xfrm>
            <a:off x="5812366" y="1088968"/>
            <a:ext cx="4019143" cy="5139101"/>
          </a:xfrm>
          <a:prstGeom prst="rect">
            <a:avLst/>
          </a:prstGeom>
        </p:spPr>
      </p:pic>
    </p:spTree>
    <p:extLst>
      <p:ext uri="{BB962C8B-B14F-4D97-AF65-F5344CB8AC3E}">
        <p14:creationId xmlns:p14="http://schemas.microsoft.com/office/powerpoint/2010/main" val="10874502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Rental Car Agencies</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600" y="1249573"/>
            <a:ext cx="8966662" cy="4725714"/>
          </a:xfrm>
        </p:spPr>
        <p:txBody>
          <a:bodyPr>
            <a:normAutofit/>
          </a:bodyPr>
          <a:lstStyle/>
          <a:p>
            <a:pPr marL="0" indent="0">
              <a:buNone/>
            </a:pPr>
            <a:r>
              <a:rPr lang="en-US" dirty="0"/>
              <a:t>AVIS Safety Pledge</a:t>
            </a:r>
          </a:p>
        </p:txBody>
      </p:sp>
      <p:pic>
        <p:nvPicPr>
          <p:cNvPr id="6" name="Picture 5">
            <a:extLst>
              <a:ext uri="{FF2B5EF4-FFF2-40B4-BE49-F238E27FC236}">
                <a16:creationId xmlns:a16="http://schemas.microsoft.com/office/drawing/2014/main" id="{55AD23B0-1095-4D0A-B18F-5F13B7D7B08D}"/>
              </a:ext>
            </a:extLst>
          </p:cNvPr>
          <p:cNvPicPr>
            <a:picLocks noChangeAspect="1"/>
          </p:cNvPicPr>
          <p:nvPr/>
        </p:nvPicPr>
        <p:blipFill>
          <a:blip r:embed="rId2"/>
          <a:stretch>
            <a:fillRect/>
          </a:stretch>
        </p:blipFill>
        <p:spPr>
          <a:xfrm>
            <a:off x="3398581" y="1039091"/>
            <a:ext cx="7122759" cy="5306668"/>
          </a:xfrm>
          <a:prstGeom prst="rect">
            <a:avLst/>
          </a:prstGeom>
        </p:spPr>
      </p:pic>
    </p:spTree>
    <p:extLst>
      <p:ext uri="{BB962C8B-B14F-4D97-AF65-F5344CB8AC3E}">
        <p14:creationId xmlns:p14="http://schemas.microsoft.com/office/powerpoint/2010/main" val="340176973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600" y="1249573"/>
            <a:ext cx="8966662" cy="4725714"/>
          </a:xfrm>
        </p:spPr>
        <p:txBody>
          <a:bodyPr>
            <a:normAutofit fontScale="92500"/>
          </a:bodyPr>
          <a:lstStyle/>
          <a:p>
            <a:pPr marL="0" indent="0">
              <a:buNone/>
            </a:pPr>
            <a:r>
              <a:rPr lang="en-US" dirty="0"/>
              <a:t>Zoom Meeting Tips and Etiquette</a:t>
            </a:r>
          </a:p>
          <a:p>
            <a:pPr lvl="1">
              <a:buFont typeface="Arial" panose="020B0604020202020204" pitchFamily="34" charset="0"/>
              <a:buChar char="•"/>
            </a:pPr>
            <a:r>
              <a:rPr lang="en-US" sz="2400" dirty="0"/>
              <a:t>Only use your computer audio </a:t>
            </a:r>
            <a:r>
              <a:rPr lang="en-US" sz="2400" u="sng" dirty="0"/>
              <a:t>or</a:t>
            </a:r>
            <a:r>
              <a:rPr lang="en-US" sz="2400" dirty="0"/>
              <a:t> your phone audio.  Don’t use both.</a:t>
            </a:r>
          </a:p>
          <a:p>
            <a:pPr lvl="1">
              <a:buFont typeface="Arial" panose="020B0604020202020204" pitchFamily="34" charset="0"/>
              <a:buChar char="•"/>
            </a:pPr>
            <a:r>
              <a:rPr lang="en-US" sz="2400" dirty="0"/>
              <a:t>Please mute yourselves when others are speaking</a:t>
            </a:r>
          </a:p>
          <a:p>
            <a:pPr lvl="1">
              <a:buFont typeface="Arial" panose="020B0604020202020204" pitchFamily="34" charset="0"/>
              <a:buChar char="•"/>
            </a:pPr>
            <a:r>
              <a:rPr lang="en-US" sz="2400" dirty="0"/>
              <a:t>It’s up to you if you want to use your video camera</a:t>
            </a:r>
          </a:p>
          <a:p>
            <a:pPr lvl="1">
              <a:buFont typeface="Arial" panose="020B0604020202020204" pitchFamily="34" charset="0"/>
              <a:buChar char="•"/>
            </a:pPr>
            <a:r>
              <a:rPr lang="en-US" sz="2400" dirty="0"/>
              <a:t>When asking a question or making a comment:</a:t>
            </a:r>
          </a:p>
          <a:p>
            <a:pPr lvl="2">
              <a:buFont typeface="Wingdings" panose="05000000000000000000" pitchFamily="2" charset="2"/>
              <a:buChar char="Ø"/>
            </a:pPr>
            <a:r>
              <a:rPr lang="en-US" sz="2000" dirty="0"/>
              <a:t>Unmute yourself</a:t>
            </a:r>
          </a:p>
          <a:p>
            <a:pPr lvl="2">
              <a:buFont typeface="Wingdings" panose="05000000000000000000" pitchFamily="2" charset="2"/>
              <a:buChar char="Ø"/>
            </a:pPr>
            <a:r>
              <a:rPr lang="en-US" sz="2000" dirty="0"/>
              <a:t>For the first time, please tell us your first name and the name of your organization</a:t>
            </a:r>
          </a:p>
          <a:p>
            <a:pPr lvl="2">
              <a:buFont typeface="Wingdings" panose="05000000000000000000" pitchFamily="2" charset="2"/>
              <a:buChar char="Ø"/>
            </a:pPr>
            <a:r>
              <a:rPr lang="en-US" sz="2000" dirty="0"/>
              <a:t>Mute yourself when you’re done speaking</a:t>
            </a:r>
          </a:p>
          <a:p>
            <a:pPr lvl="1" indent="-280988">
              <a:buFont typeface="Arial" panose="020B0604020202020204" pitchFamily="34" charset="0"/>
              <a:buChar char="•"/>
            </a:pPr>
            <a:r>
              <a:rPr lang="en-US" sz="2400" dirty="0"/>
              <a:t>This meeting will be recorded</a:t>
            </a:r>
          </a:p>
          <a:p>
            <a:pPr lvl="1" indent="-280988">
              <a:buFont typeface="Arial" panose="020B0604020202020204" pitchFamily="34" charset="0"/>
              <a:buChar char="•"/>
            </a:pPr>
            <a:r>
              <a:rPr lang="en-US" sz="2400" dirty="0"/>
              <a:t>The recording, PPT, and publications will be available for download</a:t>
            </a:r>
          </a:p>
          <a:p>
            <a:pPr lvl="1">
              <a:buFont typeface="Arial" panose="020B0604020202020204" pitchFamily="34" charset="0"/>
              <a:buChar char="•"/>
            </a:pPr>
            <a:r>
              <a:rPr lang="en-US" sz="2400" dirty="0"/>
              <a:t>Some Zoom functions you should know about…</a:t>
            </a:r>
            <a:endParaRPr lang="en-US" sz="2200" dirty="0"/>
          </a:p>
        </p:txBody>
      </p:sp>
    </p:spTree>
    <p:extLst>
      <p:ext uri="{BB962C8B-B14F-4D97-AF65-F5344CB8AC3E}">
        <p14:creationId xmlns:p14="http://schemas.microsoft.com/office/powerpoint/2010/main" val="97694872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Rental Car Agencies</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600" y="1249573"/>
            <a:ext cx="8966662" cy="4725714"/>
          </a:xfrm>
        </p:spPr>
        <p:txBody>
          <a:bodyPr>
            <a:normAutofit/>
          </a:bodyPr>
          <a:lstStyle/>
          <a:p>
            <a:pPr marL="0" indent="0">
              <a:buNone/>
            </a:pPr>
            <a:r>
              <a:rPr lang="en-US" dirty="0"/>
              <a:t>AVIS Safety Pledge</a:t>
            </a:r>
          </a:p>
        </p:txBody>
      </p:sp>
      <p:pic>
        <p:nvPicPr>
          <p:cNvPr id="7" name="Picture 6">
            <a:extLst>
              <a:ext uri="{FF2B5EF4-FFF2-40B4-BE49-F238E27FC236}">
                <a16:creationId xmlns:a16="http://schemas.microsoft.com/office/drawing/2014/main" id="{DDCBB877-6F66-4739-BACE-27802F07BF8F}"/>
              </a:ext>
            </a:extLst>
          </p:cNvPr>
          <p:cNvPicPr>
            <a:picLocks noChangeAspect="1"/>
          </p:cNvPicPr>
          <p:nvPr/>
        </p:nvPicPr>
        <p:blipFill>
          <a:blip r:embed="rId2"/>
          <a:stretch>
            <a:fillRect/>
          </a:stretch>
        </p:blipFill>
        <p:spPr>
          <a:xfrm>
            <a:off x="3397312" y="1047404"/>
            <a:ext cx="6869576" cy="5271194"/>
          </a:xfrm>
          <a:prstGeom prst="rect">
            <a:avLst/>
          </a:prstGeom>
        </p:spPr>
      </p:pic>
    </p:spTree>
    <p:extLst>
      <p:ext uri="{BB962C8B-B14F-4D97-AF65-F5344CB8AC3E}">
        <p14:creationId xmlns:p14="http://schemas.microsoft.com/office/powerpoint/2010/main" val="328493381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AAA02-0515-4AD2-B513-00E319D54867}"/>
              </a:ext>
            </a:extLst>
          </p:cNvPr>
          <p:cNvSpPr>
            <a:spLocks noGrp="1"/>
          </p:cNvSpPr>
          <p:nvPr>
            <p:ph type="title"/>
          </p:nvPr>
        </p:nvSpPr>
        <p:spPr>
          <a:xfrm>
            <a:off x="3573518" y="2276508"/>
            <a:ext cx="7948175" cy="1021556"/>
          </a:xfrm>
        </p:spPr>
        <p:txBody>
          <a:bodyPr/>
          <a:lstStyle/>
          <a:p>
            <a:pPr algn="r"/>
            <a:r>
              <a:rPr lang="en-US" dirty="0"/>
              <a:t>Publications</a:t>
            </a:r>
            <a:endParaRPr lang="en-US" sz="3000" dirty="0"/>
          </a:p>
        </p:txBody>
      </p:sp>
      <p:sp>
        <p:nvSpPr>
          <p:cNvPr id="4" name="Footer Placeholder 3">
            <a:extLst>
              <a:ext uri="{FF2B5EF4-FFF2-40B4-BE49-F238E27FC236}">
                <a16:creationId xmlns:a16="http://schemas.microsoft.com/office/drawing/2014/main" id="{AAEEBA7B-FB2E-428F-9201-ED411EEDA76A}"/>
              </a:ext>
            </a:extLst>
          </p:cNvPr>
          <p:cNvSpPr>
            <a:spLocks noGrp="1"/>
          </p:cNvSpPr>
          <p:nvPr>
            <p:ph type="ftr" sz="quarter" idx="11"/>
          </p:nvPr>
        </p:nvSpPr>
        <p:spPr/>
        <p:txBody>
          <a:bodyPr/>
          <a:lstStyle/>
          <a:p>
            <a:r>
              <a:rPr lang="en-US"/>
              <a:t>www.AgileFleet.com  |  408-213-9555 </a:t>
            </a:r>
          </a:p>
        </p:txBody>
      </p:sp>
    </p:spTree>
    <p:extLst>
      <p:ext uri="{BB962C8B-B14F-4D97-AF65-F5344CB8AC3E}">
        <p14:creationId xmlns:p14="http://schemas.microsoft.com/office/powerpoint/2010/main" val="4242329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Publications</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599" y="1249573"/>
            <a:ext cx="10506075" cy="4725714"/>
          </a:xfrm>
        </p:spPr>
        <p:txBody>
          <a:bodyPr>
            <a:normAutofit/>
          </a:bodyPr>
          <a:lstStyle/>
          <a:p>
            <a:pPr marR="0" lvl="1">
              <a:spcAft>
                <a:spcPts val="0"/>
              </a:spcAft>
              <a:buFont typeface="Arial" panose="020B0604020202020204" pitchFamily="34" charset="0"/>
              <a:buChar char="•"/>
            </a:pPr>
            <a:r>
              <a:rPr lang="en-US" sz="2400" dirty="0"/>
              <a:t>OSHA Guide: </a:t>
            </a:r>
            <a:r>
              <a:rPr lang="en-US" sz="2400" dirty="0">
                <a:hlinkClick r:id="rId2"/>
              </a:rPr>
              <a:t>https://www.osha.gov/Publications/OSHA3990.pdf</a:t>
            </a:r>
            <a:endParaRPr lang="en-US" sz="2400" dirty="0"/>
          </a:p>
          <a:p>
            <a:pPr lvl="1">
              <a:buFont typeface="Arial" panose="020B0604020202020204" pitchFamily="34" charset="0"/>
              <a:buChar char="•"/>
            </a:pPr>
            <a:r>
              <a:rPr lang="en-US" sz="2400" dirty="0"/>
              <a:t>GSA Fleet Vehicle Accidents Procedures under COVID-19 </a:t>
            </a:r>
          </a:p>
          <a:p>
            <a:pPr lvl="1">
              <a:buFont typeface="Arial" panose="020B0604020202020204" pitchFamily="34" charset="0"/>
              <a:buChar char="•"/>
            </a:pPr>
            <a:r>
              <a:rPr lang="en-US" sz="2400" dirty="0"/>
              <a:t>GSA Vehicle Cleaning Disinfecting Guidance for COVID-19</a:t>
            </a:r>
          </a:p>
          <a:p>
            <a:pPr lvl="1">
              <a:buFont typeface="Arial" panose="020B0604020202020204" pitchFamily="34" charset="0"/>
              <a:buChar char="•"/>
            </a:pPr>
            <a:r>
              <a:rPr lang="en-US" sz="2400" dirty="0"/>
              <a:t>GSA Vehicle Storage Guidance for COVID-19</a:t>
            </a:r>
          </a:p>
          <a:p>
            <a:pPr lvl="1">
              <a:buFont typeface="Arial" panose="020B0604020202020204" pitchFamily="34" charset="0"/>
              <a:buChar char="•"/>
            </a:pPr>
            <a:r>
              <a:rPr lang="en-US" sz="2400" dirty="0"/>
              <a:t>Recovery Readiness - How to Guide-1.0 (Reopen Office)</a:t>
            </a:r>
          </a:p>
          <a:p>
            <a:pPr lvl="1">
              <a:buFont typeface="Arial" panose="020B0604020202020204" pitchFamily="34" charset="0"/>
              <a:buChar char="•"/>
            </a:pPr>
            <a:r>
              <a:rPr lang="en-US" sz="2400" dirty="0"/>
              <a:t>Recovery Readiness - Huntington (Re-opening Together) May 2020</a:t>
            </a:r>
          </a:p>
          <a:p>
            <a:pPr lvl="1">
              <a:buFont typeface="Arial" panose="020B0604020202020204" pitchFamily="34" charset="0"/>
              <a:buChar char="•"/>
            </a:pPr>
            <a:r>
              <a:rPr lang="en-US" sz="2400" dirty="0"/>
              <a:t>Recovery Readiness - Safe Work (Opening Plant)</a:t>
            </a:r>
          </a:p>
          <a:p>
            <a:pPr lvl="1">
              <a:buFont typeface="Arial" panose="020B0604020202020204" pitchFamily="34" charset="0"/>
              <a:buChar char="•"/>
            </a:pPr>
            <a:endParaRPr lang="en-US" sz="2400" dirty="0"/>
          </a:p>
          <a:p>
            <a:pPr marL="457200" lvl="1" indent="0">
              <a:buNone/>
            </a:pPr>
            <a:r>
              <a:rPr lang="en-US" sz="2400" dirty="0"/>
              <a:t>…also refer to your local government resources for guidance</a:t>
            </a:r>
          </a:p>
        </p:txBody>
      </p:sp>
    </p:spTree>
    <p:extLst>
      <p:ext uri="{BB962C8B-B14F-4D97-AF65-F5344CB8AC3E}">
        <p14:creationId xmlns:p14="http://schemas.microsoft.com/office/powerpoint/2010/main" val="59297553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AAA02-0515-4AD2-B513-00E319D54867}"/>
              </a:ext>
            </a:extLst>
          </p:cNvPr>
          <p:cNvSpPr>
            <a:spLocks noGrp="1"/>
          </p:cNvSpPr>
          <p:nvPr>
            <p:ph type="title"/>
          </p:nvPr>
        </p:nvSpPr>
        <p:spPr>
          <a:xfrm>
            <a:off x="3573518" y="2276508"/>
            <a:ext cx="7948175" cy="1021556"/>
          </a:xfrm>
        </p:spPr>
        <p:txBody>
          <a:bodyPr/>
          <a:lstStyle/>
          <a:p>
            <a:pPr algn="r"/>
            <a:r>
              <a:rPr lang="en-US" dirty="0"/>
              <a:t>Open Forum</a:t>
            </a:r>
            <a:endParaRPr lang="en-US" sz="3000" dirty="0"/>
          </a:p>
        </p:txBody>
      </p:sp>
      <p:sp>
        <p:nvSpPr>
          <p:cNvPr id="4" name="Footer Placeholder 3">
            <a:extLst>
              <a:ext uri="{FF2B5EF4-FFF2-40B4-BE49-F238E27FC236}">
                <a16:creationId xmlns:a16="http://schemas.microsoft.com/office/drawing/2014/main" id="{AAEEBA7B-FB2E-428F-9201-ED411EEDA76A}"/>
              </a:ext>
            </a:extLst>
          </p:cNvPr>
          <p:cNvSpPr>
            <a:spLocks noGrp="1"/>
          </p:cNvSpPr>
          <p:nvPr>
            <p:ph type="ftr" sz="quarter" idx="11"/>
          </p:nvPr>
        </p:nvSpPr>
        <p:spPr/>
        <p:txBody>
          <a:bodyPr/>
          <a:lstStyle/>
          <a:p>
            <a:r>
              <a:rPr lang="en-US"/>
              <a:t>www.AgileFleet.com  |  408-213-9555 </a:t>
            </a:r>
          </a:p>
        </p:txBody>
      </p:sp>
    </p:spTree>
    <p:extLst>
      <p:ext uri="{BB962C8B-B14F-4D97-AF65-F5344CB8AC3E}">
        <p14:creationId xmlns:p14="http://schemas.microsoft.com/office/powerpoint/2010/main" val="4153811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Forum</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599" y="1249573"/>
            <a:ext cx="10506075" cy="4725714"/>
          </a:xfrm>
        </p:spPr>
        <p:txBody>
          <a:bodyPr>
            <a:normAutofit/>
          </a:bodyPr>
          <a:lstStyle/>
          <a:p>
            <a:pPr marL="57150" indent="0">
              <a:buNone/>
            </a:pPr>
            <a:r>
              <a:rPr lang="en-US" sz="2000" dirty="0"/>
              <a:t>Questions/Comments from FleetCommander administrators:</a:t>
            </a:r>
          </a:p>
          <a:p>
            <a:pPr marL="57150" indent="0">
              <a:buNone/>
            </a:pPr>
            <a:endParaRPr lang="en-US" sz="2000" dirty="0"/>
          </a:p>
          <a:p>
            <a:pPr marL="514350" indent="-457200">
              <a:buFont typeface="+mj-lt"/>
              <a:buAutoNum type="arabicPeriod"/>
            </a:pPr>
            <a:r>
              <a:rPr lang="en-US" sz="2000" dirty="0"/>
              <a:t>Do you see possible pushback against vehicle sharing and what strategies do you anticipate could be used to counter that pushback?</a:t>
            </a:r>
          </a:p>
          <a:p>
            <a:pPr marL="514350" indent="-457200">
              <a:buFont typeface="+mj-lt"/>
              <a:buAutoNum type="arabicPeriod"/>
            </a:pPr>
            <a:endParaRPr lang="en-US" sz="2000" dirty="0"/>
          </a:p>
          <a:p>
            <a:pPr marL="514350" indent="-457200">
              <a:buFont typeface="+mj-lt"/>
              <a:buAutoNum type="arabicPeriod"/>
            </a:pPr>
            <a:r>
              <a:rPr lang="en-US" sz="2000" dirty="0"/>
              <a:t>Do you have unmanned sites?  If so, how are you ensuring vehicles are sanitized before the next use? Have you increased the buffer between reservations as to how soon a car can go back out after use?</a:t>
            </a:r>
          </a:p>
          <a:p>
            <a:pPr marL="514350" indent="-457200">
              <a:buFont typeface="+mj-lt"/>
              <a:buAutoNum type="arabicPeriod"/>
            </a:pPr>
            <a:endParaRPr lang="en-US" sz="2000" dirty="0"/>
          </a:p>
          <a:p>
            <a:pPr marL="514350" indent="-457200">
              <a:buFont typeface="+mj-lt"/>
              <a:buAutoNum type="arabicPeriod"/>
            </a:pPr>
            <a:r>
              <a:rPr lang="en-US" sz="2000" dirty="0"/>
              <a:t>We are in a location where we have been through the first wave and are anticipating a 2nd wave in the fall in conjunction with the regular flu season. Would short health surveys and/or temperature scans be something to incorporate for casual rentals now or in the fall?</a:t>
            </a:r>
          </a:p>
        </p:txBody>
      </p:sp>
    </p:spTree>
    <p:extLst>
      <p:ext uri="{BB962C8B-B14F-4D97-AF65-F5344CB8AC3E}">
        <p14:creationId xmlns:p14="http://schemas.microsoft.com/office/powerpoint/2010/main" val="369199427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Forum</a:t>
            </a:r>
          </a:p>
        </p:txBody>
      </p:sp>
      <p:sp>
        <p:nvSpPr>
          <p:cNvPr id="4" name="Footer Placeholder 3"/>
          <p:cNvSpPr>
            <a:spLocks noGrp="1"/>
          </p:cNvSpPr>
          <p:nvPr>
            <p:ph type="ftr" sz="quarter" idx="11"/>
          </p:nvPr>
        </p:nvSpPr>
        <p:spPr/>
        <p:txBody>
          <a:bodyPr/>
          <a:lstStyle/>
          <a:p>
            <a:r>
              <a:rPr lang="en-US" dirty="0"/>
              <a:t>www.AgileFleet.com  |  408-213-9555 </a:t>
            </a:r>
          </a:p>
        </p:txBody>
      </p:sp>
      <p:sp>
        <p:nvSpPr>
          <p:cNvPr id="8" name="Content Placeholder 2"/>
          <p:cNvSpPr>
            <a:spLocks noGrp="1"/>
          </p:cNvSpPr>
          <p:nvPr>
            <p:ph idx="1"/>
          </p:nvPr>
        </p:nvSpPr>
        <p:spPr>
          <a:xfrm>
            <a:off x="609599" y="1249573"/>
            <a:ext cx="10506075" cy="4725714"/>
          </a:xfrm>
        </p:spPr>
        <p:txBody>
          <a:bodyPr>
            <a:normAutofit/>
          </a:bodyPr>
          <a:lstStyle/>
          <a:p>
            <a:pPr marL="57150" indent="0">
              <a:buNone/>
            </a:pPr>
            <a:r>
              <a:rPr lang="en-US" sz="2000" dirty="0"/>
              <a:t>Questions/Comments from FleetCommander administrators:</a:t>
            </a:r>
          </a:p>
          <a:p>
            <a:pPr marL="57150" indent="0">
              <a:buNone/>
            </a:pPr>
            <a:endParaRPr lang="en-US" sz="2000" dirty="0"/>
          </a:p>
          <a:p>
            <a:pPr marL="514350" indent="-457200">
              <a:buFont typeface="+mj-lt"/>
              <a:buAutoNum type="arabicPeriod" startAt="4"/>
            </a:pPr>
            <a:r>
              <a:rPr lang="en-US" sz="2000" dirty="0"/>
              <a:t>If driver's refuse to follow new cleanliness guidelines and/or choose to skip requirements of having vehicle wiped down properly by the driver before exiting the vehicle, will there be any type of privileges or restrictions taken against driver to reserve a vehicle?</a:t>
            </a:r>
          </a:p>
          <a:p>
            <a:pPr marL="514350" indent="-457200">
              <a:buFont typeface="+mj-lt"/>
              <a:buAutoNum type="arabicPeriod" startAt="4"/>
            </a:pPr>
            <a:endParaRPr lang="en-US" sz="2000" dirty="0"/>
          </a:p>
          <a:p>
            <a:pPr marL="514350" indent="-457200">
              <a:buFont typeface="+mj-lt"/>
              <a:buAutoNum type="arabicPeriod" startAt="4"/>
            </a:pPr>
            <a:r>
              <a:rPr lang="en-US" sz="2000" dirty="0"/>
              <a:t>Should changes in they way we need to operate due to Covid-19 be incorporated into our policies?</a:t>
            </a:r>
          </a:p>
          <a:p>
            <a:pPr marL="514350" indent="-457200">
              <a:buFont typeface="+mj-lt"/>
              <a:buAutoNum type="arabicPeriod" startAt="4"/>
            </a:pPr>
            <a:endParaRPr lang="en-US" sz="2000" dirty="0"/>
          </a:p>
          <a:p>
            <a:pPr marL="514350" indent="-457200">
              <a:buFont typeface="+mj-lt"/>
              <a:buAutoNum type="arabicPeriod" startAt="4"/>
            </a:pPr>
            <a:r>
              <a:rPr lang="en-US" sz="2000" dirty="0"/>
              <a:t>Is there a way to reconfigure the hours of your motor pool?  For example, our motor pools are 24/7.  Can we set specific hours instead?  If you increase the reservation end buffers to 72 hours, can you easily make the vehicle available before the buffer time?</a:t>
            </a:r>
          </a:p>
        </p:txBody>
      </p:sp>
    </p:spTree>
    <p:extLst>
      <p:ext uri="{BB962C8B-B14F-4D97-AF65-F5344CB8AC3E}">
        <p14:creationId xmlns:p14="http://schemas.microsoft.com/office/powerpoint/2010/main" val="292233222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10" name="Picture 9" descr="A screen shot of a computer&#10;&#10;Description automatically generated">
            <a:extLst>
              <a:ext uri="{FF2B5EF4-FFF2-40B4-BE49-F238E27FC236}">
                <a16:creationId xmlns:a16="http://schemas.microsoft.com/office/drawing/2014/main" id="{AC507CE5-7833-4EB8-B041-6D12517E8948}"/>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310799767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3" name="Picture 2">
            <a:extLst>
              <a:ext uri="{FF2B5EF4-FFF2-40B4-BE49-F238E27FC236}">
                <a16:creationId xmlns:a16="http://schemas.microsoft.com/office/drawing/2014/main" id="{4CD079F2-DD39-44DC-9A60-C4AB4CC7A918}"/>
              </a:ext>
            </a:extLst>
          </p:cNvPr>
          <p:cNvPicPr>
            <a:picLocks noChangeAspect="1"/>
          </p:cNvPicPr>
          <p:nvPr/>
        </p:nvPicPr>
        <p:blipFill>
          <a:blip r:embed="rId2"/>
          <a:stretch>
            <a:fillRect/>
          </a:stretch>
        </p:blipFill>
        <p:spPr>
          <a:xfrm>
            <a:off x="2987283" y="2486192"/>
            <a:ext cx="6217434" cy="1885616"/>
          </a:xfrm>
          <a:prstGeom prst="rect">
            <a:avLst/>
          </a:prstGeom>
        </p:spPr>
      </p:pic>
      <p:cxnSp>
        <p:nvCxnSpPr>
          <p:cNvPr id="6" name="Straight Arrow Connector 5">
            <a:extLst>
              <a:ext uri="{FF2B5EF4-FFF2-40B4-BE49-F238E27FC236}">
                <a16:creationId xmlns:a16="http://schemas.microsoft.com/office/drawing/2014/main" id="{05ED431E-1574-4716-A519-6C73EA6916DD}"/>
              </a:ext>
            </a:extLst>
          </p:cNvPr>
          <p:cNvCxnSpPr>
            <a:cxnSpLocks/>
          </p:cNvCxnSpPr>
          <p:nvPr/>
        </p:nvCxnSpPr>
        <p:spPr>
          <a:xfrm flipH="1">
            <a:off x="4572000" y="1739566"/>
            <a:ext cx="1567779" cy="1493252"/>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19105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5" name="Picture 4" descr="A picture containing monitor, clock, meter, screen&#10;&#10;Description automatically generated">
            <a:extLst>
              <a:ext uri="{FF2B5EF4-FFF2-40B4-BE49-F238E27FC236}">
                <a16:creationId xmlns:a16="http://schemas.microsoft.com/office/drawing/2014/main" id="{AADE84E4-D7BA-4AB3-8B60-AE7BA3EC8EE8}"/>
              </a:ext>
            </a:extLst>
          </p:cNvPr>
          <p:cNvPicPr>
            <a:picLocks noChangeAspect="1"/>
          </p:cNvPicPr>
          <p:nvPr/>
        </p:nvPicPr>
        <p:blipFill>
          <a:blip r:embed="rId2"/>
          <a:stretch>
            <a:fillRect/>
          </a:stretch>
        </p:blipFill>
        <p:spPr>
          <a:xfrm>
            <a:off x="2442905" y="2540074"/>
            <a:ext cx="7306190" cy="1395758"/>
          </a:xfrm>
          <a:prstGeom prst="rect">
            <a:avLst/>
          </a:prstGeom>
        </p:spPr>
      </p:pic>
      <p:cxnSp>
        <p:nvCxnSpPr>
          <p:cNvPr id="6" name="Straight Arrow Connector 5">
            <a:extLst>
              <a:ext uri="{FF2B5EF4-FFF2-40B4-BE49-F238E27FC236}">
                <a16:creationId xmlns:a16="http://schemas.microsoft.com/office/drawing/2014/main" id="{05ED431E-1574-4716-A519-6C73EA6916DD}"/>
              </a:ext>
            </a:extLst>
          </p:cNvPr>
          <p:cNvCxnSpPr>
            <a:cxnSpLocks/>
          </p:cNvCxnSpPr>
          <p:nvPr/>
        </p:nvCxnSpPr>
        <p:spPr>
          <a:xfrm flipH="1">
            <a:off x="4796444" y="2660073"/>
            <a:ext cx="2410691" cy="665018"/>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40F1E81E-E331-4CE5-A2F2-8A345A333737}"/>
              </a:ext>
            </a:extLst>
          </p:cNvPr>
          <p:cNvSpPr>
            <a:spLocks noGrp="1"/>
          </p:cNvSpPr>
          <p:nvPr>
            <p:ph idx="1"/>
          </p:nvPr>
        </p:nvSpPr>
        <p:spPr>
          <a:xfrm>
            <a:off x="1322832" y="1852451"/>
            <a:ext cx="9805416" cy="3075539"/>
          </a:xfrm>
        </p:spPr>
        <p:txBody>
          <a:bodyPr>
            <a:normAutofit/>
          </a:bodyPr>
          <a:lstStyle/>
          <a:p>
            <a:pPr marL="0" indent="0">
              <a:buNone/>
            </a:pPr>
            <a:r>
              <a:rPr lang="en-US" dirty="0"/>
              <a:t>You can use the chat window to ask a question or make a statement…</a:t>
            </a:r>
            <a:endParaRPr lang="en-US" sz="2400" dirty="0"/>
          </a:p>
        </p:txBody>
      </p:sp>
    </p:spTree>
    <p:extLst>
      <p:ext uri="{BB962C8B-B14F-4D97-AF65-F5344CB8AC3E}">
        <p14:creationId xmlns:p14="http://schemas.microsoft.com/office/powerpoint/2010/main" val="187359939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5" name="Picture 4" descr="A picture containing monitor, screen, side, sitting&#10;&#10;Description automatically generated">
            <a:extLst>
              <a:ext uri="{FF2B5EF4-FFF2-40B4-BE49-F238E27FC236}">
                <a16:creationId xmlns:a16="http://schemas.microsoft.com/office/drawing/2014/main" id="{EC04C220-63EB-4E1A-80DA-C6399742DFBD}"/>
              </a:ext>
            </a:extLst>
          </p:cNvPr>
          <p:cNvPicPr>
            <a:picLocks noChangeAspect="1"/>
          </p:cNvPicPr>
          <p:nvPr/>
        </p:nvPicPr>
        <p:blipFill>
          <a:blip r:embed="rId2"/>
          <a:stretch>
            <a:fillRect/>
          </a:stretch>
        </p:blipFill>
        <p:spPr>
          <a:xfrm>
            <a:off x="0" y="95250"/>
            <a:ext cx="12192000" cy="6667500"/>
          </a:xfrm>
          <a:prstGeom prst="rect">
            <a:avLst/>
          </a:prstGeom>
        </p:spPr>
      </p:pic>
      <p:cxnSp>
        <p:nvCxnSpPr>
          <p:cNvPr id="6" name="Straight Arrow Connector 5">
            <a:extLst>
              <a:ext uri="{FF2B5EF4-FFF2-40B4-BE49-F238E27FC236}">
                <a16:creationId xmlns:a16="http://schemas.microsoft.com/office/drawing/2014/main" id="{59560991-1117-4B6A-9E90-6AC836D9ECF6}"/>
              </a:ext>
            </a:extLst>
          </p:cNvPr>
          <p:cNvCxnSpPr>
            <a:cxnSpLocks/>
          </p:cNvCxnSpPr>
          <p:nvPr/>
        </p:nvCxnSpPr>
        <p:spPr>
          <a:xfrm>
            <a:off x="7107383" y="1612669"/>
            <a:ext cx="3316777" cy="590204"/>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F25CB80-3DFE-4D61-95B8-2048991CDD34}"/>
              </a:ext>
            </a:extLst>
          </p:cNvPr>
          <p:cNvCxnSpPr>
            <a:cxnSpLocks/>
          </p:cNvCxnSpPr>
          <p:nvPr/>
        </p:nvCxnSpPr>
        <p:spPr>
          <a:xfrm>
            <a:off x="6876011" y="6006494"/>
            <a:ext cx="3316777" cy="590204"/>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700418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and Re-Opening</a:t>
            </a:r>
          </a:p>
        </p:txBody>
      </p:sp>
      <p:sp>
        <p:nvSpPr>
          <p:cNvPr id="4" name="Footer Placeholder 3"/>
          <p:cNvSpPr>
            <a:spLocks noGrp="1"/>
          </p:cNvSpPr>
          <p:nvPr>
            <p:ph type="ftr" sz="quarter" idx="11"/>
          </p:nvPr>
        </p:nvSpPr>
        <p:spPr/>
        <p:txBody>
          <a:bodyPr/>
          <a:lstStyle/>
          <a:p>
            <a:r>
              <a:rPr lang="en-US" dirty="0"/>
              <a:t>www.AgileFleet.com  |  408-213-9555 </a:t>
            </a:r>
          </a:p>
        </p:txBody>
      </p:sp>
      <p:pic>
        <p:nvPicPr>
          <p:cNvPr id="5" name="Picture 4" descr="A screenshot of a cell phone&#10;&#10;Description automatically generated">
            <a:extLst>
              <a:ext uri="{FF2B5EF4-FFF2-40B4-BE49-F238E27FC236}">
                <a16:creationId xmlns:a16="http://schemas.microsoft.com/office/drawing/2014/main" id="{3635CAFE-F434-41FE-A3DB-DA4A73D19DD3}"/>
              </a:ext>
            </a:extLst>
          </p:cNvPr>
          <p:cNvPicPr>
            <a:picLocks noChangeAspect="1"/>
          </p:cNvPicPr>
          <p:nvPr/>
        </p:nvPicPr>
        <p:blipFill>
          <a:blip r:embed="rId2"/>
          <a:stretch>
            <a:fillRect/>
          </a:stretch>
        </p:blipFill>
        <p:spPr>
          <a:xfrm>
            <a:off x="3645131" y="1406869"/>
            <a:ext cx="4901738" cy="4354619"/>
          </a:xfrm>
          <a:prstGeom prst="rect">
            <a:avLst/>
          </a:prstGeom>
        </p:spPr>
      </p:pic>
    </p:spTree>
    <p:extLst>
      <p:ext uri="{BB962C8B-B14F-4D97-AF65-F5344CB8AC3E}">
        <p14:creationId xmlns:p14="http://schemas.microsoft.com/office/powerpoint/2010/main" val="1557097933"/>
      </p:ext>
    </p:extLst>
  </p:cSld>
  <p:clrMapOvr>
    <a:masterClrMapping/>
  </p:clrMapOvr>
  <p:transition spd="slow">
    <p:fade/>
  </p:transition>
</p:sld>
</file>

<file path=ppt/theme/theme1.xml><?xml version="1.0" encoding="utf-8"?>
<a:theme xmlns:a="http://schemas.openxmlformats.org/drawingml/2006/main" name="Agile Fleet 2017">
  <a:themeElements>
    <a:clrScheme name="AgileFC">
      <a:dk1>
        <a:sysClr val="windowText" lastClr="000000"/>
      </a:dk1>
      <a:lt1>
        <a:sysClr val="window" lastClr="FFFFFF"/>
      </a:lt1>
      <a:dk2>
        <a:srgbClr val="0033A0"/>
      </a:dk2>
      <a:lt2>
        <a:srgbClr val="E6E7E8"/>
      </a:lt2>
      <a:accent1>
        <a:srgbClr val="002B86"/>
      </a:accent1>
      <a:accent2>
        <a:srgbClr val="C6093B"/>
      </a:accent2>
      <a:accent3>
        <a:srgbClr val="007910"/>
      </a:accent3>
      <a:accent4>
        <a:srgbClr val="7401A3"/>
      </a:accent4>
      <a:accent5>
        <a:srgbClr val="0993AD"/>
      </a:accent5>
      <a:accent6>
        <a:srgbClr val="D85E1D"/>
      </a:accent6>
      <a:hlink>
        <a:srgbClr val="6B8CC8"/>
      </a:hlink>
      <a:folHlink>
        <a:srgbClr val="C6093B"/>
      </a:folHlink>
    </a:clrScheme>
    <a:fontScheme name="Custom 1">
      <a:majorFont>
        <a:latin typeface="Play"/>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accent2"/>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57150">
          <a:solidFill>
            <a:schemeClr val="accent2"/>
          </a:solidFill>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ile Fleet 2017" id="{8F9B3A25-0439-4C69-A57F-0C57143BB2C7}" vid="{96BA2097-6901-48E6-A954-FCB9F9AA2A85}"/>
    </a:ext>
  </a:extLst>
</a:theme>
</file>

<file path=ppt/theme/theme2.xml><?xml version="1.0" encoding="utf-8"?>
<a:theme xmlns:a="http://schemas.openxmlformats.org/drawingml/2006/main" name="1_Agile-FleetCommander">
  <a:themeElements>
    <a:clrScheme name="AgileFC">
      <a:dk1>
        <a:sysClr val="windowText" lastClr="000000"/>
      </a:dk1>
      <a:lt1>
        <a:sysClr val="window" lastClr="FFFFFF"/>
      </a:lt1>
      <a:dk2>
        <a:srgbClr val="0033A0"/>
      </a:dk2>
      <a:lt2>
        <a:srgbClr val="E6E7E8"/>
      </a:lt2>
      <a:accent1>
        <a:srgbClr val="002B86"/>
      </a:accent1>
      <a:accent2>
        <a:srgbClr val="C6093B"/>
      </a:accent2>
      <a:accent3>
        <a:srgbClr val="007910"/>
      </a:accent3>
      <a:accent4>
        <a:srgbClr val="7401A3"/>
      </a:accent4>
      <a:accent5>
        <a:srgbClr val="0993AD"/>
      </a:accent5>
      <a:accent6>
        <a:srgbClr val="D85E1D"/>
      </a:accent6>
      <a:hlink>
        <a:srgbClr val="6B8CC8"/>
      </a:hlink>
      <a:folHlink>
        <a:srgbClr val="C6093B"/>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4788</TotalTime>
  <Words>2150</Words>
  <Application>Microsoft Office PowerPoint</Application>
  <PresentationFormat>Widescreen</PresentationFormat>
  <Paragraphs>308</Paragraphs>
  <Slides>45</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Franklin Gothic Book</vt:lpstr>
      <vt:lpstr>Franklin Gothic Demi Cond</vt:lpstr>
      <vt:lpstr>Franklin Gothic Medium</vt:lpstr>
      <vt:lpstr>Play</vt:lpstr>
      <vt:lpstr>Verdana</vt:lpstr>
      <vt:lpstr>Wingdings</vt:lpstr>
      <vt:lpstr>Agile Fleet 2017</vt:lpstr>
      <vt:lpstr>1_Agile-FleetCommander</vt:lpstr>
      <vt:lpstr>FleetCommander town hall tips for Operating and re-opening your motor pool May 27, 2020</vt:lpstr>
      <vt:lpstr>Operating and Re-Opening</vt:lpstr>
      <vt:lpstr>Introductions</vt:lpstr>
      <vt:lpstr>Operating and Re-Opening</vt:lpstr>
      <vt:lpstr>Operating and Re-Opening</vt:lpstr>
      <vt:lpstr>Operating and Re-Opening</vt:lpstr>
      <vt:lpstr>Operating and Re-Opening</vt:lpstr>
      <vt:lpstr>Operating and Re-Opening</vt:lpstr>
      <vt:lpstr>Operating and Re-Opening</vt:lpstr>
      <vt:lpstr>Operating and Re-Opening</vt:lpstr>
      <vt:lpstr>Operating and Re-Opening</vt:lpstr>
      <vt:lpstr>Operating and Re-Opening</vt:lpstr>
      <vt:lpstr>Operating and Re-Opening</vt:lpstr>
      <vt:lpstr>Where are we now?</vt:lpstr>
      <vt:lpstr>Where are we now?</vt:lpstr>
      <vt:lpstr>Adapting your FleetCommander environment</vt:lpstr>
      <vt:lpstr>Operating and Re-Opening</vt:lpstr>
      <vt:lpstr>Operating and Re-Opening</vt:lpstr>
      <vt:lpstr>Communication with users</vt:lpstr>
      <vt:lpstr>Communication with users</vt:lpstr>
      <vt:lpstr>Communication with users</vt:lpstr>
      <vt:lpstr>Operating and Re-Opening</vt:lpstr>
      <vt:lpstr>Disable and Restrict reservations</vt:lpstr>
      <vt:lpstr>Disable and Restrict reservations</vt:lpstr>
      <vt:lpstr>Disable and Restrict reservations</vt:lpstr>
      <vt:lpstr>Operating and Re-Opening</vt:lpstr>
      <vt:lpstr>Key control system updates</vt:lpstr>
      <vt:lpstr>Operating and Re-Opening</vt:lpstr>
      <vt:lpstr>GPSI Alerts and Reports</vt:lpstr>
      <vt:lpstr>Operating and Re-Opening</vt:lpstr>
      <vt:lpstr>Cleaning procedures</vt:lpstr>
      <vt:lpstr>Cleaning procedures</vt:lpstr>
      <vt:lpstr>Cleaning procedures</vt:lpstr>
      <vt:lpstr>NAFA Communities</vt:lpstr>
      <vt:lpstr>NAFA Communities</vt:lpstr>
      <vt:lpstr>NAFA Communities</vt:lpstr>
      <vt:lpstr>Rental Car Agencies</vt:lpstr>
      <vt:lpstr>Rental Car Agencies</vt:lpstr>
      <vt:lpstr>Rental Car Agencies</vt:lpstr>
      <vt:lpstr>Rental Car Agencies</vt:lpstr>
      <vt:lpstr>Publications</vt:lpstr>
      <vt:lpstr>Publications</vt:lpstr>
      <vt:lpstr>Open Forum</vt:lpstr>
      <vt:lpstr>Open Forum</vt:lpstr>
      <vt:lpstr>Open Forum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FleetCommander Version 5.05  Overview</dc:title>
  <dc:creator>Ian Wade</dc:creator>
  <cp:lastModifiedBy>Matthew Wade</cp:lastModifiedBy>
  <cp:revision>589</cp:revision>
  <dcterms:created xsi:type="dcterms:W3CDTF">2020-03-12T22:56:57Z</dcterms:created>
  <dcterms:modified xsi:type="dcterms:W3CDTF">2020-05-27T17:47:58Z</dcterms:modified>
</cp:coreProperties>
</file>